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6"/>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BA8E-FA94-4641-A993-5CCB18B787F3}"/>
              </a:ext>
            </a:extLst>
          </p:cNvPr>
          <p:cNvSpPr>
            <a:spLocks noGrp="1"/>
          </p:cNvSpPr>
          <p:nvPr>
            <p:ph type="ctrTitle"/>
          </p:nvPr>
        </p:nvSpPr>
        <p:spPr/>
        <p:txBody>
          <a:bodyPr/>
          <a:lstStyle/>
          <a:p>
            <a:r>
              <a:rPr lang="en-US" dirty="0"/>
              <a:t>Cloud Atlas</a:t>
            </a:r>
          </a:p>
        </p:txBody>
      </p:sp>
      <p:sp>
        <p:nvSpPr>
          <p:cNvPr id="3" name="Subtitle 2">
            <a:extLst>
              <a:ext uri="{FF2B5EF4-FFF2-40B4-BE49-F238E27FC236}">
                <a16:creationId xmlns:a16="http://schemas.microsoft.com/office/drawing/2014/main" id="{38C39E8A-A3F6-9443-9071-9E5197D45AF9}"/>
              </a:ext>
            </a:extLst>
          </p:cNvPr>
          <p:cNvSpPr>
            <a:spLocks noGrp="1"/>
          </p:cNvSpPr>
          <p:nvPr>
            <p:ph type="subTitle" idx="1"/>
          </p:nvPr>
        </p:nvSpPr>
        <p:spPr/>
        <p:txBody>
          <a:bodyPr/>
          <a:lstStyle/>
          <a:p>
            <a:r>
              <a:rPr lang="en-US" dirty="0"/>
              <a:t>David Mitchell</a:t>
            </a:r>
          </a:p>
          <a:p>
            <a:r>
              <a:rPr lang="en-US" dirty="0"/>
              <a:t>Novel study - Ryan 6(4)</a:t>
            </a:r>
          </a:p>
        </p:txBody>
      </p:sp>
    </p:spTree>
    <p:extLst>
      <p:ext uri="{BB962C8B-B14F-4D97-AF65-F5344CB8AC3E}">
        <p14:creationId xmlns:p14="http://schemas.microsoft.com/office/powerpoint/2010/main" val="149375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0859-CCE5-404B-9356-2D36324B8892}"/>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8DEBB564-6320-B24A-9835-6DC5DB190E42}"/>
              </a:ext>
            </a:extLst>
          </p:cNvPr>
          <p:cNvSpPr>
            <a:spLocks noGrp="1"/>
          </p:cNvSpPr>
          <p:nvPr>
            <p:ph idx="1"/>
          </p:nvPr>
        </p:nvSpPr>
        <p:spPr/>
        <p:txBody>
          <a:bodyPr/>
          <a:lstStyle/>
          <a:p>
            <a:r>
              <a:rPr lang="en-US" i="1" dirty="0"/>
              <a:t>Cloud Atlas </a:t>
            </a:r>
            <a:r>
              <a:rPr lang="en-US" dirty="0"/>
              <a:t>is the third novel by British author David Mitchell. Published in 2004, the fantastical speculative fiction book consists of six interconnected nested stories that take the reader from the remote South Pacific in the nineteenth century to the island of Hawai'i in a distant post-apocalyptic future.</a:t>
            </a:r>
          </a:p>
          <a:p>
            <a:r>
              <a:rPr lang="en-US" dirty="0"/>
              <a:t>The author has said that the book is about reincarnation and the universality of human nature, and the title references a changing landscape ('cloud') over manifestations of fixed human nature (the 'atlas'). The title was inspired by the piece of music of the same name by Japanese composer </a:t>
            </a:r>
            <a:r>
              <a:rPr lang="en-US" dirty="0" err="1"/>
              <a:t>Toshi</a:t>
            </a:r>
            <a:r>
              <a:rPr lang="en-US" dirty="0"/>
              <a:t> </a:t>
            </a:r>
            <a:r>
              <a:rPr lang="en-US" dirty="0" err="1"/>
              <a:t>Ichiyanagi</a:t>
            </a:r>
            <a:r>
              <a:rPr lang="en-US" dirty="0"/>
              <a:t>.</a:t>
            </a:r>
          </a:p>
        </p:txBody>
      </p:sp>
    </p:spTree>
    <p:extLst>
      <p:ext uri="{BB962C8B-B14F-4D97-AF65-F5344CB8AC3E}">
        <p14:creationId xmlns:p14="http://schemas.microsoft.com/office/powerpoint/2010/main" val="370644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6E71-5640-9D46-BCF1-24486BE7D8EE}"/>
              </a:ext>
            </a:extLst>
          </p:cNvPr>
          <p:cNvSpPr>
            <a:spLocks noGrp="1"/>
          </p:cNvSpPr>
          <p:nvPr>
            <p:ph type="title"/>
          </p:nvPr>
        </p:nvSpPr>
        <p:spPr/>
        <p:txBody>
          <a:bodyPr/>
          <a:lstStyle/>
          <a:p>
            <a:r>
              <a:rPr lang="en-US" dirty="0"/>
              <a:t>David Mitchell</a:t>
            </a:r>
          </a:p>
        </p:txBody>
      </p:sp>
      <p:sp>
        <p:nvSpPr>
          <p:cNvPr id="3" name="Content Placeholder 2">
            <a:extLst>
              <a:ext uri="{FF2B5EF4-FFF2-40B4-BE49-F238E27FC236}">
                <a16:creationId xmlns:a16="http://schemas.microsoft.com/office/drawing/2014/main" id="{88167E25-509A-C848-A703-C22DC1E7A9DE}"/>
              </a:ext>
            </a:extLst>
          </p:cNvPr>
          <p:cNvSpPr>
            <a:spLocks noGrp="1"/>
          </p:cNvSpPr>
          <p:nvPr>
            <p:ph idx="1"/>
          </p:nvPr>
        </p:nvSpPr>
        <p:spPr/>
        <p:txBody>
          <a:bodyPr/>
          <a:lstStyle/>
          <a:p>
            <a:r>
              <a:rPr lang="en-US" dirty="0"/>
              <a:t>David Stephen Mitchell (born 12 January 1969) is an English novelist of innovative storytelling. He has published seven novels, two of which, number9dream (2001) and Cloud Atlas (2004), were shortlisted for the Booker Prize. In 2012, Cloud Atlas was made into a film and in 2013 a short film, The </a:t>
            </a:r>
            <a:r>
              <a:rPr lang="en-US" dirty="0" err="1"/>
              <a:t>Voorman</a:t>
            </a:r>
            <a:r>
              <a:rPr lang="en-US" dirty="0"/>
              <a:t> Problem, was made from one segment of number9dream.</a:t>
            </a:r>
          </a:p>
          <a:p>
            <a:r>
              <a:rPr lang="en-US" dirty="0"/>
              <a:t>He studied at the University of Kent and many of his books’ titles were song or music titles, such as </a:t>
            </a:r>
            <a:r>
              <a:rPr lang="en-US" i="1" dirty="0"/>
              <a:t>Cloud Atlas.</a:t>
            </a:r>
            <a:endParaRPr lang="en-US" dirty="0"/>
          </a:p>
        </p:txBody>
      </p:sp>
      <p:pic>
        <p:nvPicPr>
          <p:cNvPr id="5" name="Picture 4">
            <a:extLst>
              <a:ext uri="{FF2B5EF4-FFF2-40B4-BE49-F238E27FC236}">
                <a16:creationId xmlns:a16="http://schemas.microsoft.com/office/drawing/2014/main" id="{C3A08961-8A78-374D-BF2E-D26ABC02F955}"/>
              </a:ext>
            </a:extLst>
          </p:cNvPr>
          <p:cNvPicPr>
            <a:picLocks noChangeAspect="1"/>
          </p:cNvPicPr>
          <p:nvPr/>
        </p:nvPicPr>
        <p:blipFill>
          <a:blip r:embed="rId2"/>
          <a:stretch>
            <a:fillRect/>
          </a:stretch>
        </p:blipFill>
        <p:spPr>
          <a:xfrm>
            <a:off x="8036569" y="328805"/>
            <a:ext cx="3773466" cy="2113141"/>
          </a:xfrm>
          <a:prstGeom prst="rect">
            <a:avLst/>
          </a:prstGeom>
        </p:spPr>
      </p:pic>
    </p:spTree>
    <p:extLst>
      <p:ext uri="{BB962C8B-B14F-4D97-AF65-F5344CB8AC3E}">
        <p14:creationId xmlns:p14="http://schemas.microsoft.com/office/powerpoint/2010/main" val="213585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16C0-10D3-9448-9EE8-608AB35B03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489DADD-5B41-DB44-B029-AFB123EBCD81}"/>
              </a:ext>
            </a:extLst>
          </p:cNvPr>
          <p:cNvSpPr>
            <a:spLocks noGrp="1"/>
          </p:cNvSpPr>
          <p:nvPr>
            <p:ph idx="1"/>
          </p:nvPr>
        </p:nvSpPr>
        <p:spPr/>
        <p:txBody>
          <a:bodyPr/>
          <a:lstStyle/>
          <a:p>
            <a:r>
              <a:rPr lang="en-US" dirty="0"/>
              <a:t>The book consists of six nested stories; each is read or observed by a main character of the next, thus they progress in time through the central sixth story. The first five stories are each interrupted at a pivotal moment. After the sixth story, the others are closed in reverse chronological order, with the main character reading or observing the chronologically earlier work in the chain. Each story contains a document, movie, or tradition that appears in an earlier story. This chronological order is very weird, and that is the main reason I was so affected by this book.</a:t>
            </a:r>
          </a:p>
          <a:p>
            <a:r>
              <a:rPr lang="en-US" dirty="0"/>
              <a:t>The blurb says that everything is connected in this book. Characters read stories about characters in other stories, etc. etc. The storyline is complicated. And it is sometimes hard to understand because you have to skip between stories in order to understand and connect the whole plot together.</a:t>
            </a:r>
          </a:p>
        </p:txBody>
      </p:sp>
    </p:spTree>
    <p:extLst>
      <p:ext uri="{BB962C8B-B14F-4D97-AF65-F5344CB8AC3E}">
        <p14:creationId xmlns:p14="http://schemas.microsoft.com/office/powerpoint/2010/main" val="215182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0F51-71CE-6F48-A087-29351763B3C6}"/>
              </a:ext>
            </a:extLst>
          </p:cNvPr>
          <p:cNvSpPr>
            <a:spLocks noGrp="1"/>
          </p:cNvSpPr>
          <p:nvPr>
            <p:ph type="title"/>
          </p:nvPr>
        </p:nvSpPr>
        <p:spPr/>
        <p:txBody>
          <a:bodyPr/>
          <a:lstStyle/>
          <a:p>
            <a:r>
              <a:rPr lang="en-US" dirty="0"/>
              <a:t>Motifs</a:t>
            </a:r>
          </a:p>
        </p:txBody>
      </p:sp>
      <p:sp>
        <p:nvSpPr>
          <p:cNvPr id="3" name="Text Placeholder 2">
            <a:extLst>
              <a:ext uri="{FF2B5EF4-FFF2-40B4-BE49-F238E27FC236}">
                <a16:creationId xmlns:a16="http://schemas.microsoft.com/office/drawing/2014/main" id="{82AB6D75-63A0-EF48-BD01-120498DCFCA8}"/>
              </a:ext>
            </a:extLst>
          </p:cNvPr>
          <p:cNvSpPr>
            <a:spLocks noGrp="1"/>
          </p:cNvSpPr>
          <p:nvPr>
            <p:ph type="body" idx="1"/>
          </p:nvPr>
        </p:nvSpPr>
        <p:spPr/>
        <p:txBody>
          <a:bodyPr/>
          <a:lstStyle/>
          <a:p>
            <a:r>
              <a:rPr lang="en-US" dirty="0"/>
              <a:t>And other Literature stuff</a:t>
            </a:r>
          </a:p>
        </p:txBody>
      </p:sp>
    </p:spTree>
    <p:extLst>
      <p:ext uri="{BB962C8B-B14F-4D97-AF65-F5344CB8AC3E}">
        <p14:creationId xmlns:p14="http://schemas.microsoft.com/office/powerpoint/2010/main" val="32861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3D6FE7-BDEE-0D4B-8221-B3E8CBB92ED5}"/>
              </a:ext>
            </a:extLst>
          </p:cNvPr>
          <p:cNvSpPr>
            <a:spLocks noGrp="1"/>
          </p:cNvSpPr>
          <p:nvPr>
            <p:ph type="title"/>
          </p:nvPr>
        </p:nvSpPr>
        <p:spPr/>
        <p:txBody>
          <a:bodyPr/>
          <a:lstStyle/>
          <a:p>
            <a:r>
              <a:rPr lang="en-US" dirty="0"/>
              <a:t>Motif 1: Soap</a:t>
            </a:r>
          </a:p>
        </p:txBody>
      </p:sp>
      <p:sp>
        <p:nvSpPr>
          <p:cNvPr id="5" name="Content Placeholder 4">
            <a:extLst>
              <a:ext uri="{FF2B5EF4-FFF2-40B4-BE49-F238E27FC236}">
                <a16:creationId xmlns:a16="http://schemas.microsoft.com/office/drawing/2014/main" id="{8FC6C05A-8463-7941-8291-D71FE7537021}"/>
              </a:ext>
            </a:extLst>
          </p:cNvPr>
          <p:cNvSpPr>
            <a:spLocks noGrp="1"/>
          </p:cNvSpPr>
          <p:nvPr>
            <p:ph idx="1"/>
          </p:nvPr>
        </p:nvSpPr>
        <p:spPr/>
        <p:txBody>
          <a:bodyPr/>
          <a:lstStyle/>
          <a:p>
            <a:r>
              <a:rPr lang="en-US" dirty="0"/>
              <a:t>Soap is the main drug used to basically hypnotize the fabricants, slave clones, into feeling happy and contented about working for other people for eternity and also to make them feel that the surroundings is actually better than </a:t>
            </a:r>
            <a:r>
              <a:rPr lang="en-US"/>
              <a:t>the truth. </a:t>
            </a:r>
            <a:endParaRPr lang="en-US" i="1" dirty="0"/>
          </a:p>
        </p:txBody>
      </p:sp>
    </p:spTree>
    <p:extLst>
      <p:ext uri="{BB962C8B-B14F-4D97-AF65-F5344CB8AC3E}">
        <p14:creationId xmlns:p14="http://schemas.microsoft.com/office/powerpoint/2010/main" val="725596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103</TotalTime>
  <Words>436</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Cloud Atlas</vt:lpstr>
      <vt:lpstr>Basics</vt:lpstr>
      <vt:lpstr>David Mitchell</vt:lpstr>
      <vt:lpstr>Summary</vt:lpstr>
      <vt:lpstr>Motifs</vt:lpstr>
      <vt:lpstr>Motif 1: Soap</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ATLAS</dc:title>
  <dc:creator>Cao Ryan</dc:creator>
  <cp:lastModifiedBy>Cao Ryan</cp:lastModifiedBy>
  <cp:revision>12</cp:revision>
  <dcterms:created xsi:type="dcterms:W3CDTF">2019-05-08T13:33:08Z</dcterms:created>
  <dcterms:modified xsi:type="dcterms:W3CDTF">2019-05-11T08:07:01Z</dcterms:modified>
</cp:coreProperties>
</file>