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1db98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1db98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1db98e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1db98e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1db98e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1db98e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1db98e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81db98e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1db98e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1db98e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1db98ed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1db98ed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1db98e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1db98e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1db98e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1db98e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1db98e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1db98e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64000" y="1377225"/>
            <a:ext cx="561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MetricGAN-Reloaded</a:t>
            </a:r>
            <a:endParaRPr sz="4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By</a:t>
            </a:r>
            <a:endParaRPr sz="4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Team DeepSpeech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1764000" y="19209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Thank you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24675" y="1083075"/>
            <a:ext cx="1417500" cy="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031675" y="1154175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STOI (black box)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24675" y="2759800"/>
            <a:ext cx="1417500" cy="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04925" y="2830925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Discriminator</a:t>
            </a:r>
            <a:endParaRPr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 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65" name="Google Shape;65;p14"/>
          <p:cNvCxnSpPr>
            <a:stCxn id="63" idx="0"/>
            <a:endCxn id="61" idx="2"/>
          </p:cNvCxnSpPr>
          <p:nvPr/>
        </p:nvCxnSpPr>
        <p:spPr>
          <a:xfrm rot="10800000">
            <a:off x="3633425" y="1840900"/>
            <a:ext cx="0" cy="918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6" name="Google Shape;66;p14"/>
          <p:cNvSpPr txBox="1"/>
          <p:nvPr/>
        </p:nvSpPr>
        <p:spPr>
          <a:xfrm>
            <a:off x="3633425" y="2100238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MSE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61925" y="1073175"/>
            <a:ext cx="165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Difficult to differentiate, so direct training is difficult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662175" y="2759800"/>
            <a:ext cx="1417500" cy="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742425" y="2830925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Generator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70" name="Google Shape;70;p14"/>
          <p:cNvCxnSpPr>
            <a:stCxn id="63" idx="3"/>
            <a:endCxn id="68" idx="1"/>
          </p:cNvCxnSpPr>
          <p:nvPr/>
        </p:nvCxnSpPr>
        <p:spPr>
          <a:xfrm>
            <a:off x="4342175" y="3138700"/>
            <a:ext cx="1320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1" name="Google Shape;71;p14"/>
          <p:cNvSpPr txBox="1"/>
          <p:nvPr/>
        </p:nvSpPr>
        <p:spPr>
          <a:xfrm>
            <a:off x="2560175" y="3571763"/>
            <a:ext cx="20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Discriminator tries to provide accurate STOI scores to outputs of 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413575" y="3571763"/>
            <a:ext cx="206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Generator must “fool” discriminator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58025" y="149775"/>
            <a:ext cx="829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Key idea: D(G(x)) is differentiable, so we can backpropagate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5"/>
          <p:cNvCxnSpPr/>
          <p:nvPr/>
        </p:nvCxnSpPr>
        <p:spPr>
          <a:xfrm>
            <a:off x="1272725" y="2685050"/>
            <a:ext cx="59712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873775" y="2616050"/>
            <a:ext cx="0" cy="13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6834675" y="2616050"/>
            <a:ext cx="0" cy="13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1627475" y="2371650"/>
            <a:ext cx="2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0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10350" y="2371650"/>
            <a:ext cx="2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292950" y="2650550"/>
            <a:ext cx="69000" cy="69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617650" y="2650550"/>
            <a:ext cx="69000" cy="69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85" name="Google Shape;85;p15"/>
          <p:cNvCxnSpPr>
            <a:endCxn id="84" idx="0"/>
          </p:cNvCxnSpPr>
          <p:nvPr/>
        </p:nvCxnSpPr>
        <p:spPr>
          <a:xfrm flipH="1">
            <a:off x="4652150" y="1285850"/>
            <a:ext cx="300" cy="136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5327300" y="1995350"/>
            <a:ext cx="300" cy="655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056050" y="85135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True STOI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17650" y="1379750"/>
            <a:ext cx="15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STOI predicted by Discriminator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89" name="Google Shape;89;p15"/>
          <p:cNvCxnSpPr/>
          <p:nvPr/>
        </p:nvCxnSpPr>
        <p:spPr>
          <a:xfrm flipH="1">
            <a:off x="6834675" y="1995350"/>
            <a:ext cx="300" cy="655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6065775" y="1414250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Target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4662325" y="2901850"/>
            <a:ext cx="6603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>
            <a:off x="5361950" y="2901850"/>
            <a:ext cx="1448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3676975" y="2901850"/>
            <a:ext cx="17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Discriminator reduces/optimizes this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706125" y="2901850"/>
            <a:ext cx="17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Generator reduces/optimizes this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095175" y="3872075"/>
            <a:ext cx="4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crux of MetricGAN, in one diagram.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1764000" y="19209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Demo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576800" y="4144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Dataset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902675" y="1605625"/>
            <a:ext cx="702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The paper used 300 utterances from the TIMIT corpus, and 10 types of noise. Even assuming 3 s per utterance, this is &lt; 3 hours of training data.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73000" y="2649450"/>
            <a:ext cx="7023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We used the Microsoft Scalable Noisy Speech Dataset (MS-SNSD) to produce over 30 hours of training data and 1 hour of test data. Over 120 types of noises were used.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764000" y="453047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576800" y="4144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Training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902675" y="1311450"/>
            <a:ext cx="702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We used 8 GAN epochs (v/s 200 in the paper), but each GAN epoch had 1 (before epoch 3) or 2 (after 3) discriminator epochs and 2 generator epochs.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942100" y="1942650"/>
            <a:ext cx="76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Time per epoch: (1 or 2) x 45 min (dis) + 2 x 52 min (gen) + 30 min (run files through gen)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That is, up to 3.75 hours per epoch, or ~28 hours of “productive” training .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119" name="Google Shape;11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25" y="2571752"/>
            <a:ext cx="3167751" cy="19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497000" y="1063725"/>
            <a:ext cx="615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Training GANs is hard.</a:t>
            </a:r>
            <a:endParaRPr sz="4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Training MetricGANs is harder.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497000" y="1063725"/>
            <a:ext cx="61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576800" y="4144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New Failure Mode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932100" y="1457175"/>
            <a:ext cx="5405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arenR"/>
            </a:pPr>
            <a:r>
              <a:rPr lang="en" sz="1450">
                <a:solidFill>
                  <a:schemeClr val="dk1"/>
                </a:solidFill>
              </a:rPr>
              <a:t>STOIs were in [0.5,0.7] originally, so the Discriminator would settle for predicting “average” values without learning much.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arenR"/>
            </a:pPr>
            <a:r>
              <a:rPr lang="en" sz="1450">
                <a:solidFill>
                  <a:schemeClr val="dk1"/>
                </a:solidFill>
              </a:rPr>
              <a:t>The Generator is also happy optimizing this, which harms real STOI.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arenR"/>
            </a:pPr>
            <a:r>
              <a:rPr lang="en" sz="1450">
                <a:solidFill>
                  <a:schemeClr val="dk1"/>
                </a:solidFill>
              </a:rPr>
              <a:t>Repeats next epoch. Discriminator predicts lower values due to (2), and we degenerate into noise.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91235" y="3097175"/>
            <a:ext cx="54054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Added artificially constructed examples with high STOI to the training data to break (1), and also increased the complexity of the discriminator from the paper’s model.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Neither step alone managed to work. Needed both.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309450" y="3144075"/>
            <a:ext cx="1417500" cy="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389700" y="3215175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Discriminator</a:t>
            </a:r>
            <a:endParaRPr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 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7309450" y="1431725"/>
            <a:ext cx="1417500" cy="75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389700" y="1502825"/>
            <a:ext cx="12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Generator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7766150" y="2192400"/>
            <a:ext cx="0" cy="945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8194450" y="2193850"/>
            <a:ext cx="0" cy="945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1" name="Google Shape;141;p20"/>
          <p:cNvSpPr txBox="1"/>
          <p:nvPr/>
        </p:nvSpPr>
        <p:spPr>
          <a:xfrm>
            <a:off x="6859750" y="4010700"/>
            <a:ext cx="21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Partners in Crime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1231650" y="1270650"/>
            <a:ext cx="6680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Existence of approximate Win-Win </a:t>
            </a:r>
            <a:r>
              <a:rPr lang="en" sz="2500">
                <a:solidFill>
                  <a:schemeClr val="accent2"/>
                </a:solidFill>
              </a:rPr>
              <a:t>scenarios</a:t>
            </a:r>
            <a:r>
              <a:rPr lang="en" sz="2500">
                <a:solidFill>
                  <a:schemeClr val="accent2"/>
                </a:solidFill>
              </a:rPr>
              <a:t> is detrimental to </a:t>
            </a:r>
            <a:r>
              <a:rPr lang="en" sz="2500">
                <a:solidFill>
                  <a:schemeClr val="accent2"/>
                </a:solidFill>
              </a:rPr>
              <a:t>adversarial</a:t>
            </a:r>
            <a:r>
              <a:rPr lang="en" sz="2500">
                <a:solidFill>
                  <a:schemeClr val="accent2"/>
                </a:solidFill>
              </a:rPr>
              <a:t> training.</a:t>
            </a:r>
            <a:endParaRPr sz="25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Data Augmentation is an effective method to break such feedback loops.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864575" y="4519725"/>
            <a:ext cx="561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[</a:t>
            </a:r>
            <a:r>
              <a:rPr lang="en" sz="1050">
                <a:solidFill>
                  <a:srgbClr val="F8F8F2"/>
                </a:solidFill>
              </a:rPr>
              <a:t>"MetricGAN: Generative Adversarial Networks based Black-box Metric Scores Optimization for Speech Enhancement", Fu et. al., ICML 2019.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576800" y="414475"/>
            <a:ext cx="56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Conclusion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