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712145-B143-48E3-BB38-4AC83865CAFF}">
  <a:tblStyle styleId="{0A712145-B143-48E3-BB38-4AC83865CA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44b8032c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44b8032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44b8032c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44b8032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b90e30ae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b90e30a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44b8032c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44b803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b90e30ae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b90e30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b90e30ae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b90e30a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ab90e30ae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ab90e30a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44b8032c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744b803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44b8032c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44b803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Dictionary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Adithya Bhaskar, Jash Ashish Shah, Ankit Kumar Jain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16025" y="348225"/>
            <a:ext cx="76593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416025" y="1328050"/>
            <a:ext cx="8000700" cy="3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Quality of data is very important - progress was much smoother with custom + WordNet data vis-a-vis Webster+EDMT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Validation Loss was still decreasing around epoch 50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More performance may be squeezed out if model trained for longer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BART gave good loss decreases (checked for epochs 1-3) but was slower to train, hence we decided to pursue the BERT model.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2231850" y="1996200"/>
            <a:ext cx="46803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16025" y="348225"/>
            <a:ext cx="76593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16025" y="1569400"/>
            <a:ext cx="8000700" cy="30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Given a phrase, output the word described by it.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Example: A formal speech praising someone or something highly → encomium.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Other words also possible - paean, eulogy, …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Hence output top k words (k = 5-100)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Reference and Baseline for comparison: “Reverse Dictionary” by Kuo et. al. at Stanford [1] </a:t>
            </a:r>
            <a:endParaRPr sz="2400"/>
          </a:p>
        </p:txBody>
      </p:sp>
      <p:sp>
        <p:nvSpPr>
          <p:cNvPr id="67" name="Google Shape;67;p14"/>
          <p:cNvSpPr txBox="1"/>
          <p:nvPr/>
        </p:nvSpPr>
        <p:spPr>
          <a:xfrm>
            <a:off x="4041025" y="4686575"/>
            <a:ext cx="502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[1] https://web.stanford.edu/class/cs224n/reports/custom_116806273.pdf</a:t>
            </a:r>
            <a:endParaRPr sz="1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16025" y="348225"/>
            <a:ext cx="76593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16025" y="1569400"/>
            <a:ext cx="6975000" cy="30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a dictionary to get (word, definition) pairs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Originally used Webster’s and EDMT Dictionary</a:t>
            </a:r>
            <a:endParaRPr sz="21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Low quality – semicolons used both in-meaning and to </a:t>
            </a:r>
            <a:r>
              <a:rPr lang="en" sz="2100"/>
              <a:t>delineate</a:t>
            </a:r>
            <a:r>
              <a:rPr lang="en" sz="2100"/>
              <a:t> meaning boundaries in string</a:t>
            </a:r>
            <a:endParaRPr sz="21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60.8% and 49.8% of examples either had meanings with &lt; or = 3 words, or had the word share a prefix of length &gt; min(length,6) with one in the meaning, respectively.</a:t>
            </a:r>
            <a:endParaRPr sz="21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Validation loss did not improve when using these – hence resorted to new dataset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16025" y="348225"/>
            <a:ext cx="76593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16025" y="1569400"/>
            <a:ext cx="8200800" cy="30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Finally used:</a:t>
            </a:r>
            <a:endParaRPr sz="21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WordNet-extracted (word, meaning) pairs - 61027 words</a:t>
            </a:r>
            <a:endParaRPr sz="21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Self-created dataset - using words list from /usr/dict/words, wrote a web crawler that extracted meanings by parsing vocabulary.com HTML responses - 89930 high quality (word, meaning) pairs</a:t>
            </a:r>
            <a:endParaRPr sz="21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Model learnt much better with this </a:t>
            </a:r>
            <a:endParaRPr sz="21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Train-Validation-Test split: 138880-7246-4831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16025" y="348225"/>
            <a:ext cx="32802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1410150" y="2063350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>
            <a:off x="1410150" y="2393875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>
            <a:off x="1410150" y="2720200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>
            <a:off x="1410150" y="3040100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/>
          <p:nvPr/>
        </p:nvCxnSpPr>
        <p:spPr>
          <a:xfrm>
            <a:off x="1410150" y="3385475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/>
          <p:nvPr/>
        </p:nvSpPr>
        <p:spPr>
          <a:xfrm>
            <a:off x="2161738" y="1777600"/>
            <a:ext cx="1143000" cy="188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347288" y="2504650"/>
            <a:ext cx="7719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BERT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56075" y="2208800"/>
            <a:ext cx="9798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Input word sequence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484825" y="1815425"/>
            <a:ext cx="1003200" cy="1885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508075" y="2500450"/>
            <a:ext cx="9567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BiLSTM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3626675" y="2059138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>
            <a:off x="3626675" y="2389663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>
            <a:off x="3626675" y="2715988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3626675" y="3035888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>
            <a:off x="3626675" y="3381263"/>
            <a:ext cx="6234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5671800" y="2022263"/>
            <a:ext cx="1194000" cy="1143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5671800" y="2022263"/>
            <a:ext cx="1161000" cy="357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5671800" y="2014763"/>
            <a:ext cx="1128000" cy="663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5671800" y="2335538"/>
            <a:ext cx="1179900" cy="806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5671800" y="2335538"/>
            <a:ext cx="1132500" cy="49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5671800" y="2328038"/>
            <a:ext cx="1118400" cy="345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5692700" y="2644088"/>
            <a:ext cx="1135200" cy="5025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 flipH="1" rot="10800000">
            <a:off x="5692700" y="2398988"/>
            <a:ext cx="1125900" cy="245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5692700" y="2636588"/>
            <a:ext cx="1097400" cy="36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5692700" y="2966838"/>
            <a:ext cx="1187400" cy="194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flipH="1" rot="10800000">
            <a:off x="5692700" y="2417838"/>
            <a:ext cx="1102200" cy="549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/>
          <p:nvPr/>
        </p:nvCxnSpPr>
        <p:spPr>
          <a:xfrm flipH="1" rot="10800000">
            <a:off x="5692700" y="2668638"/>
            <a:ext cx="1088100" cy="290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 flipH="1" rot="10800000">
            <a:off x="5722775" y="3151438"/>
            <a:ext cx="1128900" cy="9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 flipH="1" rot="10800000">
            <a:off x="5722775" y="2399038"/>
            <a:ext cx="1095900" cy="851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 flipH="1" rot="10800000">
            <a:off x="5722775" y="2678338"/>
            <a:ext cx="1053300" cy="564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 flipH="1" rot="10800000">
            <a:off x="5722775" y="3175038"/>
            <a:ext cx="1133700" cy="369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 flipH="1" rot="10800000">
            <a:off x="5722775" y="2380038"/>
            <a:ext cx="1077000" cy="116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/>
          <p:nvPr/>
        </p:nvCxnSpPr>
        <p:spPr>
          <a:xfrm flipH="1" rot="10800000">
            <a:off x="5722775" y="2659338"/>
            <a:ext cx="1048500" cy="8775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/>
          <p:nvPr/>
        </p:nvSpPr>
        <p:spPr>
          <a:xfrm>
            <a:off x="6936900" y="1871400"/>
            <a:ext cx="856500" cy="1885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988075" y="2352300"/>
            <a:ext cx="771900" cy="9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100d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Word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Vector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858150" y="3572800"/>
            <a:ext cx="8565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 Layer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940100" y="2063350"/>
            <a:ext cx="856500" cy="14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Find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Top k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Closest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Word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Vectors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16025" y="253575"/>
            <a:ext cx="76593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416025" y="1315450"/>
            <a:ext cx="8000700" cy="33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a pretrained BERT model to encode input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Then pass through a BiLSTM layer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Found empirically to work the best -</a:t>
            </a:r>
            <a:endParaRPr sz="2100"/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Directly passing to FC layer often got stuck predicting non-existent words like email ids (which somehow exist in Glove; tested upto 20 epochs)</a:t>
            </a:r>
            <a:endParaRPr sz="2100"/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Using 4 x BiLSTM with dropout gave nearly same performance but took longer to converge (tested upto 10 epochs)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Then pass through an FC layer to predict word vector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k closest Glove word vectors are predicted (see next slide)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16025" y="348225"/>
            <a:ext cx="76593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387625" y="1427425"/>
            <a:ext cx="8000700" cy="23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Synonyms must be partially rewarded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Loss </a:t>
            </a:r>
            <a:r>
              <a:rPr lang="en" sz="2100"/>
              <a:t>proportional</a:t>
            </a:r>
            <a:r>
              <a:rPr lang="en" sz="2100"/>
              <a:t> to MSE distance between predicted word vector and ground truth word vector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Synonyms expected to have close-by word vectors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4" name="Google Shape;134;p19"/>
          <p:cNvSpPr/>
          <p:nvPr/>
        </p:nvSpPr>
        <p:spPr>
          <a:xfrm>
            <a:off x="2181375" y="4197125"/>
            <a:ext cx="85200" cy="804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679200" y="3705975"/>
            <a:ext cx="85200" cy="804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293750" y="4459350"/>
            <a:ext cx="85200" cy="8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892775" y="4197125"/>
            <a:ext cx="6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Run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764400" y="3511975"/>
            <a:ext cx="6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Jog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166025" y="4111150"/>
            <a:ext cx="6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Swim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40" name="Google Shape;140;p19"/>
          <p:cNvCxnSpPr>
            <a:endCxn id="135" idx="3"/>
          </p:cNvCxnSpPr>
          <p:nvPr/>
        </p:nvCxnSpPr>
        <p:spPr>
          <a:xfrm flipH="1" rot="10800000">
            <a:off x="2266577" y="3774601"/>
            <a:ext cx="425100" cy="421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2271275" y="4287050"/>
            <a:ext cx="2025300" cy="20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16025" y="348225"/>
            <a:ext cx="76593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416025" y="1203175"/>
            <a:ext cx="8000700" cy="23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50 epochs using Adam, with learning rate initially 2e-5, at ~45min per epoch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Learning Rate linearly dropped to 0 over 50 epochs.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Comparison of loss v/s time with </a:t>
            </a:r>
            <a:r>
              <a:rPr lang="en" sz="2100"/>
              <a:t>reference</a:t>
            </a:r>
            <a:r>
              <a:rPr lang="en" sz="2100"/>
              <a:t> published graph shown below - ours does better in terms of val loss.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050" y="3190391"/>
            <a:ext cx="2187151" cy="1548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5332775" y="4719625"/>
            <a:ext cx="20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From Reference [1]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650" y="3181813"/>
            <a:ext cx="2187150" cy="15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2442050" y="4719625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16025" y="348225"/>
            <a:ext cx="7659300" cy="11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416025" y="1328050"/>
            <a:ext cx="8000700" cy="23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Results given as top-1, top-10 and top-100 accuracy (test set).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Top-k accuracy = % of time when correct word was ranked in top k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Glove has ~35k total words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Comparison v/s published result in reference [1]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1889450" y="3213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{0A712145-B143-48E3-BB38-4AC83865CAFF}</a:tableStyleId>
              </a:tblPr>
              <a:tblGrid>
                <a:gridCol w="1032350"/>
                <a:gridCol w="1032350"/>
                <a:gridCol w="1032350"/>
                <a:gridCol w="1032350"/>
                <a:gridCol w="1032350"/>
              </a:tblGrid>
              <a:tr h="50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Top-1 Accuracy (test)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Top-10 Accuracy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(test)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Top-100 Accuracy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(test)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MSE Loss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(val)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Ours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48.706%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58.953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65.618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12.118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8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Baseline published in reference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7.9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7.0%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20.15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