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12" r:id="rId4"/>
  </p:sldMasterIdLst>
  <p:notesMasterIdLst>
    <p:notesMasterId r:id="rId53"/>
  </p:notesMasterIdLst>
  <p:handoutMasterIdLst>
    <p:handoutMasterId r:id="rId54"/>
  </p:handoutMasterIdLst>
  <p:sldIdLst>
    <p:sldId id="543" r:id="rId5"/>
    <p:sldId id="591" r:id="rId6"/>
    <p:sldId id="557" r:id="rId7"/>
    <p:sldId id="592" r:id="rId8"/>
    <p:sldId id="599" r:id="rId9"/>
    <p:sldId id="600" r:id="rId10"/>
    <p:sldId id="552" r:id="rId11"/>
    <p:sldId id="603" r:id="rId12"/>
    <p:sldId id="601" r:id="rId13"/>
    <p:sldId id="605" r:id="rId14"/>
    <p:sldId id="606" r:id="rId15"/>
    <p:sldId id="607" r:id="rId16"/>
    <p:sldId id="608" r:id="rId17"/>
    <p:sldId id="492" r:id="rId18"/>
    <p:sldId id="472" r:id="rId19"/>
    <p:sldId id="505" r:id="rId20"/>
    <p:sldId id="609" r:id="rId21"/>
    <p:sldId id="617" r:id="rId22"/>
    <p:sldId id="618" r:id="rId23"/>
    <p:sldId id="616" r:id="rId24"/>
    <p:sldId id="621" r:id="rId25"/>
    <p:sldId id="623" r:id="rId26"/>
    <p:sldId id="641" r:id="rId27"/>
    <p:sldId id="624" r:id="rId28"/>
    <p:sldId id="620" r:id="rId29"/>
    <p:sldId id="622" r:id="rId30"/>
    <p:sldId id="637" r:id="rId31"/>
    <p:sldId id="638" r:id="rId32"/>
    <p:sldId id="626" r:id="rId33"/>
    <p:sldId id="595" r:id="rId34"/>
    <p:sldId id="627" r:id="rId35"/>
    <p:sldId id="628" r:id="rId36"/>
    <p:sldId id="630" r:id="rId37"/>
    <p:sldId id="631" r:id="rId38"/>
    <p:sldId id="640" r:id="rId39"/>
    <p:sldId id="644" r:id="rId40"/>
    <p:sldId id="594" r:id="rId41"/>
    <p:sldId id="610" r:id="rId42"/>
    <p:sldId id="596" r:id="rId43"/>
    <p:sldId id="612" r:id="rId44"/>
    <p:sldId id="615" r:id="rId45"/>
    <p:sldId id="597" r:id="rId46"/>
    <p:sldId id="613" r:id="rId47"/>
    <p:sldId id="598" r:id="rId48"/>
    <p:sldId id="614" r:id="rId49"/>
    <p:sldId id="643" r:id="rId50"/>
    <p:sldId id="645" r:id="rId51"/>
    <p:sldId id="634" r:id="rId52"/>
  </p:sldIdLst>
  <p:sldSz cx="9144000" cy="6858000" type="screen4x3"/>
  <p:notesSz cx="7010400" cy="9296400"/>
  <p:custDataLst>
    <p:tags r:id="rId5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E9F6EEBF-9C78-47B6-A83F-FFE98D8996D4}">
          <p14:sldIdLst>
            <p14:sldId id="543"/>
            <p14:sldId id="591"/>
          </p14:sldIdLst>
        </p14:section>
        <p14:section name="无标题节" id="{5C7C8179-1B89-4A0E-AE98-EE1F57E1A955}">
          <p14:sldIdLst>
            <p14:sldId id="557"/>
            <p14:sldId id="592"/>
            <p14:sldId id="599"/>
            <p14:sldId id="600"/>
            <p14:sldId id="552"/>
            <p14:sldId id="603"/>
            <p14:sldId id="601"/>
            <p14:sldId id="605"/>
            <p14:sldId id="606"/>
            <p14:sldId id="607"/>
            <p14:sldId id="608"/>
            <p14:sldId id="492"/>
            <p14:sldId id="472"/>
            <p14:sldId id="505"/>
            <p14:sldId id="609"/>
            <p14:sldId id="617"/>
            <p14:sldId id="618"/>
            <p14:sldId id="616"/>
            <p14:sldId id="621"/>
            <p14:sldId id="623"/>
            <p14:sldId id="641"/>
            <p14:sldId id="624"/>
            <p14:sldId id="620"/>
            <p14:sldId id="622"/>
            <p14:sldId id="637"/>
            <p14:sldId id="638"/>
            <p14:sldId id="626"/>
            <p14:sldId id="595"/>
            <p14:sldId id="627"/>
            <p14:sldId id="628"/>
            <p14:sldId id="630"/>
            <p14:sldId id="631"/>
            <p14:sldId id="640"/>
            <p14:sldId id="644"/>
            <p14:sldId id="594"/>
            <p14:sldId id="610"/>
            <p14:sldId id="596"/>
            <p14:sldId id="612"/>
            <p14:sldId id="615"/>
            <p14:sldId id="597"/>
            <p14:sldId id="613"/>
            <p14:sldId id="598"/>
            <p14:sldId id="614"/>
            <p14:sldId id="643"/>
            <p14:sldId id="645"/>
            <p14:sldId id="634"/>
          </p14:sldIdLst>
        </p14:section>
        <p14:section name="Technology Fundamentals" id="{EC66699C-4884-43A6-80F5-384887CD1E42}">
          <p14:sldIdLst/>
        </p14:section>
        <p14:section name="Business Problem - Value" id="{E49BCC5E-683A-4C4B-899D-2E0B5197551B}">
          <p14:sldIdLst/>
        </p14:section>
        <p14:section name="Licensing Fundamentals" id="{5DE372DF-4A11-4ED6-82A5-4DF0132A0A60}">
          <p14:sldIdLst/>
        </p14:section>
        <p14:section name="Technical Foundation" id="{8A2FD8A4-A1D0-4091-8D6A-DD6C09865E7C}">
          <p14:sldIdLst/>
        </p14:section>
        <p14:section name="Validation / Competitive" id="{1FE18D43-9C95-4E46-AF4D-CACA72336F82}">
          <p14:sldIdLst/>
        </p14:section>
        <p14:section name="Road Map" id="{CB4EAFF3-297A-49C3-AC5F-AA1F0E33D8EB}">
          <p14:sldIdLst/>
        </p14:section>
        <p14:section name="Tools Going Forward" id="{43770397-8275-4E56-AB5A-73949EAA1BD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10C28"/>
    <a:srgbClr val="FF0000"/>
    <a:srgbClr val="990000"/>
    <a:srgbClr val="FFFFFF"/>
    <a:srgbClr val="66FF33"/>
    <a:srgbClr val="B7B138"/>
    <a:srgbClr val="000000"/>
    <a:srgbClr val="DFD953"/>
    <a:srgbClr val="9FA7AC"/>
    <a:srgbClr val="ECECE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12" autoAdjust="0"/>
    <p:restoredTop sz="92208" autoAdjust="0"/>
  </p:normalViewPr>
  <p:slideViewPr>
    <p:cSldViewPr snapToGrid="0">
      <p:cViewPr>
        <p:scale>
          <a:sx n="75" d="100"/>
          <a:sy n="75" d="100"/>
        </p:scale>
        <p:origin x="-1170" y="132"/>
      </p:cViewPr>
      <p:guideLst>
        <p:guide orient="horz" pos="4099"/>
        <p:guide orient="horz" pos="167"/>
        <p:guide orient="horz" pos="496"/>
        <p:guide orient="horz" pos="721"/>
        <p:guide pos="5474"/>
        <p:guide pos="2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096"/>
    </p:cViewPr>
  </p:sorterViewPr>
  <p:notesViewPr>
    <p:cSldViewPr snapToGrid="0">
      <p:cViewPr>
        <p:scale>
          <a:sx n="160" d="100"/>
          <a:sy n="160" d="100"/>
        </p:scale>
        <p:origin x="-510" y="-72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3116C-95D8-4FA0-8DBA-4290945475B5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518E1-18D1-46C5-AD95-C541004BF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76353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34125-7C6F-4524-AF0E-D73C82928DE0}" type="datetimeFigureOut">
              <a:rPr lang="en-US" smtClean="0"/>
              <a:pPr/>
              <a:t>5/4/2015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DA2A2-734C-4B43-AEA5-56DE2C9826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8493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DA2A2-734C-4B43-AEA5-56DE2C98264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996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312E-EAB9-461A-B782-8E79DA179359}" type="datetimeFigureOut">
              <a:rPr lang="zh-CN" altLang="en-US" smtClean="0"/>
              <a:pPr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461132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312E-EAB9-461A-B782-8E79DA179359}" type="datetimeFigureOut">
              <a:rPr lang="zh-CN" altLang="en-US" smtClean="0"/>
              <a:pPr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48294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312E-EAB9-461A-B782-8E79DA179359}" type="datetimeFigureOut">
              <a:rPr lang="zh-CN" altLang="en-US" smtClean="0"/>
              <a:pPr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212563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4286" y="6507162"/>
            <a:ext cx="2133600" cy="350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0C039EE-6710-CD4B-825D-F0ABFD46E2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3726060"/>
            <a:ext cx="9010649" cy="255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1" y="0"/>
            <a:ext cx="152400" cy="6858000"/>
          </a:xfrm>
          <a:prstGeom prst="rect">
            <a:avLst/>
          </a:prstGeom>
          <a:solidFill>
            <a:srgbClr val="E10C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43" y="6280956"/>
            <a:ext cx="2851615" cy="58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77921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752850"/>
            <a:ext cx="9012092" cy="222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867497" y="214947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2" name="Picture 2" descr="_Foxmail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97767"/>
            <a:ext cx="2019300" cy="73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/>
          <p:nvPr userDrawn="1"/>
        </p:nvSpPr>
        <p:spPr>
          <a:xfrm>
            <a:off x="1" y="0"/>
            <a:ext cx="152400" cy="6858000"/>
          </a:xfrm>
          <a:prstGeom prst="rect">
            <a:avLst/>
          </a:prstGeom>
          <a:solidFill>
            <a:srgbClr val="E10C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43" y="6280956"/>
            <a:ext cx="2851615" cy="58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_Foxmai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97767"/>
            <a:ext cx="2019300" cy="73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57200" y="1045029"/>
            <a:ext cx="8229600" cy="5470997"/>
          </a:xfrm>
        </p:spPr>
        <p:txBody>
          <a:bodyPr>
            <a:normAutofit/>
          </a:bodyPr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ebdings" pitchFamily="18" charset="2"/>
              <a:buChar char=""/>
              <a:tabLst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buClr>
                <a:srgbClr val="FF0000"/>
              </a:buClr>
              <a:buFont typeface="Wingdings" charset="2"/>
              <a:buChar char="§"/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152400" cy="6858000"/>
          </a:xfrm>
          <a:prstGeom prst="rect">
            <a:avLst/>
          </a:prstGeom>
          <a:solidFill>
            <a:srgbClr val="E10C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6108" y="243106"/>
            <a:ext cx="7047186" cy="508710"/>
          </a:xfrm>
        </p:spPr>
        <p:txBody>
          <a:bodyPr anchor="t">
            <a:normAutofit/>
          </a:bodyPr>
          <a:lstStyle>
            <a:lvl1pPr algn="l">
              <a:defRPr sz="24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4286" y="6507162"/>
            <a:ext cx="2133600" cy="350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0C039EE-6710-CD4B-825D-F0ABFD46E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493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57200" y="1045029"/>
            <a:ext cx="8229600" cy="5470997"/>
          </a:xfrm>
        </p:spPr>
        <p:txBody>
          <a:bodyPr>
            <a:normAutofit/>
          </a:bodyPr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ebdings" pitchFamily="18" charset="2"/>
              <a:buChar char=""/>
              <a:tabLst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buClr>
                <a:srgbClr val="FF0000"/>
              </a:buClr>
              <a:buFont typeface="Wingdings" charset="2"/>
              <a:buChar char="§"/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152400" cy="6858000"/>
          </a:xfrm>
          <a:prstGeom prst="rect">
            <a:avLst/>
          </a:prstGeom>
          <a:solidFill>
            <a:srgbClr val="E10C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4286" y="6507162"/>
            <a:ext cx="2133600" cy="350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0C039EE-6710-CD4B-825D-F0ABFD46E2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_Foxmai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97767"/>
            <a:ext cx="2019300" cy="73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06108" y="243106"/>
            <a:ext cx="7047186" cy="508710"/>
          </a:xfrm>
        </p:spPr>
        <p:txBody>
          <a:bodyPr anchor="t">
            <a:normAutofit/>
          </a:bodyPr>
          <a:lstStyle>
            <a:lvl1pPr algn="l">
              <a:defRPr sz="24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493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_Foxmai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97767"/>
            <a:ext cx="2019300" cy="73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/>
          <p:nvPr userDrawn="1"/>
        </p:nvSpPr>
        <p:spPr>
          <a:xfrm>
            <a:off x="1" y="0"/>
            <a:ext cx="152400" cy="6858000"/>
          </a:xfrm>
          <a:prstGeom prst="rect">
            <a:avLst/>
          </a:prstGeom>
          <a:solidFill>
            <a:srgbClr val="E10C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6108" y="243106"/>
            <a:ext cx="7047186" cy="508710"/>
          </a:xfrm>
        </p:spPr>
        <p:txBody>
          <a:bodyPr anchor="t">
            <a:normAutofit/>
          </a:bodyPr>
          <a:lstStyle>
            <a:lvl1pPr algn="l">
              <a:defRPr sz="24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57200" y="1045029"/>
            <a:ext cx="8229600" cy="5470997"/>
          </a:xfrm>
        </p:spPr>
        <p:txBody>
          <a:bodyPr>
            <a:normAutofit/>
          </a:bodyPr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ebdings" pitchFamily="18" charset="2"/>
              <a:buChar char=""/>
              <a:tabLst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buClr>
                <a:srgbClr val="FF0000"/>
              </a:buClr>
              <a:buFont typeface="Wingdings" charset="2"/>
              <a:buChar char="§"/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21493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312E-EAB9-461A-B782-8E79DA179359}" type="datetimeFigureOut">
              <a:rPr lang="zh-CN" altLang="en-US" smtClean="0"/>
              <a:pPr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846600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312E-EAB9-461A-B782-8E79DA179359}" type="datetimeFigureOut">
              <a:rPr lang="zh-CN" altLang="en-US" smtClean="0"/>
              <a:pPr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315745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312E-EAB9-461A-B782-8E79DA179359}" type="datetimeFigureOut">
              <a:rPr lang="zh-CN" altLang="en-US" smtClean="0"/>
              <a:pPr/>
              <a:t>2015/5/4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1654057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312E-EAB9-461A-B782-8E79DA179359}" type="datetimeFigureOut">
              <a:rPr lang="zh-CN" altLang="en-US" smtClean="0"/>
              <a:pPr/>
              <a:t>2015/5/4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095384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312E-EAB9-461A-B782-8E79DA179359}" type="datetimeFigureOut">
              <a:rPr lang="zh-CN" altLang="en-US" smtClean="0"/>
              <a:pPr/>
              <a:t>2015/5/4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131284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312E-EAB9-461A-B782-8E79DA179359}" type="datetimeFigureOut">
              <a:rPr lang="zh-CN" altLang="en-US" smtClean="0"/>
              <a:pPr/>
              <a:t>2015/5/4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1424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312E-EAB9-461A-B782-8E79DA179359}" type="datetimeFigureOut">
              <a:rPr lang="zh-CN" altLang="en-US" smtClean="0"/>
              <a:pPr/>
              <a:t>2015/5/4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863482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312E-EAB9-461A-B782-8E79DA179359}" type="datetimeFigureOut">
              <a:rPr lang="zh-CN" altLang="en-US" smtClean="0"/>
              <a:pPr/>
              <a:t>2015/5/4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1434975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2312E-EAB9-461A-B782-8E79DA179359}" type="datetimeFigureOut">
              <a:rPr lang="zh-CN" altLang="en-US" smtClean="0"/>
              <a:pPr/>
              <a:t>2015/5/4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039EE-6710-CD4B-825D-F0ABFD46E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339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650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Relationship Id="rId9" Type="http://schemas.openxmlformats.org/officeDocument/2006/relationships/image" Target="../media/image3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12" Type="http://schemas.openxmlformats.org/officeDocument/2006/relationships/image" Target="../media/image44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1.png"/><Relationship Id="rId11" Type="http://schemas.openxmlformats.org/officeDocument/2006/relationships/image" Target="../media/image43.gif"/><Relationship Id="rId5" Type="http://schemas.openxmlformats.org/officeDocument/2006/relationships/image" Target="../media/image41.jpeg"/><Relationship Id="rId10" Type="http://schemas.openxmlformats.org/officeDocument/2006/relationships/image" Target="../media/image42.gif"/><Relationship Id="rId4" Type="http://schemas.openxmlformats.org/officeDocument/2006/relationships/image" Target="../media/image29.png"/><Relationship Id="rId9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6.png"/><Relationship Id="rId7" Type="http://schemas.openxmlformats.org/officeDocument/2006/relationships/image" Target="../media/image30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1.png"/><Relationship Id="rId9" Type="http://schemas.openxmlformats.org/officeDocument/2006/relationships/image" Target="../media/image3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6.png"/><Relationship Id="rId7" Type="http://schemas.openxmlformats.org/officeDocument/2006/relationships/image" Target="../media/image30.jpeg"/><Relationship Id="rId12" Type="http://schemas.openxmlformats.org/officeDocument/2006/relationships/image" Target="../media/image49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11" Type="http://schemas.openxmlformats.org/officeDocument/2006/relationships/image" Target="../media/image48.jpe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1.png"/><Relationship Id="rId9" Type="http://schemas.openxmlformats.org/officeDocument/2006/relationships/image" Target="../media/image3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8.pn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3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1.png"/><Relationship Id="rId7" Type="http://schemas.openxmlformats.org/officeDocument/2006/relationships/image" Target="../media/image3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png"/><Relationship Id="rId11" Type="http://schemas.openxmlformats.org/officeDocument/2006/relationships/image" Target="../media/image53.png"/><Relationship Id="rId5" Type="http://schemas.openxmlformats.org/officeDocument/2006/relationships/image" Target="../media/image21.png"/><Relationship Id="rId10" Type="http://schemas.openxmlformats.org/officeDocument/2006/relationships/image" Target="../media/image49.jpeg"/><Relationship Id="rId4" Type="http://schemas.openxmlformats.org/officeDocument/2006/relationships/image" Target="../media/image52.png"/><Relationship Id="rId9" Type="http://schemas.openxmlformats.org/officeDocument/2006/relationships/image" Target="../media/image30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emf"/><Relationship Id="rId7" Type="http://schemas.openxmlformats.org/officeDocument/2006/relationships/image" Target="../media/image59.pn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8.png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___1.xls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Excel_97-2003____2.xls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748145" y="4171950"/>
            <a:ext cx="2204605" cy="941694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zh-CN" altLang="en-US" b="1" dirty="0" smtClean="0"/>
          </a:p>
        </p:txBody>
      </p:sp>
      <p:pic>
        <p:nvPicPr>
          <p:cNvPr id="7" name="Picture 2" descr="_Foxm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93" y="495298"/>
            <a:ext cx="36766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C:\Users\Yubaobao\AppData\Roaming\Tencent\Users\19737480\QQ\WinTemp\RichOle\M5D96E9L%4K2DLOH{44O_T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49" y="823910"/>
            <a:ext cx="3482569" cy="5572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41688" y="2362200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飞</a:t>
            </a:r>
            <a:r>
              <a:rPr lang="zh-CN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康卫士产品介绍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008" y="243106"/>
            <a:ext cx="7047186" cy="5087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10204"/>
                </a:solidFill>
              </a:rPr>
              <a:t>飞</a:t>
            </a:r>
            <a:r>
              <a:rPr lang="zh-CN" altLang="en-US" dirty="0" smtClean="0">
                <a:solidFill>
                  <a:srgbClr val="010204"/>
                </a:solidFill>
              </a:rPr>
              <a:t>康</a:t>
            </a:r>
            <a:r>
              <a:rPr lang="en-US" altLang="zh-CN" dirty="0" smtClean="0">
                <a:solidFill>
                  <a:srgbClr val="010204"/>
                </a:solidFill>
              </a:rPr>
              <a:t>CDP</a:t>
            </a:r>
            <a:r>
              <a:rPr lang="zh-CN" altLang="en-US" dirty="0" smtClean="0">
                <a:solidFill>
                  <a:srgbClr val="010204"/>
                </a:solidFill>
              </a:rPr>
              <a:t>介绍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标题 9"/>
          <p:cNvSpPr txBox="1">
            <a:spLocks/>
          </p:cNvSpPr>
          <p:nvPr/>
        </p:nvSpPr>
        <p:spPr>
          <a:xfrm>
            <a:off x="377040" y="858735"/>
            <a:ext cx="622696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defTabSz="914400">
              <a:spcBef>
                <a:spcPct val="0"/>
              </a:spcBef>
              <a:buNone/>
              <a:defRPr sz="1600" b="1" baseline="0"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SNIA/CDP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Continuously,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Verdana" pitchFamily="34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Granularities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199" y="1427654"/>
            <a:ext cx="8440057" cy="3687379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/>
              <a:t>Continuous data protection (CDP) is a methodology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continuously captures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smtClean="0"/>
              <a:t>or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tracks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 smtClean="0"/>
              <a:t>data modifications and stores changes independent of the primary data, enabling recovery points from any point in the past. </a:t>
            </a:r>
          </a:p>
          <a:p>
            <a:pPr>
              <a:defRPr/>
            </a:pPr>
            <a:r>
              <a:rPr lang="en-US" altLang="zh-CN" dirty="0" smtClean="0"/>
              <a:t>CDP systems may be block-, file- or application-based and can provide fine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granularities of restorable objects </a:t>
            </a:r>
            <a:r>
              <a:rPr lang="en-US" altLang="zh-CN" dirty="0" smtClean="0"/>
              <a:t>to infinitely variable recovery points. </a:t>
            </a:r>
          </a:p>
          <a:p>
            <a:pPr>
              <a:defRPr/>
            </a:pPr>
            <a:r>
              <a:rPr lang="en-US" altLang="zh-CN" dirty="0" smtClean="0"/>
              <a:t>According to this definition, all CDP solutions incorporate these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 fundamental attributes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defRPr/>
            </a:pPr>
            <a:endParaRPr lang="zh-CN" altLang="zh-CN" dirty="0" smtClean="0"/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US" altLang="zh-CN" sz="2900" dirty="0" smtClean="0"/>
              <a:t>Data changes are </a:t>
            </a:r>
            <a:r>
              <a:rPr lang="en-US" altLang="zh-CN" sz="2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continuously captured or tracked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US" altLang="zh-CN" sz="2900" dirty="0" smtClean="0"/>
              <a:t>All data changes are stored in a </a:t>
            </a:r>
            <a:r>
              <a:rPr lang="en-US" altLang="zh-CN" sz="2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separate location</a:t>
            </a:r>
            <a:r>
              <a:rPr lang="en-US" altLang="zh-CN" sz="29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900" dirty="0" smtClean="0"/>
              <a:t>from the primary storage</a:t>
            </a:r>
          </a:p>
          <a:p>
            <a:pPr marL="857250" lvl="1" indent="-457200">
              <a:buFont typeface="+mj-lt"/>
              <a:buAutoNum type="arabicPeriod"/>
              <a:defRPr/>
            </a:pPr>
            <a:r>
              <a:rPr lang="en-US" altLang="zh-CN" sz="2900" dirty="0" smtClean="0"/>
              <a:t>Recovery point objectives are </a:t>
            </a:r>
            <a:r>
              <a:rPr lang="en-US" altLang="zh-CN" sz="2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arbitrary</a:t>
            </a:r>
            <a:r>
              <a:rPr lang="en-US" altLang="zh-CN" sz="2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900" dirty="0" smtClean="0"/>
              <a:t>and need not be defined in advance of the actual recovery</a:t>
            </a:r>
            <a:endParaRPr lang="zh-CN" altLang="zh-CN" sz="2900" dirty="0" smtClean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7040" y="4997692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Tips: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全球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网络存储工业协会（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Storage Networking Industry Association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SNIA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）是成立时间比较早的存储厂家中立的行业协会组织，宗旨是领导全世界范围的存储行业开发、推广标准、技术和培训服务，增强组织的信息管理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能力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14251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008" y="243106"/>
            <a:ext cx="7047186" cy="5087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10204"/>
                </a:solidFill>
              </a:rPr>
              <a:t>飞</a:t>
            </a:r>
            <a:r>
              <a:rPr lang="zh-CN" altLang="en-US" dirty="0" smtClean="0">
                <a:solidFill>
                  <a:srgbClr val="010204"/>
                </a:solidFill>
              </a:rPr>
              <a:t>康</a:t>
            </a:r>
            <a:r>
              <a:rPr lang="en-US" altLang="zh-CN" dirty="0" smtClean="0">
                <a:solidFill>
                  <a:srgbClr val="010204"/>
                </a:solidFill>
              </a:rPr>
              <a:t>CDP</a:t>
            </a:r>
            <a:r>
              <a:rPr lang="zh-CN" altLang="en-US" dirty="0" smtClean="0">
                <a:solidFill>
                  <a:srgbClr val="010204"/>
                </a:solidFill>
              </a:rPr>
              <a:t>介绍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标题 9"/>
          <p:cNvSpPr txBox="1">
            <a:spLocks/>
          </p:cNvSpPr>
          <p:nvPr/>
        </p:nvSpPr>
        <p:spPr>
          <a:xfrm>
            <a:off x="377040" y="858735"/>
            <a:ext cx="622696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defTabSz="914400">
              <a:spcBef>
                <a:spcPct val="0"/>
              </a:spcBef>
              <a:buNone/>
              <a:defRPr sz="1600" b="1" baseline="0"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什么是飞康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CDP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57200" y="1427654"/>
            <a:ext cx="8229600" cy="368737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飞康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CDP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不仅仅满足业界标准定义的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CDP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要求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变化的捕获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变化缓冲区的独立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任意时间点的恢复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同时飞康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CDP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还融合了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镜像（复制）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快照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备份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的数据保护手段。真正的达到不同灾难场景下快速恢复的目的。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78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008" y="243106"/>
            <a:ext cx="7047186" cy="5087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10204"/>
                </a:solidFill>
              </a:rPr>
              <a:t>飞</a:t>
            </a:r>
            <a:r>
              <a:rPr lang="zh-CN" altLang="en-US" dirty="0" smtClean="0">
                <a:solidFill>
                  <a:srgbClr val="010204"/>
                </a:solidFill>
              </a:rPr>
              <a:t>康</a:t>
            </a:r>
            <a:r>
              <a:rPr lang="en-US" altLang="zh-CN" dirty="0" smtClean="0">
                <a:solidFill>
                  <a:srgbClr val="010204"/>
                </a:solidFill>
              </a:rPr>
              <a:t>CDP</a:t>
            </a:r>
            <a:r>
              <a:rPr lang="zh-CN" altLang="en-US" dirty="0" smtClean="0">
                <a:solidFill>
                  <a:srgbClr val="010204"/>
                </a:solidFill>
              </a:rPr>
              <a:t>介绍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矩形 51"/>
          <p:cNvSpPr>
            <a:spLocks noChangeArrowheads="1"/>
          </p:cNvSpPr>
          <p:nvPr/>
        </p:nvSpPr>
        <p:spPr bwMode="auto">
          <a:xfrm>
            <a:off x="381000" y="1066800"/>
            <a:ext cx="4191000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900" b="1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中国灾备标准</a:t>
            </a:r>
            <a:r>
              <a:rPr lang="en-US" altLang="zh-CN" b="1" dirty="0">
                <a:latin typeface="华文细黑" pitchFamily="2" charset="-122"/>
                <a:ea typeface="华文细黑" pitchFamily="2" charset="-122"/>
              </a:rPr>
              <a:t>《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信息系统灾难恢复规范</a:t>
            </a:r>
            <a:r>
              <a:rPr lang="en-US" altLang="zh-CN" b="1" dirty="0">
                <a:latin typeface="华文细黑" pitchFamily="2" charset="-122"/>
                <a:ea typeface="华文细黑" pitchFamily="2" charset="-122"/>
              </a:rPr>
              <a:t>》</a:t>
            </a:r>
          </a:p>
          <a:p>
            <a:pPr>
              <a:lnSpc>
                <a:spcPct val="150000"/>
              </a:lnSpc>
              <a:buFont typeface="华文细黑" pitchFamily="2" charset="-122"/>
              <a:buChar char="−"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  <a:cs typeface="Geneva"/>
              </a:rPr>
              <a:t>0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  <a:cs typeface="Geneva"/>
              </a:rPr>
              <a:t>级 无异地备份，数据只在本地存储</a:t>
            </a:r>
            <a:endParaRPr lang="en-US" altLang="zh-CN" sz="1600" dirty="0">
              <a:latin typeface="华文细黑" pitchFamily="2" charset="-122"/>
              <a:ea typeface="华文细黑" pitchFamily="2" charset="-122"/>
              <a:cs typeface="Geneva"/>
            </a:endParaRPr>
          </a:p>
          <a:p>
            <a:pPr>
              <a:lnSpc>
                <a:spcPct val="150000"/>
              </a:lnSpc>
              <a:buFont typeface="华文细黑" pitchFamily="2" charset="-122"/>
              <a:buChar char="−"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  <a:cs typeface="Geneva"/>
              </a:rPr>
              <a:t>1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  <a:cs typeface="Geneva"/>
              </a:rPr>
              <a:t>级 备份磁带通过车辆转移到异地保险库</a:t>
            </a:r>
            <a:endParaRPr lang="en-US" altLang="zh-CN" sz="1600" dirty="0">
              <a:latin typeface="华文细黑" pitchFamily="2" charset="-122"/>
              <a:ea typeface="华文细黑" pitchFamily="2" charset="-122"/>
              <a:cs typeface="Geneva"/>
            </a:endParaRPr>
          </a:p>
          <a:p>
            <a:pPr>
              <a:lnSpc>
                <a:spcPct val="150000"/>
              </a:lnSpc>
              <a:buFont typeface="华文细黑" pitchFamily="2" charset="-122"/>
              <a:buChar char="−"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  <a:cs typeface="Geneva"/>
              </a:rPr>
              <a:t>2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  <a:cs typeface="Geneva"/>
              </a:rPr>
              <a:t>级 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  <a:cs typeface="Geneva"/>
              </a:rPr>
              <a:t>1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  <a:cs typeface="Geneva"/>
              </a:rPr>
              <a:t>级基础上，在异地热备份中心能力</a:t>
            </a:r>
            <a:endParaRPr lang="en-US" altLang="zh-CN" sz="1600" dirty="0">
              <a:latin typeface="华文细黑" pitchFamily="2" charset="-122"/>
              <a:ea typeface="华文细黑" pitchFamily="2" charset="-122"/>
              <a:cs typeface="Geneva"/>
            </a:endParaRPr>
          </a:p>
          <a:p>
            <a:pPr>
              <a:lnSpc>
                <a:spcPct val="150000"/>
              </a:lnSpc>
              <a:buFont typeface="华文细黑" pitchFamily="2" charset="-122"/>
              <a:buChar char="−"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  <a:cs typeface="Geneva"/>
              </a:rPr>
              <a:t>3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  <a:cs typeface="Geneva"/>
              </a:rPr>
              <a:t>级 电子传输和部分设备支持</a:t>
            </a:r>
            <a:endParaRPr lang="en-US" altLang="zh-CN" sz="1600" dirty="0">
              <a:latin typeface="华文细黑" pitchFamily="2" charset="-122"/>
              <a:ea typeface="华文细黑" pitchFamily="2" charset="-122"/>
              <a:cs typeface="Geneva"/>
            </a:endParaRPr>
          </a:p>
          <a:p>
            <a:pPr>
              <a:lnSpc>
                <a:spcPct val="150000"/>
              </a:lnSpc>
              <a:buFont typeface="华文细黑" pitchFamily="2" charset="-122"/>
              <a:buChar char="−"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  <a:cs typeface="Geneva"/>
              </a:rPr>
              <a:t>4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  <a:cs typeface="Geneva"/>
              </a:rPr>
              <a:t>级 电子传输和完整设备支持</a:t>
            </a:r>
            <a:endParaRPr lang="en-US" altLang="zh-CN" sz="1600" dirty="0">
              <a:latin typeface="华文细黑" pitchFamily="2" charset="-122"/>
              <a:ea typeface="华文细黑" pitchFamily="2" charset="-122"/>
              <a:cs typeface="Geneva"/>
            </a:endParaRPr>
          </a:p>
          <a:p>
            <a:pPr>
              <a:lnSpc>
                <a:spcPct val="150000"/>
              </a:lnSpc>
              <a:buFont typeface="华文细黑" pitchFamily="2" charset="-122"/>
              <a:buChar char="−"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  <a:cs typeface="Geneva"/>
              </a:rPr>
              <a:t>5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  <a:cs typeface="Geneva"/>
              </a:rPr>
              <a:t>级 准实时数据传输和完整设备支持</a:t>
            </a:r>
            <a:endParaRPr lang="en-US" altLang="zh-CN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itchFamily="2" charset="-122"/>
              <a:ea typeface="华文细黑" pitchFamily="2" charset="-122"/>
              <a:cs typeface="Geneva"/>
            </a:endParaRPr>
          </a:p>
          <a:p>
            <a:pPr>
              <a:lnSpc>
                <a:spcPct val="150000"/>
              </a:lnSpc>
              <a:buFont typeface="华文细黑" pitchFamily="2" charset="-122"/>
              <a:buChar char="−"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  <a:cs typeface="Geneva"/>
              </a:rPr>
              <a:t>6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  <a:cs typeface="Geneva"/>
              </a:rPr>
              <a:t>级 零数据丢失和远程集群支持</a:t>
            </a:r>
          </a:p>
        </p:txBody>
      </p:sp>
      <p:graphicFrame>
        <p:nvGraphicFramePr>
          <p:cNvPr id="6" name="Group 7"/>
          <p:cNvGraphicFramePr>
            <a:graphicFrameLocks noGrp="1"/>
          </p:cNvGraphicFramePr>
          <p:nvPr/>
        </p:nvGraphicFramePr>
        <p:xfrm>
          <a:off x="5181600" y="4114800"/>
          <a:ext cx="3581400" cy="1905000"/>
        </p:xfrm>
        <a:graphic>
          <a:graphicData uri="http://schemas.openxmlformats.org/drawingml/2006/table">
            <a:tbl>
              <a:tblPr/>
              <a:tblGrid>
                <a:gridCol w="730250"/>
                <a:gridCol w="1316038"/>
                <a:gridCol w="1535112"/>
              </a:tblGrid>
              <a:tr h="304800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80021"/>
                        </a:buClr>
                        <a:buSzPct val="10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级别</a:t>
                      </a:r>
                      <a:endParaRPr kumimoji="1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204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80021"/>
                        </a:buClr>
                        <a:buSzPct val="10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恢复时间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R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T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O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80021"/>
                        </a:buClr>
                        <a:buSzPct val="100000"/>
                        <a:buFont typeface="Webdings" pitchFamily="18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数据丢失程度</a:t>
                      </a: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RPO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80021"/>
                        </a:buClr>
                        <a:buSzPct val="10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0</a:t>
                      </a:r>
                      <a:endParaRPr kumimoji="1" lang="zh-CN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204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无法预计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可能全部丢失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80021"/>
                        </a:buClr>
                        <a:buSzPct val="10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endParaRPr kumimoji="1" lang="zh-CN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204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2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天以上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天至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7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80021"/>
                        </a:buClr>
                        <a:buSzPct val="10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2</a:t>
                      </a:r>
                      <a:endParaRPr kumimoji="1" lang="zh-CN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204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24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小时以上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天至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7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80021"/>
                        </a:buClr>
                        <a:buSzPct val="10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3</a:t>
                      </a:r>
                      <a:endParaRPr kumimoji="1" lang="zh-CN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204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12-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小时以上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数小时至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80021"/>
                        </a:buClr>
                        <a:buSzPct val="10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4</a:t>
                      </a:r>
                      <a:endParaRPr kumimoji="1" lang="zh-CN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204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数小时至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2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数小时至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80021"/>
                        </a:buClr>
                        <a:buSzPct val="10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5</a:t>
                      </a:r>
                      <a:endParaRPr kumimoji="1" lang="zh-CN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204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数小时至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2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0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至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60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分钟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80021"/>
                        </a:buClr>
                        <a:buSzPct val="100000"/>
                        <a:buFont typeface="Webdings" pitchFamily="18" charset="2"/>
                        <a:buNone/>
                        <a:tabLst/>
                      </a:pPr>
                      <a:r>
                        <a:rPr kumimoji="1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6</a:t>
                      </a:r>
                      <a:endParaRPr kumimoji="1" lang="zh-CN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10204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数分钟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接近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0204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0</a:t>
                      </a: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10204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 descr="容灾方式"/>
          <p:cNvPicPr>
            <a:picLocks noChangeAspect="1" noChangeArrowheads="1"/>
          </p:cNvPicPr>
          <p:nvPr/>
        </p:nvPicPr>
        <p:blipFill>
          <a:blip r:embed="rId2"/>
          <a:srcRect b="6668"/>
          <a:stretch>
            <a:fillRect/>
          </a:stretch>
        </p:blipFill>
        <p:spPr bwMode="auto">
          <a:xfrm>
            <a:off x="4953000" y="1066800"/>
            <a:ext cx="3657600" cy="256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5181600" y="990600"/>
            <a:ext cx="2895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 u="sng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灾备级别与投资的关系</a:t>
            </a: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924800" y="2865438"/>
            <a:ext cx="4572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12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级</a:t>
            </a: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7391400" y="3200400"/>
            <a:ext cx="457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12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级</a:t>
            </a:r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7010400" y="2846388"/>
            <a:ext cx="4572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12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级</a:t>
            </a:r>
          </a:p>
        </p:txBody>
      </p:sp>
      <p:sp>
        <p:nvSpPr>
          <p:cNvPr id="12" name="椭圆 11"/>
          <p:cNvSpPr/>
          <p:nvPr/>
        </p:nvSpPr>
        <p:spPr bwMode="auto">
          <a:xfrm>
            <a:off x="7572375" y="3152775"/>
            <a:ext cx="36513" cy="349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8153400" y="3152775"/>
            <a:ext cx="36513" cy="349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7191375" y="3138488"/>
            <a:ext cx="36513" cy="349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5" name="TextBox 21"/>
          <p:cNvSpPr txBox="1">
            <a:spLocks noChangeArrowheads="1"/>
          </p:cNvSpPr>
          <p:nvPr/>
        </p:nvSpPr>
        <p:spPr bwMode="auto">
          <a:xfrm>
            <a:off x="6615113" y="3136900"/>
            <a:ext cx="4572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sz="12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级</a:t>
            </a:r>
          </a:p>
        </p:txBody>
      </p:sp>
      <p:sp>
        <p:nvSpPr>
          <p:cNvPr id="16" name="椭圆 15"/>
          <p:cNvSpPr/>
          <p:nvPr/>
        </p:nvSpPr>
        <p:spPr bwMode="auto">
          <a:xfrm>
            <a:off x="6781800" y="3090863"/>
            <a:ext cx="36513" cy="349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6248400" y="2743200"/>
            <a:ext cx="457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sz="12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级</a:t>
            </a:r>
          </a:p>
        </p:txBody>
      </p:sp>
      <p:sp>
        <p:nvSpPr>
          <p:cNvPr id="18" name="椭圆 17"/>
          <p:cNvSpPr/>
          <p:nvPr/>
        </p:nvSpPr>
        <p:spPr bwMode="auto">
          <a:xfrm>
            <a:off x="6438900" y="3024188"/>
            <a:ext cx="36513" cy="365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5715000" y="2438400"/>
            <a:ext cx="457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6</a:t>
            </a:r>
            <a:r>
              <a:rPr lang="zh-CN" altLang="en-US" sz="1200" b="1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级</a:t>
            </a:r>
          </a:p>
        </p:txBody>
      </p:sp>
      <p:sp>
        <p:nvSpPr>
          <p:cNvPr id="20" name="椭圆 19"/>
          <p:cNvSpPr/>
          <p:nvPr/>
        </p:nvSpPr>
        <p:spPr bwMode="auto">
          <a:xfrm>
            <a:off x="5830888" y="2706688"/>
            <a:ext cx="36512" cy="365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5257800" y="3657600"/>
            <a:ext cx="2895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 u="sng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灾备指标</a:t>
            </a:r>
          </a:p>
        </p:txBody>
      </p:sp>
      <p:sp>
        <p:nvSpPr>
          <p:cNvPr id="22" name="矩形 21"/>
          <p:cNvSpPr/>
          <p:nvPr/>
        </p:nvSpPr>
        <p:spPr>
          <a:xfrm>
            <a:off x="381000" y="4440238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RPO </a:t>
            </a:r>
            <a:r>
              <a:rPr lang="zh-CN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恢复点目标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能容忍的最大数据丢失量</a:t>
            </a:r>
          </a:p>
          <a:p>
            <a:pPr lvl="1"/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RTO </a:t>
            </a:r>
            <a:r>
              <a:rPr lang="zh-CN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恢复时间目标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能容忍的最长数据恢复时间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RPO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直接代表需要在故障发生之后，重复多长时间的劳动；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RTO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直接代表因为计算机系统怠工多长时间。所以在代价合理的条件下，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RTO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RPO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越小越好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RPO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值通过正常的备份机制，通常缩短到一个小时到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半天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181600" y="5587999"/>
            <a:ext cx="3788229" cy="333829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99186" y="6335877"/>
            <a:ext cx="1302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I’m here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4953000" y="5921828"/>
            <a:ext cx="460829" cy="4140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2678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飞</a:t>
            </a:r>
            <a:r>
              <a:rPr lang="zh-CN" altLang="en-US" dirty="0" smtClean="0"/>
              <a:t>康</a:t>
            </a:r>
            <a:r>
              <a:rPr lang="en-US" altLang="zh-CN" dirty="0" smtClean="0"/>
              <a:t>CDP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1088894"/>
            <a:ext cx="8229600" cy="715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sz="1600" smtClean="0"/>
              <a:t>CDP</a:t>
            </a:r>
            <a:r>
              <a:rPr lang="zh-CN" altLang="en-US" sz="1600" smtClean="0"/>
              <a:t>产品系列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07" y="4172886"/>
            <a:ext cx="1934699" cy="488139"/>
          </a:xfrm>
          <a:prstGeom prst="rect">
            <a:avLst/>
          </a:prstGeom>
        </p:spPr>
      </p:pic>
      <p:sp>
        <p:nvSpPr>
          <p:cNvPr id="7" name="Snip Single Corner Rectangle 4"/>
          <p:cNvSpPr/>
          <p:nvPr/>
        </p:nvSpPr>
        <p:spPr>
          <a:xfrm>
            <a:off x="986386" y="4751689"/>
            <a:ext cx="1654139" cy="1103174"/>
          </a:xfrm>
          <a:prstGeom prst="snip1Rect">
            <a:avLst/>
          </a:prstGeom>
          <a:pattFill prst="wdUpDiag">
            <a:fgClr>
              <a:schemeClr val="tx1"/>
            </a:fgClr>
            <a:bgClr>
              <a:srgbClr val="484745"/>
            </a:bgClr>
          </a:pattFill>
          <a:ln w="31750"/>
          <a:effectLst>
            <a:outerShdw blurRad="127000" dist="50800" dir="3600000" algn="ctr" rotWithShape="0">
              <a:schemeClr val="tx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提供独立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5~10TB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存储空间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；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Verdan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12GB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内存；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Verdan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iSCSI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千兆以太网连接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；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Verdan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内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建应用恢复平台；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Verdana"/>
            </a:endParaRPr>
          </a:p>
        </p:txBody>
      </p:sp>
      <p:pic>
        <p:nvPicPr>
          <p:cNvPr id="8" name="圖片 18" descr="CDPx3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602" y="3064409"/>
            <a:ext cx="1794732" cy="134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nip Single Corner Rectangle 4"/>
          <p:cNvSpPr/>
          <p:nvPr/>
        </p:nvSpPr>
        <p:spPr>
          <a:xfrm>
            <a:off x="4043446" y="4513094"/>
            <a:ext cx="1654139" cy="1162620"/>
          </a:xfrm>
          <a:prstGeom prst="snip1Rect">
            <a:avLst/>
          </a:prstGeom>
          <a:pattFill prst="wdUpDiag">
            <a:fgClr>
              <a:schemeClr val="tx1"/>
            </a:fgClr>
            <a:bgClr>
              <a:srgbClr val="484745"/>
            </a:bgClr>
          </a:pattFill>
          <a:ln w="31750"/>
          <a:effectLst>
            <a:outerShdw blurRad="127000" dist="50800" dir="3600000" algn="ctr" rotWithShape="0">
              <a:schemeClr val="tx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提供独立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10~140TB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存储空间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；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Verdan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12GB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内存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Verdan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FC,iSCSI</a:t>
            </a:r>
            <a:r>
              <a:rPr 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 1/10Gb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以太网连接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,FCoE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；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Verdana"/>
            </a:endParaRPr>
          </a:p>
        </p:txBody>
      </p:sp>
      <p:sp>
        <p:nvSpPr>
          <p:cNvPr id="10" name="Snip Single Corner Rectangle 4"/>
          <p:cNvSpPr/>
          <p:nvPr/>
        </p:nvSpPr>
        <p:spPr>
          <a:xfrm>
            <a:off x="7164248" y="3232708"/>
            <a:ext cx="1654139" cy="1809269"/>
          </a:xfrm>
          <a:prstGeom prst="snip1Rect">
            <a:avLst/>
          </a:prstGeom>
          <a:pattFill prst="wdUpDiag">
            <a:fgClr>
              <a:schemeClr val="tx1"/>
            </a:fgClr>
            <a:bgClr>
              <a:srgbClr val="484745"/>
            </a:bgClr>
          </a:pattFill>
          <a:ln w="31750"/>
          <a:effectLst>
            <a:outerShdw blurRad="127000" dist="50800" dir="3600000" algn="ctr" rotWithShape="0">
              <a:schemeClr val="tx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支持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UNIX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及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X86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混合环境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；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Verdan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PB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级存储空间支持；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  <a:cs typeface="Verdan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24GB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内存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Verdan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FC,iSCSI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1/10Gb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以太网连接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,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FCoE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；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Verdan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支持多种不同数据分流方式；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Verdan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支持异构存储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；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Verdana"/>
            </a:endParaRPr>
          </a:p>
        </p:txBody>
      </p:sp>
      <p:sp>
        <p:nvSpPr>
          <p:cNvPr id="11" name="Right Arrow 8"/>
          <p:cNvSpPr/>
          <p:nvPr/>
        </p:nvSpPr>
        <p:spPr bwMode="auto">
          <a:xfrm>
            <a:off x="457200" y="6031398"/>
            <a:ext cx="7053209" cy="377825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3262" tIns="36631" rIns="73262" bIns="36631"/>
          <a:lstStyle/>
          <a:p>
            <a:pPr defTabSz="732617" eaLnBrk="0" hangingPunct="0">
              <a:defRPr/>
            </a:pP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Up Arrow 15"/>
          <p:cNvSpPr/>
          <p:nvPr/>
        </p:nvSpPr>
        <p:spPr bwMode="auto">
          <a:xfrm>
            <a:off x="214313" y="2428816"/>
            <a:ext cx="388937" cy="3886744"/>
          </a:xfrm>
          <a:prstGeom prst="upArrow">
            <a:avLst/>
          </a:prstGeom>
          <a:solidFill>
            <a:schemeClr val="bg2">
              <a:lumMod val="7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3262" tIns="36631" rIns="73262" bIns="36631"/>
          <a:lstStyle/>
          <a:p>
            <a:pPr eaLnBrk="0" hangingPunct="0">
              <a:defRPr/>
            </a:pPr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42395" y="1786292"/>
            <a:ext cx="515152" cy="579008"/>
          </a:xfrm>
          <a:prstGeom prst="roundRect">
            <a:avLst/>
          </a:prstGeom>
          <a:pattFill prst="wdUpDiag">
            <a:fgClr>
              <a:schemeClr val="tx1">
                <a:lumMod val="75000"/>
                <a:lumOff val="25000"/>
              </a:schemeClr>
            </a:fgClr>
            <a:bgClr>
              <a:schemeClr val="tx1">
                <a:lumMod val="65000"/>
                <a:lumOff val="35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设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备等级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558855" y="6031397"/>
            <a:ext cx="1344886" cy="377825"/>
          </a:xfrm>
          <a:prstGeom prst="roundRect">
            <a:avLst/>
          </a:prstGeom>
          <a:pattFill prst="wdUpDiag">
            <a:fgClr>
              <a:schemeClr val="tx1">
                <a:lumMod val="75000"/>
                <a:lumOff val="25000"/>
              </a:schemeClr>
            </a:fgClr>
            <a:bgClr>
              <a:schemeClr val="tx1">
                <a:lumMod val="65000"/>
                <a:lumOff val="35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IT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规模</a:t>
            </a:r>
            <a:endPara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  <a:cs typeface="Verdana"/>
            </a:endParaRPr>
          </a:p>
        </p:txBody>
      </p:sp>
      <p:sp>
        <p:nvSpPr>
          <p:cNvPr id="15" name="流程图: 离页连接符 14"/>
          <p:cNvSpPr/>
          <p:nvPr/>
        </p:nvSpPr>
        <p:spPr>
          <a:xfrm>
            <a:off x="1258650" y="3502081"/>
            <a:ext cx="1109609" cy="537192"/>
          </a:xfrm>
          <a:prstGeom prst="flowChartOffpageConnector">
            <a:avLst/>
          </a:prstGeom>
          <a:solidFill>
            <a:srgbClr val="94294D"/>
          </a:solidFill>
          <a:ln w="6350">
            <a:solidFill>
              <a:srgbClr val="94294D"/>
            </a:solidFill>
          </a:ln>
          <a:effectLst>
            <a:outerShdw blurRad="50800" dist="38100" dir="3600000" algn="ctr" rotWithShape="0">
              <a:schemeClr val="accent2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CDP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卫士系列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Verdana"/>
            </a:endParaRPr>
          </a:p>
        </p:txBody>
      </p:sp>
      <p:sp>
        <p:nvSpPr>
          <p:cNvPr id="16" name="流程图: 离页连接符 15"/>
          <p:cNvSpPr/>
          <p:nvPr/>
        </p:nvSpPr>
        <p:spPr>
          <a:xfrm>
            <a:off x="4295163" y="2415963"/>
            <a:ext cx="1109609" cy="494668"/>
          </a:xfrm>
          <a:prstGeom prst="flowChartOffpageConnector">
            <a:avLst/>
          </a:prstGeom>
          <a:solidFill>
            <a:srgbClr val="94294D"/>
          </a:solidFill>
          <a:ln w="6350">
            <a:solidFill>
              <a:srgbClr val="94294D"/>
            </a:solidFill>
          </a:ln>
          <a:effectLst>
            <a:outerShdw blurRad="50800" dist="38100" dir="3600000" algn="ctr" rotWithShape="0">
              <a:schemeClr val="accent2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CDP SA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系列</a:t>
            </a:r>
          </a:p>
        </p:txBody>
      </p:sp>
      <p:sp>
        <p:nvSpPr>
          <p:cNvPr id="17" name="流程图: 离页连接符 16"/>
          <p:cNvSpPr/>
          <p:nvPr/>
        </p:nvSpPr>
        <p:spPr>
          <a:xfrm>
            <a:off x="7278120" y="1117116"/>
            <a:ext cx="1109609" cy="524220"/>
          </a:xfrm>
          <a:prstGeom prst="flowChartOffpageConnector">
            <a:avLst/>
          </a:prstGeom>
          <a:solidFill>
            <a:srgbClr val="94294D"/>
          </a:solidFill>
          <a:ln w="6350">
            <a:solidFill>
              <a:srgbClr val="94294D"/>
            </a:solidFill>
          </a:ln>
          <a:effectLst>
            <a:outerShdw blurRad="50800" dist="38100" dir="3600000" algn="ctr" rotWithShape="0">
              <a:schemeClr val="accent2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CDP GA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rPr>
              <a:t>系列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3174715" y="1911102"/>
            <a:ext cx="0" cy="3995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1897" y="1634192"/>
            <a:ext cx="0" cy="3995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7021869" y="1748534"/>
            <a:ext cx="1817065" cy="1373945"/>
            <a:chOff x="7021869" y="1256785"/>
            <a:chExt cx="1817065" cy="1373945"/>
          </a:xfrm>
        </p:grpSpPr>
        <p:grpSp>
          <p:nvGrpSpPr>
            <p:cNvPr id="21" name="组合 20"/>
            <p:cNvGrpSpPr/>
            <p:nvPr/>
          </p:nvGrpSpPr>
          <p:grpSpPr>
            <a:xfrm>
              <a:off x="7021869" y="1833198"/>
              <a:ext cx="1817065" cy="797532"/>
              <a:chOff x="7021869" y="1833198"/>
              <a:chExt cx="1817065" cy="797532"/>
            </a:xfrm>
          </p:grpSpPr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1869" y="2131037"/>
                <a:ext cx="1817065" cy="499693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1869" y="1833198"/>
                <a:ext cx="1817065" cy="499693"/>
              </a:xfrm>
              <a:prstGeom prst="rect">
                <a:avLst/>
              </a:prstGeom>
            </p:spPr>
          </p:pic>
        </p:grpSp>
        <p:grpSp>
          <p:nvGrpSpPr>
            <p:cNvPr id="22" name="组合 21"/>
            <p:cNvGrpSpPr/>
            <p:nvPr/>
          </p:nvGrpSpPr>
          <p:grpSpPr>
            <a:xfrm>
              <a:off x="7021869" y="1256785"/>
              <a:ext cx="1817065" cy="797532"/>
              <a:chOff x="7021869" y="1833198"/>
              <a:chExt cx="1817065" cy="797532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1869" y="2131037"/>
                <a:ext cx="1817065" cy="499693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1869" y="1833198"/>
                <a:ext cx="1817065" cy="4996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="" xmlns:p14="http://schemas.microsoft.com/office/powerpoint/2010/main" val="53829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36651" y="2220912"/>
            <a:ext cx="6845299" cy="1470025"/>
          </a:xfr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 smtClean="0">
                <a:solidFill>
                  <a:srgbClr val="010204"/>
                </a:solidFill>
                <a:cs typeface="MS PGothic" pitchFamily="34" charset="-128"/>
              </a:rPr>
              <a:t>飞康卫士产品介绍</a:t>
            </a:r>
            <a:endParaRPr lang="en-US" altLang="zh-CN" b="1" dirty="0" smtClean="0">
              <a:solidFill>
                <a:srgbClr val="010204"/>
              </a:solidFill>
              <a:cs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008" y="243106"/>
            <a:ext cx="7047186" cy="5087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10204"/>
                </a:solidFill>
              </a:rPr>
              <a:t>飞</a:t>
            </a:r>
            <a:r>
              <a:rPr lang="zh-CN" altLang="en-US" dirty="0" smtClean="0">
                <a:solidFill>
                  <a:srgbClr val="010204"/>
                </a:solidFill>
              </a:rPr>
              <a:t>康卫士产品介绍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6341182" y="2438281"/>
            <a:ext cx="1934699" cy="2352782"/>
            <a:chOff x="6341182" y="2438281"/>
            <a:chExt cx="1934699" cy="235278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1182" y="3109086"/>
              <a:ext cx="1934699" cy="488139"/>
            </a:xfrm>
            <a:prstGeom prst="rect">
              <a:avLst/>
            </a:prstGeom>
          </p:spPr>
        </p:pic>
        <p:sp>
          <p:nvSpPr>
            <p:cNvPr id="7" name="Snip Single Corner Rectangle 4"/>
            <p:cNvSpPr/>
            <p:nvPr/>
          </p:nvSpPr>
          <p:spPr>
            <a:xfrm>
              <a:off x="6481461" y="3687889"/>
              <a:ext cx="1654139" cy="1103174"/>
            </a:xfrm>
            <a:prstGeom prst="snip1Rect">
              <a:avLst/>
            </a:prstGeom>
            <a:pattFill prst="wdUpDiag">
              <a:fgClr>
                <a:schemeClr val="tx1"/>
              </a:fgClr>
              <a:bgClr>
                <a:srgbClr val="484745"/>
              </a:bgClr>
            </a:pattFill>
            <a:ln w="31750"/>
            <a:effectLst>
              <a:outerShdw blurRad="127000" dist="50800" dir="3600000" algn="ctr" rotWithShape="0">
                <a:schemeClr val="tx1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Verdana"/>
                </a:rPr>
                <a:t>提供独立</a:t>
              </a: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Verdana"/>
                </a:rPr>
                <a:t>5~10TB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/>
                </a:rPr>
                <a:t>存储空间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Verdana"/>
                </a:rPr>
                <a:t>；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Verdana"/>
                </a:rPr>
                <a:t>12GB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Verdana"/>
                </a:rPr>
                <a:t>内存；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/>
                </a:rPr>
                <a:t>iSCSI 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/>
                </a:rPr>
                <a:t>千兆以太网连接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Verdana"/>
                </a:rPr>
                <a:t>；</a:t>
              </a:r>
              <a:endPara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Verdana"/>
                </a:rPr>
                <a:t>内</a:t>
              </a:r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Verdana"/>
                </a:rPr>
                <a:t>建应用恢复平台；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endParaRPr>
            </a:p>
          </p:txBody>
        </p:sp>
        <p:sp>
          <p:nvSpPr>
            <p:cNvPr id="8" name="流程图: 离页连接符 7"/>
            <p:cNvSpPr/>
            <p:nvPr/>
          </p:nvSpPr>
          <p:spPr>
            <a:xfrm>
              <a:off x="6753725" y="2438281"/>
              <a:ext cx="1109609" cy="537192"/>
            </a:xfrm>
            <a:prstGeom prst="flowChartOffpageConnector">
              <a:avLst/>
            </a:prstGeom>
            <a:solidFill>
              <a:srgbClr val="94294D"/>
            </a:solidFill>
            <a:ln w="6350">
              <a:solidFill>
                <a:srgbClr val="94294D"/>
              </a:solidFill>
            </a:ln>
            <a:effectLst>
              <a:outerShdw blurRad="50800" dist="38100" dir="3600000" algn="ctr" rotWithShape="0">
                <a:schemeClr val="accent2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Verdana"/>
                </a:rPr>
                <a:t>CDP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Verdana"/>
                </a:rPr>
                <a:t>卫士系列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Verdana"/>
              </a:endParaRPr>
            </a:p>
          </p:txBody>
        </p:sp>
      </p:grpSp>
      <p:sp>
        <p:nvSpPr>
          <p:cNvPr id="9" name="标题 1"/>
          <p:cNvSpPr txBox="1">
            <a:spLocks/>
          </p:cNvSpPr>
          <p:nvPr/>
        </p:nvSpPr>
        <p:spPr>
          <a:xfrm>
            <a:off x="457200" y="1088894"/>
            <a:ext cx="8229600" cy="715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1600" dirty="0" smtClean="0"/>
              <a:t>飞康卫士是什么？</a:t>
            </a:r>
            <a:endParaRPr lang="zh-CN" altLang="en-US" sz="16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57200" y="1427655"/>
            <a:ext cx="8229600" cy="8129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飞康卫士是飞康针对中小型应用设计的灾备一体化产品。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2972" y="2240622"/>
            <a:ext cx="4572000" cy="44627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易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即插即用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融合虚拟化平台，演练方便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n"/>
              <a:defRPr/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经济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几乎保留原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CDP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产品的所有软件特性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自带容量空间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全方位保护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覆盖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Win/Linux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下的所有应用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覆盖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物理机到虚拟化平台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无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死角防御体系，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多种保护和恢复手段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1200150" lvl="2" indent="-285750">
              <a:buFont typeface="Arial" pitchFamily="34" charset="0"/>
              <a:buChar char="•"/>
              <a:defRPr/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镜像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快照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/CDP/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备份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自动化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恢复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能力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从本地保护到异地容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灾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n"/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0135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100%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itchFamily="34" charset="0"/>
              <a:buChar char="•"/>
              <a:defRPr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10204"/>
                </a:solidFill>
              </a:rPr>
              <a:t>飞</a:t>
            </a:r>
            <a:r>
              <a:rPr lang="zh-CN" altLang="en-US" dirty="0" smtClean="0">
                <a:solidFill>
                  <a:srgbClr val="010204"/>
                </a:solidFill>
              </a:rPr>
              <a:t>康卫士产品介绍</a:t>
            </a:r>
            <a:endParaRPr lang="zh-CN" altLang="en-US" dirty="0"/>
          </a:p>
        </p:txBody>
      </p:sp>
      <p:sp>
        <p:nvSpPr>
          <p:cNvPr id="7" name="Rectangle 26"/>
          <p:cNvSpPr/>
          <p:nvPr/>
        </p:nvSpPr>
        <p:spPr bwMode="auto">
          <a:xfrm>
            <a:off x="3557287" y="5432310"/>
            <a:ext cx="5180313" cy="8143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923544">
              <a:lnSpc>
                <a:spcPct val="90000"/>
              </a:lnSpc>
              <a:buNone/>
            </a:pPr>
            <a:r>
              <a:rPr lang="en-US" altLang="zh-CN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飞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康卫士管理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b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客户端备份及恢复软件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b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自动灾难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恢复软件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4"/>
          <p:cNvSpPr/>
          <p:nvPr/>
        </p:nvSpPr>
        <p:spPr bwMode="auto">
          <a:xfrm>
            <a:off x="3554110" y="4843348"/>
            <a:ext cx="5183489" cy="5207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923544">
              <a:lnSpc>
                <a:spcPct val="90000"/>
              </a:lnSpc>
              <a:buNone/>
            </a:pPr>
            <a:r>
              <a:rPr lang="en-US" b="1" i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以太网</a:t>
            </a:r>
            <a:r>
              <a:rPr lang="en-US" b="1" i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b="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  </a:t>
            </a:r>
            <a:r>
              <a:rPr lang="en-US" b="0" i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1GB </a:t>
            </a:r>
            <a:r>
              <a:rPr lang="en-US" b="0" i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端口</a:t>
            </a:r>
            <a:endParaRPr lang="en-US" b="0" i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23"/>
          <p:cNvSpPr/>
          <p:nvPr/>
        </p:nvSpPr>
        <p:spPr bwMode="auto">
          <a:xfrm>
            <a:off x="3558874" y="4249623"/>
            <a:ext cx="5178726" cy="5207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923544">
              <a:lnSpc>
                <a:spcPct val="90000"/>
              </a:lnSpc>
              <a:buNone/>
            </a:pPr>
            <a:r>
              <a:rPr lang="en-US" b="1" i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USB - </a:t>
            </a:r>
            <a:r>
              <a:rPr 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b="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en-US" b="0" i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USB 2.0 </a:t>
            </a:r>
            <a:r>
              <a:rPr lang="en-US" b="0" i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端口</a:t>
            </a:r>
            <a:endParaRPr lang="en-US" b="0" i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59"/>
          <p:cNvSpPr/>
          <p:nvPr/>
        </p:nvSpPr>
        <p:spPr bwMode="auto">
          <a:xfrm>
            <a:off x="3552524" y="2431935"/>
            <a:ext cx="5185076" cy="579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923544">
              <a:lnSpc>
                <a:spcPct val="90000"/>
              </a:lnSpc>
              <a:buNone/>
            </a:pPr>
            <a:r>
              <a:rPr lang="zh-CN" altLang="en-US" b="1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en-US" b="1" i="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磁盘</a:t>
            </a:r>
            <a:r>
              <a:rPr lang="en-US" b="1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–</a:t>
            </a:r>
            <a:r>
              <a:rPr lang="en-US" b="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en-US" b="0" i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 </a:t>
            </a:r>
            <a:r>
              <a:rPr lang="en-US" b="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500 </a:t>
            </a:r>
            <a:r>
              <a:rPr lang="en-US" b="0" i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GB </a:t>
            </a:r>
            <a:r>
              <a:rPr lang="en-US" b="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NL-SAS,RAID </a:t>
            </a:r>
            <a:r>
              <a:rPr lang="en-US" b="0" i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endParaRPr lang="en-US" b="0" i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60"/>
          <p:cNvSpPr/>
          <p:nvPr/>
        </p:nvSpPr>
        <p:spPr bwMode="auto">
          <a:xfrm>
            <a:off x="3549348" y="3078048"/>
            <a:ext cx="5188251" cy="5270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923544">
              <a:lnSpc>
                <a:spcPct val="90000"/>
              </a:lnSpc>
              <a:buNone/>
            </a:pPr>
            <a:r>
              <a:rPr lang="en-US" b="1" i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CPU - </a:t>
            </a:r>
            <a:r>
              <a:rPr lang="en-US" b="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 </a:t>
            </a:r>
            <a:r>
              <a:rPr lang="en-US" b="0" i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core </a:t>
            </a:r>
            <a:r>
              <a:rPr lang="en-US" b="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20 GHz、4MB </a:t>
            </a:r>
            <a:r>
              <a:rPr lang="en-US" b="0" i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缓存</a:t>
            </a:r>
            <a:endParaRPr lang="en-US" b="0" i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61"/>
          <p:cNvSpPr/>
          <p:nvPr/>
        </p:nvSpPr>
        <p:spPr bwMode="auto">
          <a:xfrm>
            <a:off x="3549348" y="3668598"/>
            <a:ext cx="5188251" cy="5207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923544">
              <a:lnSpc>
                <a:spcPct val="90000"/>
              </a:lnSpc>
              <a:buNone/>
            </a:pPr>
            <a:r>
              <a:rPr lang="en-US" b="1" i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内存</a:t>
            </a:r>
            <a:r>
              <a:rPr lang="en-US" b="1" i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en-US" b="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12 </a:t>
            </a:r>
            <a:r>
              <a:rPr lang="en-US" b="0" i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GB DDR3 </a:t>
            </a:r>
            <a:r>
              <a:rPr lang="en-US" b="0" i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1333</a:t>
            </a:r>
            <a:endParaRPr lang="en-US" b="0" i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58"/>
          <p:cNvSpPr/>
          <p:nvPr/>
        </p:nvSpPr>
        <p:spPr bwMode="auto">
          <a:xfrm>
            <a:off x="3539824" y="1682511"/>
            <a:ext cx="5197776" cy="70179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923544">
              <a:lnSpc>
                <a:spcPct val="90000"/>
              </a:lnSpc>
              <a:buNone/>
            </a:pPr>
            <a:r>
              <a:rPr lang="zh-CN" altLang="en-US" b="1" i="0" dirty="0" smtClean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en-US" b="1" i="0" dirty="0" err="1" smtClean="0">
                <a:latin typeface="微软雅黑" pitchFamily="34" charset="-122"/>
                <a:ea typeface="微软雅黑" pitchFamily="34" charset="-122"/>
              </a:rPr>
              <a:t>磁盘</a:t>
            </a:r>
            <a:r>
              <a:rPr lang="en-US" b="1" i="0" dirty="0" smtClean="0">
                <a:latin typeface="微软雅黑" pitchFamily="34" charset="-122"/>
                <a:ea typeface="微软雅黑" pitchFamily="34" charset="-122"/>
              </a:rPr>
              <a:t> – </a:t>
            </a:r>
            <a:r>
              <a:rPr lang="en-US" i="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i="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i="0" dirty="0" smtClean="0">
                <a:latin typeface="微软雅黑" pitchFamily="34" charset="-122"/>
                <a:ea typeface="微软雅黑" pitchFamily="34" charset="-122"/>
              </a:rPr>
              <a:t>1TB NL-SAS</a:t>
            </a:r>
            <a:r>
              <a:rPr lang="zh-CN" altLang="en-US" i="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i="0" dirty="0" smtClean="0">
                <a:latin typeface="微软雅黑" pitchFamily="34" charset="-122"/>
                <a:ea typeface="微软雅黑" pitchFamily="34" charset="-122"/>
              </a:rPr>
              <a:t>RAID 5</a:t>
            </a:r>
            <a:br>
              <a:rPr lang="en-US" i="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b="0" i="0" dirty="0" smtClean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b="0" i="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b="0" i="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b="0" i="0" dirty="0" smtClean="0">
                <a:latin typeface="微软雅黑" pitchFamily="34" charset="-122"/>
                <a:ea typeface="微软雅黑" pitchFamily="34" charset="-122"/>
              </a:rPr>
              <a:t>1TB NL-SAS</a:t>
            </a:r>
            <a:r>
              <a:rPr lang="zh-CN" altLang="en-US" b="0" i="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0" i="0" dirty="0" smtClean="0">
                <a:latin typeface="微软雅黑" pitchFamily="34" charset="-122"/>
                <a:ea typeface="微软雅黑" pitchFamily="34" charset="-122"/>
              </a:rPr>
              <a:t> RAID6</a:t>
            </a:r>
            <a:endParaRPr lang="en-US" b="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 rot="-5400000">
            <a:off x="1364304" y="3262867"/>
            <a:ext cx="2995613" cy="1649413"/>
          </a:xfrm>
          <a:prstGeom prst="triangle">
            <a:avLst>
              <a:gd name="adj" fmla="val 49884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ea"/>
            </a:endParaRPr>
          </a:p>
        </p:txBody>
      </p:sp>
      <p:sp>
        <p:nvSpPr>
          <p:cNvPr id="15" name="Rounded Rectangle 48"/>
          <p:cNvSpPr/>
          <p:nvPr/>
        </p:nvSpPr>
        <p:spPr bwMode="auto">
          <a:xfrm>
            <a:off x="3269304" y="1607105"/>
            <a:ext cx="1050925" cy="4948237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" name="Picture 13" descr="CDPx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554" y="3683555"/>
            <a:ext cx="2724888" cy="75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C:\Users\raines\Desktop\us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961" y="4257262"/>
            <a:ext cx="665609" cy="6656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raines\Desktop\网线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824" y="4925898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:\Partner培训\渠道建设\售前工具包-2012\e.飞康图标\Boxshots-ProductPackaging\CDP_BoxandCD_whiteBG_jpg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816" y="5642951"/>
            <a:ext cx="639310" cy="5953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raines\Desktop\cpu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816" y="3122832"/>
            <a:ext cx="559569" cy="4374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C:\Users\raines\Desktop\内存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459" y="3715305"/>
            <a:ext cx="605097" cy="4739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7" descr="C:\Users\raines\Desktop\硬盘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824" y="2194752"/>
            <a:ext cx="423863" cy="423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标题 1"/>
          <p:cNvSpPr txBox="1">
            <a:spLocks/>
          </p:cNvSpPr>
          <p:nvPr/>
        </p:nvSpPr>
        <p:spPr>
          <a:xfrm>
            <a:off x="457200" y="1088894"/>
            <a:ext cx="8229600" cy="715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1600" dirty="0" smtClean="0"/>
              <a:t>飞康卫士硬件配置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10204"/>
                </a:solidFill>
              </a:rPr>
              <a:t>飞</a:t>
            </a:r>
            <a:r>
              <a:rPr lang="zh-CN" altLang="en-US" dirty="0" smtClean="0">
                <a:solidFill>
                  <a:srgbClr val="010204"/>
                </a:solidFill>
              </a:rPr>
              <a:t>康卫士产品介绍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1088894"/>
            <a:ext cx="8229600" cy="715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1600" dirty="0" smtClean="0"/>
              <a:t>飞康卫士</a:t>
            </a:r>
            <a:r>
              <a:rPr lang="zh-CN" altLang="en-US" sz="1600" dirty="0"/>
              <a:t>软件</a:t>
            </a:r>
            <a:r>
              <a:rPr lang="zh-CN" altLang="en-US" sz="1600" dirty="0" smtClean="0"/>
              <a:t>配置</a:t>
            </a:r>
            <a:endParaRPr lang="zh-CN" altLang="en-US" sz="1600" dirty="0"/>
          </a:p>
        </p:txBody>
      </p:sp>
      <p:sp>
        <p:nvSpPr>
          <p:cNvPr id="4" name="Rectangle 23"/>
          <p:cNvSpPr/>
          <p:nvPr/>
        </p:nvSpPr>
        <p:spPr bwMode="auto">
          <a:xfrm>
            <a:off x="3785984" y="3751247"/>
            <a:ext cx="5216403" cy="2150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923544">
              <a:lnSpc>
                <a:spcPct val="9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高级版组</a:t>
            </a:r>
            <a:r>
              <a:rPr lang="en-US" altLang="zh-CN" sz="1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件</a:t>
            </a:r>
          </a:p>
          <a:p>
            <a:pPr marL="923544">
              <a:lnSpc>
                <a:spcPct val="90000"/>
              </a:lnSpc>
            </a:pPr>
            <a:r>
              <a:rPr lang="en-US" altLang="zh-CN" sz="1600" i="1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除了</a:t>
            </a:r>
            <a:r>
              <a:rPr lang="zh-CN" altLang="en-US" sz="1600" i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标准版</a:t>
            </a:r>
            <a:r>
              <a:rPr lang="zh-CN" altLang="en-US" sz="16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组件外</a:t>
            </a:r>
            <a:r>
              <a:rPr lang="en-US" altLang="zh-CN" sz="16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，还</a:t>
            </a:r>
            <a:r>
              <a:rPr lang="zh-CN" altLang="en-US" sz="16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altLang="zh-CN" sz="1600" i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1207008" indent="-283464">
              <a:lnSpc>
                <a:spcPct val="90000"/>
              </a:lnSpc>
              <a:buClr>
                <a:srgbClr val="000000"/>
              </a:buClr>
              <a:buFont typeface="Wingdings"/>
              <a:buChar char="ü"/>
            </a:pPr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iSCSC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boot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远程启动选项</a:t>
            </a:r>
            <a:endParaRPr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7008" indent="-283464">
              <a:lnSpc>
                <a:spcPct val="90000"/>
              </a:lnSpc>
              <a:buClr>
                <a:srgbClr val="000000"/>
              </a:buClr>
              <a:buFont typeface="Wingdings"/>
              <a:buChar char="ü"/>
            </a:pP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远程复制组件及许可</a:t>
            </a:r>
            <a:endParaRPr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7008" indent="-283464">
              <a:lnSpc>
                <a:spcPct val="90000"/>
              </a:lnSpc>
              <a:buClr>
                <a:srgbClr val="000000"/>
              </a:buClr>
              <a:buFont typeface="Wingdings"/>
              <a:buChar char="ü"/>
            </a:pPr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CCM集中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控制台</a:t>
            </a:r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endParaRPr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7008" indent="-283464">
              <a:lnSpc>
                <a:spcPct val="90000"/>
              </a:lnSpc>
              <a:buClr>
                <a:srgbClr val="000000"/>
              </a:buClr>
              <a:buFont typeface="Wingdings"/>
              <a:buChar char="ü"/>
            </a:pP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RecoverTrac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自动灾难恢复软件</a:t>
            </a:r>
            <a:endParaRPr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7008" indent="-283464">
              <a:lnSpc>
                <a:spcPct val="90000"/>
              </a:lnSpc>
              <a:buClr>
                <a:srgbClr val="000000"/>
              </a:buClr>
              <a:buFont typeface="Wingdings"/>
              <a:buChar char="ü"/>
            </a:pP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虚拟化无服务器恢复平台</a:t>
            </a:r>
            <a:endParaRPr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58"/>
          <p:cNvSpPr/>
          <p:nvPr/>
        </p:nvSpPr>
        <p:spPr bwMode="auto">
          <a:xfrm>
            <a:off x="3766760" y="986441"/>
            <a:ext cx="5218213" cy="276480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923544">
              <a:spcBef>
                <a:spcPts val="1200"/>
              </a:spcBef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标准版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件</a:t>
            </a:r>
          </a:p>
          <a:p>
            <a:pPr marL="923544"/>
            <a:r>
              <a:rPr lang="en-US" altLang="zh-CN" sz="1600" i="1" dirty="0" err="1"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altLang="zh-CN" sz="1600" i="1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1207008" indent="-283464">
              <a:buFont typeface="Wingdings"/>
              <a:buChar char="ü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包括自动精简配置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(Thin provisioning)、CDP Journal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录像、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TimeMark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快照</a:t>
            </a:r>
          </a:p>
          <a:p>
            <a:pPr marL="1207008" indent="-283464">
              <a:buFont typeface="Wingdings"/>
              <a:buChar char="ü"/>
            </a:pP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Disksafe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磁盘块级客户端备份模块</a:t>
            </a:r>
          </a:p>
          <a:p>
            <a:pPr marL="1207008" indent="-283464">
              <a:buFont typeface="Wingdings"/>
              <a:buChar char="ü"/>
            </a:pP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Filesafe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文件块级客户端备份模块</a:t>
            </a:r>
          </a:p>
          <a:p>
            <a:pPr marL="1207008" indent="-283464">
              <a:buFont typeface="Wingdings"/>
              <a:buChar char="ü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Windows/Linux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文件系统快照代理。 </a:t>
            </a:r>
          </a:p>
          <a:p>
            <a:pPr marL="1207008" indent="-283464">
              <a:buFont typeface="Wingdings"/>
              <a:buChar char="ü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Windows/Linux database/application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快照及恢复代理。 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1207008" indent="-283464">
              <a:buFont typeface="Wingdings"/>
              <a:buChar char="ü"/>
            </a:pP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裸机恢复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套件</a:t>
            </a:r>
            <a:endParaRPr lang="en-US" altLang="zh-CN" sz="16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7008" indent="-283464">
              <a:buFont typeface="Wingdings"/>
              <a:buChar char="ü"/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5T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容量许可，可扩至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10T</a:t>
            </a:r>
            <a:endParaRPr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 rot="-5400000">
            <a:off x="1669104" y="2597827"/>
            <a:ext cx="2995613" cy="1649413"/>
          </a:xfrm>
          <a:prstGeom prst="triangle">
            <a:avLst>
              <a:gd name="adj" fmla="val 49884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ea"/>
            </a:endParaRPr>
          </a:p>
        </p:txBody>
      </p:sp>
      <p:sp>
        <p:nvSpPr>
          <p:cNvPr id="8" name="Rounded Rectangle 48"/>
          <p:cNvSpPr/>
          <p:nvPr/>
        </p:nvSpPr>
        <p:spPr bwMode="auto">
          <a:xfrm>
            <a:off x="3574104" y="942065"/>
            <a:ext cx="1050925" cy="4948237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Picture 13" descr="CDPx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354" y="3018515"/>
            <a:ext cx="2724888" cy="75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Users\raines\Desktop\us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761" y="3592222"/>
            <a:ext cx="665609" cy="6656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raines\Desktop\网线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24" y="4260858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Partner培训\渠道建设\售前工具包-2012\e.飞康图标\Boxshots-ProductPackaging\CDP_BoxandCD_whiteBG_jpg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616" y="4977911"/>
            <a:ext cx="639310" cy="5953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raines\Desktop\cpu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616" y="2457792"/>
            <a:ext cx="559569" cy="4374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C:\Users\raines\Desktop\内存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259" y="3050265"/>
            <a:ext cx="605097" cy="4739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raines\Desktop\硬盘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24" y="1529712"/>
            <a:ext cx="423863" cy="423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8060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884286" y="6550704"/>
            <a:ext cx="2133600" cy="350837"/>
          </a:xfrm>
        </p:spPr>
        <p:txBody>
          <a:bodyPr/>
          <a:lstStyle/>
          <a:p>
            <a:fld id="{40C039EE-6710-CD4B-825D-F0ABFD46E2C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6108" y="243106"/>
            <a:ext cx="7047186" cy="5087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10204"/>
                </a:solidFill>
              </a:rPr>
              <a:t>飞</a:t>
            </a:r>
            <a:r>
              <a:rPr lang="zh-CN" altLang="en-US" dirty="0" smtClean="0">
                <a:solidFill>
                  <a:srgbClr val="010204"/>
                </a:solidFill>
              </a:rPr>
              <a:t>康卫士产品介绍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94063" y="950247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DiskSafe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57200" y="1340570"/>
            <a:ext cx="8229600" cy="29701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DiskSafe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™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是部署于主机端，基于磁盘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block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层实现高效数据分流的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Agent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，实现对生产卷的镜像保护；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支持并获得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Win/Linux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系统平台官方认证；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获得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MS/VMware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认证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集成快照功能，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Snapshot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技术融合应用快照代理，保证数据一致性。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可完成对操作系统的实时在线保护；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并支持同型号及不同型号服务器硬件的裸机恢复。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可支持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MSCS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集群；可支持卷组保护；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通过实时监控主机上的系统盘和数据盘上所有数据的变化，按照设定的策略通过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网络，将变化的数据持续同步或定时复制到后端的飞康卫士设备上，实现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7X24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小时系统和数据的完整保护。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友好的图形化人机交互界面，简单实现数据快速恢复；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Curved Connector 296"/>
          <p:cNvCxnSpPr>
            <a:cxnSpLocks noChangeShapeType="1"/>
            <a:stCxn id="46" idx="2"/>
            <a:endCxn id="36" idx="1"/>
          </p:cNvCxnSpPr>
          <p:nvPr/>
        </p:nvCxnSpPr>
        <p:spPr bwMode="auto">
          <a:xfrm rot="10800000">
            <a:off x="2435783" y="4921965"/>
            <a:ext cx="731529" cy="1342151"/>
          </a:xfrm>
          <a:prstGeom prst="curvedConnector3">
            <a:avLst>
              <a:gd name="adj1" fmla="val 95536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headEnd/>
            <a:tailEnd type="arrow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296"/>
          <p:cNvCxnSpPr>
            <a:cxnSpLocks noChangeShapeType="1"/>
            <a:stCxn id="38" idx="2"/>
            <a:endCxn id="36" idx="1"/>
          </p:cNvCxnSpPr>
          <p:nvPr/>
        </p:nvCxnSpPr>
        <p:spPr bwMode="auto">
          <a:xfrm rot="16200000" flipH="1">
            <a:off x="1911818" y="4397999"/>
            <a:ext cx="33163" cy="1014766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headEnd/>
            <a:tailEnd type="arrow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296"/>
          <p:cNvCxnSpPr>
            <a:cxnSpLocks noChangeShapeType="1"/>
          </p:cNvCxnSpPr>
          <p:nvPr/>
        </p:nvCxnSpPr>
        <p:spPr bwMode="auto">
          <a:xfrm rot="5400000" flipH="1" flipV="1">
            <a:off x="1972093" y="5070538"/>
            <a:ext cx="405298" cy="424585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headEnd/>
            <a:tailEnd type="arrow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296"/>
          <p:cNvCxnSpPr>
            <a:cxnSpLocks noChangeShapeType="1"/>
          </p:cNvCxnSpPr>
          <p:nvPr/>
        </p:nvCxnSpPr>
        <p:spPr bwMode="auto">
          <a:xfrm rot="16200000" flipH="1">
            <a:off x="1728293" y="4487536"/>
            <a:ext cx="468313" cy="93662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bg2"/>
            </a:solidFill>
            <a:round/>
            <a:headEnd/>
            <a:tailEnd type="arrow" w="med" len="med"/>
          </a:ln>
        </p:spPr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24660" y="5155873"/>
            <a:ext cx="1143262" cy="25391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>
              <a:defRPr sz="105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lvl="2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latin typeface="+mn-ea"/>
                <a:ea typeface="+mn-ea"/>
              </a:rPr>
              <a:t>2. </a:t>
            </a:r>
            <a:r>
              <a:rPr lang="en-US" dirty="0" err="1" smtClean="0">
                <a:latin typeface="+mn-ea"/>
                <a:ea typeface="+mn-ea"/>
              </a:rPr>
              <a:t>数据中心</a:t>
            </a:r>
            <a:r>
              <a:rPr lang="zh-CN" altLang="en-US" dirty="0" smtClean="0">
                <a:latin typeface="+mn-ea"/>
                <a:ea typeface="+mn-ea"/>
              </a:rPr>
              <a:t>保护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636534" y="5150666"/>
            <a:ext cx="1285996" cy="25912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lvl="2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050" dirty="0" smtClean="0">
                <a:latin typeface="+mn-ea"/>
              </a:rPr>
              <a:t>飞康卫士硬件设备</a:t>
            </a:r>
            <a:endParaRPr lang="en-US" altLang="zh-CN" sz="1050" dirty="0">
              <a:latin typeface="+mn-ea"/>
            </a:endParaRPr>
          </a:p>
        </p:txBody>
      </p:sp>
      <p:sp>
        <p:nvSpPr>
          <p:cNvPr id="23" name="Oval 372"/>
          <p:cNvSpPr/>
          <p:nvPr/>
        </p:nvSpPr>
        <p:spPr bwMode="auto">
          <a:xfrm>
            <a:off x="672164" y="4470074"/>
            <a:ext cx="929806" cy="6185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>
              <a:latin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4097117" y="5999852"/>
            <a:ext cx="815975" cy="41549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>
              <a:defRPr sz="105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lvl="2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latin typeface="+mn-ea"/>
                <a:ea typeface="+mn-ea"/>
              </a:rPr>
              <a:t>1. </a:t>
            </a:r>
            <a:r>
              <a:rPr lang="en-US" dirty="0" err="1" smtClean="0">
                <a:latin typeface="+mn-ea"/>
                <a:ea typeface="+mn-ea"/>
              </a:rPr>
              <a:t>远程办公室</a:t>
            </a:r>
            <a:r>
              <a:rPr lang="zh-CN" altLang="en-US" dirty="0" smtClean="0">
                <a:latin typeface="+mn-ea"/>
                <a:ea typeface="+mn-ea"/>
              </a:rPr>
              <a:t>保护</a:t>
            </a:r>
            <a:endParaRPr lang="en-US" dirty="0">
              <a:latin typeface="+mn-ea"/>
              <a:ea typeface="+mn-ea"/>
            </a:endParaRPr>
          </a:p>
        </p:txBody>
      </p:sp>
      <p:cxnSp>
        <p:nvCxnSpPr>
          <p:cNvPr id="25" name="Curved Connector 296"/>
          <p:cNvCxnSpPr>
            <a:cxnSpLocks noChangeShapeType="1"/>
          </p:cNvCxnSpPr>
          <p:nvPr/>
        </p:nvCxnSpPr>
        <p:spPr bwMode="auto">
          <a:xfrm flipV="1">
            <a:off x="4156700" y="4354185"/>
            <a:ext cx="622300" cy="615950"/>
          </a:xfrm>
          <a:prstGeom prst="curvedConnector2">
            <a:avLst/>
          </a:prstGeom>
          <a:noFill/>
          <a:ln w="12700">
            <a:solidFill>
              <a:schemeClr val="bg2"/>
            </a:solidFill>
            <a:round/>
            <a:headEnd/>
            <a:tailEnd type="arrow" w="med" len="med"/>
          </a:ln>
        </p:spPr>
      </p:cxnSp>
      <p:cxnSp>
        <p:nvCxnSpPr>
          <p:cNvPr id="26" name="Curved Connector 296"/>
          <p:cNvCxnSpPr>
            <a:cxnSpLocks noChangeShapeType="1"/>
          </p:cNvCxnSpPr>
          <p:nvPr/>
        </p:nvCxnSpPr>
        <p:spPr bwMode="auto">
          <a:xfrm>
            <a:off x="4156700" y="5003473"/>
            <a:ext cx="2330135" cy="12700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headEnd/>
            <a:tailEnd type="arrow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708013" y="5155873"/>
            <a:ext cx="1172147" cy="253915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lvl="2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zh-CN" altLang="en-US" sz="1050" dirty="0" smtClean="0">
                <a:latin typeface="+mn-ea"/>
              </a:rPr>
              <a:t>广域网远程复制</a:t>
            </a:r>
            <a:endParaRPr lang="en-US" sz="105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1487443" y="6220442"/>
            <a:ext cx="1044575" cy="3965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>
              <a:defRPr sz="105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lvl="2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latin typeface="+mn-ea"/>
                <a:ea typeface="+mn-ea"/>
              </a:rPr>
              <a:t>3. </a:t>
            </a:r>
            <a:r>
              <a:rPr lang="zh-CN" altLang="en-US" dirty="0" smtClean="0">
                <a:latin typeface="+mn-ea"/>
                <a:ea typeface="+mn-ea"/>
              </a:rPr>
              <a:t>虚拟机</a:t>
            </a:r>
            <a:r>
              <a:rPr lang="zh-CN" altLang="en-US" dirty="0">
                <a:latin typeface="+mn-ea"/>
                <a:ea typeface="+mn-ea"/>
              </a:rPr>
              <a:t>保护</a:t>
            </a:r>
            <a:endParaRPr lang="en-US" dirty="0">
              <a:latin typeface="+mn-ea"/>
              <a:ea typeface="+mn-ea"/>
            </a:endParaRPr>
          </a:p>
        </p:txBody>
      </p:sp>
      <p:grpSp>
        <p:nvGrpSpPr>
          <p:cNvPr id="29" name="Group 48"/>
          <p:cNvGrpSpPr>
            <a:grpSpLocks noChangeAspect="1"/>
          </p:cNvGrpSpPr>
          <p:nvPr/>
        </p:nvGrpSpPr>
        <p:grpSpPr bwMode="auto">
          <a:xfrm>
            <a:off x="1503295" y="5896913"/>
            <a:ext cx="889520" cy="251164"/>
            <a:chOff x="7086600" y="4191000"/>
            <a:chExt cx="1673334" cy="641159"/>
          </a:xfrm>
        </p:grpSpPr>
        <p:sp>
          <p:nvSpPr>
            <p:cNvPr id="30" name="Rounded Rectangle 433"/>
            <p:cNvSpPr/>
            <p:nvPr/>
          </p:nvSpPr>
          <p:spPr bwMode="auto">
            <a:xfrm>
              <a:off x="7159738" y="4191000"/>
              <a:ext cx="1600196" cy="641159"/>
            </a:xfrm>
            <a:prstGeom prst="roundRect">
              <a:avLst/>
            </a:pr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</a:gradFill>
            <a:ln w="12700"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25400" h="635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Freeform 434"/>
            <p:cNvSpPr/>
            <p:nvPr/>
          </p:nvSpPr>
          <p:spPr bwMode="auto">
            <a:xfrm>
              <a:off x="7086600" y="4198937"/>
              <a:ext cx="1582914" cy="387350"/>
            </a:xfrm>
            <a:custGeom>
              <a:avLst/>
              <a:gdLst>
                <a:gd name="connsiteX0" fmla="*/ 1583448 w 1583448"/>
                <a:gd name="connsiteY0" fmla="*/ 387586 h 387586"/>
                <a:gd name="connsiteX1" fmla="*/ 1583448 w 1583448"/>
                <a:gd name="connsiteY1" fmla="*/ 140191 h 387586"/>
                <a:gd name="connsiteX2" fmla="*/ 1575200 w 1583448"/>
                <a:gd name="connsiteY2" fmla="*/ 82465 h 387586"/>
                <a:gd name="connsiteX3" fmla="*/ 1575200 w 1583448"/>
                <a:gd name="connsiteY3" fmla="*/ 82465 h 387586"/>
                <a:gd name="connsiteX4" fmla="*/ 1525718 w 1583448"/>
                <a:gd name="connsiteY4" fmla="*/ 8246 h 387586"/>
                <a:gd name="connsiteX5" fmla="*/ 1467988 w 1583448"/>
                <a:gd name="connsiteY5" fmla="*/ 0 h 387586"/>
                <a:gd name="connsiteX6" fmla="*/ 115459 w 1583448"/>
                <a:gd name="connsiteY6" fmla="*/ 0 h 387586"/>
                <a:gd name="connsiteX7" fmla="*/ 57729 w 1583448"/>
                <a:gd name="connsiteY7" fmla="*/ 16493 h 387586"/>
                <a:gd name="connsiteX8" fmla="*/ 57729 w 1583448"/>
                <a:gd name="connsiteY8" fmla="*/ 16493 h 387586"/>
                <a:gd name="connsiteX9" fmla="*/ 8247 w 1583448"/>
                <a:gd name="connsiteY9" fmla="*/ 74218 h 387586"/>
                <a:gd name="connsiteX10" fmla="*/ 8247 w 1583448"/>
                <a:gd name="connsiteY10" fmla="*/ 74218 h 387586"/>
                <a:gd name="connsiteX11" fmla="*/ 0 w 1583448"/>
                <a:gd name="connsiteY11" fmla="*/ 156684 h 387586"/>
                <a:gd name="connsiteX12" fmla="*/ 0 w 1583448"/>
                <a:gd name="connsiteY12" fmla="*/ 156684 h 38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3448" h="387586">
                  <a:moveTo>
                    <a:pt x="1583448" y="387586"/>
                  </a:moveTo>
                  <a:lnTo>
                    <a:pt x="1583448" y="140191"/>
                  </a:lnTo>
                  <a:lnTo>
                    <a:pt x="1575200" y="82465"/>
                  </a:lnTo>
                  <a:lnTo>
                    <a:pt x="1575200" y="82465"/>
                  </a:lnTo>
                  <a:lnTo>
                    <a:pt x="1525718" y="8246"/>
                  </a:lnTo>
                  <a:lnTo>
                    <a:pt x="1467988" y="0"/>
                  </a:lnTo>
                  <a:lnTo>
                    <a:pt x="115459" y="0"/>
                  </a:lnTo>
                  <a:lnTo>
                    <a:pt x="57729" y="16493"/>
                  </a:lnTo>
                  <a:lnTo>
                    <a:pt x="57729" y="16493"/>
                  </a:lnTo>
                  <a:lnTo>
                    <a:pt x="8247" y="74218"/>
                  </a:lnTo>
                  <a:lnTo>
                    <a:pt x="8247" y="74218"/>
                  </a:lnTo>
                  <a:lnTo>
                    <a:pt x="0" y="156684"/>
                  </a:lnTo>
                  <a:lnTo>
                    <a:pt x="0" y="156684"/>
                  </a:lnTo>
                </a:path>
              </a:pathLst>
            </a:custGeom>
            <a:gradFill flip="none" rotWithShape="1">
              <a:gsLst>
                <a:gs pos="0">
                  <a:schemeClr val="bg1">
                    <a:alpha val="22000"/>
                  </a:schemeClr>
                </a:gs>
                <a:gs pos="91000">
                  <a:schemeClr val="bg1">
                    <a:alpha val="0"/>
                  </a:schemeClr>
                </a:gs>
              </a:gsLst>
              <a:lin ang="180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latin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ltGray">
          <a:xfrm>
            <a:off x="1634323" y="5883980"/>
            <a:ext cx="682950" cy="184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9" tIns="45710" rIns="91419" bIns="45710" rtlCol="0" anchor="t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i="0">
                <a:latin typeface="+mn-ea"/>
                <a:cs typeface="+mn-cs"/>
              </a:rPr>
              <a:t>ESX</a:t>
            </a:r>
          </a:p>
        </p:txBody>
      </p:sp>
      <p:cxnSp>
        <p:nvCxnSpPr>
          <p:cNvPr id="33" name="Curved Connector 297"/>
          <p:cNvCxnSpPr>
            <a:cxnSpLocks noChangeShapeType="1"/>
          </p:cNvCxnSpPr>
          <p:nvPr/>
        </p:nvCxnSpPr>
        <p:spPr bwMode="auto">
          <a:xfrm rot="5400000" flipH="1" flipV="1">
            <a:off x="1859038" y="5090262"/>
            <a:ext cx="474018" cy="262341"/>
          </a:xfrm>
          <a:prstGeom prst="curvedConnector2">
            <a:avLst/>
          </a:prstGeom>
          <a:noFill/>
          <a:ln w="12700">
            <a:solidFill>
              <a:schemeClr val="bg2"/>
            </a:solidFill>
            <a:round/>
            <a:headEnd/>
            <a:tailEnd type="arrow" w="med" len="med"/>
          </a:ln>
        </p:spPr>
      </p:cxnSp>
      <p:cxnSp>
        <p:nvCxnSpPr>
          <p:cNvPr id="34" name="Straight Arrow Connector 459"/>
          <p:cNvCxnSpPr>
            <a:stCxn id="23" idx="6"/>
          </p:cNvCxnSpPr>
          <p:nvPr/>
        </p:nvCxnSpPr>
        <p:spPr bwMode="auto">
          <a:xfrm>
            <a:off x="1601970" y="4779351"/>
            <a:ext cx="685800" cy="717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5" name="Picture 13" descr="CDPx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4466" y="4687532"/>
            <a:ext cx="1691958" cy="468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3" descr="CDPx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5782" y="4687532"/>
            <a:ext cx="1691958" cy="468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7" name="组合 36"/>
          <p:cNvGrpSpPr/>
          <p:nvPr/>
        </p:nvGrpSpPr>
        <p:grpSpPr>
          <a:xfrm>
            <a:off x="1255144" y="4541138"/>
            <a:ext cx="340770" cy="347663"/>
            <a:chOff x="2196679" y="4671666"/>
            <a:chExt cx="719137" cy="768350"/>
          </a:xfrm>
        </p:grpSpPr>
        <p:pic>
          <p:nvPicPr>
            <p:cNvPr id="38" name="Picture 15" descr="C:\Users\Andy.Abbas\Documents\1_DAG\_FalconStor\Training\_IPStor 6 Training\artwork\Standard Icons\AP Server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96679" y="4671666"/>
              <a:ext cx="700087" cy="768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16" descr="DiskSafe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28479" y="5092353"/>
              <a:ext cx="287337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0" name="组合 39"/>
          <p:cNvGrpSpPr/>
          <p:nvPr/>
        </p:nvGrpSpPr>
        <p:grpSpPr>
          <a:xfrm>
            <a:off x="790623" y="4503410"/>
            <a:ext cx="340770" cy="347663"/>
            <a:chOff x="2196679" y="4671666"/>
            <a:chExt cx="719137" cy="768350"/>
          </a:xfrm>
        </p:grpSpPr>
        <p:pic>
          <p:nvPicPr>
            <p:cNvPr id="41" name="Picture 15" descr="C:\Users\Andy.Abbas\Documents\1_DAG\_FalconStor\Training\_IPStor 6 Training\artwork\Standard Icons\AP Server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96679" y="4671666"/>
              <a:ext cx="700087" cy="768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16" descr="DiskSafe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28479" y="5092353"/>
              <a:ext cx="287337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3" name="组合 42"/>
          <p:cNvGrpSpPr/>
          <p:nvPr/>
        </p:nvGrpSpPr>
        <p:grpSpPr>
          <a:xfrm>
            <a:off x="895104" y="4744785"/>
            <a:ext cx="340770" cy="347663"/>
            <a:chOff x="2196679" y="4671666"/>
            <a:chExt cx="719137" cy="768350"/>
          </a:xfrm>
        </p:grpSpPr>
        <p:pic>
          <p:nvPicPr>
            <p:cNvPr id="44" name="Picture 15" descr="C:\Users\Andy.Abbas\Documents\1_DAG\_FalconStor\Training\_IPStor 6 Training\artwork\Standard Icons\AP Server-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96679" y="4671666"/>
              <a:ext cx="700087" cy="768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" name="Picture 16" descr="DiskSafe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28479" y="5092353"/>
              <a:ext cx="287337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" name="Oval 372"/>
          <p:cNvSpPr/>
          <p:nvPr/>
        </p:nvSpPr>
        <p:spPr bwMode="auto">
          <a:xfrm>
            <a:off x="3167311" y="5954838"/>
            <a:ext cx="929806" cy="6185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>
              <a:latin typeface="+mn-ea"/>
              <a:cs typeface="+mn-cs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3287918" y="5755679"/>
            <a:ext cx="581829" cy="624723"/>
            <a:chOff x="3333117" y="1367221"/>
            <a:chExt cx="581829" cy="624723"/>
          </a:xfrm>
        </p:grpSpPr>
        <p:grpSp>
          <p:nvGrpSpPr>
            <p:cNvPr id="48" name="组合 47"/>
            <p:cNvGrpSpPr/>
            <p:nvPr/>
          </p:nvGrpSpPr>
          <p:grpSpPr>
            <a:xfrm>
              <a:off x="3444275" y="1367221"/>
              <a:ext cx="165871" cy="191676"/>
              <a:chOff x="2196679" y="4671666"/>
              <a:chExt cx="719137" cy="768350"/>
            </a:xfrm>
          </p:grpSpPr>
          <p:pic>
            <p:nvPicPr>
              <p:cNvPr id="79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196679" y="4671666"/>
                <a:ext cx="700087" cy="768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0" name="Picture 16" descr="DiskSafe ico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28479" y="5092353"/>
                <a:ext cx="287337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9" name="组合 48"/>
            <p:cNvGrpSpPr/>
            <p:nvPr/>
          </p:nvGrpSpPr>
          <p:grpSpPr>
            <a:xfrm>
              <a:off x="3596675" y="1392378"/>
              <a:ext cx="165871" cy="191676"/>
              <a:chOff x="2196679" y="4671666"/>
              <a:chExt cx="719137" cy="768350"/>
            </a:xfrm>
          </p:grpSpPr>
          <p:pic>
            <p:nvPicPr>
              <p:cNvPr id="77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196679" y="4671666"/>
                <a:ext cx="700087" cy="768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8" name="Picture 16" descr="DiskSafe ico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28479" y="5092353"/>
                <a:ext cx="287337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0" name="组合 49"/>
            <p:cNvGrpSpPr/>
            <p:nvPr/>
          </p:nvGrpSpPr>
          <p:grpSpPr>
            <a:xfrm>
              <a:off x="3596675" y="1519621"/>
              <a:ext cx="165871" cy="191676"/>
              <a:chOff x="2196679" y="4671666"/>
              <a:chExt cx="719137" cy="768350"/>
            </a:xfrm>
          </p:grpSpPr>
          <p:pic>
            <p:nvPicPr>
              <p:cNvPr id="75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196679" y="4671666"/>
                <a:ext cx="700087" cy="768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6" name="Picture 16" descr="DiskSafe ico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28479" y="5092353"/>
                <a:ext cx="287337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1" name="组合 50"/>
            <p:cNvGrpSpPr/>
            <p:nvPr/>
          </p:nvGrpSpPr>
          <p:grpSpPr>
            <a:xfrm>
              <a:off x="3366255" y="1470542"/>
              <a:ext cx="165871" cy="191676"/>
              <a:chOff x="2196679" y="4671666"/>
              <a:chExt cx="719137" cy="768350"/>
            </a:xfrm>
          </p:grpSpPr>
          <p:pic>
            <p:nvPicPr>
              <p:cNvPr id="73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196679" y="4671666"/>
                <a:ext cx="700087" cy="768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4" name="Picture 16" descr="DiskSafe ico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28479" y="5092353"/>
                <a:ext cx="287337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2" name="组合 51"/>
            <p:cNvGrpSpPr/>
            <p:nvPr/>
          </p:nvGrpSpPr>
          <p:grpSpPr>
            <a:xfrm>
              <a:off x="3749075" y="1519621"/>
              <a:ext cx="165871" cy="191676"/>
              <a:chOff x="2196679" y="4671666"/>
              <a:chExt cx="719137" cy="768350"/>
            </a:xfrm>
          </p:grpSpPr>
          <p:pic>
            <p:nvPicPr>
              <p:cNvPr id="71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196679" y="4671666"/>
                <a:ext cx="700087" cy="768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" name="Picture 16" descr="DiskSafe ico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28479" y="5092353"/>
                <a:ext cx="287337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3" name="组合 52"/>
            <p:cNvGrpSpPr/>
            <p:nvPr/>
          </p:nvGrpSpPr>
          <p:grpSpPr>
            <a:xfrm>
              <a:off x="3455902" y="1557024"/>
              <a:ext cx="165871" cy="191676"/>
              <a:chOff x="2196679" y="4671666"/>
              <a:chExt cx="719137" cy="768350"/>
            </a:xfrm>
          </p:grpSpPr>
          <p:pic>
            <p:nvPicPr>
              <p:cNvPr id="69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196679" y="4671666"/>
                <a:ext cx="700087" cy="768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0" name="Picture 16" descr="DiskSafe ico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28479" y="5092353"/>
                <a:ext cx="287337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4" name="组合 53"/>
            <p:cNvGrpSpPr/>
            <p:nvPr/>
          </p:nvGrpSpPr>
          <p:grpSpPr>
            <a:xfrm>
              <a:off x="3333117" y="1622142"/>
              <a:ext cx="165871" cy="191676"/>
              <a:chOff x="2196679" y="4671666"/>
              <a:chExt cx="719137" cy="768350"/>
            </a:xfrm>
          </p:grpSpPr>
          <p:pic>
            <p:nvPicPr>
              <p:cNvPr id="67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196679" y="4671666"/>
                <a:ext cx="700087" cy="768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8" name="Picture 16" descr="DiskSafe ico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28479" y="5092353"/>
                <a:ext cx="287337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5" name="组合 54"/>
            <p:cNvGrpSpPr/>
            <p:nvPr/>
          </p:nvGrpSpPr>
          <p:grpSpPr>
            <a:xfrm>
              <a:off x="3532126" y="1672021"/>
              <a:ext cx="165871" cy="191676"/>
              <a:chOff x="2196679" y="4671666"/>
              <a:chExt cx="719137" cy="768350"/>
            </a:xfrm>
          </p:grpSpPr>
          <p:pic>
            <p:nvPicPr>
              <p:cNvPr id="65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196679" y="4671666"/>
                <a:ext cx="700087" cy="768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6" name="Picture 16" descr="DiskSafe ico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28479" y="5092353"/>
                <a:ext cx="287337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6" name="组合 55"/>
            <p:cNvGrpSpPr/>
            <p:nvPr/>
          </p:nvGrpSpPr>
          <p:grpSpPr>
            <a:xfrm>
              <a:off x="3749075" y="1672021"/>
              <a:ext cx="165871" cy="191676"/>
              <a:chOff x="2196679" y="4671666"/>
              <a:chExt cx="719137" cy="768350"/>
            </a:xfrm>
          </p:grpSpPr>
          <p:pic>
            <p:nvPicPr>
              <p:cNvPr id="63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196679" y="4671666"/>
                <a:ext cx="700087" cy="768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4" name="Picture 16" descr="DiskSafe ico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28479" y="5092353"/>
                <a:ext cx="287337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7" name="组合 56"/>
            <p:cNvGrpSpPr/>
            <p:nvPr/>
          </p:nvGrpSpPr>
          <p:grpSpPr>
            <a:xfrm>
              <a:off x="3349777" y="1735527"/>
              <a:ext cx="165871" cy="191676"/>
              <a:chOff x="2196679" y="4671666"/>
              <a:chExt cx="719137" cy="768350"/>
            </a:xfrm>
          </p:grpSpPr>
          <p:pic>
            <p:nvPicPr>
              <p:cNvPr id="61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196679" y="4671666"/>
                <a:ext cx="700087" cy="768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2" name="Picture 16" descr="DiskSafe ico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28479" y="5092353"/>
                <a:ext cx="287337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8" name="组合 57"/>
            <p:cNvGrpSpPr/>
            <p:nvPr/>
          </p:nvGrpSpPr>
          <p:grpSpPr>
            <a:xfrm>
              <a:off x="3621773" y="1800268"/>
              <a:ext cx="165871" cy="191676"/>
              <a:chOff x="2196679" y="4671666"/>
              <a:chExt cx="719137" cy="768350"/>
            </a:xfrm>
          </p:grpSpPr>
          <p:pic>
            <p:nvPicPr>
              <p:cNvPr id="59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196679" y="4671666"/>
                <a:ext cx="700087" cy="768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0" name="Picture 16" descr="DiskSafe ico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28479" y="5092353"/>
                <a:ext cx="287337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81" name="Picture 2" descr="C:\Users\raines\Desktop\linux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12" y="4387249"/>
            <a:ext cx="228802" cy="1895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82" descr="win-logo_only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749325" y="4276824"/>
            <a:ext cx="245593" cy="22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991838" y="4174692"/>
            <a:ext cx="270078" cy="25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" name="Picture 2" descr="C:\Users\raines\Desktop\linux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143" y="6249778"/>
            <a:ext cx="228802" cy="1895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82" descr="win-logo_only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3414739" y="6364563"/>
            <a:ext cx="245593" cy="22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3849680" y="6313284"/>
            <a:ext cx="270078" cy="25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7" name="组合 86"/>
          <p:cNvGrpSpPr/>
          <p:nvPr/>
        </p:nvGrpSpPr>
        <p:grpSpPr>
          <a:xfrm>
            <a:off x="1598063" y="5327262"/>
            <a:ext cx="753705" cy="583363"/>
            <a:chOff x="7485532" y="4955589"/>
            <a:chExt cx="1255669" cy="947831"/>
          </a:xfrm>
        </p:grpSpPr>
        <p:grpSp>
          <p:nvGrpSpPr>
            <p:cNvPr id="88" name="组合 87"/>
            <p:cNvGrpSpPr/>
            <p:nvPr/>
          </p:nvGrpSpPr>
          <p:grpSpPr>
            <a:xfrm>
              <a:off x="7518157" y="4966275"/>
              <a:ext cx="1223044" cy="912392"/>
              <a:chOff x="4801531" y="1742092"/>
              <a:chExt cx="758562" cy="574484"/>
            </a:xfrm>
          </p:grpSpPr>
          <p:pic>
            <p:nvPicPr>
              <p:cNvPr id="92" name="Picture 18" descr="VMware Tray-1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 rot="21298270">
                <a:off x="4801531" y="1826509"/>
                <a:ext cx="758562" cy="4900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3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41993" y="1742092"/>
                <a:ext cx="278079" cy="318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4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86009" y="1814099"/>
                <a:ext cx="278079" cy="318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5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230025" y="1886107"/>
                <a:ext cx="278079" cy="318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89" name="Picture 2"/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7485532" y="5559477"/>
              <a:ext cx="359878" cy="34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" name="Picture 182" descr="win-logo_only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8302381" y="5070436"/>
              <a:ext cx="313665" cy="281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1" name="Picture 2" descr="C:\Users\raines\Desktop\linux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2892" y="4955589"/>
              <a:ext cx="301838" cy="25009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6" name="Picture 16" descr="DiskSafe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78" y="5578270"/>
            <a:ext cx="85838" cy="10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" name="Picture 16" descr="DiskSafe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4191" y="5645420"/>
            <a:ext cx="85838" cy="10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16" descr="DiskSafe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6241" y="5726882"/>
            <a:ext cx="85838" cy="10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6723229" y="5157944"/>
            <a:ext cx="1285996" cy="259124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lvl="2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050" dirty="0" smtClean="0">
                <a:latin typeface="+mn-ea"/>
              </a:rPr>
              <a:t>飞康卫士硬件设备</a:t>
            </a:r>
            <a:endParaRPr lang="en-US" altLang="zh-CN" sz="1050" dirty="0">
              <a:latin typeface="+mn-ea"/>
            </a:endParaRPr>
          </a:p>
        </p:txBody>
      </p:sp>
      <p:sp>
        <p:nvSpPr>
          <p:cNvPr id="101" name="Rounded Rectangle 21"/>
          <p:cNvSpPr/>
          <p:nvPr/>
        </p:nvSpPr>
        <p:spPr bwMode="auto">
          <a:xfrm>
            <a:off x="494063" y="4174692"/>
            <a:ext cx="8301594" cy="2545422"/>
          </a:xfrm>
          <a:prstGeom prst="roundRect">
            <a:avLst>
              <a:gd name="adj" fmla="val 3810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999">
                <a:srgbClr val="FFFFFF">
                  <a:alpha val="500"/>
                </a:srgbClr>
              </a:gs>
              <a:gs pos="100000">
                <a:srgbClr val="BBCDDD">
                  <a:alpha val="50000"/>
                </a:srgbClr>
              </a:gs>
            </a:gsLst>
            <a:lin ang="5400000" scaled="1"/>
            <a:tileRect/>
          </a:gradFill>
          <a:ln w="2857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000000"/>
              </a:solidFill>
              <a:latin typeface="+mn-ea"/>
              <a:cs typeface="+mn-cs"/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000000"/>
              </a:solidFill>
              <a:latin typeface="+mn-ea"/>
              <a:cs typeface="+mn-cs"/>
            </a:endParaRPr>
          </a:p>
        </p:txBody>
      </p:sp>
      <p:pic>
        <p:nvPicPr>
          <p:cNvPr id="102" name="Picture 16" descr="DiskSaf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53" y="855122"/>
            <a:ext cx="39700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4914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290214" y="6057289"/>
            <a:ext cx="2133600" cy="350837"/>
          </a:xfrm>
        </p:spPr>
        <p:txBody>
          <a:bodyPr/>
          <a:lstStyle/>
          <a:p>
            <a:fld id="{40C039EE-6710-CD4B-825D-F0ABFD46E2C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63" y="1141731"/>
            <a:ext cx="7150097" cy="516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06108" y="243106"/>
            <a:ext cx="7047186" cy="5087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10204"/>
                </a:solidFill>
              </a:rPr>
              <a:t>飞</a:t>
            </a:r>
            <a:r>
              <a:rPr lang="zh-CN" altLang="en-US" dirty="0" smtClean="0">
                <a:solidFill>
                  <a:srgbClr val="010204"/>
                </a:solidFill>
              </a:rPr>
              <a:t>康卫士产品介绍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4063" y="772399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DiskSafe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41" y="1337039"/>
            <a:ext cx="6902919" cy="495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39" y="1473710"/>
            <a:ext cx="6037943" cy="468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311" y="1804742"/>
            <a:ext cx="5609771" cy="435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6" descr="DiskSaf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768" y="684531"/>
            <a:ext cx="39700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7256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333375" y="484982"/>
            <a:ext cx="1895475" cy="7350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800" dirty="0" smtClean="0">
                <a:solidFill>
                  <a:srgbClr val="FF0000"/>
                </a:solidFill>
                <a:cs typeface="MS PGothic" pitchFamily="34" charset="-128"/>
              </a:rPr>
              <a:t>Agenda</a:t>
            </a:r>
          </a:p>
        </p:txBody>
      </p:sp>
      <p:sp>
        <p:nvSpPr>
          <p:cNvPr id="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33375" y="1387003"/>
            <a:ext cx="8686800" cy="478519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飞康</a:t>
            </a:r>
            <a:r>
              <a:rPr lang="zh-CN" altLang="en-US" sz="2800" dirty="0" smtClean="0"/>
              <a:t>公司简介</a:t>
            </a:r>
            <a:endParaRPr lang="en-US" altLang="zh-CN" sz="2800" dirty="0" smtClean="0"/>
          </a:p>
          <a:p>
            <a:r>
              <a:rPr lang="zh-CN" altLang="en-US" sz="2800" dirty="0"/>
              <a:t>飞康</a:t>
            </a:r>
            <a:r>
              <a:rPr lang="en-US" altLang="zh-CN" sz="2800" dirty="0" smtClean="0"/>
              <a:t>CDP</a:t>
            </a:r>
            <a:r>
              <a:rPr lang="zh-CN" altLang="en-US" sz="2800" dirty="0" smtClean="0"/>
              <a:t>介绍</a:t>
            </a:r>
            <a:endParaRPr lang="en-US" altLang="zh-CN" sz="2800" dirty="0"/>
          </a:p>
          <a:p>
            <a:r>
              <a:rPr lang="zh-CN" altLang="en-US" sz="2800" dirty="0" smtClean="0"/>
              <a:t>飞康卫士介绍</a:t>
            </a:r>
            <a:endParaRPr lang="en-US" altLang="zh-CN" sz="2800" dirty="0" smtClean="0"/>
          </a:p>
          <a:p>
            <a:r>
              <a:rPr lang="zh-CN" altLang="en-US" sz="2800" dirty="0" smtClean="0"/>
              <a:t>飞康卫士竞争分析</a:t>
            </a:r>
            <a:endParaRPr lang="en-US" altLang="zh-CN" sz="2800" dirty="0" smtClean="0"/>
          </a:p>
          <a:p>
            <a:r>
              <a:rPr lang="zh-CN" altLang="en-US" sz="2800" dirty="0" smtClean="0"/>
              <a:t>飞</a:t>
            </a:r>
            <a:r>
              <a:rPr lang="zh-CN" altLang="en-US" sz="2800" dirty="0"/>
              <a:t>康</a:t>
            </a:r>
            <a:r>
              <a:rPr lang="zh-CN" altLang="en-US" sz="2800" dirty="0" smtClean="0"/>
              <a:t>卫士应用场景</a:t>
            </a:r>
            <a:endParaRPr lang="en-US" altLang="zh-CN" sz="2800" dirty="0" smtClean="0"/>
          </a:p>
          <a:p>
            <a:r>
              <a:rPr lang="zh-CN" altLang="en-US" sz="2800" dirty="0"/>
              <a:t>飞康</a:t>
            </a:r>
            <a:r>
              <a:rPr lang="zh-CN" altLang="en-US" sz="2800" dirty="0" smtClean="0"/>
              <a:t>卫士常见问题</a:t>
            </a:r>
            <a:endParaRPr lang="en-US" altLang="zh-CN" sz="2800" dirty="0" smtClean="0"/>
          </a:p>
          <a:p>
            <a:r>
              <a:rPr lang="zh-CN" altLang="en-US" sz="2800" dirty="0" smtClean="0"/>
              <a:t>飞康其他产品线</a:t>
            </a:r>
            <a:endParaRPr lang="en-US" altLang="zh-CN" sz="2800" dirty="0" smtClean="0"/>
          </a:p>
          <a:p>
            <a:r>
              <a:rPr lang="zh-CN" altLang="en-US" sz="2800" dirty="0"/>
              <a:t>我们为何选择飞</a:t>
            </a:r>
            <a:r>
              <a:rPr lang="zh-CN" altLang="en-US" sz="2800" dirty="0" smtClean="0"/>
              <a:t>康</a:t>
            </a:r>
            <a:endParaRPr lang="en-US" altLang="zh-CN" sz="2800" dirty="0" smtClean="0"/>
          </a:p>
          <a:p>
            <a:r>
              <a:rPr lang="en-US" altLang="zh-CN" sz="2800" dirty="0" smtClean="0"/>
              <a:t>Q&amp;A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0844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6108" y="243106"/>
            <a:ext cx="7047186" cy="5087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10204"/>
                </a:solidFill>
              </a:rPr>
              <a:t>飞</a:t>
            </a:r>
            <a:r>
              <a:rPr lang="zh-CN" altLang="en-US" dirty="0" smtClean="0">
                <a:solidFill>
                  <a:srgbClr val="010204"/>
                </a:solidFill>
              </a:rPr>
              <a:t>康卫士产品介绍</a:t>
            </a:r>
            <a:endParaRPr lang="zh-CN" altLang="en-US" dirty="0"/>
          </a:p>
        </p:txBody>
      </p:sp>
      <p:sp>
        <p:nvSpPr>
          <p:cNvPr id="6" name="Text Box 100"/>
          <p:cNvSpPr txBox="1">
            <a:spLocks noChangeArrowheads="1"/>
          </p:cNvSpPr>
          <p:nvPr/>
        </p:nvSpPr>
        <p:spPr bwMode="auto">
          <a:xfrm>
            <a:off x="0" y="1319579"/>
            <a:ext cx="853281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000" dirty="0" smtClean="0">
                <a:latin typeface="微软雅黑" panose="020B0503020204020204" pitchFamily="34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</a:rPr>
              <a:t>真正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具备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IO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级持续记录及图形化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IO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分析能力的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CDP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！</a:t>
            </a:r>
            <a:endParaRPr lang="en-US" altLang="zh-CN" sz="2000" dirty="0">
              <a:latin typeface="微软雅黑" panose="020B0503020204020204" pitchFamily="34" charset="-122"/>
            </a:endParaRPr>
          </a:p>
        </p:txBody>
      </p:sp>
      <p:sp>
        <p:nvSpPr>
          <p:cNvPr id="8" name="Text Box 100"/>
          <p:cNvSpPr txBox="1">
            <a:spLocks noChangeArrowheads="1"/>
          </p:cNvSpPr>
          <p:nvPr/>
        </p:nvSpPr>
        <p:spPr bwMode="auto">
          <a:xfrm>
            <a:off x="484825" y="2048529"/>
            <a:ext cx="85328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 sz="16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1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zh-CN" altLang="en-US" dirty="0">
                <a:cs typeface="+mn-cs"/>
              </a:rPr>
              <a:t>以</a:t>
            </a:r>
            <a:r>
              <a:rPr lang="en-US" altLang="zh-CN" dirty="0">
                <a:cs typeface="+mn-cs"/>
              </a:rPr>
              <a:t>IO</a:t>
            </a:r>
            <a:r>
              <a:rPr lang="zh-CN" altLang="en-US" dirty="0">
                <a:cs typeface="+mn-cs"/>
              </a:rPr>
              <a:t>级持续记录功能为核心数据保护手段；</a:t>
            </a:r>
            <a:endParaRPr lang="en-US" altLang="zh-CN" dirty="0"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>
                <a:cs typeface="+mn-cs"/>
              </a:rPr>
              <a:t>以图形化</a:t>
            </a:r>
            <a:r>
              <a:rPr lang="en-US" altLang="zh-CN" dirty="0">
                <a:cs typeface="+mn-cs"/>
              </a:rPr>
              <a:t>IO</a:t>
            </a:r>
            <a:r>
              <a:rPr lang="zh-CN" altLang="en-US" dirty="0">
                <a:cs typeface="+mn-cs"/>
              </a:rPr>
              <a:t>分析能力作为恢复有效性保证；</a:t>
            </a:r>
            <a:endParaRPr lang="en-US" altLang="zh-CN" dirty="0"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>
                <a:cs typeface="+mn-cs"/>
              </a:rPr>
              <a:t>以分钟级恢复目标作为最终承诺；</a:t>
            </a:r>
            <a:endParaRPr lang="en-US" altLang="zh-CN" dirty="0">
              <a:cs typeface="+mn-cs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>
                <a:cs typeface="+mn-cs"/>
              </a:rPr>
              <a:t>具备分层恢复理念的备份容灾一体化解决方案；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484827" y="805107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itchFamily="34" charset="-122"/>
              </a:rPr>
              <a:t>CDP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itchFamily="34" charset="-122"/>
              </a:rPr>
              <a:t>技术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4" descr="Untitled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63" y="3715657"/>
            <a:ext cx="8291168" cy="2949157"/>
          </a:xfrm>
          <a:prstGeom prst="rect">
            <a:avLst/>
          </a:prstGeom>
          <a:ln w="31750">
            <a:solidFill>
              <a:schemeClr val="tx2"/>
            </a:solidFill>
          </a:ln>
          <a:effectLst>
            <a:outerShdw blurRad="127000" dist="50800" dir="3600000" algn="ctr" rotWithShape="0">
              <a:schemeClr val="tx1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" descr="快速了解飞康CD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54" y="1272796"/>
            <a:ext cx="6212603" cy="4654292"/>
          </a:xfrm>
          <a:prstGeom prst="rect">
            <a:avLst/>
          </a:prstGeom>
          <a:ln w="31750">
            <a:solidFill>
              <a:schemeClr val="tx2"/>
            </a:solidFill>
          </a:ln>
          <a:effectLst>
            <a:outerShdw blurRad="127000" dist="50800" dir="3600000" algn="ctr" rotWithShape="0">
              <a:schemeClr val="tx1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0639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884286" y="6492648"/>
            <a:ext cx="2133600" cy="350837"/>
          </a:xfrm>
        </p:spPr>
        <p:txBody>
          <a:bodyPr/>
          <a:lstStyle/>
          <a:p>
            <a:fld id="{40C039EE-6710-CD4B-825D-F0ABFD46E2C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484827" y="805107"/>
            <a:ext cx="2470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itchFamily="34" charset="-122"/>
              </a:rPr>
              <a:t>HyperTrac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itchFamily="34" charset="-122"/>
              </a:rPr>
              <a:t>技术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itchFamily="34" charset="-122"/>
              </a:rPr>
              <a:t>(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itchFamily="34" charset="-122"/>
              </a:rPr>
              <a:t>增值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itchFamily="34" charset="-122"/>
              </a:rPr>
              <a:t>)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06108" y="243106"/>
            <a:ext cx="7047186" cy="5087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10204"/>
                </a:solidFill>
              </a:rPr>
              <a:t>飞</a:t>
            </a:r>
            <a:r>
              <a:rPr lang="zh-CN" altLang="en-US" dirty="0" smtClean="0">
                <a:solidFill>
                  <a:srgbClr val="010204"/>
                </a:solidFill>
              </a:rPr>
              <a:t>康卫士产品介绍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 bwMode="ltGray">
          <a:xfrm>
            <a:off x="457200" y="1603514"/>
            <a:ext cx="8358024" cy="99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9" tIns="45710" rIns="91419" bIns="45710" rtlCol="0" anchor="t" anchorCtr="0">
            <a:noAutofit/>
          </a:bodyPr>
          <a:lstStyle/>
          <a:p>
            <a:pPr marL="0" indent="9144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zh-CN" altLang="en-US" sz="1600" b="1" i="0" dirty="0" smtClean="0">
                <a:latin typeface="微软雅黑" pitchFamily="34" charset="-122"/>
                <a:ea typeface="微软雅黑" pitchFamily="34" charset="-122"/>
              </a:rPr>
              <a:t>整合备份环境</a:t>
            </a:r>
            <a:endParaRPr lang="en-US" sz="1600" b="1" i="0" dirty="0">
              <a:latin typeface="微软雅黑" pitchFamily="34" charset="-122"/>
              <a:ea typeface="微软雅黑" pitchFamily="34" charset="-122"/>
            </a:endParaRPr>
          </a:p>
          <a:p>
            <a:pPr marL="283464" lvl="1" indent="-164592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HyperTrac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组件与既有备份服务器挂接，生成磁带离线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备份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3464" lvl="1" indent="-164592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兼容市场上所有的备份软件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3464" lvl="1" indent="-164592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保证数据的原始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性和完整性</a:t>
            </a:r>
            <a:endParaRPr 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787864" y="3492687"/>
            <a:ext cx="2620720" cy="1065443"/>
            <a:chOff x="4896655" y="1183604"/>
            <a:chExt cx="2620720" cy="1065443"/>
          </a:xfrm>
        </p:grpSpPr>
        <p:sp>
          <p:nvSpPr>
            <p:cNvPr id="12" name="TextBox 11"/>
            <p:cNvSpPr txBox="1"/>
            <p:nvPr/>
          </p:nvSpPr>
          <p:spPr bwMode="ltGray">
            <a:xfrm>
              <a:off x="4968663" y="1183604"/>
              <a:ext cx="2515118" cy="37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19" tIns="45710" rIns="91419" bIns="45710" rtlCol="0" anchor="t" anchorCtr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600" b="1" i="0" dirty="0" smtClean="0">
                  <a:latin typeface="微软雅黑" pitchFamily="34" charset="-122"/>
                  <a:ea typeface="微软雅黑" pitchFamily="34" charset="-122"/>
                </a:rPr>
                <a:t>飞康卫士</a:t>
              </a:r>
              <a:r>
                <a:rPr lang="en-US" sz="1600" b="1" i="0" dirty="0" err="1" smtClean="0">
                  <a:latin typeface="微软雅黑" pitchFamily="34" charset="-122"/>
                  <a:ea typeface="微软雅黑" pitchFamily="34" charset="-122"/>
                </a:rPr>
                <a:t>硬件设备</a:t>
              </a:r>
              <a:endParaRPr lang="en-US" sz="1600" b="1" i="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Picture 13" descr="CDPx1.gif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96655" y="1522810"/>
              <a:ext cx="2620720" cy="726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矩形 13"/>
          <p:cNvSpPr/>
          <p:nvPr/>
        </p:nvSpPr>
        <p:spPr>
          <a:xfrm>
            <a:off x="5679466" y="3631356"/>
            <a:ext cx="12912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HyperTrac</a:t>
            </a:r>
          </a:p>
          <a:p>
            <a:pPr algn="ctr"/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出库</a:t>
            </a:r>
            <a:r>
              <a:rPr lang="zh-CN" altLang="en-US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组件</a:t>
            </a:r>
          </a:p>
        </p:txBody>
      </p:sp>
      <p:sp>
        <p:nvSpPr>
          <p:cNvPr id="15" name="矩形 14"/>
          <p:cNvSpPr/>
          <p:nvPr/>
        </p:nvSpPr>
        <p:spPr>
          <a:xfrm>
            <a:off x="302778" y="3546283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虚拟机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114987" y="4965656"/>
            <a:ext cx="1210085" cy="900488"/>
            <a:chOff x="3540411" y="4699330"/>
            <a:chExt cx="1210085" cy="900488"/>
          </a:xfrm>
        </p:grpSpPr>
        <p:grpSp>
          <p:nvGrpSpPr>
            <p:cNvPr id="18" name="组合 17"/>
            <p:cNvGrpSpPr/>
            <p:nvPr/>
          </p:nvGrpSpPr>
          <p:grpSpPr>
            <a:xfrm>
              <a:off x="4051019" y="4699330"/>
              <a:ext cx="699477" cy="900488"/>
              <a:chOff x="1547664" y="3674936"/>
              <a:chExt cx="928279" cy="1246200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1547664" y="3865226"/>
                <a:ext cx="928279" cy="1055910"/>
                <a:chOff x="2196679" y="4671666"/>
                <a:chExt cx="719137" cy="768350"/>
              </a:xfrm>
            </p:grpSpPr>
            <p:pic>
              <p:nvPicPr>
                <p:cNvPr id="23" name="Picture 15" descr="C:\Users\Andy.Abbas\Documents\1_DAG\_FalconStor\Training\_IPStor 6 Training\artwork\Standard Icons\AP Server-1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196679" y="4671666"/>
                  <a:ext cx="700087" cy="768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4" name="Picture 16" descr="DiskSafe icon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2628479" y="5092353"/>
                  <a:ext cx="287337" cy="3381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20" name="Picture 2" descr="C:\Users\raines\Desktop\linux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664" y="3887493"/>
                <a:ext cx="228802" cy="189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182" descr="win-logo_only"/>
              <p:cNvPicPr>
                <a:picLocks noChangeAspect="1" noChangeArrowheads="1"/>
              </p:cNvPicPr>
              <p:nvPr/>
            </p:nvPicPr>
            <p:blipFill>
              <a:blip r:embed="rId6" cstate="email"/>
              <a:srcRect/>
              <a:stretch>
                <a:fillRect/>
              </a:stretch>
            </p:blipFill>
            <p:spPr bwMode="auto">
              <a:xfrm>
                <a:off x="1749977" y="3777068"/>
                <a:ext cx="245593" cy="220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7" cstate="email"/>
              <a:srcRect/>
              <a:stretch>
                <a:fillRect/>
              </a:stretch>
            </p:blipFill>
            <p:spPr bwMode="auto">
              <a:xfrm>
                <a:off x="1992490" y="3674936"/>
                <a:ext cx="270078" cy="258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7" name="矩形 16"/>
            <p:cNvSpPr/>
            <p:nvPr/>
          </p:nvSpPr>
          <p:spPr>
            <a:xfrm>
              <a:off x="3540411" y="5186884"/>
              <a:ext cx="8002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数据库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40484" y="3701466"/>
            <a:ext cx="1223044" cy="912392"/>
            <a:chOff x="7518157" y="4966275"/>
            <a:chExt cx="1223044" cy="912392"/>
          </a:xfrm>
        </p:grpSpPr>
        <p:grpSp>
          <p:nvGrpSpPr>
            <p:cNvPr id="26" name="组合 25"/>
            <p:cNvGrpSpPr/>
            <p:nvPr/>
          </p:nvGrpSpPr>
          <p:grpSpPr>
            <a:xfrm>
              <a:off x="7518157" y="4966275"/>
              <a:ext cx="1223044" cy="912392"/>
              <a:chOff x="4801531" y="1742092"/>
              <a:chExt cx="758562" cy="574484"/>
            </a:xfrm>
          </p:grpSpPr>
          <p:pic>
            <p:nvPicPr>
              <p:cNvPr id="30" name="Picture 18" descr="VMware Tray-1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 rot="21298270">
                <a:off x="4801531" y="1826509"/>
                <a:ext cx="758562" cy="4900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41993" y="1742092"/>
                <a:ext cx="278079" cy="318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86009" y="1814099"/>
                <a:ext cx="278079" cy="318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230025" y="1886107"/>
                <a:ext cx="278079" cy="318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7575333" y="5559478"/>
              <a:ext cx="270078" cy="258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182" descr="win-logo_only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8302381" y="5131502"/>
              <a:ext cx="245593" cy="220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2" descr="C:\Users\raines\Desktop\linux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8578" y="5026791"/>
              <a:ext cx="228802" cy="189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组合 33"/>
          <p:cNvGrpSpPr/>
          <p:nvPr/>
        </p:nvGrpSpPr>
        <p:grpSpPr>
          <a:xfrm>
            <a:off x="7160690" y="3184864"/>
            <a:ext cx="1759694" cy="2520280"/>
            <a:chOff x="7276802" y="2708920"/>
            <a:chExt cx="1759694" cy="2520280"/>
          </a:xfrm>
        </p:grpSpPr>
        <p:sp>
          <p:nvSpPr>
            <p:cNvPr id="35" name="Oval 372"/>
            <p:cNvSpPr/>
            <p:nvPr/>
          </p:nvSpPr>
          <p:spPr bwMode="auto">
            <a:xfrm>
              <a:off x="7348810" y="2930607"/>
              <a:ext cx="1687686" cy="229859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+mn-ea"/>
                <a:cs typeface="+mn-cs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7308304" y="2708920"/>
              <a:ext cx="1647661" cy="2222774"/>
              <a:chOff x="7055636" y="1982450"/>
              <a:chExt cx="1647661" cy="2222774"/>
            </a:xfrm>
          </p:grpSpPr>
          <p:pic>
            <p:nvPicPr>
              <p:cNvPr id="39" name="Picture 2" descr="D:\Partner培训\渠道建设\售前工具包-2012\e.飞康图标\Server\rx8620_sans.gif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0014" y="2420161"/>
                <a:ext cx="825004" cy="9167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3" descr="D:\Partner培训\渠道建设\售前工具包-2012\e.飞康图标\Tape and Libraries\VTL &amp; Tape-Library-1.gif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54749" y="3362421"/>
                <a:ext cx="763791" cy="8428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4" descr="D:\Partner培训\渠道建设\售前工具包-2012\e.飞康图标\Tape and Libraries\C.gif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33783" y="3740780"/>
                <a:ext cx="428773" cy="264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4" descr="D:\Partner培训\渠道建设\售前工具包-2012\e.飞康图标\Tape and Libraries\C.gif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2516" y="3838220"/>
                <a:ext cx="428773" cy="264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4" descr="D:\Partner培训\渠道建设\售前工具包-2012\e.飞康图标\Tape and Libraries\C.gif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4524" y="3933948"/>
                <a:ext cx="428773" cy="264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矩形 43"/>
              <p:cNvSpPr/>
              <p:nvPr/>
            </p:nvSpPr>
            <p:spPr>
              <a:xfrm>
                <a:off x="7055636" y="1982450"/>
                <a:ext cx="1647661" cy="313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1600" dirty="0" smtClean="0">
                    <a:solidFill>
                      <a:srgbClr val="00B050"/>
                    </a:solidFill>
                    <a:latin typeface="微软雅黑" pitchFamily="34" charset="-122"/>
                    <a:ea typeface="微软雅黑" pitchFamily="34" charset="-122"/>
                  </a:rPr>
                  <a:t>既有备份环境</a:t>
                </a:r>
                <a:endParaRPr lang="en-US" altLang="zh-CN" sz="1600" dirty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7420818" y="3399966"/>
              <a:ext cx="748821" cy="480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400" dirty="0" smtClean="0">
                  <a:solidFill>
                    <a:schemeClr val="bg2"/>
                  </a:solidFill>
                  <a:latin typeface="+mn-ea"/>
                </a:rPr>
                <a:t>备份服务器</a:t>
              </a:r>
              <a:endParaRPr lang="en-US" altLang="zh-CN" sz="1400" dirty="0">
                <a:solidFill>
                  <a:schemeClr val="bg2"/>
                </a:solidFill>
                <a:latin typeface="+mn-ea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276802" y="4006864"/>
              <a:ext cx="748821" cy="480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400" dirty="0" smtClean="0">
                  <a:solidFill>
                    <a:schemeClr val="bg2"/>
                  </a:solidFill>
                  <a:latin typeface="+mn-ea"/>
                </a:rPr>
                <a:t>磁带库</a:t>
              </a:r>
              <a:r>
                <a:rPr lang="en-US" altLang="zh-CN" sz="1400" dirty="0" smtClean="0">
                  <a:solidFill>
                    <a:schemeClr val="bg2"/>
                  </a:solidFill>
                  <a:latin typeface="+mn-ea"/>
                </a:rPr>
                <a:t>/VTL</a:t>
              </a:r>
              <a:endParaRPr lang="en-US" altLang="zh-CN" sz="1400" dirty="0">
                <a:solidFill>
                  <a:schemeClr val="bg2"/>
                </a:solidFill>
                <a:latin typeface="+mn-ea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153532" y="5231345"/>
            <a:ext cx="1112805" cy="1095163"/>
            <a:chOff x="3719578" y="5565167"/>
            <a:chExt cx="1112805" cy="1095163"/>
          </a:xfrm>
        </p:grpSpPr>
        <p:grpSp>
          <p:nvGrpSpPr>
            <p:cNvPr id="47" name="组合 46"/>
            <p:cNvGrpSpPr/>
            <p:nvPr/>
          </p:nvGrpSpPr>
          <p:grpSpPr>
            <a:xfrm>
              <a:off x="3719578" y="5565167"/>
              <a:ext cx="1112805" cy="1095163"/>
              <a:chOff x="3220166" y="2977873"/>
              <a:chExt cx="1112805" cy="1095163"/>
            </a:xfrm>
          </p:grpSpPr>
          <p:pic>
            <p:nvPicPr>
              <p:cNvPr id="48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25910" y="3304686"/>
                <a:ext cx="700087" cy="768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" name="矩形 48"/>
              <p:cNvSpPr/>
              <p:nvPr/>
            </p:nvSpPr>
            <p:spPr>
              <a:xfrm>
                <a:off x="3220166" y="2977873"/>
                <a:ext cx="111280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 smtClean="0">
                    <a:latin typeface="微软雅黑" pitchFamily="34" charset="-122"/>
                    <a:ea typeface="微软雅黑" pitchFamily="34" charset="-122"/>
                  </a:rPr>
                  <a:t>Linux</a:t>
                </a:r>
                <a:r>
                  <a:rPr lang="zh-CN" altLang="en-US" sz="1600" dirty="0" smtClean="0">
                    <a:latin typeface="微软雅黑" pitchFamily="34" charset="-122"/>
                    <a:ea typeface="微软雅黑" pitchFamily="34" charset="-122"/>
                  </a:rPr>
                  <a:t>应用</a:t>
                </a: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54" name="Picture 2" descr="C:\Users\raines\Desktop\linux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7004" y="6245128"/>
              <a:ext cx="228802" cy="189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16" descr="DiskSafe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75980" y="6226852"/>
              <a:ext cx="279482" cy="335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9" name="组合 68"/>
          <p:cNvGrpSpPr/>
          <p:nvPr/>
        </p:nvGrpSpPr>
        <p:grpSpPr>
          <a:xfrm>
            <a:off x="4625662" y="5208156"/>
            <a:ext cx="1502334" cy="1118352"/>
            <a:chOff x="5191708" y="5541978"/>
            <a:chExt cx="1502334" cy="1118352"/>
          </a:xfrm>
        </p:grpSpPr>
        <p:grpSp>
          <p:nvGrpSpPr>
            <p:cNvPr id="50" name="组合 49"/>
            <p:cNvGrpSpPr/>
            <p:nvPr/>
          </p:nvGrpSpPr>
          <p:grpSpPr>
            <a:xfrm>
              <a:off x="5191708" y="5541978"/>
              <a:ext cx="1502334" cy="1118352"/>
              <a:chOff x="3189893" y="2908222"/>
              <a:chExt cx="1502334" cy="1118352"/>
            </a:xfrm>
          </p:grpSpPr>
          <p:pic>
            <p:nvPicPr>
              <p:cNvPr id="51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54750" y="3258224"/>
                <a:ext cx="700087" cy="768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2" name="矩形 51"/>
              <p:cNvSpPr/>
              <p:nvPr/>
            </p:nvSpPr>
            <p:spPr>
              <a:xfrm>
                <a:off x="3189893" y="2908222"/>
                <a:ext cx="150233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 smtClean="0">
                    <a:latin typeface="微软雅黑" pitchFamily="34" charset="-122"/>
                    <a:ea typeface="微软雅黑" pitchFamily="34" charset="-122"/>
                  </a:rPr>
                  <a:t>Windows</a:t>
                </a:r>
                <a:r>
                  <a:rPr lang="zh-CN" altLang="en-US" sz="1600" dirty="0" smtClean="0">
                    <a:latin typeface="微软雅黑" pitchFamily="34" charset="-122"/>
                    <a:ea typeface="微软雅黑" pitchFamily="34" charset="-122"/>
                  </a:rPr>
                  <a:t>应用</a:t>
                </a:r>
                <a:endParaRPr lang="zh-CN" altLang="en-US" sz="16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53" name="Picture 182" descr="win-logo_only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5656710" y="6342319"/>
              <a:ext cx="245593" cy="220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" name="Picture 16" descr="DiskSafe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06608" y="6324552"/>
              <a:ext cx="279482" cy="335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9" name="Picture 16" descr="DiskSafe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4801" y="4128279"/>
            <a:ext cx="160505" cy="19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16" descr="DiskSafe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5392" y="3984089"/>
            <a:ext cx="160505" cy="19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16" descr="DiskSafe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4085" y="4241273"/>
            <a:ext cx="160505" cy="19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Right Arrow 197"/>
          <p:cNvSpPr/>
          <p:nvPr/>
        </p:nvSpPr>
        <p:spPr bwMode="auto">
          <a:xfrm>
            <a:off x="1455813" y="4166058"/>
            <a:ext cx="1344698" cy="251254"/>
          </a:xfrm>
          <a:prstGeom prst="rightArrow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10800000" scaled="0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endParaRPr lang="en-US" sz="2400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Right Arrow 197"/>
          <p:cNvSpPr/>
          <p:nvPr/>
        </p:nvSpPr>
        <p:spPr bwMode="auto">
          <a:xfrm rot="19724498">
            <a:off x="2256320" y="4763240"/>
            <a:ext cx="1344698" cy="251254"/>
          </a:xfrm>
          <a:prstGeom prst="rightArrow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10800000" scaled="0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endParaRPr lang="en-US" sz="2400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Right Arrow 197"/>
          <p:cNvSpPr/>
          <p:nvPr/>
        </p:nvSpPr>
        <p:spPr bwMode="auto">
          <a:xfrm rot="14319648">
            <a:off x="4657040" y="5026542"/>
            <a:ext cx="1344698" cy="251254"/>
          </a:xfrm>
          <a:prstGeom prst="rightArrow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10800000" scaled="0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endParaRPr lang="en-US" sz="2400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Right Arrow 197"/>
          <p:cNvSpPr/>
          <p:nvPr/>
        </p:nvSpPr>
        <p:spPr bwMode="auto">
          <a:xfrm rot="17199820">
            <a:off x="3720504" y="4900587"/>
            <a:ext cx="903207" cy="235359"/>
          </a:xfrm>
          <a:prstGeom prst="rightArrow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10800000" scaled="0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endParaRPr lang="en-US" sz="2400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Right Arrow 197"/>
          <p:cNvSpPr/>
          <p:nvPr/>
        </p:nvSpPr>
        <p:spPr bwMode="auto">
          <a:xfrm>
            <a:off x="5043455" y="4232788"/>
            <a:ext cx="2162645" cy="238258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FFFFFF">
                  <a:alpha val="0"/>
                </a:srgbClr>
              </a:gs>
            </a:gsLst>
            <a:lin ang="10800000" scaled="0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dirty="0" err="1" smtClean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70" name="Rounded Rectangle 21"/>
          <p:cNvSpPr/>
          <p:nvPr/>
        </p:nvSpPr>
        <p:spPr bwMode="auto">
          <a:xfrm>
            <a:off x="237204" y="3069390"/>
            <a:ext cx="8819712" cy="3447522"/>
          </a:xfrm>
          <a:prstGeom prst="roundRect">
            <a:avLst>
              <a:gd name="adj" fmla="val 3810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999">
                <a:srgbClr val="FFFFFF">
                  <a:alpha val="500"/>
                </a:srgbClr>
              </a:gs>
              <a:gs pos="100000">
                <a:srgbClr val="BBCDDD">
                  <a:alpha val="50000"/>
                </a:srgbClr>
              </a:gs>
            </a:gsLst>
            <a:lin ang="5400000" scaled="1"/>
            <a:tileRect/>
          </a:gradFill>
          <a:ln w="2857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000000"/>
              </a:solidFill>
              <a:latin typeface="+mn-ea"/>
              <a:cs typeface="+mn-cs"/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000000"/>
              </a:solidFill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397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ounded Rectangle 21"/>
          <p:cNvSpPr/>
          <p:nvPr/>
        </p:nvSpPr>
        <p:spPr bwMode="auto">
          <a:xfrm>
            <a:off x="452080" y="4579178"/>
            <a:ext cx="8280310" cy="2185902"/>
          </a:xfrm>
          <a:prstGeom prst="roundRect">
            <a:avLst>
              <a:gd name="adj" fmla="val 3810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999">
                <a:srgbClr val="FFFFFF">
                  <a:alpha val="500"/>
                </a:srgbClr>
              </a:gs>
              <a:gs pos="100000">
                <a:srgbClr val="BBCDDD">
                  <a:alpha val="50000"/>
                </a:srgbClr>
              </a:gs>
            </a:gsLst>
            <a:lin ang="5400000" scaled="1"/>
            <a:tileRect/>
          </a:gradFill>
          <a:ln w="2857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000000"/>
              </a:solidFill>
              <a:latin typeface="+mn-ea"/>
              <a:cs typeface="+mn-cs"/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000000"/>
              </a:solidFill>
              <a:latin typeface="+mn-ea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64046" y="944356"/>
            <a:ext cx="3510390" cy="35754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1800" dirty="0" smtClean="0">
                <a:latin typeface="+mn-ea"/>
                <a:ea typeface="+mn-ea"/>
              </a:rPr>
              <a:t>无服务器恢复平台</a:t>
            </a:r>
            <a:r>
              <a:rPr lang="en-US" altLang="zh-CN" sz="1800" dirty="0" smtClean="0">
                <a:latin typeface="+mn-ea"/>
                <a:ea typeface="+mn-ea"/>
              </a:rPr>
              <a:t>(</a:t>
            </a:r>
            <a:r>
              <a:rPr lang="en-US" altLang="zh-CN" sz="1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P2V&amp;V2V</a:t>
            </a:r>
            <a:r>
              <a:rPr lang="en-US" altLang="zh-CN" sz="1800" dirty="0" smtClean="0">
                <a:latin typeface="+mn-ea"/>
                <a:ea typeface="+mn-ea"/>
              </a:rPr>
              <a:t>)</a:t>
            </a:r>
            <a:endParaRPr lang="zh-CN" altLang="en-US" sz="1800" dirty="0">
              <a:latin typeface="+mn-ea"/>
              <a:ea typeface="+mn-ea"/>
            </a:endParaRPr>
          </a:p>
        </p:txBody>
      </p:sp>
      <p:sp>
        <p:nvSpPr>
          <p:cNvPr id="10" name="Right Arrow 342"/>
          <p:cNvSpPr/>
          <p:nvPr/>
        </p:nvSpPr>
        <p:spPr bwMode="auto">
          <a:xfrm>
            <a:off x="2269960" y="5663424"/>
            <a:ext cx="1634065" cy="279388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10800000" scaled="0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dirty="0" err="1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ight Arrow 343"/>
          <p:cNvSpPr/>
          <p:nvPr/>
        </p:nvSpPr>
        <p:spPr bwMode="auto">
          <a:xfrm>
            <a:off x="2918032" y="5672068"/>
            <a:ext cx="3869261" cy="279388"/>
          </a:xfrm>
          <a:prstGeom prst="rightArrow">
            <a:avLst/>
          </a:prstGeom>
          <a:gradFill flip="none" rotWithShape="1">
            <a:gsLst>
              <a:gs pos="0">
                <a:schemeClr val="accent4"/>
              </a:gs>
              <a:gs pos="100000">
                <a:srgbClr val="FFFFFF">
                  <a:alpha val="0"/>
                </a:srgbClr>
              </a:gs>
            </a:gsLst>
            <a:lin ang="10800000" scaled="0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dirty="0" err="1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52080" y="1581518"/>
            <a:ext cx="8382000" cy="2353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80000"/>
              </a:lnSpc>
              <a:spcAft>
                <a:spcPts val="600"/>
              </a:spcAft>
              <a:buFont typeface="Arial" pitchFamily="34" charset="0"/>
              <a:buNone/>
              <a:defRPr/>
            </a:pPr>
            <a:endParaRPr lang="en-US" altLang="zh-CN" sz="1600" dirty="0" smtClean="0">
              <a:solidFill>
                <a:srgbClr val="9A918C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80000"/>
              </a:lnSpc>
              <a:spcAft>
                <a:spcPts val="600"/>
              </a:spcAft>
              <a:buFont typeface="Arial" pitchFamily="34" charset="0"/>
              <a:buNone/>
              <a:defRPr/>
            </a:pPr>
            <a:r>
              <a:rPr lang="en-US" altLang="zh-CN" sz="1600" dirty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sz="1600" dirty="0" err="1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备份</a:t>
            </a:r>
            <a:r>
              <a:rPr lang="zh-CN" alt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的操作系统</a:t>
            </a:r>
            <a:r>
              <a:rPr lang="zh-CN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直接</a:t>
            </a:r>
            <a:r>
              <a:rPr lang="zh-CN" alt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sz="1600" dirty="0" err="1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虚拟机</a:t>
            </a:r>
            <a:r>
              <a:rPr lang="zh-CN" alt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中启动</a:t>
            </a:r>
            <a:r>
              <a:rPr 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（Hyper-V 或 </a:t>
            </a:r>
            <a:r>
              <a:rPr lang="en-US" sz="1600" dirty="0" err="1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VMWare</a:t>
            </a:r>
            <a:r>
              <a:rPr 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） </a:t>
            </a:r>
            <a:r>
              <a:rPr lang="zh-CN" alt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，使瘫痪的业务在无服务器硬件可用的情况下恢复运行。</a:t>
            </a:r>
            <a:endParaRPr lang="en-US" altLang="zh-CN" sz="1600" dirty="0" smtClean="0">
              <a:solidFill>
                <a:srgbClr val="9A918C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66344" lvl="1" indent="-3429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5482AB">
                  <a:lumMod val="50000"/>
                </a:srgbClr>
              </a:buClr>
              <a:buFont typeface="Arial" pitchFamily="34" charset="0"/>
              <a:buChar char="•"/>
              <a:defRPr/>
            </a:pPr>
            <a:r>
              <a:rPr lang="zh-CN" alt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任意指定版本，即刻可用，数秒内完成</a:t>
            </a:r>
          </a:p>
          <a:p>
            <a:pPr marL="466344" lvl="1" indent="-3429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5482AB">
                  <a:lumMod val="50000"/>
                </a:srgbClr>
              </a:buClr>
              <a:buFont typeface="Arial" pitchFamily="34" charset="0"/>
              <a:buChar char="•"/>
              <a:defRPr/>
            </a:pPr>
            <a:r>
              <a:rPr lang="zh-CN" alt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无拷贝、不需生成复本，更节省飞康数据卫士的存储容量</a:t>
            </a:r>
            <a:endParaRPr lang="en-US" altLang="zh-CN" sz="1600" dirty="0" smtClean="0">
              <a:solidFill>
                <a:srgbClr val="9A918C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66344" lvl="1" indent="-3429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5482AB">
                  <a:lumMod val="50000"/>
                </a:srgbClr>
              </a:buClr>
              <a:buFont typeface="Arial" pitchFamily="34" charset="0"/>
              <a:buChar char="•"/>
              <a:defRPr/>
            </a:pPr>
            <a:r>
              <a:rPr lang="zh-CN" alt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随时可用，不影响原机，自动按预设修改网络参数</a:t>
            </a:r>
            <a:endParaRPr lang="en-US" altLang="zh-CN" sz="1600" dirty="0" smtClean="0">
              <a:solidFill>
                <a:srgbClr val="9A918C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66344" lvl="1" indent="-3429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5482AB">
                  <a:lumMod val="50000"/>
                </a:srgbClr>
              </a:buClr>
              <a:buFont typeface="Arial" pitchFamily="34" charset="0"/>
              <a:buChar char="•"/>
              <a:defRPr/>
            </a:pPr>
            <a:r>
              <a:rPr lang="zh-CN" alt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飞康数据卫士</a:t>
            </a:r>
            <a:r>
              <a:rPr lang="zh-CN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内置无服务器恢复平台</a:t>
            </a:r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28"/>
          <p:cNvSpPr txBox="1">
            <a:spLocks noChangeArrowheads="1"/>
          </p:cNvSpPr>
          <p:nvPr/>
        </p:nvSpPr>
        <p:spPr bwMode="auto">
          <a:xfrm>
            <a:off x="3656775" y="6014869"/>
            <a:ext cx="2329976" cy="2585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飞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康卫士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硬件设备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6857297" y="6123166"/>
            <a:ext cx="1686233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993030"/>
            </a:prstShdw>
          </a:effectLst>
        </p:spPr>
        <p:txBody>
          <a:bodyPr wrap="square" lIns="45720" tIns="18288" rIns="45720" bIns="18288">
            <a:sp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zh-CN" altLang="en-US" sz="1200" b="0" i="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无服务器恢复平台</a:t>
            </a:r>
            <a:endParaRPr lang="en-US" sz="1200" b="0" i="0" dirty="0"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grpSp>
        <p:nvGrpSpPr>
          <p:cNvPr id="15" name="Group 212"/>
          <p:cNvGrpSpPr/>
          <p:nvPr/>
        </p:nvGrpSpPr>
        <p:grpSpPr>
          <a:xfrm>
            <a:off x="6928912" y="4579178"/>
            <a:ext cx="1209398" cy="476586"/>
            <a:chOff x="7831355" y="2593259"/>
            <a:chExt cx="874649" cy="344673"/>
          </a:xfrm>
        </p:grpSpPr>
        <p:pic>
          <p:nvPicPr>
            <p:cNvPr id="16" name="Picture 301" descr="vmware_newlogo.png"/>
            <p:cNvPicPr>
              <a:picLocks noChangeAspect="1"/>
            </p:cNvPicPr>
            <p:nvPr/>
          </p:nvPicPr>
          <p:blipFill>
            <a:blip r:embed="rId2" cstate="print">
              <a:lum bright="-2000"/>
            </a:blip>
            <a:stretch>
              <a:fillRect/>
            </a:stretch>
          </p:blipFill>
          <p:spPr>
            <a:xfrm>
              <a:off x="7960031" y="2593259"/>
              <a:ext cx="709832" cy="179143"/>
            </a:xfrm>
            <a:prstGeom prst="rect">
              <a:avLst/>
            </a:prstGeom>
          </p:spPr>
        </p:pic>
        <p:pic>
          <p:nvPicPr>
            <p:cNvPr id="17" name="Picture 302" descr="Hyper-V_logo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1355" y="2743869"/>
              <a:ext cx="874649" cy="194063"/>
            </a:xfrm>
            <a:prstGeom prst="rect">
              <a:avLst/>
            </a:prstGeom>
          </p:spPr>
        </p:pic>
      </p:grp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1079581" y="6290369"/>
            <a:ext cx="1686233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993030"/>
            </a:prstShdw>
          </a:effectLst>
        </p:spPr>
        <p:txBody>
          <a:bodyPr wrap="square" lIns="45720" tIns="18288" rIns="45720" bIns="18288">
            <a:sp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en-US" sz="1200" b="0" i="0" dirty="0">
                <a:latin typeface="微软雅黑" pitchFamily="34" charset="-122"/>
                <a:ea typeface="微软雅黑" pitchFamily="34" charset="-122"/>
                <a:cs typeface="Times New Roman"/>
              </a:rPr>
              <a:t>受保护的服务器</a:t>
            </a:r>
          </a:p>
        </p:txBody>
      </p:sp>
      <p:sp>
        <p:nvSpPr>
          <p:cNvPr id="19" name="Rectangle 43"/>
          <p:cNvSpPr>
            <a:spLocks noChangeArrowheads="1"/>
          </p:cNvSpPr>
          <p:nvPr/>
        </p:nvSpPr>
        <p:spPr bwMode="auto">
          <a:xfrm>
            <a:off x="2341968" y="5519408"/>
            <a:ext cx="1532468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993030"/>
            </a:prstShdw>
          </a:effectLst>
        </p:spPr>
        <p:txBody>
          <a:bodyPr wrap="square" lIns="45720" tIns="18288" rIns="45720" bIns="18288">
            <a:sp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zh-CN" altLang="en-US" sz="1200" b="1" i="1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实时</a:t>
            </a:r>
            <a:r>
              <a:rPr lang="zh-CN" altLang="en-US" sz="1200" b="1" i="1" dirty="0">
                <a:latin typeface="微软雅黑" pitchFamily="34" charset="-122"/>
                <a:ea typeface="微软雅黑" pitchFamily="34" charset="-122"/>
                <a:cs typeface="Times New Roman"/>
              </a:rPr>
              <a:t>保护</a:t>
            </a:r>
            <a:endParaRPr lang="en-US" sz="1200" b="1" i="1" dirty="0"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5346004" y="5519408"/>
            <a:ext cx="1532468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993030"/>
            </a:prstShdw>
          </a:effectLst>
        </p:spPr>
        <p:txBody>
          <a:bodyPr wrap="square" lIns="45720" tIns="18288" rIns="45720" bIns="18288">
            <a:sp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zh-CN" altLang="en-US" sz="1200" b="1" i="1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即时可用</a:t>
            </a:r>
            <a:endParaRPr lang="en-US" sz="1200" b="1" i="1" dirty="0"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pic>
        <p:nvPicPr>
          <p:cNvPr id="21" name="Picture 13" descr="CDPx1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7590" y="5522479"/>
            <a:ext cx="1686746" cy="46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" name="组合 22"/>
          <p:cNvGrpSpPr/>
          <p:nvPr/>
        </p:nvGrpSpPr>
        <p:grpSpPr>
          <a:xfrm>
            <a:off x="1477872" y="4973256"/>
            <a:ext cx="928279" cy="1246200"/>
            <a:chOff x="1547664" y="3674936"/>
            <a:chExt cx="928279" cy="1246200"/>
          </a:xfrm>
        </p:grpSpPr>
        <p:grpSp>
          <p:nvGrpSpPr>
            <p:cNvPr id="24" name="组合 23"/>
            <p:cNvGrpSpPr/>
            <p:nvPr/>
          </p:nvGrpSpPr>
          <p:grpSpPr>
            <a:xfrm>
              <a:off x="1547664" y="3865226"/>
              <a:ext cx="928279" cy="1055910"/>
              <a:chOff x="2196679" y="4671666"/>
              <a:chExt cx="719137" cy="768350"/>
            </a:xfrm>
          </p:grpSpPr>
          <p:pic>
            <p:nvPicPr>
              <p:cNvPr id="28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96679" y="4671666"/>
                <a:ext cx="700087" cy="768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" name="Picture 16" descr="DiskSafe icon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628479" y="5092353"/>
                <a:ext cx="287337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5" name="Picture 2" descr="C:\Users\raines\Desktop\linux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3887493"/>
              <a:ext cx="228802" cy="189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82" descr="win-logo_only"/>
            <p:cNvPicPr>
              <a:picLocks noChangeAspect="1" noChangeArrowheads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 bwMode="auto">
            <a:xfrm>
              <a:off x="1749977" y="3777068"/>
              <a:ext cx="245593" cy="220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1992490" y="3674936"/>
              <a:ext cx="270078" cy="258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" name="组合 29"/>
          <p:cNvGrpSpPr/>
          <p:nvPr/>
        </p:nvGrpSpPr>
        <p:grpSpPr>
          <a:xfrm>
            <a:off x="7009545" y="5163546"/>
            <a:ext cx="1223044" cy="912392"/>
            <a:chOff x="7518157" y="4966275"/>
            <a:chExt cx="1223044" cy="912392"/>
          </a:xfrm>
        </p:grpSpPr>
        <p:grpSp>
          <p:nvGrpSpPr>
            <p:cNvPr id="31" name="组合 30"/>
            <p:cNvGrpSpPr/>
            <p:nvPr/>
          </p:nvGrpSpPr>
          <p:grpSpPr>
            <a:xfrm>
              <a:off x="7518157" y="4966275"/>
              <a:ext cx="1223044" cy="912392"/>
              <a:chOff x="4801531" y="1742092"/>
              <a:chExt cx="758562" cy="574484"/>
            </a:xfrm>
          </p:grpSpPr>
          <p:pic>
            <p:nvPicPr>
              <p:cNvPr id="35" name="Picture 18" descr="VMware Tray-1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 rot="21298270">
                <a:off x="4801531" y="1826509"/>
                <a:ext cx="758562" cy="4900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941993" y="1742092"/>
                <a:ext cx="278079" cy="318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7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86009" y="1814099"/>
                <a:ext cx="278079" cy="318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230025" y="1886107"/>
                <a:ext cx="278079" cy="318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7575333" y="5559478"/>
              <a:ext cx="270078" cy="258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182" descr="win-logo_only"/>
            <p:cNvPicPr>
              <a:picLocks noChangeAspect="1" noChangeArrowheads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 bwMode="auto">
            <a:xfrm>
              <a:off x="8302381" y="5131502"/>
              <a:ext cx="245593" cy="220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2" descr="C:\Users\raines\Desktop\linux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8578" y="5026791"/>
              <a:ext cx="228802" cy="189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Title 2"/>
          <p:cNvSpPr>
            <a:spLocks noGrp="1"/>
          </p:cNvSpPr>
          <p:nvPr>
            <p:ph type="title"/>
          </p:nvPr>
        </p:nvSpPr>
        <p:spPr>
          <a:xfrm>
            <a:off x="306108" y="243106"/>
            <a:ext cx="7047186" cy="5087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10204"/>
                </a:solidFill>
              </a:rPr>
              <a:t>飞</a:t>
            </a:r>
            <a:r>
              <a:rPr lang="zh-CN" altLang="en-US" dirty="0" smtClean="0">
                <a:solidFill>
                  <a:srgbClr val="010204"/>
                </a:solidFill>
              </a:rPr>
              <a:t>康卫士产品介绍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2343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0" name="Title 2"/>
          <p:cNvSpPr>
            <a:spLocks noGrp="1"/>
          </p:cNvSpPr>
          <p:nvPr>
            <p:ph type="title"/>
          </p:nvPr>
        </p:nvSpPr>
        <p:spPr>
          <a:xfrm>
            <a:off x="306108" y="243106"/>
            <a:ext cx="7047186" cy="5087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10204"/>
                </a:solidFill>
              </a:rPr>
              <a:t>飞</a:t>
            </a:r>
            <a:r>
              <a:rPr lang="zh-CN" altLang="en-US" dirty="0" smtClean="0">
                <a:solidFill>
                  <a:srgbClr val="010204"/>
                </a:solidFill>
              </a:rPr>
              <a:t>康卫士产品介绍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60495" y="1275677"/>
            <a:ext cx="8490857" cy="1658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344" lvl="1" indent="-342900" defTabSz="914400">
              <a:lnSpc>
                <a:spcPct val="80000"/>
              </a:lnSpc>
              <a:spcAft>
                <a:spcPts val="600"/>
              </a:spcAft>
              <a:buClr>
                <a:srgbClr val="5482AB">
                  <a:lumMod val="50000"/>
                </a:srgbClr>
              </a:buClr>
              <a:buFont typeface="Arial" pitchFamily="34" charset="0"/>
              <a:buChar char="•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将恢复点仿真成磁盘，直接可被访问，不需要等待，无需临时存储空间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466344" lvl="1" indent="-342900" defTabSz="914400">
              <a:lnSpc>
                <a:spcPct val="80000"/>
              </a:lnSpc>
              <a:spcAft>
                <a:spcPts val="600"/>
              </a:spcAft>
              <a:buClr>
                <a:srgbClr val="5482AB">
                  <a:lumMod val="50000"/>
                </a:srgbClr>
              </a:buClr>
              <a:buFont typeface="Arial" pitchFamily="34" charset="0"/>
              <a:buChar char="•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提取的恢复点可读可写，任意使用，例如用于验证、查询、测试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466344" lvl="1" indent="-342900" defTabSz="914400">
              <a:lnSpc>
                <a:spcPct val="80000"/>
              </a:lnSpc>
              <a:spcAft>
                <a:spcPts val="600"/>
              </a:spcAft>
              <a:buClr>
                <a:srgbClr val="5482AB">
                  <a:lumMod val="50000"/>
                </a:srgbClr>
              </a:buClr>
              <a:buFont typeface="Arial" pitchFamily="34" charset="0"/>
              <a:buChar char="•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支持裸机恢复，可恢复到原机、同型号机、不同型号机、虚拟机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466344" lvl="1" indent="-342900" defTabSz="914400">
              <a:lnSpc>
                <a:spcPct val="80000"/>
              </a:lnSpc>
              <a:spcAft>
                <a:spcPts val="600"/>
              </a:spcAft>
              <a:buClr>
                <a:srgbClr val="5482AB">
                  <a:lumMod val="50000"/>
                </a:srgbClr>
              </a:buClr>
              <a:buFont typeface="Arial" pitchFamily="34" charset="0"/>
              <a:buChar char="•"/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iSCSI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远程启动能力可跳过“恢复”过程直接恢复系统运行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466344" lvl="1" indent="-342900" defTabSz="914400">
              <a:lnSpc>
                <a:spcPct val="80000"/>
              </a:lnSpc>
              <a:spcAft>
                <a:spcPts val="600"/>
              </a:spcAft>
              <a:buClr>
                <a:srgbClr val="5482AB">
                  <a:lumMod val="50000"/>
                </a:srgbClr>
              </a:buClr>
              <a:buFont typeface="Arial" pitchFamily="34" charset="0"/>
              <a:buChar char="•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迅速回退到任意时间点，极大简化了升级等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工作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466344" lvl="1" indent="-342900" defTabSz="914400">
              <a:lnSpc>
                <a:spcPct val="80000"/>
              </a:lnSpc>
              <a:spcAft>
                <a:spcPts val="600"/>
              </a:spcAft>
              <a:buClr>
                <a:srgbClr val="5482AB">
                  <a:lumMod val="50000"/>
                </a:srgbClr>
              </a:buClr>
              <a:buFont typeface="Arial" pitchFamily="34" charset="0"/>
              <a:buChar char="•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多种恢复手段。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标题 1"/>
          <p:cNvSpPr txBox="1">
            <a:spLocks/>
          </p:cNvSpPr>
          <p:nvPr/>
        </p:nvSpPr>
        <p:spPr>
          <a:xfrm>
            <a:off x="364046" y="870963"/>
            <a:ext cx="3510390" cy="35754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1800" dirty="0">
                <a:latin typeface="+mn-ea"/>
                <a:ea typeface="+mn-ea"/>
              </a:rPr>
              <a:t>飞</a:t>
            </a:r>
            <a:r>
              <a:rPr lang="zh-CN" altLang="en-US" sz="1800" dirty="0" smtClean="0">
                <a:latin typeface="+mn-ea"/>
                <a:ea typeface="+mn-ea"/>
              </a:rPr>
              <a:t>康卫士恢复特性</a:t>
            </a:r>
            <a:endParaRPr lang="zh-CN" altLang="en-US" sz="1800" dirty="0">
              <a:latin typeface="+mn-ea"/>
              <a:ea typeface="+mn-ea"/>
            </a:endParaRPr>
          </a:p>
        </p:txBody>
      </p:sp>
      <p:sp>
        <p:nvSpPr>
          <p:cNvPr id="39" name="Rounded Rectangle 21"/>
          <p:cNvSpPr/>
          <p:nvPr/>
        </p:nvSpPr>
        <p:spPr bwMode="auto">
          <a:xfrm>
            <a:off x="452080" y="4579178"/>
            <a:ext cx="8399272" cy="2185902"/>
          </a:xfrm>
          <a:prstGeom prst="roundRect">
            <a:avLst>
              <a:gd name="adj" fmla="val 3810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999">
                <a:srgbClr val="FFFFFF">
                  <a:alpha val="500"/>
                </a:srgbClr>
              </a:gs>
              <a:gs pos="100000">
                <a:srgbClr val="BBCDDD">
                  <a:alpha val="50000"/>
                </a:srgbClr>
              </a:gs>
            </a:gsLst>
            <a:lin ang="5400000" scaled="1"/>
            <a:tileRect/>
          </a:gradFill>
          <a:ln w="2857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000000"/>
              </a:solidFill>
              <a:latin typeface="+mn-ea"/>
              <a:cs typeface="+mn-cs"/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000000"/>
              </a:solidFill>
              <a:latin typeface="+mn-ea"/>
              <a:cs typeface="+mn-cs"/>
            </a:endParaRPr>
          </a:p>
        </p:txBody>
      </p:sp>
      <p:sp>
        <p:nvSpPr>
          <p:cNvPr id="43" name="Right Arrow 342"/>
          <p:cNvSpPr/>
          <p:nvPr/>
        </p:nvSpPr>
        <p:spPr bwMode="auto">
          <a:xfrm>
            <a:off x="5454973" y="5476663"/>
            <a:ext cx="1634065" cy="279388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10800000" scaled="0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dirty="0" err="1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696394" y="6103608"/>
            <a:ext cx="1686233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993030"/>
            </a:prstShdw>
          </a:effectLst>
        </p:spPr>
        <p:txBody>
          <a:bodyPr wrap="square" lIns="45720" tIns="18288" rIns="45720" bIns="18288">
            <a:sp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en-US" sz="1200" b="0" i="0" dirty="0">
                <a:latin typeface="微软雅黑" pitchFamily="34" charset="-122"/>
                <a:ea typeface="微软雅黑" pitchFamily="34" charset="-122"/>
                <a:cs typeface="Times New Roman"/>
              </a:rPr>
              <a:t>受保护的服务器</a:t>
            </a: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5730181" y="5332647"/>
            <a:ext cx="1532468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993030"/>
            </a:prstShdw>
          </a:effectLst>
        </p:spPr>
        <p:txBody>
          <a:bodyPr wrap="square" lIns="45720" tIns="18288" rIns="45720" bIns="18288">
            <a:sp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zh-CN" altLang="en-US" sz="1200" b="1" i="1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实时</a:t>
            </a:r>
            <a:r>
              <a:rPr lang="zh-CN" altLang="en-US" sz="1200" b="1" i="1" dirty="0">
                <a:latin typeface="微软雅黑" pitchFamily="34" charset="-122"/>
                <a:ea typeface="微软雅黑" pitchFamily="34" charset="-122"/>
                <a:cs typeface="Times New Roman"/>
              </a:rPr>
              <a:t>保护</a:t>
            </a:r>
            <a:endParaRPr lang="en-US" sz="1200" b="1" i="1" dirty="0"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pic>
        <p:nvPicPr>
          <p:cNvPr id="46" name="Picture 13" descr="CDPx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52603" y="5335718"/>
            <a:ext cx="1686746" cy="46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7" name="组合 46"/>
          <p:cNvGrpSpPr/>
          <p:nvPr/>
        </p:nvGrpSpPr>
        <p:grpSpPr>
          <a:xfrm>
            <a:off x="5094685" y="4786495"/>
            <a:ext cx="928279" cy="1246200"/>
            <a:chOff x="1547664" y="3674936"/>
            <a:chExt cx="928279" cy="1246200"/>
          </a:xfrm>
        </p:grpSpPr>
        <p:grpSp>
          <p:nvGrpSpPr>
            <p:cNvPr id="48" name="组合 47"/>
            <p:cNvGrpSpPr/>
            <p:nvPr/>
          </p:nvGrpSpPr>
          <p:grpSpPr>
            <a:xfrm>
              <a:off x="1547664" y="3865226"/>
              <a:ext cx="928279" cy="1055910"/>
              <a:chOff x="2196679" y="4671666"/>
              <a:chExt cx="719137" cy="768350"/>
            </a:xfrm>
          </p:grpSpPr>
          <p:pic>
            <p:nvPicPr>
              <p:cNvPr id="52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196679" y="4671666"/>
                <a:ext cx="700087" cy="768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" name="Picture 16" descr="DiskSafe ico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28479" y="5092353"/>
                <a:ext cx="287337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49" name="Picture 2" descr="C:\Users\raines\Desktop\linux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3887493"/>
              <a:ext cx="228802" cy="189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182" descr="win-logo_only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1749977" y="3777068"/>
              <a:ext cx="245593" cy="220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1992490" y="3674936"/>
              <a:ext cx="270078" cy="258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Can 64"/>
          <p:cNvSpPr/>
          <p:nvPr/>
        </p:nvSpPr>
        <p:spPr>
          <a:xfrm>
            <a:off x="8381716" y="4648735"/>
            <a:ext cx="288862" cy="221973"/>
          </a:xfrm>
          <a:prstGeom prst="can">
            <a:avLst>
              <a:gd name="adj" fmla="val 31349"/>
            </a:avLst>
          </a:prstGeom>
          <a:solidFill>
            <a:srgbClr val="4F81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Can 64"/>
          <p:cNvSpPr/>
          <p:nvPr/>
        </p:nvSpPr>
        <p:spPr>
          <a:xfrm>
            <a:off x="8381716" y="4842412"/>
            <a:ext cx="288862" cy="221973"/>
          </a:xfrm>
          <a:prstGeom prst="can">
            <a:avLst>
              <a:gd name="adj" fmla="val 31349"/>
            </a:avLst>
          </a:prstGeom>
          <a:solidFill>
            <a:srgbClr val="00B05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Can 64"/>
          <p:cNvSpPr/>
          <p:nvPr/>
        </p:nvSpPr>
        <p:spPr>
          <a:xfrm>
            <a:off x="8381716" y="5026714"/>
            <a:ext cx="288862" cy="221973"/>
          </a:xfrm>
          <a:prstGeom prst="can">
            <a:avLst>
              <a:gd name="adj" fmla="val 31349"/>
            </a:avLst>
          </a:prstGeom>
          <a:solidFill>
            <a:srgbClr val="99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09546" y="4586309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镜像卷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792474" y="5047356"/>
            <a:ext cx="652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CDP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卷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98886" y="481874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快照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卷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Can 64"/>
          <p:cNvSpPr/>
          <p:nvPr/>
        </p:nvSpPr>
        <p:spPr>
          <a:xfrm>
            <a:off x="5958781" y="5818524"/>
            <a:ext cx="288862" cy="221973"/>
          </a:xfrm>
          <a:prstGeom prst="can">
            <a:avLst>
              <a:gd name="adj" fmla="val 31349"/>
            </a:avLst>
          </a:prstGeom>
          <a:solidFill>
            <a:srgbClr val="4F81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130814" y="581628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生产数据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Group 92"/>
          <p:cNvGrpSpPr/>
          <p:nvPr/>
        </p:nvGrpSpPr>
        <p:grpSpPr>
          <a:xfrm>
            <a:off x="660255" y="3683579"/>
            <a:ext cx="3801415" cy="792677"/>
            <a:chOff x="4953000" y="2968587"/>
            <a:chExt cx="3801415" cy="792677"/>
          </a:xfrm>
        </p:grpSpPr>
        <p:sp>
          <p:nvSpPr>
            <p:cNvPr id="33" name="Rectangle 73"/>
            <p:cNvSpPr/>
            <p:nvPr/>
          </p:nvSpPr>
          <p:spPr>
            <a:xfrm>
              <a:off x="4953000" y="2968587"/>
              <a:ext cx="3801415" cy="76521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111375"/>
              <a:endParaRPr 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Pentagon 74"/>
            <p:cNvSpPr/>
            <p:nvPr/>
          </p:nvSpPr>
          <p:spPr>
            <a:xfrm>
              <a:off x="4953001" y="2968587"/>
              <a:ext cx="609599" cy="765213"/>
            </a:xfrm>
            <a:prstGeom prst="homePlate">
              <a:avLst>
                <a:gd name="adj" fmla="val 28099"/>
              </a:avLst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第一层</a:t>
              </a:r>
              <a:endParaRPr lang="en-US" altLang="zh-CN" sz="16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Rectangle 75"/>
            <p:cNvSpPr/>
            <p:nvPr/>
          </p:nvSpPr>
          <p:spPr>
            <a:xfrm>
              <a:off x="5638799" y="3022600"/>
              <a:ext cx="311561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2000" lvl="0">
                <a:buFont typeface="Arial" pitchFamily="34" charset="0"/>
                <a:buChar char="•"/>
              </a:pPr>
              <a:r>
                <a:rPr lang="zh-CN" altLang="en-US" sz="14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 把生产数据实时镜像到飞康卫士</a:t>
              </a:r>
              <a:endParaRPr lang="en-US" altLang="zh-CN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2000" lvl="0">
                <a:buFont typeface="Arial" pitchFamily="34" charset="0"/>
                <a:buChar char="•"/>
              </a:pPr>
              <a:r>
                <a:rPr lang="zh-CN" altLang="en-US" sz="14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 秒级别保护，数据几乎没丢失</a:t>
              </a:r>
              <a:endParaRPr lang="en-US" altLang="zh-CN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2000" lvl="0">
                <a:buFont typeface="Arial" pitchFamily="34" charset="0"/>
                <a:buChar char="•"/>
              </a:pPr>
              <a:r>
                <a:rPr lang="zh-CN" altLang="en-US" sz="14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（实时）</a:t>
              </a:r>
              <a:endParaRPr 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Group 93"/>
          <p:cNvGrpSpPr/>
          <p:nvPr/>
        </p:nvGrpSpPr>
        <p:grpSpPr>
          <a:xfrm>
            <a:off x="660256" y="4559142"/>
            <a:ext cx="3801415" cy="790157"/>
            <a:chOff x="4953000" y="3882987"/>
            <a:chExt cx="3801415" cy="790157"/>
          </a:xfrm>
        </p:grpSpPr>
        <p:sp>
          <p:nvSpPr>
            <p:cNvPr id="37" name="Rectangle 79"/>
            <p:cNvSpPr/>
            <p:nvPr/>
          </p:nvSpPr>
          <p:spPr>
            <a:xfrm>
              <a:off x="4953000" y="3882987"/>
              <a:ext cx="3801415" cy="76521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111375"/>
              <a:endParaRPr 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Pentagon 80"/>
            <p:cNvSpPr/>
            <p:nvPr/>
          </p:nvSpPr>
          <p:spPr>
            <a:xfrm>
              <a:off x="4953001" y="3882987"/>
              <a:ext cx="609599" cy="765213"/>
            </a:xfrm>
            <a:prstGeom prst="homePlate">
              <a:avLst>
                <a:gd name="adj" fmla="val 28099"/>
              </a:avLst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第二层</a:t>
              </a:r>
              <a:endParaRPr lang="en-US" altLang="zh-CN" sz="16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Rectangle 81"/>
            <p:cNvSpPr/>
            <p:nvPr/>
          </p:nvSpPr>
          <p:spPr>
            <a:xfrm>
              <a:off x="5638800" y="3934480"/>
              <a:ext cx="29718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2000" lvl="0">
                <a:buFont typeface="Arial" pitchFamily="34" charset="0"/>
                <a:buChar char="•"/>
              </a:pPr>
              <a:r>
                <a:rPr lang="zh-CN" altLang="en-US" sz="14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CDP Journal</a:t>
              </a:r>
              <a:r>
                <a:rPr lang="zh-CN" altLang="en-US" sz="14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区存储最近时间所有</a:t>
              </a:r>
              <a:r>
                <a:rPr lang="en-US" altLang="zh-CN" sz="14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I/O</a:t>
              </a:r>
              <a:r>
                <a:rPr lang="zh-CN" altLang="en-US" sz="14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操作记录，恢复精确到百万分一秒。（几天以内）</a:t>
              </a:r>
            </a:p>
          </p:txBody>
        </p:sp>
      </p:grpSp>
      <p:grpSp>
        <p:nvGrpSpPr>
          <p:cNvPr id="59" name="Group 95"/>
          <p:cNvGrpSpPr/>
          <p:nvPr/>
        </p:nvGrpSpPr>
        <p:grpSpPr>
          <a:xfrm>
            <a:off x="4763864" y="3673518"/>
            <a:ext cx="3801415" cy="765213"/>
            <a:chOff x="4953000" y="5715000"/>
            <a:chExt cx="3801415" cy="765213"/>
          </a:xfrm>
        </p:grpSpPr>
        <p:sp>
          <p:nvSpPr>
            <p:cNvPr id="60" name="Rectangle 85"/>
            <p:cNvSpPr/>
            <p:nvPr/>
          </p:nvSpPr>
          <p:spPr>
            <a:xfrm>
              <a:off x="4953000" y="5715000"/>
              <a:ext cx="3801415" cy="76521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111375"/>
              <a:endParaRPr 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Pentagon 86"/>
            <p:cNvSpPr/>
            <p:nvPr/>
          </p:nvSpPr>
          <p:spPr>
            <a:xfrm>
              <a:off x="4953001" y="5715000"/>
              <a:ext cx="609599" cy="765213"/>
            </a:xfrm>
            <a:prstGeom prst="homePlate">
              <a:avLst>
                <a:gd name="adj" fmla="val 28099"/>
              </a:avLst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latin typeface="微软雅黑" pitchFamily="34" charset="-122"/>
                  <a:ea typeface="微软雅黑" pitchFamily="34" charset="-122"/>
                </a:rPr>
                <a:t>第四层</a:t>
              </a:r>
            </a:p>
          </p:txBody>
        </p:sp>
        <p:sp>
          <p:nvSpPr>
            <p:cNvPr id="62" name="Rectangle 87"/>
            <p:cNvSpPr/>
            <p:nvPr/>
          </p:nvSpPr>
          <p:spPr>
            <a:xfrm>
              <a:off x="5638799" y="5747590"/>
              <a:ext cx="31156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2000" lvl="0">
                <a:buFont typeface="Arial" pitchFamily="34" charset="0"/>
                <a:buChar char="•"/>
              </a:pPr>
              <a:r>
                <a:rPr lang="zh-CN" altLang="en-US" sz="14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 通过</a:t>
              </a:r>
              <a:r>
                <a:rPr lang="en-US" altLang="zh-CN" sz="14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HyperTrac</a:t>
              </a:r>
              <a:r>
                <a:rPr lang="zh-CN" altLang="en-US" sz="14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定期把快照数据离线离场</a:t>
              </a:r>
              <a:endParaRPr lang="en-US" sz="1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51670" y="2947405"/>
            <a:ext cx="381000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实现生产数据四层保护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43441" y="5388216"/>
            <a:ext cx="3801415" cy="865948"/>
            <a:chOff x="643441" y="5388216"/>
            <a:chExt cx="3801415" cy="865948"/>
          </a:xfrm>
        </p:grpSpPr>
        <p:grpSp>
          <p:nvGrpSpPr>
            <p:cNvPr id="55" name="Group 94"/>
            <p:cNvGrpSpPr/>
            <p:nvPr/>
          </p:nvGrpSpPr>
          <p:grpSpPr>
            <a:xfrm>
              <a:off x="643441" y="5388216"/>
              <a:ext cx="3801415" cy="860616"/>
              <a:chOff x="4953000" y="4701985"/>
              <a:chExt cx="3801415" cy="860616"/>
            </a:xfrm>
          </p:grpSpPr>
          <p:sp>
            <p:nvSpPr>
              <p:cNvPr id="56" name="Rectangle 82"/>
              <p:cNvSpPr/>
              <p:nvPr/>
            </p:nvSpPr>
            <p:spPr>
              <a:xfrm>
                <a:off x="4953000" y="4723555"/>
                <a:ext cx="3801415" cy="8390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111375"/>
                <a:endParaRPr 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" name="Pentagon 83"/>
              <p:cNvSpPr/>
              <p:nvPr/>
            </p:nvSpPr>
            <p:spPr>
              <a:xfrm>
                <a:off x="4953001" y="4724401"/>
                <a:ext cx="609599" cy="838200"/>
              </a:xfrm>
              <a:prstGeom prst="homePlate">
                <a:avLst>
                  <a:gd name="adj" fmla="val 28099"/>
                </a:avLst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 smtClean="0">
                    <a:latin typeface="微软雅黑" pitchFamily="34" charset="-122"/>
                    <a:ea typeface="微软雅黑" pitchFamily="34" charset="-122"/>
                  </a:rPr>
                  <a:t>第三层</a:t>
                </a:r>
                <a:endParaRPr lang="en-US" altLang="zh-CN" sz="1600" b="1" dirty="0" smtClean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" name="Rectangle 84"/>
              <p:cNvSpPr/>
              <p:nvPr/>
            </p:nvSpPr>
            <p:spPr>
              <a:xfrm>
                <a:off x="5638799" y="4701985"/>
                <a:ext cx="311561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2000" lvl="0">
                  <a:buFont typeface="Arial" pitchFamily="34" charset="0"/>
                  <a:buChar char="•"/>
                </a:pPr>
                <a:endParaRPr lang="en-US" altLang="zh-CN" sz="14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1" name="Rectangle 81"/>
            <p:cNvSpPr/>
            <p:nvPr/>
          </p:nvSpPr>
          <p:spPr>
            <a:xfrm>
              <a:off x="1401147" y="5515500"/>
              <a:ext cx="29718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2000" lvl="0">
                <a:buFont typeface="Arial" pitchFamily="34" charset="0"/>
                <a:buChar char="•"/>
              </a:pPr>
              <a:r>
                <a:rPr lang="zh-CN" altLang="en-US" sz="14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 按小时级别创建快照恢复副本</a:t>
              </a:r>
              <a:endParaRPr lang="en-US" altLang="zh-CN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2000" lvl="0">
                <a:buFont typeface="Arial" pitchFamily="34" charset="0"/>
                <a:buChar char="•"/>
              </a:pPr>
              <a:r>
                <a:rPr lang="zh-CN" altLang="en-US" sz="14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 防止逻辑错误并确保数据一致性</a:t>
              </a:r>
              <a:endParaRPr lang="en-US" altLang="zh-CN" sz="14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2000" lvl="0">
                <a:buFont typeface="Arial" pitchFamily="34" charset="0"/>
                <a:buChar char="•"/>
              </a:pPr>
              <a:r>
                <a:rPr lang="zh-CN" altLang="en-US" sz="1400" dirty="0" smtClean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定时，可设置保留时间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11640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6108" y="243106"/>
            <a:ext cx="7047186" cy="5087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10204"/>
                </a:solidFill>
              </a:rPr>
              <a:t>飞</a:t>
            </a:r>
            <a:r>
              <a:rPr lang="zh-CN" altLang="en-US" dirty="0" smtClean="0">
                <a:solidFill>
                  <a:srgbClr val="010204"/>
                </a:solidFill>
              </a:rPr>
              <a:t>康卫士产品介绍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8116" y="86399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异地容灾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ounded Rectangle 80"/>
          <p:cNvSpPr/>
          <p:nvPr/>
        </p:nvSpPr>
        <p:spPr bwMode="auto">
          <a:xfrm>
            <a:off x="325453" y="1446923"/>
            <a:ext cx="2239765" cy="1600168"/>
          </a:xfrm>
          <a:prstGeom prst="roundRect">
            <a:avLst>
              <a:gd name="adj" fmla="val 501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" name="Rounded Rectangle 81"/>
          <p:cNvSpPr/>
          <p:nvPr/>
        </p:nvSpPr>
        <p:spPr bwMode="auto">
          <a:xfrm>
            <a:off x="325454" y="3119100"/>
            <a:ext cx="2239764" cy="3008260"/>
          </a:xfrm>
          <a:prstGeom prst="roundRect">
            <a:avLst>
              <a:gd name="adj" fmla="val 501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2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" name="Rounded Rectangle 75"/>
          <p:cNvSpPr/>
          <p:nvPr/>
        </p:nvSpPr>
        <p:spPr bwMode="auto">
          <a:xfrm>
            <a:off x="2783416" y="1214432"/>
            <a:ext cx="6351592" cy="1687519"/>
          </a:xfrm>
          <a:prstGeom prst="roundRect">
            <a:avLst>
              <a:gd name="adj" fmla="val 3810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999">
                <a:srgbClr val="FFFFFF">
                  <a:alpha val="500"/>
                </a:srgbClr>
              </a:gs>
              <a:gs pos="100000">
                <a:srgbClr val="BBCDDD">
                  <a:alpha val="50000"/>
                </a:srgbClr>
              </a:gs>
            </a:gsLst>
            <a:lin ang="5400000" scaled="1"/>
            <a:tileRect/>
          </a:gradFill>
          <a:ln w="2857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endParaRPr lang="en-US" sz="18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ounded Rectangle 76"/>
          <p:cNvSpPr/>
          <p:nvPr/>
        </p:nvSpPr>
        <p:spPr bwMode="auto">
          <a:xfrm>
            <a:off x="2642663" y="3119100"/>
            <a:ext cx="6360644" cy="3008261"/>
          </a:xfrm>
          <a:prstGeom prst="roundRect">
            <a:avLst>
              <a:gd name="adj" fmla="val 3810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999">
                <a:srgbClr val="FFFFFF">
                  <a:alpha val="500"/>
                </a:srgbClr>
              </a:gs>
              <a:gs pos="100000">
                <a:srgbClr val="BBCDDD">
                  <a:alpha val="50000"/>
                </a:srgbClr>
              </a:gs>
            </a:gsLst>
            <a:lin ang="5400000" scaled="1"/>
            <a:tileRect/>
          </a:gradFill>
          <a:ln w="2857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endParaRPr lang="en-US" sz="2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Group 189"/>
          <p:cNvGrpSpPr/>
          <p:nvPr/>
        </p:nvGrpSpPr>
        <p:grpSpPr>
          <a:xfrm>
            <a:off x="3813851" y="4002327"/>
            <a:ext cx="3190140" cy="1841541"/>
            <a:chOff x="2502571" y="2229851"/>
            <a:chExt cx="3937600" cy="2446498"/>
          </a:xfrm>
        </p:grpSpPr>
        <p:cxnSp>
          <p:nvCxnSpPr>
            <p:cNvPr id="13" name="Straight Connector 190"/>
            <p:cNvCxnSpPr/>
            <p:nvPr/>
          </p:nvCxnSpPr>
          <p:spPr bwMode="auto">
            <a:xfrm rot="16200000" flipH="1" flipV="1">
              <a:off x="3163661" y="2929763"/>
              <a:ext cx="1483898" cy="20092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91"/>
            <p:cNvCxnSpPr/>
            <p:nvPr/>
          </p:nvCxnSpPr>
          <p:spPr bwMode="auto">
            <a:xfrm rot="10800000" flipV="1">
              <a:off x="2502571" y="3449053"/>
              <a:ext cx="2903618" cy="16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92"/>
            <p:cNvCxnSpPr/>
            <p:nvPr/>
          </p:nvCxnSpPr>
          <p:spPr bwMode="auto">
            <a:xfrm flipV="1">
              <a:off x="5751232" y="3386807"/>
              <a:ext cx="688939" cy="442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Straight Connector 193"/>
            <p:cNvCxnSpPr/>
            <p:nvPr/>
          </p:nvCxnSpPr>
          <p:spPr bwMode="auto">
            <a:xfrm rot="10800000">
              <a:off x="2871537" y="2229851"/>
              <a:ext cx="1620252" cy="10427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7" name="Picture 194" descr="IMG_cloud.png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3974465" y="2844830"/>
              <a:ext cx="1809514" cy="130285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 bwMode="ltGray">
          <a:xfrm>
            <a:off x="342828" y="1476980"/>
            <a:ext cx="222239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9" tIns="45710" rIns="91419" bIns="45710" rtlCol="0" anchor="t" anchorCtr="0">
            <a:noAutofit/>
          </a:bodyPr>
          <a:lstStyle/>
          <a:p>
            <a:pPr indent="9144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zh-CN" altLang="en-US" b="1" i="0" dirty="0" smtClean="0">
                <a:latin typeface="微软雅黑" pitchFamily="34" charset="-122"/>
                <a:ea typeface="微软雅黑" pitchFamily="34" charset="-122"/>
              </a:rPr>
              <a:t>一对一复制</a:t>
            </a:r>
            <a:endParaRPr lang="en-US" b="1" i="0" dirty="0">
              <a:latin typeface="微软雅黑" pitchFamily="34" charset="-122"/>
              <a:ea typeface="微软雅黑" pitchFamily="34" charset="-122"/>
            </a:endParaRPr>
          </a:p>
          <a:p>
            <a:pPr marL="283464" lvl="1" indent="-164592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在两个硬件设备之间</a:t>
            </a:r>
            <a:r>
              <a:rPr lang="zh-CN" alt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双向</a:t>
            </a:r>
            <a:r>
              <a:rPr 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复制</a:t>
            </a:r>
            <a:endParaRPr lang="en-US" altLang="zh-CN" sz="1600" dirty="0" smtClean="0">
              <a:solidFill>
                <a:srgbClr val="9A918C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3464" lvl="1" indent="-164592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zh-CN" altLang="en-US" sz="1600" dirty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广域网优化技术精简</a:t>
            </a:r>
            <a:r>
              <a:rPr lang="en-US" altLang="zh-CN" sz="1600" dirty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95%</a:t>
            </a:r>
            <a:r>
              <a:rPr lang="zh-CN" altLang="en-US" sz="1600" dirty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带宽</a:t>
            </a:r>
            <a:endParaRPr lang="en-US" sz="1600" dirty="0">
              <a:solidFill>
                <a:srgbClr val="9A918C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 bwMode="ltGray">
          <a:xfrm>
            <a:off x="348571" y="3119100"/>
            <a:ext cx="2216647" cy="270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9" tIns="45710" rIns="91419" bIns="45710" rtlCol="0" anchor="t" anchorCtr="0">
            <a:noAutofit/>
          </a:bodyPr>
          <a:lstStyle/>
          <a:p>
            <a:pPr marL="0" indent="9144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zh-CN" altLang="en-US" b="1" i="0" dirty="0" smtClean="0">
                <a:latin typeface="微软雅黑" pitchFamily="34" charset="-122"/>
                <a:ea typeface="微软雅黑" pitchFamily="34" charset="-122"/>
              </a:rPr>
              <a:t>一对多、多对一</a:t>
            </a:r>
            <a:endParaRPr lang="en-US" b="1" i="0" dirty="0">
              <a:latin typeface="微软雅黑" pitchFamily="34" charset="-122"/>
              <a:ea typeface="微软雅黑" pitchFamily="34" charset="-122"/>
            </a:endParaRPr>
          </a:p>
          <a:p>
            <a:pPr marL="283464" lvl="1" indent="-164592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dirty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远程办公室中</a:t>
            </a:r>
            <a:r>
              <a:rPr lang="zh-CN" alt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配置飞康卫士</a:t>
            </a:r>
            <a:r>
              <a:rPr 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硬件设备</a:t>
            </a:r>
            <a:endParaRPr lang="en-US" sz="1600" dirty="0">
              <a:solidFill>
                <a:srgbClr val="9A918C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3464" lvl="1" indent="-164592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zh-CN" alt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飞康卫士将</a:t>
            </a:r>
            <a:r>
              <a:rPr lang="en-US" sz="1600" dirty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数据复制到</a:t>
            </a:r>
            <a:r>
              <a:rPr lang="zh-CN" altLang="en-US" sz="1600" dirty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数据中心</a:t>
            </a:r>
            <a:endParaRPr lang="en-US" altLang="zh-CN" sz="1600" dirty="0">
              <a:solidFill>
                <a:srgbClr val="9A918C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3464" lvl="1" indent="-164592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zh-CN" altLang="en-US" sz="1600" dirty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支持多对一复制</a:t>
            </a:r>
            <a:endParaRPr lang="en-US" altLang="zh-CN" sz="1600" dirty="0">
              <a:solidFill>
                <a:srgbClr val="9A918C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3464" lvl="1" indent="-164592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zh-CN" alt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广域网</a:t>
            </a:r>
            <a:r>
              <a:rPr lang="zh-CN" altLang="en-US" sz="1600" dirty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优化技术精简</a:t>
            </a:r>
            <a:r>
              <a:rPr lang="en-US" altLang="zh-CN" sz="1600" dirty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95%</a:t>
            </a:r>
            <a:r>
              <a:rPr lang="zh-CN" altLang="en-US" sz="1600" dirty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带宽</a:t>
            </a:r>
            <a:endParaRPr lang="en-US" altLang="zh-CN" sz="1600" dirty="0">
              <a:solidFill>
                <a:srgbClr val="9A918C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3464" lvl="1" indent="-164592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endParaRPr lang="en-US" i="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Straight Connector 233"/>
          <p:cNvCxnSpPr/>
          <p:nvPr/>
        </p:nvCxnSpPr>
        <p:spPr bwMode="auto">
          <a:xfrm flipV="1">
            <a:off x="5392146" y="2545458"/>
            <a:ext cx="485823" cy="61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</p:cxnSp>
      <p:sp>
        <p:nvSpPr>
          <p:cNvPr id="21" name="TextBox 20"/>
          <p:cNvSpPr txBox="1"/>
          <p:nvPr/>
        </p:nvSpPr>
        <p:spPr bwMode="ltGray">
          <a:xfrm>
            <a:off x="2698668" y="1649101"/>
            <a:ext cx="2652303" cy="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9" tIns="45710" rIns="91419" bIns="45710" rtlCol="0" anchor="t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飞康卫士</a:t>
            </a:r>
            <a:r>
              <a:rPr lang="en-US" sz="1600" i="0" dirty="0" smtClean="0">
                <a:latin typeface="微软雅黑" pitchFamily="34" charset="-122"/>
                <a:ea typeface="微软雅黑" pitchFamily="34" charset="-122"/>
              </a:rPr>
              <a:t>硬件设备</a:t>
            </a:r>
            <a:endParaRPr lang="en-US" sz="16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 bwMode="ltGray">
          <a:xfrm>
            <a:off x="5912616" y="1649101"/>
            <a:ext cx="2690708" cy="389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9" tIns="45710" rIns="91419" bIns="45710" rtlCol="0" anchor="t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i="0" dirty="0" smtClean="0">
                <a:latin typeface="微软雅黑" pitchFamily="34" charset="-122"/>
                <a:ea typeface="微软雅黑" pitchFamily="34" charset="-122"/>
              </a:rPr>
              <a:t>飞康卫士</a:t>
            </a:r>
            <a:r>
              <a:rPr lang="en-US" sz="1600" i="0" dirty="0" smtClean="0">
                <a:latin typeface="微软雅黑" pitchFamily="34" charset="-122"/>
                <a:ea typeface="微软雅黑" pitchFamily="34" charset="-122"/>
              </a:rPr>
              <a:t>硬件设备</a:t>
            </a:r>
            <a:endParaRPr lang="en-US" sz="160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68"/>
          <p:cNvSpPr/>
          <p:nvPr/>
        </p:nvSpPr>
        <p:spPr bwMode="auto">
          <a:xfrm>
            <a:off x="2721494" y="3341625"/>
            <a:ext cx="1844040" cy="2785735"/>
          </a:xfrm>
          <a:prstGeom prst="rect">
            <a:avLst/>
          </a:prstGeom>
          <a:noFill/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Straight Connector 70"/>
          <p:cNvCxnSpPr/>
          <p:nvPr/>
        </p:nvCxnSpPr>
        <p:spPr bwMode="auto">
          <a:xfrm flipV="1">
            <a:off x="4559259" y="5935769"/>
            <a:ext cx="968572" cy="11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 bwMode="ltGray">
          <a:xfrm>
            <a:off x="4514038" y="5628645"/>
            <a:ext cx="1761883" cy="430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9" tIns="45710" rIns="91419" bIns="45710" rtlCol="0" anchor="t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i="0" dirty="0" smtClean="0">
                <a:latin typeface="微软雅黑" pitchFamily="34" charset="-122"/>
                <a:ea typeface="微软雅黑" pitchFamily="34" charset="-122"/>
              </a:rPr>
              <a:t>远程办公室</a:t>
            </a:r>
            <a:endParaRPr lang="en-US" sz="1800" i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Picture 13" descr="CDPx1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2663" y="2038980"/>
            <a:ext cx="2620720" cy="72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3" descr="CDPx1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4612" y="2038980"/>
            <a:ext cx="2620720" cy="72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组合 27"/>
          <p:cNvGrpSpPr/>
          <p:nvPr/>
        </p:nvGrpSpPr>
        <p:grpSpPr>
          <a:xfrm>
            <a:off x="6724911" y="4395730"/>
            <a:ext cx="2022429" cy="667586"/>
            <a:chOff x="6870051" y="3985550"/>
            <a:chExt cx="2022429" cy="667586"/>
          </a:xfrm>
        </p:grpSpPr>
        <p:sp>
          <p:nvSpPr>
            <p:cNvPr id="29" name="TextBox 28"/>
            <p:cNvSpPr txBox="1"/>
            <p:nvPr/>
          </p:nvSpPr>
          <p:spPr bwMode="ltGray">
            <a:xfrm>
              <a:off x="6870051" y="3985550"/>
              <a:ext cx="2022429" cy="235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19" tIns="45710" rIns="91419" bIns="45710" rtlCol="0" anchor="t" anchorCtr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飞康卫士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硬件设备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0" name="Picture 13" descr="CDPx1.gi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4288" y="4257526"/>
              <a:ext cx="1427611" cy="395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1" name="TextBox 30"/>
          <p:cNvSpPr txBox="1"/>
          <p:nvPr/>
        </p:nvSpPr>
        <p:spPr bwMode="ltGray">
          <a:xfrm>
            <a:off x="5146940" y="4726902"/>
            <a:ext cx="1226450" cy="22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9" tIns="45710" rIns="91419" bIns="45710" rtlCol="0" anchor="t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i="0" dirty="0">
                <a:latin typeface="微软雅黑" pitchFamily="34" charset="-122"/>
                <a:ea typeface="微软雅黑" pitchFamily="34" charset="-122"/>
              </a:rPr>
              <a:t>WAN/LAN</a:t>
            </a:r>
          </a:p>
        </p:txBody>
      </p:sp>
      <p:sp>
        <p:nvSpPr>
          <p:cNvPr id="32" name="TextBox 31"/>
          <p:cNvSpPr txBox="1"/>
          <p:nvPr/>
        </p:nvSpPr>
        <p:spPr bwMode="ltGray">
          <a:xfrm>
            <a:off x="6953483" y="5676288"/>
            <a:ext cx="1721849" cy="39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9" tIns="45710" rIns="91419" bIns="45710" rtlCol="0" anchor="t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800" i="0" dirty="0" smtClean="0">
                <a:latin typeface="微软雅黑" pitchFamily="34" charset="-122"/>
                <a:ea typeface="微软雅黑" pitchFamily="34" charset="-122"/>
              </a:rPr>
              <a:t>数据中心</a:t>
            </a:r>
            <a:endParaRPr lang="en-US" sz="1800" i="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638277" y="3479141"/>
            <a:ext cx="2004607" cy="673631"/>
            <a:chOff x="2783417" y="3068961"/>
            <a:chExt cx="2004607" cy="673631"/>
          </a:xfrm>
        </p:grpSpPr>
        <p:pic>
          <p:nvPicPr>
            <p:cNvPr id="34" name="Picture 13" descr="CDPx1.gi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1785" y="3346982"/>
              <a:ext cx="1427611" cy="395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TextBox 34"/>
            <p:cNvSpPr txBox="1"/>
            <p:nvPr/>
          </p:nvSpPr>
          <p:spPr bwMode="ltGray">
            <a:xfrm>
              <a:off x="2783417" y="3068961"/>
              <a:ext cx="2004607" cy="278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19" tIns="45710" rIns="91419" bIns="45710" rtlCol="0" anchor="t" anchorCtr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飞康卫士</a:t>
              </a:r>
              <a:r>
                <a:rPr lang="en-US" altLang="zh-CN" sz="1400" dirty="0" err="1" smtClean="0">
                  <a:latin typeface="微软雅黑" pitchFamily="34" charset="-122"/>
                  <a:ea typeface="微软雅黑" pitchFamily="34" charset="-122"/>
                </a:rPr>
                <a:t>硬件设备</a:t>
              </a:r>
              <a:endParaRPr lang="en-US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6" name="Picture 13" descr="CDPx1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6645" y="4667706"/>
            <a:ext cx="1427611" cy="395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13" descr="CDPx1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6645" y="5675818"/>
            <a:ext cx="1427611" cy="395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Box 37"/>
          <p:cNvSpPr txBox="1"/>
          <p:nvPr/>
        </p:nvSpPr>
        <p:spPr bwMode="ltGray">
          <a:xfrm>
            <a:off x="2638277" y="5433367"/>
            <a:ext cx="2004607" cy="278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9" tIns="45710" rIns="91419" bIns="45710" rtlCol="0" anchor="t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飞康卫士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硬件设备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 bwMode="ltGray">
          <a:xfrm>
            <a:off x="2638277" y="4425255"/>
            <a:ext cx="2004607" cy="278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9" tIns="45710" rIns="91419" bIns="45710" rtlCol="0" anchor="t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飞康卫士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硬件设备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733107" y="3218553"/>
            <a:ext cx="1713931" cy="1077218"/>
          </a:xfrm>
          <a:prstGeom prst="rect">
            <a:avLst/>
          </a:prstGeom>
          <a:gradFill>
            <a:gsLst>
              <a:gs pos="100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/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压缩传输</a:t>
            </a: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差异对比传输</a:t>
            </a: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网络中断重传</a:t>
            </a: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网络抖动适应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510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168"/>
          <p:cNvSpPr>
            <a:spLocks noChangeArrowheads="1"/>
          </p:cNvSpPr>
          <p:nvPr/>
        </p:nvSpPr>
        <p:spPr bwMode="auto">
          <a:xfrm>
            <a:off x="207962" y="4876800"/>
            <a:ext cx="8936037" cy="1371600"/>
          </a:xfrm>
          <a:prstGeom prst="rect">
            <a:avLst/>
          </a:prstGeom>
          <a:solidFill>
            <a:srgbClr val="D9D9D9"/>
          </a:solidFill>
          <a:ln w="9525" algn="ctr">
            <a:noFill/>
            <a:round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lIns="91407" tIns="45704" rIns="91407" bIns="45704" anchor="ctr"/>
          <a:lstStyle/>
          <a:p>
            <a:pPr>
              <a:defRPr/>
            </a:pPr>
            <a:endParaRPr lang="en-US" altLang="zh-CN" sz="3000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6" name="Group 167"/>
          <p:cNvGrpSpPr/>
          <p:nvPr/>
        </p:nvGrpSpPr>
        <p:grpSpPr>
          <a:xfrm>
            <a:off x="368156" y="1787525"/>
            <a:ext cx="3048000" cy="2971800"/>
            <a:chOff x="160338" y="1787525"/>
            <a:chExt cx="3048000" cy="2971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160338" y="1787525"/>
              <a:ext cx="3048000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endParaRPr lang="en-US" sz="1200" dirty="0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2827338" y="1787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41338" y="1787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922338" y="1787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303338" y="1787525"/>
              <a:ext cx="381000" cy="280988"/>
            </a:xfrm>
            <a:prstGeom prst="rect">
              <a:avLst/>
            </a:prstGeom>
            <a:solidFill>
              <a:srgbClr val="FF7C8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684338" y="1787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065338" y="1787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446338" y="1787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60338" y="1787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60338" y="2168525"/>
              <a:ext cx="3048000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endParaRPr lang="en-US" sz="1200" dirty="0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827338" y="2168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541338" y="2168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922338" y="2168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1303338" y="2168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1684338" y="2168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2065338" y="2168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2446338" y="2168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60338" y="2168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160338" y="2549525"/>
              <a:ext cx="3048000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endParaRPr lang="en-US" sz="1200" dirty="0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827338" y="2549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541338" y="2549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922338" y="2549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1303338" y="2549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1684338" y="2549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2065338" y="2549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2446338" y="2549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160338" y="2549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160338" y="2930525"/>
              <a:ext cx="3048000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endParaRPr lang="en-US" sz="1200" dirty="0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2827338" y="2930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541338" y="2930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922338" y="2930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1303338" y="2930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1684338" y="2930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2065338" y="2930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2446338" y="2930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160338" y="2930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60338" y="3311525"/>
              <a:ext cx="3048000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endParaRPr lang="en-US" sz="1200" dirty="0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2827338" y="3311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541338" y="3311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922338" y="3311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1303338" y="3311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1684338" y="3311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2065338" y="3311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2446338" y="3311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160338" y="3311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160338" y="3692525"/>
              <a:ext cx="3048000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endParaRPr lang="en-US" sz="1200" dirty="0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2827338" y="3692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541338" y="3692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922338" y="3692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1303338" y="3692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1684338" y="3692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2065338" y="3692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2446338" y="3692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160338" y="3692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160338" y="4073525"/>
              <a:ext cx="3048000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endParaRPr lang="en-US" sz="1200" dirty="0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62" name="Rectangle 57"/>
            <p:cNvSpPr>
              <a:spLocks noChangeArrowheads="1"/>
            </p:cNvSpPr>
            <p:nvPr/>
          </p:nvSpPr>
          <p:spPr bwMode="auto">
            <a:xfrm>
              <a:off x="2827338" y="4073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541338" y="4073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64" name="Rectangle 59"/>
            <p:cNvSpPr>
              <a:spLocks noChangeArrowheads="1"/>
            </p:cNvSpPr>
            <p:nvPr/>
          </p:nvSpPr>
          <p:spPr bwMode="auto">
            <a:xfrm>
              <a:off x="922338" y="4073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1303338" y="4073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66" name="Rectangle 61"/>
            <p:cNvSpPr>
              <a:spLocks noChangeArrowheads="1"/>
            </p:cNvSpPr>
            <p:nvPr/>
          </p:nvSpPr>
          <p:spPr bwMode="auto">
            <a:xfrm>
              <a:off x="1684338" y="4073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67" name="Rectangle 62"/>
            <p:cNvSpPr>
              <a:spLocks noChangeArrowheads="1"/>
            </p:cNvSpPr>
            <p:nvPr/>
          </p:nvSpPr>
          <p:spPr bwMode="auto">
            <a:xfrm>
              <a:off x="2065338" y="4073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68" name="Rectangle 63"/>
            <p:cNvSpPr>
              <a:spLocks noChangeArrowheads="1"/>
            </p:cNvSpPr>
            <p:nvPr/>
          </p:nvSpPr>
          <p:spPr bwMode="auto">
            <a:xfrm>
              <a:off x="2446338" y="4073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160338" y="4073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160338" y="4454525"/>
              <a:ext cx="3048000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endParaRPr lang="en-US" sz="1200" dirty="0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71" name="Rectangle 66"/>
            <p:cNvSpPr>
              <a:spLocks noChangeArrowheads="1"/>
            </p:cNvSpPr>
            <p:nvPr/>
          </p:nvSpPr>
          <p:spPr bwMode="auto">
            <a:xfrm>
              <a:off x="2827338" y="4454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72" name="Rectangle 67"/>
            <p:cNvSpPr>
              <a:spLocks noChangeArrowheads="1"/>
            </p:cNvSpPr>
            <p:nvPr/>
          </p:nvSpPr>
          <p:spPr bwMode="auto">
            <a:xfrm>
              <a:off x="541338" y="4454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73" name="Rectangle 68"/>
            <p:cNvSpPr>
              <a:spLocks noChangeArrowheads="1"/>
            </p:cNvSpPr>
            <p:nvPr/>
          </p:nvSpPr>
          <p:spPr bwMode="auto">
            <a:xfrm>
              <a:off x="922338" y="4454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74" name="Rectangle 69"/>
            <p:cNvSpPr>
              <a:spLocks noChangeArrowheads="1"/>
            </p:cNvSpPr>
            <p:nvPr/>
          </p:nvSpPr>
          <p:spPr bwMode="auto">
            <a:xfrm>
              <a:off x="1303338" y="4454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75" name="Rectangle 70"/>
            <p:cNvSpPr>
              <a:spLocks noChangeArrowheads="1"/>
            </p:cNvSpPr>
            <p:nvPr/>
          </p:nvSpPr>
          <p:spPr bwMode="auto">
            <a:xfrm>
              <a:off x="1684338" y="4454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76" name="Rectangle 71"/>
            <p:cNvSpPr>
              <a:spLocks noChangeArrowheads="1"/>
            </p:cNvSpPr>
            <p:nvPr/>
          </p:nvSpPr>
          <p:spPr bwMode="auto">
            <a:xfrm>
              <a:off x="2065338" y="4454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77" name="Rectangle 72"/>
            <p:cNvSpPr>
              <a:spLocks noChangeArrowheads="1"/>
            </p:cNvSpPr>
            <p:nvPr/>
          </p:nvSpPr>
          <p:spPr bwMode="auto">
            <a:xfrm>
              <a:off x="2446338" y="4454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78" name="Rectangle 73"/>
            <p:cNvSpPr>
              <a:spLocks noChangeArrowheads="1"/>
            </p:cNvSpPr>
            <p:nvPr/>
          </p:nvSpPr>
          <p:spPr bwMode="auto">
            <a:xfrm>
              <a:off x="160338" y="4454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</p:grpSp>
      <p:sp>
        <p:nvSpPr>
          <p:cNvPr id="79" name="Line 74"/>
          <p:cNvSpPr>
            <a:spLocks noChangeShapeType="1"/>
          </p:cNvSpPr>
          <p:nvPr/>
        </p:nvSpPr>
        <p:spPr bwMode="auto">
          <a:xfrm>
            <a:off x="3721100" y="3159125"/>
            <a:ext cx="1752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91418" tIns="45709" rIns="91418" bIns="45709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80" name="Group 166"/>
          <p:cNvGrpSpPr/>
          <p:nvPr/>
        </p:nvGrpSpPr>
        <p:grpSpPr>
          <a:xfrm>
            <a:off x="5854556" y="1787525"/>
            <a:ext cx="3048000" cy="2971800"/>
            <a:chOff x="5646738" y="1787525"/>
            <a:chExt cx="3048000" cy="2971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1" name="Rectangle 75"/>
            <p:cNvSpPr>
              <a:spLocks noChangeArrowheads="1"/>
            </p:cNvSpPr>
            <p:nvPr/>
          </p:nvSpPr>
          <p:spPr bwMode="auto">
            <a:xfrm>
              <a:off x="5646738" y="1787525"/>
              <a:ext cx="3048000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endParaRPr lang="en-US" sz="1200" dirty="0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82" name="Rectangle 76"/>
            <p:cNvSpPr>
              <a:spLocks noChangeArrowheads="1"/>
            </p:cNvSpPr>
            <p:nvPr/>
          </p:nvSpPr>
          <p:spPr bwMode="auto">
            <a:xfrm>
              <a:off x="8313738" y="1787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83" name="Rectangle 77"/>
            <p:cNvSpPr>
              <a:spLocks noChangeArrowheads="1"/>
            </p:cNvSpPr>
            <p:nvPr/>
          </p:nvSpPr>
          <p:spPr bwMode="auto">
            <a:xfrm>
              <a:off x="6027738" y="1787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84" name="Rectangle 78"/>
            <p:cNvSpPr>
              <a:spLocks noChangeArrowheads="1"/>
            </p:cNvSpPr>
            <p:nvPr/>
          </p:nvSpPr>
          <p:spPr bwMode="auto">
            <a:xfrm>
              <a:off x="6408738" y="1787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85" name="Rectangle 79"/>
            <p:cNvSpPr>
              <a:spLocks noChangeArrowheads="1"/>
            </p:cNvSpPr>
            <p:nvPr/>
          </p:nvSpPr>
          <p:spPr bwMode="auto">
            <a:xfrm>
              <a:off x="6789738" y="1787525"/>
              <a:ext cx="381000" cy="280988"/>
            </a:xfrm>
            <a:prstGeom prst="rect">
              <a:avLst/>
            </a:prstGeom>
            <a:solidFill>
              <a:srgbClr val="FF7C8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7170738" y="1787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87" name="Rectangle 81"/>
            <p:cNvSpPr>
              <a:spLocks noChangeArrowheads="1"/>
            </p:cNvSpPr>
            <p:nvPr/>
          </p:nvSpPr>
          <p:spPr bwMode="auto">
            <a:xfrm>
              <a:off x="7551738" y="1787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88" name="Rectangle 82"/>
            <p:cNvSpPr>
              <a:spLocks noChangeArrowheads="1"/>
            </p:cNvSpPr>
            <p:nvPr/>
          </p:nvSpPr>
          <p:spPr bwMode="auto">
            <a:xfrm>
              <a:off x="7932738" y="1787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89" name="Rectangle 83"/>
            <p:cNvSpPr>
              <a:spLocks noChangeArrowheads="1"/>
            </p:cNvSpPr>
            <p:nvPr/>
          </p:nvSpPr>
          <p:spPr bwMode="auto">
            <a:xfrm>
              <a:off x="5646738" y="1787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90" name="Rectangle 84"/>
            <p:cNvSpPr>
              <a:spLocks noChangeArrowheads="1"/>
            </p:cNvSpPr>
            <p:nvPr/>
          </p:nvSpPr>
          <p:spPr bwMode="auto">
            <a:xfrm>
              <a:off x="5646738" y="2168525"/>
              <a:ext cx="3048000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endParaRPr lang="en-US" sz="1200" dirty="0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91" name="Rectangle 85"/>
            <p:cNvSpPr>
              <a:spLocks noChangeArrowheads="1"/>
            </p:cNvSpPr>
            <p:nvPr/>
          </p:nvSpPr>
          <p:spPr bwMode="auto">
            <a:xfrm>
              <a:off x="8313738" y="2168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92" name="Rectangle 86"/>
            <p:cNvSpPr>
              <a:spLocks noChangeArrowheads="1"/>
            </p:cNvSpPr>
            <p:nvPr/>
          </p:nvSpPr>
          <p:spPr bwMode="auto">
            <a:xfrm>
              <a:off x="6027738" y="2168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93" name="Rectangle 87"/>
            <p:cNvSpPr>
              <a:spLocks noChangeArrowheads="1"/>
            </p:cNvSpPr>
            <p:nvPr/>
          </p:nvSpPr>
          <p:spPr bwMode="auto">
            <a:xfrm>
              <a:off x="6408738" y="2168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94" name="Rectangle 88"/>
            <p:cNvSpPr>
              <a:spLocks noChangeArrowheads="1"/>
            </p:cNvSpPr>
            <p:nvPr/>
          </p:nvSpPr>
          <p:spPr bwMode="auto">
            <a:xfrm>
              <a:off x="6789738" y="2168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95" name="Rectangle 89"/>
            <p:cNvSpPr>
              <a:spLocks noChangeArrowheads="1"/>
            </p:cNvSpPr>
            <p:nvPr/>
          </p:nvSpPr>
          <p:spPr bwMode="auto">
            <a:xfrm>
              <a:off x="7170738" y="2168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96" name="Rectangle 90"/>
            <p:cNvSpPr>
              <a:spLocks noChangeArrowheads="1"/>
            </p:cNvSpPr>
            <p:nvPr/>
          </p:nvSpPr>
          <p:spPr bwMode="auto">
            <a:xfrm>
              <a:off x="7551738" y="2168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97" name="Rectangle 91"/>
            <p:cNvSpPr>
              <a:spLocks noChangeArrowheads="1"/>
            </p:cNvSpPr>
            <p:nvPr/>
          </p:nvSpPr>
          <p:spPr bwMode="auto">
            <a:xfrm>
              <a:off x="7932738" y="2168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98" name="Rectangle 92"/>
            <p:cNvSpPr>
              <a:spLocks noChangeArrowheads="1"/>
            </p:cNvSpPr>
            <p:nvPr/>
          </p:nvSpPr>
          <p:spPr bwMode="auto">
            <a:xfrm>
              <a:off x="5646738" y="2168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99" name="Rectangle 93"/>
            <p:cNvSpPr>
              <a:spLocks noChangeArrowheads="1"/>
            </p:cNvSpPr>
            <p:nvPr/>
          </p:nvSpPr>
          <p:spPr bwMode="auto">
            <a:xfrm>
              <a:off x="5646738" y="2549525"/>
              <a:ext cx="3048000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endParaRPr lang="en-US" sz="1200" dirty="0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0" name="Rectangle 94"/>
            <p:cNvSpPr>
              <a:spLocks noChangeArrowheads="1"/>
            </p:cNvSpPr>
            <p:nvPr/>
          </p:nvSpPr>
          <p:spPr bwMode="auto">
            <a:xfrm>
              <a:off x="8313738" y="2549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01" name="Rectangle 95"/>
            <p:cNvSpPr>
              <a:spLocks noChangeArrowheads="1"/>
            </p:cNvSpPr>
            <p:nvPr/>
          </p:nvSpPr>
          <p:spPr bwMode="auto">
            <a:xfrm>
              <a:off x="6027738" y="2549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02" name="Rectangle 96"/>
            <p:cNvSpPr>
              <a:spLocks noChangeArrowheads="1"/>
            </p:cNvSpPr>
            <p:nvPr/>
          </p:nvSpPr>
          <p:spPr bwMode="auto">
            <a:xfrm>
              <a:off x="6408738" y="2549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03" name="Rectangle 97"/>
            <p:cNvSpPr>
              <a:spLocks noChangeArrowheads="1"/>
            </p:cNvSpPr>
            <p:nvPr/>
          </p:nvSpPr>
          <p:spPr bwMode="auto">
            <a:xfrm>
              <a:off x="6789738" y="2549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04" name="Rectangle 98"/>
            <p:cNvSpPr>
              <a:spLocks noChangeArrowheads="1"/>
            </p:cNvSpPr>
            <p:nvPr/>
          </p:nvSpPr>
          <p:spPr bwMode="auto">
            <a:xfrm>
              <a:off x="7170738" y="2549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05" name="Rectangle 99"/>
            <p:cNvSpPr>
              <a:spLocks noChangeArrowheads="1"/>
            </p:cNvSpPr>
            <p:nvPr/>
          </p:nvSpPr>
          <p:spPr bwMode="auto">
            <a:xfrm>
              <a:off x="7551738" y="2549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06" name="Rectangle 100"/>
            <p:cNvSpPr>
              <a:spLocks noChangeArrowheads="1"/>
            </p:cNvSpPr>
            <p:nvPr/>
          </p:nvSpPr>
          <p:spPr bwMode="auto">
            <a:xfrm>
              <a:off x="7932738" y="2549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07" name="Rectangle 101"/>
            <p:cNvSpPr>
              <a:spLocks noChangeArrowheads="1"/>
            </p:cNvSpPr>
            <p:nvPr/>
          </p:nvSpPr>
          <p:spPr bwMode="auto">
            <a:xfrm>
              <a:off x="5646738" y="2549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08" name="Rectangle 102"/>
            <p:cNvSpPr>
              <a:spLocks noChangeArrowheads="1"/>
            </p:cNvSpPr>
            <p:nvPr/>
          </p:nvSpPr>
          <p:spPr bwMode="auto">
            <a:xfrm>
              <a:off x="5646738" y="2930525"/>
              <a:ext cx="3048000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endParaRPr lang="en-US" sz="1200" dirty="0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9" name="Rectangle 103"/>
            <p:cNvSpPr>
              <a:spLocks noChangeArrowheads="1"/>
            </p:cNvSpPr>
            <p:nvPr/>
          </p:nvSpPr>
          <p:spPr bwMode="auto">
            <a:xfrm>
              <a:off x="8313738" y="2930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10" name="Rectangle 104"/>
            <p:cNvSpPr>
              <a:spLocks noChangeArrowheads="1"/>
            </p:cNvSpPr>
            <p:nvPr/>
          </p:nvSpPr>
          <p:spPr bwMode="auto">
            <a:xfrm>
              <a:off x="6027738" y="2930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auto">
            <a:xfrm>
              <a:off x="6408738" y="2930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auto">
            <a:xfrm>
              <a:off x="6789738" y="2930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auto">
            <a:xfrm>
              <a:off x="7170738" y="2930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auto">
            <a:xfrm>
              <a:off x="7551738" y="2930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auto">
            <a:xfrm>
              <a:off x="7932738" y="2930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16" name="Rectangle 110"/>
            <p:cNvSpPr>
              <a:spLocks noChangeArrowheads="1"/>
            </p:cNvSpPr>
            <p:nvPr/>
          </p:nvSpPr>
          <p:spPr bwMode="auto">
            <a:xfrm>
              <a:off x="5646738" y="2930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auto">
            <a:xfrm>
              <a:off x="5646738" y="3311525"/>
              <a:ext cx="3048000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endParaRPr lang="en-US" sz="1200" dirty="0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auto">
            <a:xfrm>
              <a:off x="8313738" y="3311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auto">
            <a:xfrm>
              <a:off x="6027738" y="3311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20" name="Rectangle 114"/>
            <p:cNvSpPr>
              <a:spLocks noChangeArrowheads="1"/>
            </p:cNvSpPr>
            <p:nvPr/>
          </p:nvSpPr>
          <p:spPr bwMode="auto">
            <a:xfrm>
              <a:off x="6408738" y="3311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21" name="Rectangle 115"/>
            <p:cNvSpPr>
              <a:spLocks noChangeArrowheads="1"/>
            </p:cNvSpPr>
            <p:nvPr/>
          </p:nvSpPr>
          <p:spPr bwMode="auto">
            <a:xfrm>
              <a:off x="6789738" y="3311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22" name="Rectangle 116"/>
            <p:cNvSpPr>
              <a:spLocks noChangeArrowheads="1"/>
            </p:cNvSpPr>
            <p:nvPr/>
          </p:nvSpPr>
          <p:spPr bwMode="auto">
            <a:xfrm>
              <a:off x="7170738" y="3311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23" name="Rectangle 117"/>
            <p:cNvSpPr>
              <a:spLocks noChangeArrowheads="1"/>
            </p:cNvSpPr>
            <p:nvPr/>
          </p:nvSpPr>
          <p:spPr bwMode="auto">
            <a:xfrm>
              <a:off x="7551738" y="3311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24" name="Rectangle 118"/>
            <p:cNvSpPr>
              <a:spLocks noChangeArrowheads="1"/>
            </p:cNvSpPr>
            <p:nvPr/>
          </p:nvSpPr>
          <p:spPr bwMode="auto">
            <a:xfrm>
              <a:off x="7932738" y="3311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25" name="Rectangle 119"/>
            <p:cNvSpPr>
              <a:spLocks noChangeArrowheads="1"/>
            </p:cNvSpPr>
            <p:nvPr/>
          </p:nvSpPr>
          <p:spPr bwMode="auto">
            <a:xfrm>
              <a:off x="5646738" y="3311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26" name="Rectangle 120"/>
            <p:cNvSpPr>
              <a:spLocks noChangeArrowheads="1"/>
            </p:cNvSpPr>
            <p:nvPr/>
          </p:nvSpPr>
          <p:spPr bwMode="auto">
            <a:xfrm>
              <a:off x="5646738" y="3692525"/>
              <a:ext cx="3048000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endParaRPr lang="en-US" sz="1200" dirty="0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27" name="Rectangle 121"/>
            <p:cNvSpPr>
              <a:spLocks noChangeArrowheads="1"/>
            </p:cNvSpPr>
            <p:nvPr/>
          </p:nvSpPr>
          <p:spPr bwMode="auto">
            <a:xfrm>
              <a:off x="8313738" y="3692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28" name="Rectangle 122"/>
            <p:cNvSpPr>
              <a:spLocks noChangeArrowheads="1"/>
            </p:cNvSpPr>
            <p:nvPr/>
          </p:nvSpPr>
          <p:spPr bwMode="auto">
            <a:xfrm>
              <a:off x="6027738" y="3692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29" name="Rectangle 123"/>
            <p:cNvSpPr>
              <a:spLocks noChangeArrowheads="1"/>
            </p:cNvSpPr>
            <p:nvPr/>
          </p:nvSpPr>
          <p:spPr bwMode="auto">
            <a:xfrm>
              <a:off x="6408738" y="3692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30" name="Rectangle 124"/>
            <p:cNvSpPr>
              <a:spLocks noChangeArrowheads="1"/>
            </p:cNvSpPr>
            <p:nvPr/>
          </p:nvSpPr>
          <p:spPr bwMode="auto">
            <a:xfrm>
              <a:off x="6789738" y="3692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31" name="Rectangle 125"/>
            <p:cNvSpPr>
              <a:spLocks noChangeArrowheads="1"/>
            </p:cNvSpPr>
            <p:nvPr/>
          </p:nvSpPr>
          <p:spPr bwMode="auto">
            <a:xfrm>
              <a:off x="7170738" y="3692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32" name="Rectangle 126"/>
            <p:cNvSpPr>
              <a:spLocks noChangeArrowheads="1"/>
            </p:cNvSpPr>
            <p:nvPr/>
          </p:nvSpPr>
          <p:spPr bwMode="auto">
            <a:xfrm>
              <a:off x="7551738" y="3692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33" name="Rectangle 127"/>
            <p:cNvSpPr>
              <a:spLocks noChangeArrowheads="1"/>
            </p:cNvSpPr>
            <p:nvPr/>
          </p:nvSpPr>
          <p:spPr bwMode="auto">
            <a:xfrm>
              <a:off x="7932738" y="3692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34" name="Rectangle 128"/>
            <p:cNvSpPr>
              <a:spLocks noChangeArrowheads="1"/>
            </p:cNvSpPr>
            <p:nvPr/>
          </p:nvSpPr>
          <p:spPr bwMode="auto">
            <a:xfrm>
              <a:off x="5646738" y="3692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35" name="Rectangle 129"/>
            <p:cNvSpPr>
              <a:spLocks noChangeArrowheads="1"/>
            </p:cNvSpPr>
            <p:nvPr/>
          </p:nvSpPr>
          <p:spPr bwMode="auto">
            <a:xfrm>
              <a:off x="5646738" y="4073525"/>
              <a:ext cx="3048000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endParaRPr lang="en-US" sz="1200" dirty="0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6" name="Rectangle 130"/>
            <p:cNvSpPr>
              <a:spLocks noChangeArrowheads="1"/>
            </p:cNvSpPr>
            <p:nvPr/>
          </p:nvSpPr>
          <p:spPr bwMode="auto">
            <a:xfrm>
              <a:off x="8313738" y="4073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37" name="Rectangle 131"/>
            <p:cNvSpPr>
              <a:spLocks noChangeArrowheads="1"/>
            </p:cNvSpPr>
            <p:nvPr/>
          </p:nvSpPr>
          <p:spPr bwMode="auto">
            <a:xfrm>
              <a:off x="6027738" y="4073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38" name="Rectangle 132"/>
            <p:cNvSpPr>
              <a:spLocks noChangeArrowheads="1"/>
            </p:cNvSpPr>
            <p:nvPr/>
          </p:nvSpPr>
          <p:spPr bwMode="auto">
            <a:xfrm>
              <a:off x="6408738" y="4073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39" name="Rectangle 133"/>
            <p:cNvSpPr>
              <a:spLocks noChangeArrowheads="1"/>
            </p:cNvSpPr>
            <p:nvPr/>
          </p:nvSpPr>
          <p:spPr bwMode="auto">
            <a:xfrm>
              <a:off x="6789738" y="4073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40" name="Rectangle 134"/>
            <p:cNvSpPr>
              <a:spLocks noChangeArrowheads="1"/>
            </p:cNvSpPr>
            <p:nvPr/>
          </p:nvSpPr>
          <p:spPr bwMode="auto">
            <a:xfrm>
              <a:off x="7170738" y="4073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41" name="Rectangle 135"/>
            <p:cNvSpPr>
              <a:spLocks noChangeArrowheads="1"/>
            </p:cNvSpPr>
            <p:nvPr/>
          </p:nvSpPr>
          <p:spPr bwMode="auto">
            <a:xfrm>
              <a:off x="7551738" y="4073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42" name="Rectangle 136"/>
            <p:cNvSpPr>
              <a:spLocks noChangeArrowheads="1"/>
            </p:cNvSpPr>
            <p:nvPr/>
          </p:nvSpPr>
          <p:spPr bwMode="auto">
            <a:xfrm>
              <a:off x="7932738" y="4073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43" name="Rectangle 137"/>
            <p:cNvSpPr>
              <a:spLocks noChangeArrowheads="1"/>
            </p:cNvSpPr>
            <p:nvPr/>
          </p:nvSpPr>
          <p:spPr bwMode="auto">
            <a:xfrm>
              <a:off x="5646738" y="4073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44" name="Rectangle 138"/>
            <p:cNvSpPr>
              <a:spLocks noChangeArrowheads="1"/>
            </p:cNvSpPr>
            <p:nvPr/>
          </p:nvSpPr>
          <p:spPr bwMode="auto">
            <a:xfrm>
              <a:off x="5646738" y="4454525"/>
              <a:ext cx="3048000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endParaRPr lang="en-US" sz="1200" dirty="0">
                <a:solidFill>
                  <a:srgbClr val="00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45" name="Rectangle 139"/>
            <p:cNvSpPr>
              <a:spLocks noChangeArrowheads="1"/>
            </p:cNvSpPr>
            <p:nvPr/>
          </p:nvSpPr>
          <p:spPr bwMode="auto">
            <a:xfrm>
              <a:off x="8313738" y="4454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46" name="Rectangle 140"/>
            <p:cNvSpPr>
              <a:spLocks noChangeArrowheads="1"/>
            </p:cNvSpPr>
            <p:nvPr/>
          </p:nvSpPr>
          <p:spPr bwMode="auto">
            <a:xfrm>
              <a:off x="6027738" y="4454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47" name="Rectangle 141"/>
            <p:cNvSpPr>
              <a:spLocks noChangeArrowheads="1"/>
            </p:cNvSpPr>
            <p:nvPr/>
          </p:nvSpPr>
          <p:spPr bwMode="auto">
            <a:xfrm>
              <a:off x="6408738" y="4454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48" name="Rectangle 142"/>
            <p:cNvSpPr>
              <a:spLocks noChangeArrowheads="1"/>
            </p:cNvSpPr>
            <p:nvPr/>
          </p:nvSpPr>
          <p:spPr bwMode="auto">
            <a:xfrm>
              <a:off x="6789738" y="4454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49" name="Rectangle 143"/>
            <p:cNvSpPr>
              <a:spLocks noChangeArrowheads="1"/>
            </p:cNvSpPr>
            <p:nvPr/>
          </p:nvSpPr>
          <p:spPr bwMode="auto">
            <a:xfrm>
              <a:off x="7170738" y="4454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50" name="Rectangle 144"/>
            <p:cNvSpPr>
              <a:spLocks noChangeArrowheads="1"/>
            </p:cNvSpPr>
            <p:nvPr/>
          </p:nvSpPr>
          <p:spPr bwMode="auto">
            <a:xfrm>
              <a:off x="7551738" y="4454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51" name="Rectangle 145"/>
            <p:cNvSpPr>
              <a:spLocks noChangeArrowheads="1"/>
            </p:cNvSpPr>
            <p:nvPr/>
          </p:nvSpPr>
          <p:spPr bwMode="auto">
            <a:xfrm>
              <a:off x="7932738" y="4454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  <p:sp>
          <p:nvSpPr>
            <p:cNvPr id="152" name="Rectangle 146"/>
            <p:cNvSpPr>
              <a:spLocks noChangeArrowheads="1"/>
            </p:cNvSpPr>
            <p:nvPr/>
          </p:nvSpPr>
          <p:spPr bwMode="auto">
            <a:xfrm>
              <a:off x="5646738" y="4454525"/>
              <a:ext cx="381000" cy="280988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512b</a:t>
              </a:r>
            </a:p>
          </p:txBody>
        </p:sp>
      </p:grpSp>
      <p:sp>
        <p:nvSpPr>
          <p:cNvPr id="153" name="Line 147"/>
          <p:cNvSpPr>
            <a:spLocks noChangeShapeType="1"/>
          </p:cNvSpPr>
          <p:nvPr/>
        </p:nvSpPr>
        <p:spPr bwMode="auto">
          <a:xfrm>
            <a:off x="3789363" y="6019800"/>
            <a:ext cx="1752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lIns="91418" tIns="45709" rIns="91418" bIns="45709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4" name="Text Box 151"/>
          <p:cNvSpPr txBox="1">
            <a:spLocks noChangeArrowheads="1"/>
          </p:cNvSpPr>
          <p:nvPr/>
        </p:nvSpPr>
        <p:spPr bwMode="auto">
          <a:xfrm>
            <a:off x="2216150" y="4876800"/>
            <a:ext cx="5057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97" tIns="45698" rIns="91397" bIns="456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微扫描：有效提高数据复制效率，节约带宽</a:t>
            </a:r>
            <a:endParaRPr lang="en-US" altLang="zh-TW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Rectangle 154"/>
          <p:cNvSpPr>
            <a:spLocks noChangeArrowheads="1"/>
          </p:cNvSpPr>
          <p:nvPr/>
        </p:nvSpPr>
        <p:spPr bwMode="auto">
          <a:xfrm>
            <a:off x="6845300" y="5791200"/>
            <a:ext cx="381000" cy="280988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397" tIns="45698" rIns="91397" bIns="45698" anchor="ctr"/>
          <a:lstStyle/>
          <a:p>
            <a:r>
              <a:rPr lang="en-US" altLang="zh-TW" sz="1200" dirty="0">
                <a:solidFill>
                  <a:srgbClr val="000000"/>
                </a:solidFill>
                <a:ea typeface="PMingLiU" pitchFamily="18" charset="-120"/>
              </a:rPr>
              <a:t>512b</a:t>
            </a:r>
          </a:p>
        </p:txBody>
      </p:sp>
      <p:sp>
        <p:nvSpPr>
          <p:cNvPr id="156" name="Rectangle 155"/>
          <p:cNvSpPr>
            <a:spLocks noChangeArrowheads="1"/>
          </p:cNvSpPr>
          <p:nvPr/>
        </p:nvSpPr>
        <p:spPr bwMode="auto">
          <a:xfrm>
            <a:off x="3035300" y="5867400"/>
            <a:ext cx="381000" cy="280988"/>
          </a:xfrm>
          <a:prstGeom prst="rect">
            <a:avLst/>
          </a:prstGeom>
          <a:solidFill>
            <a:srgbClr val="B0B2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397" tIns="45698" rIns="91397" bIns="45698" anchor="ctr"/>
          <a:lstStyle/>
          <a:p>
            <a:r>
              <a:rPr lang="en-US" altLang="zh-TW" sz="1200" dirty="0">
                <a:solidFill>
                  <a:srgbClr val="000000"/>
                </a:solidFill>
                <a:ea typeface="PMingLiU" pitchFamily="18" charset="-120"/>
              </a:rPr>
              <a:t>512b</a:t>
            </a:r>
          </a:p>
        </p:txBody>
      </p:sp>
      <p:sp>
        <p:nvSpPr>
          <p:cNvPr id="157" name="Rectangle 156"/>
          <p:cNvSpPr>
            <a:spLocks noChangeArrowheads="1"/>
          </p:cNvSpPr>
          <p:nvPr/>
        </p:nvSpPr>
        <p:spPr bwMode="auto">
          <a:xfrm>
            <a:off x="749300" y="5867400"/>
            <a:ext cx="381000" cy="280988"/>
          </a:xfrm>
          <a:prstGeom prst="rect">
            <a:avLst/>
          </a:prstGeom>
          <a:solidFill>
            <a:srgbClr val="B0B2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397" tIns="45698" rIns="91397" bIns="45698" anchor="ctr"/>
          <a:lstStyle/>
          <a:p>
            <a:r>
              <a:rPr lang="en-US" altLang="zh-TW" sz="1200" dirty="0">
                <a:solidFill>
                  <a:srgbClr val="000000"/>
                </a:solidFill>
                <a:ea typeface="PMingLiU" pitchFamily="18" charset="-120"/>
              </a:rPr>
              <a:t>512b</a:t>
            </a:r>
          </a:p>
        </p:txBody>
      </p:sp>
      <p:sp>
        <p:nvSpPr>
          <p:cNvPr id="158" name="Rectangle 157"/>
          <p:cNvSpPr>
            <a:spLocks noChangeArrowheads="1"/>
          </p:cNvSpPr>
          <p:nvPr/>
        </p:nvSpPr>
        <p:spPr bwMode="auto">
          <a:xfrm>
            <a:off x="1130300" y="5867400"/>
            <a:ext cx="381000" cy="280988"/>
          </a:xfrm>
          <a:prstGeom prst="rect">
            <a:avLst/>
          </a:prstGeom>
          <a:solidFill>
            <a:srgbClr val="B0B2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397" tIns="45698" rIns="91397" bIns="45698" anchor="ctr"/>
          <a:lstStyle/>
          <a:p>
            <a:r>
              <a:rPr lang="en-US" altLang="zh-TW" sz="1200" dirty="0">
                <a:solidFill>
                  <a:srgbClr val="000000"/>
                </a:solidFill>
                <a:ea typeface="PMingLiU" pitchFamily="18" charset="-120"/>
              </a:rPr>
              <a:t>512b</a:t>
            </a:r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1511300" y="5867400"/>
            <a:ext cx="381000" cy="280988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397" tIns="45698" rIns="91397" bIns="45698" anchor="ctr"/>
          <a:lstStyle/>
          <a:p>
            <a:r>
              <a:rPr lang="en-US" altLang="zh-TW" sz="1200" dirty="0">
                <a:solidFill>
                  <a:srgbClr val="000000"/>
                </a:solidFill>
                <a:ea typeface="PMingLiU" pitchFamily="18" charset="-120"/>
              </a:rPr>
              <a:t>512b</a:t>
            </a:r>
          </a:p>
        </p:txBody>
      </p:sp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1892300" y="5867400"/>
            <a:ext cx="381000" cy="280988"/>
          </a:xfrm>
          <a:prstGeom prst="rect">
            <a:avLst/>
          </a:prstGeom>
          <a:solidFill>
            <a:srgbClr val="B0B2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397" tIns="45698" rIns="91397" bIns="45698" anchor="ctr"/>
          <a:lstStyle/>
          <a:p>
            <a:r>
              <a:rPr lang="en-US" altLang="zh-TW" sz="1200" dirty="0">
                <a:solidFill>
                  <a:srgbClr val="000000"/>
                </a:solidFill>
                <a:ea typeface="PMingLiU" pitchFamily="18" charset="-120"/>
              </a:rPr>
              <a:t>512b</a:t>
            </a:r>
          </a:p>
        </p:txBody>
      </p:sp>
      <p:sp>
        <p:nvSpPr>
          <p:cNvPr id="161" name="Rectangle 160"/>
          <p:cNvSpPr>
            <a:spLocks noChangeArrowheads="1"/>
          </p:cNvSpPr>
          <p:nvPr/>
        </p:nvSpPr>
        <p:spPr bwMode="auto">
          <a:xfrm>
            <a:off x="2273300" y="5867400"/>
            <a:ext cx="381000" cy="280988"/>
          </a:xfrm>
          <a:prstGeom prst="rect">
            <a:avLst/>
          </a:prstGeom>
          <a:solidFill>
            <a:srgbClr val="B0B2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397" tIns="45698" rIns="91397" bIns="45698" anchor="ctr"/>
          <a:lstStyle/>
          <a:p>
            <a:r>
              <a:rPr lang="en-US" altLang="zh-TW" sz="1200" dirty="0">
                <a:solidFill>
                  <a:srgbClr val="000000"/>
                </a:solidFill>
                <a:ea typeface="PMingLiU" pitchFamily="18" charset="-120"/>
              </a:rPr>
              <a:t>512b</a:t>
            </a:r>
          </a:p>
        </p:txBody>
      </p:sp>
      <p:sp>
        <p:nvSpPr>
          <p:cNvPr id="162" name="Rectangle 161"/>
          <p:cNvSpPr>
            <a:spLocks noChangeArrowheads="1"/>
          </p:cNvSpPr>
          <p:nvPr/>
        </p:nvSpPr>
        <p:spPr bwMode="auto">
          <a:xfrm>
            <a:off x="2654300" y="5867400"/>
            <a:ext cx="381000" cy="280988"/>
          </a:xfrm>
          <a:prstGeom prst="rect">
            <a:avLst/>
          </a:prstGeom>
          <a:solidFill>
            <a:srgbClr val="B0B2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397" tIns="45698" rIns="91397" bIns="45698" anchor="ctr"/>
          <a:lstStyle/>
          <a:p>
            <a:r>
              <a:rPr lang="en-US" altLang="zh-TW" sz="1200" dirty="0">
                <a:solidFill>
                  <a:srgbClr val="000000"/>
                </a:solidFill>
                <a:ea typeface="PMingLiU" pitchFamily="18" charset="-120"/>
              </a:rPr>
              <a:t>512b</a:t>
            </a:r>
          </a:p>
        </p:txBody>
      </p:sp>
      <p:sp>
        <p:nvSpPr>
          <p:cNvPr id="163" name="Rectangle 162"/>
          <p:cNvSpPr>
            <a:spLocks noChangeArrowheads="1"/>
          </p:cNvSpPr>
          <p:nvPr/>
        </p:nvSpPr>
        <p:spPr bwMode="auto">
          <a:xfrm>
            <a:off x="368300" y="5867400"/>
            <a:ext cx="381000" cy="280988"/>
          </a:xfrm>
          <a:prstGeom prst="rect">
            <a:avLst/>
          </a:prstGeom>
          <a:solidFill>
            <a:srgbClr val="B0B2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1397" tIns="45698" rIns="91397" bIns="45698" anchor="ctr"/>
          <a:lstStyle/>
          <a:p>
            <a:r>
              <a:rPr lang="en-US" altLang="zh-TW" sz="1200" dirty="0">
                <a:solidFill>
                  <a:srgbClr val="000000"/>
                </a:solidFill>
                <a:ea typeface="PMingLiU" pitchFamily="18" charset="-120"/>
              </a:rPr>
              <a:t>512b</a:t>
            </a:r>
          </a:p>
        </p:txBody>
      </p:sp>
      <p:sp>
        <p:nvSpPr>
          <p:cNvPr id="164" name="Text Box 163"/>
          <p:cNvSpPr txBox="1">
            <a:spLocks noChangeArrowheads="1"/>
          </p:cNvSpPr>
          <p:nvPr/>
        </p:nvSpPr>
        <p:spPr bwMode="auto">
          <a:xfrm>
            <a:off x="3394075" y="2540000"/>
            <a:ext cx="23399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97" tIns="45698" rIns="91397" bIns="456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整个发生变更的磁道被复制</a:t>
            </a:r>
            <a:endParaRPr lang="en-US" altLang="zh-CN" sz="1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r>
              <a: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实际传输</a:t>
            </a:r>
            <a:r>
              <a:rPr lang="en-US" altLang="zh-TW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32K </a:t>
            </a:r>
            <a:r>
              <a: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TW" sz="1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" name="Text Box 165"/>
          <p:cNvSpPr txBox="1">
            <a:spLocks noChangeArrowheads="1"/>
          </p:cNvSpPr>
          <p:nvPr/>
        </p:nvSpPr>
        <p:spPr bwMode="auto">
          <a:xfrm>
            <a:off x="6373813" y="5473700"/>
            <a:ext cx="1279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97" tIns="45698" rIns="91397" bIns="456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rgbClr val="000000"/>
                </a:solidFill>
                <a:ea typeface="PMingLiU" pitchFamily="18" charset="-120"/>
              </a:rPr>
              <a:t>效率提高</a:t>
            </a:r>
            <a:r>
              <a:rPr lang="en-US" altLang="zh-CN" sz="1400" b="1" dirty="0">
                <a:solidFill>
                  <a:srgbClr val="000000"/>
                </a:solidFill>
                <a:ea typeface="PMingLiU" pitchFamily="18" charset="-120"/>
              </a:rPr>
              <a:t>64</a:t>
            </a:r>
            <a:r>
              <a:rPr lang="zh-CN" altLang="en-US" sz="1400" b="1">
                <a:solidFill>
                  <a:srgbClr val="000000"/>
                </a:solidFill>
                <a:ea typeface="PMingLiU" pitchFamily="18" charset="-120"/>
              </a:rPr>
              <a:t>倍</a:t>
            </a:r>
            <a:endParaRPr lang="en-US" altLang="zh-TW" sz="1400" b="1" dirty="0">
              <a:solidFill>
                <a:srgbClr val="000000"/>
              </a:solidFill>
              <a:ea typeface="PMingLiU" pitchFamily="18" charset="-120"/>
            </a:endParaRPr>
          </a:p>
        </p:txBody>
      </p:sp>
      <p:cxnSp>
        <p:nvCxnSpPr>
          <p:cNvPr id="166" name="Straight Arrow Connector 171"/>
          <p:cNvCxnSpPr>
            <a:cxnSpLocks noChangeShapeType="1"/>
          </p:cNvCxnSpPr>
          <p:nvPr/>
        </p:nvCxnSpPr>
        <p:spPr bwMode="auto">
          <a:xfrm rot="5400000">
            <a:off x="1466057" y="5523706"/>
            <a:ext cx="5334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7" name="Text Box 150"/>
          <p:cNvSpPr txBox="1">
            <a:spLocks noChangeArrowheads="1"/>
          </p:cNvSpPr>
          <p:nvPr/>
        </p:nvSpPr>
        <p:spPr bwMode="auto">
          <a:xfrm>
            <a:off x="207963" y="5311775"/>
            <a:ext cx="1492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97" tIns="45698" rIns="91397" bIns="456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rgbClr val="000000"/>
                </a:solidFill>
                <a:ea typeface="PMingLiU" pitchFamily="18" charset="-120"/>
              </a:rPr>
              <a:t>一个扇区被更改</a:t>
            </a:r>
            <a:endParaRPr lang="en-US" altLang="zh-TW" sz="1400" b="1" dirty="0">
              <a:solidFill>
                <a:srgbClr val="000000"/>
              </a:solidFill>
              <a:ea typeface="PMingLiU" pitchFamily="18" charset="-120"/>
            </a:endParaRPr>
          </a:p>
        </p:txBody>
      </p:sp>
      <p:sp>
        <p:nvSpPr>
          <p:cNvPr id="168" name="Text Box 163"/>
          <p:cNvSpPr txBox="1">
            <a:spLocks noChangeArrowheads="1"/>
          </p:cNvSpPr>
          <p:nvPr/>
        </p:nvSpPr>
        <p:spPr bwMode="auto">
          <a:xfrm>
            <a:off x="3463925" y="5391150"/>
            <a:ext cx="215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97" tIns="45698" rIns="91397" bIns="456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solidFill>
                  <a:srgbClr val="000000"/>
                </a:solidFill>
                <a:ea typeface="PMingLiU" pitchFamily="18" charset="-120"/>
              </a:rPr>
              <a:t>仅发生变更的扇区被复制</a:t>
            </a:r>
            <a:endParaRPr lang="en-US" altLang="zh-CN" sz="1400" b="1" dirty="0">
              <a:solidFill>
                <a:srgbClr val="000000"/>
              </a:solidFill>
              <a:ea typeface="PMingLiU" pitchFamily="18" charset="-120"/>
            </a:endParaRPr>
          </a:p>
          <a:p>
            <a:pPr algn="ctr" eaLnBrk="1" hangingPunct="1"/>
            <a:r>
              <a:rPr lang="zh-CN" altLang="en-US" sz="1400" b="1">
                <a:solidFill>
                  <a:srgbClr val="000000"/>
                </a:solidFill>
                <a:ea typeface="PMingLiU" pitchFamily="18" charset="-120"/>
              </a:rPr>
              <a:t>实际传输</a:t>
            </a:r>
            <a:r>
              <a:rPr lang="en-US" altLang="zh-CN" sz="1400" b="1" dirty="0">
                <a:solidFill>
                  <a:srgbClr val="000000"/>
                </a:solidFill>
                <a:ea typeface="PMingLiU" pitchFamily="18" charset="-120"/>
              </a:rPr>
              <a:t>512byte</a:t>
            </a:r>
            <a:r>
              <a:rPr lang="en-US" altLang="zh-TW" sz="1400" b="1" dirty="0">
                <a:solidFill>
                  <a:srgbClr val="000000"/>
                </a:solidFill>
                <a:ea typeface="PMingLiU" pitchFamily="18" charset="-120"/>
              </a:rPr>
              <a:t> </a:t>
            </a:r>
            <a:r>
              <a:rPr lang="zh-CN" altLang="en-US" sz="1400" b="1">
                <a:solidFill>
                  <a:srgbClr val="000000"/>
                </a:solidFill>
                <a:ea typeface="PMingLiU" pitchFamily="18" charset="-120"/>
              </a:rPr>
              <a:t>数据</a:t>
            </a:r>
            <a:endParaRPr lang="en-US" altLang="zh-TW" sz="1400" b="1" dirty="0">
              <a:solidFill>
                <a:srgbClr val="000000"/>
              </a:solidFill>
              <a:ea typeface="PMingLiU" pitchFamily="18" charset="-120"/>
            </a:endParaRPr>
          </a:p>
        </p:txBody>
      </p:sp>
      <p:sp>
        <p:nvSpPr>
          <p:cNvPr id="169" name="Title 2"/>
          <p:cNvSpPr>
            <a:spLocks noGrp="1"/>
          </p:cNvSpPr>
          <p:nvPr>
            <p:ph type="title"/>
          </p:nvPr>
        </p:nvSpPr>
        <p:spPr>
          <a:xfrm>
            <a:off x="306108" y="243106"/>
            <a:ext cx="7047186" cy="5087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10204"/>
                </a:solidFill>
              </a:rPr>
              <a:t>飞</a:t>
            </a:r>
            <a:r>
              <a:rPr lang="zh-CN" altLang="en-US" dirty="0" smtClean="0">
                <a:solidFill>
                  <a:srgbClr val="010204"/>
                </a:solidFill>
              </a:rPr>
              <a:t>康卫士产品介绍</a:t>
            </a:r>
            <a:endParaRPr lang="zh-CN" altLang="en-US" dirty="0"/>
          </a:p>
        </p:txBody>
      </p:sp>
      <p:sp>
        <p:nvSpPr>
          <p:cNvPr id="170" name="矩形 169"/>
          <p:cNvSpPr/>
          <p:nvPr/>
        </p:nvSpPr>
        <p:spPr>
          <a:xfrm>
            <a:off x="484827" y="805107"/>
            <a:ext cx="377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itchFamily="34" charset="-122"/>
              </a:rPr>
              <a:t>广域网优化技术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itchFamily="34" charset="-122"/>
              </a:rPr>
              <a:t>---MicroScan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itchFamily="34" charset="-122"/>
              </a:rPr>
              <a:t>技术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71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785827"/>
            <a:ext cx="8229600" cy="715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1800" dirty="0" smtClean="0">
                <a:latin typeface="+mn-ea"/>
                <a:ea typeface="+mn-ea"/>
              </a:rPr>
              <a:t>自动化灾难恢复</a:t>
            </a:r>
            <a:r>
              <a:rPr lang="en-US" altLang="zh-CN" sz="1800" dirty="0" smtClean="0">
                <a:latin typeface="+mn-ea"/>
                <a:ea typeface="+mn-ea"/>
              </a:rPr>
              <a:t>技术-RecoverTrac</a:t>
            </a:r>
            <a:endParaRPr lang="zh-CN" altLang="en-US" sz="1800" dirty="0">
              <a:latin typeface="+mn-ea"/>
              <a:ea typeface="+mn-ea"/>
            </a:endParaRPr>
          </a:p>
        </p:txBody>
      </p:sp>
      <p:sp>
        <p:nvSpPr>
          <p:cNvPr id="6" name="Rounded Rectangle 21"/>
          <p:cNvSpPr/>
          <p:nvPr/>
        </p:nvSpPr>
        <p:spPr bwMode="auto">
          <a:xfrm>
            <a:off x="452080" y="3280222"/>
            <a:ext cx="8546776" cy="3193149"/>
          </a:xfrm>
          <a:prstGeom prst="roundRect">
            <a:avLst>
              <a:gd name="adj" fmla="val 3810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999">
                <a:srgbClr val="FFFFFF">
                  <a:alpha val="500"/>
                </a:srgbClr>
              </a:gs>
              <a:gs pos="100000">
                <a:srgbClr val="BBCDDD">
                  <a:alpha val="50000"/>
                </a:srgbClr>
              </a:gs>
            </a:gsLst>
            <a:lin ang="5400000" scaled="1"/>
            <a:tileRect/>
          </a:gradFill>
          <a:ln w="2857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000000"/>
              </a:solidFill>
              <a:latin typeface="+mn-ea"/>
              <a:cs typeface="+mn-cs"/>
            </a:endParaRPr>
          </a:p>
          <a:p>
            <a:pPr algn="ctr">
              <a:lnSpc>
                <a:spcPct val="90000"/>
              </a:lnSpc>
            </a:pPr>
            <a:endParaRPr lang="en-US" dirty="0">
              <a:solidFill>
                <a:srgbClr val="000000"/>
              </a:solidFill>
              <a:latin typeface="+mn-ea"/>
              <a:cs typeface="+mn-cs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38471" y="1219200"/>
            <a:ext cx="8560385" cy="2353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80000"/>
              </a:lnSpc>
              <a:spcAft>
                <a:spcPts val="600"/>
              </a:spcAft>
              <a:buFont typeface="Arial" pitchFamily="34" charset="0"/>
              <a:buNone/>
              <a:defRPr/>
            </a:pPr>
            <a:endParaRPr lang="en-US" altLang="zh-CN" sz="1600" dirty="0" smtClean="0">
              <a:solidFill>
                <a:srgbClr val="9A918C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80000"/>
              </a:lnSpc>
              <a:spcAft>
                <a:spcPts val="600"/>
              </a:spcAft>
              <a:buFont typeface="Arial" pitchFamily="34" charset="0"/>
              <a:buNone/>
              <a:defRPr/>
            </a:pPr>
            <a:r>
              <a:rPr lang="zh-CN" altLang="en-US" sz="1600" b="1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集中管理，灾难恢复流程自动完成，支持物理机到虚拟机、虚拟机到物理机、物理机到物理机、虚拟机到虚拟机之间的任意方向恢复。</a:t>
            </a:r>
            <a:endParaRPr lang="en-US" altLang="zh-CN" sz="1600" b="1" dirty="0" smtClean="0">
              <a:solidFill>
                <a:srgbClr val="9A918C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66344" lvl="1" indent="-3429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5482AB">
                  <a:lumMod val="50000"/>
                </a:srgbClr>
              </a:buClr>
              <a:buFont typeface="Arial" pitchFamily="34" charset="0"/>
              <a:buChar char="•"/>
              <a:defRPr/>
            </a:pPr>
            <a:endParaRPr lang="en-US" altLang="zh-CN" sz="1600" dirty="0" smtClean="0">
              <a:solidFill>
                <a:srgbClr val="9A918C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66344" lvl="1" indent="-3429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5482AB">
                  <a:lumMod val="50000"/>
                </a:srgbClr>
              </a:buClr>
              <a:buFont typeface="Arial" pitchFamily="34" charset="0"/>
              <a:buChar char="•"/>
              <a:defRPr/>
            </a:pPr>
            <a:r>
              <a:rPr lang="zh-CN" alt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全自动操作，任意指定版本，即刻可用，数秒内完成</a:t>
            </a:r>
          </a:p>
          <a:p>
            <a:pPr marL="466344" lvl="1" indent="-3429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5482AB">
                  <a:lumMod val="50000"/>
                </a:srgbClr>
              </a:buClr>
              <a:buFont typeface="Arial" pitchFamily="34" charset="0"/>
              <a:buChar char="•"/>
              <a:defRPr/>
            </a:pPr>
            <a:r>
              <a:rPr lang="zh-CN" alt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随时可用，支持查询式、演练式恢复，不影响原机，自动按预设修改网络参数</a:t>
            </a:r>
            <a:endParaRPr lang="en-US" altLang="zh-CN" sz="1600" dirty="0" smtClean="0">
              <a:solidFill>
                <a:srgbClr val="9A918C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6356784" y="3798643"/>
            <a:ext cx="1496059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993030"/>
            </a:prstShdw>
          </a:effectLst>
        </p:spPr>
        <p:txBody>
          <a:bodyPr lIns="45720" tIns="18288" rIns="45720" bIns="18288">
            <a:sp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en-US" sz="1200" i="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HyperV</a:t>
            </a:r>
            <a:endParaRPr lang="en-US" sz="1200" i="0" dirty="0"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grpSp>
        <p:nvGrpSpPr>
          <p:cNvPr id="9" name="Group 212"/>
          <p:cNvGrpSpPr/>
          <p:nvPr/>
        </p:nvGrpSpPr>
        <p:grpSpPr>
          <a:xfrm>
            <a:off x="7506719" y="5520686"/>
            <a:ext cx="1209398" cy="476586"/>
            <a:chOff x="7831355" y="2593259"/>
            <a:chExt cx="874649" cy="344673"/>
          </a:xfrm>
        </p:grpSpPr>
        <p:pic>
          <p:nvPicPr>
            <p:cNvPr id="10" name="Picture 301" descr="vmware_newlogo.png"/>
            <p:cNvPicPr>
              <a:picLocks noChangeAspect="1"/>
            </p:cNvPicPr>
            <p:nvPr/>
          </p:nvPicPr>
          <p:blipFill>
            <a:blip r:embed="rId2" cstate="print">
              <a:lum bright="-2000"/>
            </a:blip>
            <a:stretch>
              <a:fillRect/>
            </a:stretch>
          </p:blipFill>
          <p:spPr>
            <a:xfrm>
              <a:off x="7960031" y="2593259"/>
              <a:ext cx="709832" cy="179143"/>
            </a:xfrm>
            <a:prstGeom prst="rect">
              <a:avLst/>
            </a:prstGeom>
          </p:spPr>
        </p:pic>
        <p:pic>
          <p:nvPicPr>
            <p:cNvPr id="11" name="Picture 302" descr="Hyper-V_logo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1355" y="2743869"/>
              <a:ext cx="874649" cy="194063"/>
            </a:xfrm>
            <a:prstGeom prst="rect">
              <a:avLst/>
            </a:prstGeom>
          </p:spPr>
        </p:pic>
      </p:grpSp>
      <p:sp>
        <p:nvSpPr>
          <p:cNvPr id="12" name="Rectangle 43"/>
          <p:cNvSpPr>
            <a:spLocks noChangeArrowheads="1"/>
          </p:cNvSpPr>
          <p:nvPr/>
        </p:nvSpPr>
        <p:spPr bwMode="auto">
          <a:xfrm>
            <a:off x="2396106" y="3984617"/>
            <a:ext cx="1496059" cy="198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993030"/>
            </a:prstShdw>
          </a:effectLst>
        </p:spPr>
        <p:txBody>
          <a:bodyPr lIns="45720" tIns="18288" rIns="45720" bIns="18288">
            <a:sp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en-US" altLang="zh-CN" sz="1200" i="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IBM</a:t>
            </a:r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服务器</a:t>
            </a:r>
            <a:endParaRPr lang="en-US" sz="1200" i="0" dirty="0"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pic>
        <p:nvPicPr>
          <p:cNvPr id="13" name="Picture 13" descr="CDPx1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2246" y="5032780"/>
            <a:ext cx="2146179" cy="59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组合 13"/>
          <p:cNvGrpSpPr/>
          <p:nvPr/>
        </p:nvGrpSpPr>
        <p:grpSpPr>
          <a:xfrm>
            <a:off x="1900153" y="3717307"/>
            <a:ext cx="928279" cy="1246200"/>
            <a:chOff x="1547664" y="3674936"/>
            <a:chExt cx="928279" cy="1246200"/>
          </a:xfrm>
        </p:grpSpPr>
        <p:grpSp>
          <p:nvGrpSpPr>
            <p:cNvPr id="15" name="组合 14"/>
            <p:cNvGrpSpPr/>
            <p:nvPr/>
          </p:nvGrpSpPr>
          <p:grpSpPr>
            <a:xfrm>
              <a:off x="1547664" y="3865226"/>
              <a:ext cx="928279" cy="1055910"/>
              <a:chOff x="2196679" y="4671666"/>
              <a:chExt cx="719137" cy="768350"/>
            </a:xfrm>
          </p:grpSpPr>
          <p:pic>
            <p:nvPicPr>
              <p:cNvPr id="19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96679" y="4671666"/>
                <a:ext cx="700087" cy="768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16" descr="DiskSafe icon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628479" y="5092353"/>
                <a:ext cx="287337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6" name="Picture 2" descr="C:\Users\raines\Desktop\linux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3887493"/>
              <a:ext cx="228802" cy="189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82" descr="win-logo_only"/>
            <p:cNvPicPr>
              <a:picLocks noChangeAspect="1" noChangeArrowheads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 bwMode="auto">
            <a:xfrm>
              <a:off x="1749977" y="3777068"/>
              <a:ext cx="245593" cy="220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1992490" y="3674936"/>
              <a:ext cx="270078" cy="258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" name="组合 20"/>
          <p:cNvGrpSpPr/>
          <p:nvPr/>
        </p:nvGrpSpPr>
        <p:grpSpPr>
          <a:xfrm>
            <a:off x="7444769" y="3827315"/>
            <a:ext cx="1223044" cy="912392"/>
            <a:chOff x="7518157" y="4966275"/>
            <a:chExt cx="1223044" cy="912392"/>
          </a:xfrm>
        </p:grpSpPr>
        <p:grpSp>
          <p:nvGrpSpPr>
            <p:cNvPr id="22" name="组合 21"/>
            <p:cNvGrpSpPr/>
            <p:nvPr/>
          </p:nvGrpSpPr>
          <p:grpSpPr>
            <a:xfrm>
              <a:off x="7518157" y="4966275"/>
              <a:ext cx="1223044" cy="912392"/>
              <a:chOff x="4801531" y="1742092"/>
              <a:chExt cx="758562" cy="574484"/>
            </a:xfrm>
          </p:grpSpPr>
          <p:pic>
            <p:nvPicPr>
              <p:cNvPr id="26" name="Picture 18" descr="VMware Tray-1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 rot="21298270">
                <a:off x="4801531" y="1826509"/>
                <a:ext cx="758562" cy="4900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941993" y="1742092"/>
                <a:ext cx="278079" cy="318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86009" y="1814099"/>
                <a:ext cx="278079" cy="318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230025" y="1886107"/>
                <a:ext cx="278079" cy="318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7575333" y="5559478"/>
              <a:ext cx="270078" cy="258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182" descr="win-logo_only"/>
            <p:cNvPicPr>
              <a:picLocks noChangeAspect="1" noChangeArrowheads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 bwMode="auto">
            <a:xfrm>
              <a:off x="8302381" y="5131502"/>
              <a:ext cx="245593" cy="220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2" descr="C:\Users\raines\Desktop\linux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8578" y="5026791"/>
              <a:ext cx="228802" cy="189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矩形 29"/>
          <p:cNvSpPr/>
          <p:nvPr/>
        </p:nvSpPr>
        <p:spPr>
          <a:xfrm>
            <a:off x="5081895" y="3478431"/>
            <a:ext cx="14987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1200" dirty="0" smtClean="0">
                <a:latin typeface="微软雅黑" pitchFamily="34" charset="-122"/>
                <a:ea typeface="微软雅黑" pitchFamily="34" charset="-122"/>
              </a:rPr>
              <a:t>RecoverTrac</a:t>
            </a:r>
          </a:p>
          <a:p>
            <a:pPr eaLnBrk="0" hangingPunct="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控制台</a:t>
            </a:r>
            <a:endParaRPr lang="en-US" altLang="zh-TW" sz="1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624041" y="5008631"/>
            <a:ext cx="928279" cy="1246200"/>
            <a:chOff x="1547664" y="3674936"/>
            <a:chExt cx="928279" cy="1246200"/>
          </a:xfrm>
        </p:grpSpPr>
        <p:grpSp>
          <p:nvGrpSpPr>
            <p:cNvPr id="32" name="组合 31"/>
            <p:cNvGrpSpPr/>
            <p:nvPr/>
          </p:nvGrpSpPr>
          <p:grpSpPr>
            <a:xfrm>
              <a:off x="1547664" y="3865226"/>
              <a:ext cx="928279" cy="1055910"/>
              <a:chOff x="2196679" y="4671666"/>
              <a:chExt cx="719137" cy="768350"/>
            </a:xfrm>
          </p:grpSpPr>
          <p:pic>
            <p:nvPicPr>
              <p:cNvPr id="36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96679" y="4671666"/>
                <a:ext cx="700087" cy="768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7" name="Picture 16" descr="DiskSafe icon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628479" y="5092353"/>
                <a:ext cx="287337" cy="338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3" name="Picture 2" descr="C:\Users\raines\Desktop\linux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3887493"/>
              <a:ext cx="228802" cy="189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82" descr="win-logo_only"/>
            <p:cNvPicPr>
              <a:picLocks noChangeAspect="1" noChangeArrowheads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 bwMode="auto">
            <a:xfrm>
              <a:off x="1749977" y="3777068"/>
              <a:ext cx="245593" cy="220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1992490" y="3674936"/>
              <a:ext cx="270078" cy="258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8" name="组合 37"/>
          <p:cNvGrpSpPr/>
          <p:nvPr/>
        </p:nvGrpSpPr>
        <p:grpSpPr>
          <a:xfrm>
            <a:off x="1685221" y="5339483"/>
            <a:ext cx="1223044" cy="912392"/>
            <a:chOff x="7518157" y="4966275"/>
            <a:chExt cx="1223044" cy="912392"/>
          </a:xfrm>
        </p:grpSpPr>
        <p:grpSp>
          <p:nvGrpSpPr>
            <p:cNvPr id="39" name="组合 38"/>
            <p:cNvGrpSpPr/>
            <p:nvPr/>
          </p:nvGrpSpPr>
          <p:grpSpPr>
            <a:xfrm>
              <a:off x="7518157" y="4966275"/>
              <a:ext cx="1223044" cy="912392"/>
              <a:chOff x="4801531" y="1742092"/>
              <a:chExt cx="758562" cy="574484"/>
            </a:xfrm>
          </p:grpSpPr>
          <p:pic>
            <p:nvPicPr>
              <p:cNvPr id="43" name="Picture 18" descr="VMware Tray-1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 rot="21298270">
                <a:off x="4801531" y="1826509"/>
                <a:ext cx="758562" cy="4900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941993" y="1742092"/>
                <a:ext cx="278079" cy="318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5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86009" y="1814099"/>
                <a:ext cx="278079" cy="318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230025" y="1886107"/>
                <a:ext cx="278079" cy="318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7575333" y="5559478"/>
              <a:ext cx="270078" cy="258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182" descr="win-logo_only"/>
            <p:cNvPicPr>
              <a:picLocks noChangeAspect="1" noChangeArrowheads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 bwMode="auto">
            <a:xfrm>
              <a:off x="8302381" y="5131502"/>
              <a:ext cx="245593" cy="220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2" descr="C:\Users\raines\Desktop\linux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8578" y="5026791"/>
              <a:ext cx="228802" cy="189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Right Arrow 197"/>
          <p:cNvSpPr/>
          <p:nvPr/>
        </p:nvSpPr>
        <p:spPr bwMode="auto">
          <a:xfrm rot="20538332">
            <a:off x="6316302" y="4508521"/>
            <a:ext cx="1118142" cy="234537"/>
          </a:xfrm>
          <a:prstGeom prst="rightArrow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10800000" scaled="0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dirty="0" err="1" smtClean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48" name="Right Arrow 197"/>
          <p:cNvSpPr/>
          <p:nvPr/>
        </p:nvSpPr>
        <p:spPr bwMode="auto">
          <a:xfrm rot="932819">
            <a:off x="6302260" y="5629056"/>
            <a:ext cx="1118141" cy="234537"/>
          </a:xfrm>
          <a:prstGeom prst="rightArrow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10800000" scaled="0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dirty="0" err="1" smtClean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49" name="Right Arrow 197"/>
          <p:cNvSpPr/>
          <p:nvPr/>
        </p:nvSpPr>
        <p:spPr bwMode="auto">
          <a:xfrm rot="1232323">
            <a:off x="2837595" y="4500287"/>
            <a:ext cx="1344698" cy="251254"/>
          </a:xfrm>
          <a:prstGeom prst="rightArrow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10800000" scaled="0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endParaRPr lang="en-US" sz="2400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Right Arrow 197"/>
          <p:cNvSpPr/>
          <p:nvPr/>
        </p:nvSpPr>
        <p:spPr bwMode="auto">
          <a:xfrm rot="20655620">
            <a:off x="2868283" y="5517159"/>
            <a:ext cx="1344698" cy="251254"/>
          </a:xfrm>
          <a:prstGeom prst="rightArrow">
            <a:avLst/>
          </a:prstGeom>
          <a:gradFill flip="none" rotWithShape="1"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10800000" scaled="0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endParaRPr lang="en-US" sz="2400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Rectangle 43"/>
          <p:cNvSpPr>
            <a:spLocks noChangeArrowheads="1"/>
          </p:cNvSpPr>
          <p:nvPr/>
        </p:nvSpPr>
        <p:spPr bwMode="auto">
          <a:xfrm>
            <a:off x="2360043" y="5161209"/>
            <a:ext cx="1496059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993030"/>
            </a:prstShdw>
          </a:effectLst>
        </p:spPr>
        <p:txBody>
          <a:bodyPr lIns="45720" tIns="18288" rIns="45720" bIns="18288">
            <a:sp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en-US" sz="1200" i="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VMware</a:t>
            </a:r>
            <a:endParaRPr lang="en-US" sz="1200" i="0" dirty="0"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52" name="Rectangle 43"/>
          <p:cNvSpPr>
            <a:spLocks noChangeArrowheads="1"/>
          </p:cNvSpPr>
          <p:nvPr/>
        </p:nvSpPr>
        <p:spPr bwMode="auto">
          <a:xfrm>
            <a:off x="6364649" y="5123459"/>
            <a:ext cx="1496059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993030"/>
            </a:prstShdw>
          </a:effectLst>
        </p:spPr>
        <p:txBody>
          <a:bodyPr lIns="45720" tIns="18288" rIns="45720" bIns="18288">
            <a:sp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en-US" altLang="zh-CN" sz="1200" i="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DELL</a:t>
            </a:r>
            <a:r>
              <a:rPr lang="zh-CN" altLang="en-US" sz="1200" i="0" dirty="0" smtClean="0">
                <a:latin typeface="微软雅黑" pitchFamily="34" charset="-122"/>
                <a:ea typeface="微软雅黑" pitchFamily="34" charset="-122"/>
                <a:cs typeface="Times New Roman"/>
              </a:rPr>
              <a:t>服务器</a:t>
            </a:r>
            <a:endParaRPr lang="en-US" sz="1200" i="0" dirty="0"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pic>
        <p:nvPicPr>
          <p:cNvPr id="53" name="Picture 2" descr="C:\Users\raines\Desktop\vmware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04" y="5135806"/>
            <a:ext cx="556200" cy="5760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82" descr="win-logo_only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635381" y="4102697"/>
            <a:ext cx="639302" cy="573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图片 32" descr="6230icn-2.jpg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285604" y="3467275"/>
            <a:ext cx="796291" cy="55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矩形 55"/>
          <p:cNvSpPr/>
          <p:nvPr/>
        </p:nvSpPr>
        <p:spPr>
          <a:xfrm>
            <a:off x="4492441" y="439408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任意方向恢复</a:t>
            </a:r>
          </a:p>
        </p:txBody>
      </p:sp>
      <p:sp>
        <p:nvSpPr>
          <p:cNvPr id="57" name="Text Box 28"/>
          <p:cNvSpPr txBox="1">
            <a:spLocks noChangeArrowheads="1"/>
          </p:cNvSpPr>
          <p:nvPr/>
        </p:nvSpPr>
        <p:spPr bwMode="auto">
          <a:xfrm>
            <a:off x="4190347" y="5649331"/>
            <a:ext cx="2329976" cy="3139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飞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康卫士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硬件设备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itle 2"/>
          <p:cNvSpPr>
            <a:spLocks noGrp="1"/>
          </p:cNvSpPr>
          <p:nvPr>
            <p:ph type="title"/>
          </p:nvPr>
        </p:nvSpPr>
        <p:spPr>
          <a:xfrm>
            <a:off x="306108" y="243106"/>
            <a:ext cx="7047186" cy="5087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10204"/>
                </a:solidFill>
              </a:rPr>
              <a:t>飞</a:t>
            </a:r>
            <a:r>
              <a:rPr lang="zh-CN" altLang="en-US" dirty="0" smtClean="0">
                <a:solidFill>
                  <a:srgbClr val="010204"/>
                </a:solidFill>
              </a:rPr>
              <a:t>康卫士产品介绍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034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57200" y="785827"/>
            <a:ext cx="8229600" cy="715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1800" dirty="0" smtClean="0">
                <a:latin typeface="+mn-ea"/>
                <a:ea typeface="+mn-ea"/>
              </a:rPr>
              <a:t>飞康卫士核心优势总结</a:t>
            </a:r>
            <a:endParaRPr lang="zh-CN" altLang="en-US" sz="1800" dirty="0">
              <a:latin typeface="+mn-ea"/>
              <a:ea typeface="+mn-ea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06108" y="243106"/>
            <a:ext cx="7047186" cy="5087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10204"/>
                </a:solidFill>
              </a:rPr>
              <a:t>飞</a:t>
            </a:r>
            <a:r>
              <a:rPr lang="zh-CN" altLang="en-US" dirty="0" smtClean="0">
                <a:solidFill>
                  <a:srgbClr val="010204"/>
                </a:solidFill>
              </a:rPr>
              <a:t>康卫士产品介绍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27871183"/>
              </p:ext>
            </p:extLst>
          </p:nvPr>
        </p:nvGraphicFramePr>
        <p:xfrm>
          <a:off x="457200" y="1500913"/>
          <a:ext cx="8550239" cy="4239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343"/>
                <a:gridCol w="6931896"/>
              </a:tblGrid>
              <a:tr h="37273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优势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9160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旁路接入方式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4294D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飞康卫士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采用旁路接入方式，简单，快捷，对生产耦合度及影响较小。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Verdana"/>
                      </a:endParaRPr>
                    </a:p>
                  </a:txBody>
                  <a:tcPr anchor="ctr"/>
                </a:tc>
              </a:tr>
              <a:tr h="4579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级持续数据保护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4294D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飞康卫士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CDP</a:t>
                      </a:r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是业界唯一经过实践证明的在高</a:t>
                      </a:r>
                      <a:r>
                        <a:rPr lang="en-US" altLang="zh-CN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IO</a:t>
                      </a:r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压力环境下仍能实现</a:t>
                      </a:r>
                      <a:r>
                        <a:rPr lang="en-US" altLang="zh-CN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IO</a:t>
                      </a:r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级别持续记录的</a:t>
                      </a:r>
                      <a:r>
                        <a:rPr lang="en-US" altLang="zh-CN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CDP</a:t>
                      </a:r>
                      <a:r>
                        <a:rPr lang="zh-CN" altLang="en-US" sz="16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产品，恢复粒度可达百万分之一秒；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1519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图形化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分析工具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4294D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4572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飞康卫士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CDP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是业界唯一提供图形化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IO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记录分析工具的产品，能够帮助用户快速定位故障点，使其真正实现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IO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级别的快速恢复能力；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Verdana"/>
                      </a:endParaRPr>
                    </a:p>
                  </a:txBody>
                  <a:tcPr anchor="ctr"/>
                </a:tc>
              </a:tr>
              <a:tr h="31856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数据一致性快照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4294D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4572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提供各类应用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Agent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，已有效保证快照数据一致性，如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Oracle,</a:t>
                      </a: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 SQL, DB2,</a:t>
                      </a: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等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Verdana"/>
                      </a:endParaRPr>
                    </a:p>
                  </a:txBody>
                  <a:tcPr anchor="ctr"/>
                </a:tc>
              </a:tr>
              <a:tr h="34842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自动化快照技术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4294D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4572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提供单卷</a:t>
                      </a: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255</a:t>
                      </a: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份的自动快照功能，用户可通过图形化界面简单设定快照策略，以及</a:t>
                      </a: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Retention</a:t>
                      </a: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策略，实现长时间的快照数据在线保留；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Verdana"/>
                      </a:endParaRPr>
                    </a:p>
                  </a:txBody>
                  <a:tcPr anchor="ctr"/>
                </a:tc>
              </a:tr>
              <a:tr h="34842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差异比对技术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4294D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4572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在容灾解决方案中，提供具备差异比对技术的远程复制功能，无论链路中断时间长短，均能在链路恢复后实现增量同步，无需重传；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Verdana"/>
                      </a:endParaRPr>
                    </a:p>
                  </a:txBody>
                  <a:tcPr anchor="ctr"/>
                </a:tc>
              </a:tr>
              <a:tr h="34842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断点续传技术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4294D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4572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在容灾解决方案中，提供具备断点续传技术的远程复制功能，链路故障无需重传；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Verdan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0729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57200" y="785827"/>
            <a:ext cx="8229600" cy="715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1800" dirty="0" smtClean="0">
                <a:latin typeface="+mn-ea"/>
                <a:ea typeface="+mn-ea"/>
              </a:rPr>
              <a:t>飞康卫士核心优势总结</a:t>
            </a:r>
            <a:endParaRPr lang="zh-CN" altLang="en-US" sz="1800" dirty="0">
              <a:latin typeface="+mn-ea"/>
              <a:ea typeface="+mn-ea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306108" y="243106"/>
            <a:ext cx="7047186" cy="5087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10204"/>
                </a:solidFill>
              </a:rPr>
              <a:t>飞</a:t>
            </a:r>
            <a:r>
              <a:rPr lang="zh-CN" altLang="en-US" dirty="0" smtClean="0">
                <a:solidFill>
                  <a:srgbClr val="010204"/>
                </a:solidFill>
              </a:rPr>
              <a:t>康卫士产品介绍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80122555"/>
              </p:ext>
            </p:extLst>
          </p:nvPr>
        </p:nvGraphicFramePr>
        <p:xfrm>
          <a:off x="348831" y="1384795"/>
          <a:ext cx="8664539" cy="3586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225"/>
                <a:gridCol w="6889314"/>
              </a:tblGrid>
              <a:tr h="4467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优势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33525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MicroScan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精简带宽技术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94294D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4572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飞康卫士在容灾解决方案中，提供具备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Microscan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窄带技术的远程复制功能，能够有效降低带宽占用，相同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RPO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条件下，仅需传统存储复制技术的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1/10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带宽。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Verdana"/>
                      </a:endParaRPr>
                    </a:p>
                  </a:txBody>
                  <a:tcPr anchor="ctr"/>
                </a:tc>
              </a:tr>
              <a:tr h="33525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HyperTrac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94294D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4572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飞康卫士</a:t>
                      </a: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为用户提供</a:t>
                      </a: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HyperTrac</a:t>
                      </a: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工具，简单实现将</a:t>
                      </a:r>
                      <a:r>
                        <a:rPr lang="en-US" altLang="zh-CN" sz="1600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CDP</a:t>
                      </a: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中的数据自动出库至物理带库，用于历史数据归档；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Verdana"/>
                      </a:endParaRPr>
                    </a:p>
                  </a:txBody>
                  <a:tcPr anchor="ctr"/>
                </a:tc>
              </a:tr>
              <a:tr h="33525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RecoverTrac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94294D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4572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飞康卫士</a:t>
                      </a: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为用户提供全自动，一键式应用恢复工具，帮助用户减少灾难恢复过程中的误操作几率，大大提高灾难恢复效率；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Verdana"/>
                      </a:endParaRPr>
                    </a:p>
                  </a:txBody>
                  <a:tcPr anchor="ctr"/>
                </a:tc>
              </a:tr>
              <a:tr h="33525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先验证恢复技术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94294D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4572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飞康卫士</a:t>
                      </a: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为用户提供先验证后恢复的技术理念，用户具备在恢复前，对恢复数据进行提前验证的能力，从而有效降低了恢复失败的风险；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Verdana"/>
                      </a:endParaRPr>
                    </a:p>
                  </a:txBody>
                  <a:tcPr anchor="ctr"/>
                </a:tc>
              </a:tr>
              <a:tr h="32567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广泛的应用实践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rgbClr val="94294D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defTabSz="4572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600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Verdana"/>
                        </a:rPr>
                        <a:t>在金融，运营商，医疗，政府，教育，制造等领域均拥有大量成功案例及救灾案例，久经考验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Verdan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458686" y="5151121"/>
            <a:ext cx="665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备份窗口实时在线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备份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套操作流程应对所有场景</a:t>
            </a:r>
            <a:endParaRPr lang="en-US" altLang="zh-CN" sz="20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chemeClr val="bg1"/>
              </a:buClr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步骤完成恢复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3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分钟将业务从故障中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恢复</a:t>
            </a:r>
            <a:endParaRPr lang="en-US" altLang="zh-CN" sz="20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Clr>
                <a:schemeClr val="bg1"/>
              </a:buClr>
            </a:pPr>
            <a:r>
              <a:rPr lang="en-US" altLang="zh-CN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保证数据可用</a:t>
            </a:r>
            <a:endParaRPr lang="en-US" altLang="zh-CN" sz="20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476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6108" y="243106"/>
            <a:ext cx="7047186" cy="5087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10204"/>
                </a:solidFill>
              </a:rPr>
              <a:t>飞</a:t>
            </a:r>
            <a:r>
              <a:rPr lang="zh-CN" altLang="en-US" dirty="0" smtClean="0">
                <a:solidFill>
                  <a:srgbClr val="010204"/>
                </a:solidFill>
              </a:rPr>
              <a:t>康卫士产品介绍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785827"/>
            <a:ext cx="8229600" cy="715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1800" dirty="0" smtClean="0">
                <a:latin typeface="+mn-ea"/>
                <a:ea typeface="+mn-ea"/>
              </a:rPr>
              <a:t>哪些场景不能用飞康卫士或不适合飞康卫士？</a:t>
            </a:r>
            <a:endParaRPr lang="zh-CN" altLang="en-US" sz="1800" dirty="0">
              <a:latin typeface="+mn-ea"/>
              <a:ea typeface="+mn-ea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38470" y="1468626"/>
            <a:ext cx="8560385" cy="2353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80000"/>
              </a:lnSpc>
              <a:spcAft>
                <a:spcPts val="600"/>
              </a:spcAft>
              <a:buFont typeface="Arial" pitchFamily="34" charset="0"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环境，不能用。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80000"/>
              </a:lnSpc>
              <a:spcAft>
                <a:spcPts val="600"/>
              </a:spcAft>
              <a:buFont typeface="Arial" pitchFamily="34" charset="0"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、业务繁忙，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IOPS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异常大的应用场景，不建议。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80000"/>
              </a:lnSpc>
              <a:spcAft>
                <a:spcPts val="600"/>
              </a:spcAft>
              <a:buFont typeface="Arial" pitchFamily="34" charset="0"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下的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RAC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，不建议。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lnSpc>
                <a:spcPct val="80000"/>
              </a:lnSpc>
              <a:spcAft>
                <a:spcPts val="600"/>
              </a:spcAft>
              <a:buFont typeface="Arial" pitchFamily="34" charset="0"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、不在飞康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兼容列表的系统，不能用。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289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942975" y="1625599"/>
            <a:ext cx="6929438" cy="1470025"/>
          </a:xfrm>
        </p:spPr>
        <p:txBody>
          <a:bodyPr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S PGothic" pitchFamily="34" charset="-128"/>
              </a:rPr>
              <a:t>飞康公司简介</a:t>
            </a:r>
            <a:endParaRPr lang="en-US" altLang="zh-CN" sz="4000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20537" y="2111744"/>
            <a:ext cx="6845299" cy="1470025"/>
          </a:xfr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 smtClean="0">
                <a:solidFill>
                  <a:srgbClr val="010204"/>
                </a:solidFill>
                <a:cs typeface="MS PGothic" pitchFamily="34" charset="-128"/>
              </a:rPr>
              <a:t>飞康卫士应用场景</a:t>
            </a:r>
            <a:endParaRPr lang="en-US" altLang="zh-CN" b="1" dirty="0" smtClean="0">
              <a:solidFill>
                <a:srgbClr val="010204"/>
              </a:solidFill>
              <a:cs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73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6108" y="243106"/>
            <a:ext cx="7047186" cy="5087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10204"/>
                </a:solidFill>
              </a:rPr>
              <a:t>飞</a:t>
            </a:r>
            <a:r>
              <a:rPr lang="zh-CN" altLang="en-US" dirty="0" smtClean="0">
                <a:solidFill>
                  <a:srgbClr val="010204"/>
                </a:solidFill>
              </a:rPr>
              <a:t>康卫士应用场景</a:t>
            </a:r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785827"/>
            <a:ext cx="8229600" cy="715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1800" dirty="0">
                <a:latin typeface="+mn-ea"/>
                <a:ea typeface="+mn-ea"/>
              </a:rPr>
              <a:t>适合</a:t>
            </a:r>
            <a:r>
              <a:rPr lang="zh-CN" altLang="en-US" sz="1800" dirty="0" smtClean="0">
                <a:latin typeface="+mn-ea"/>
                <a:ea typeface="+mn-ea"/>
              </a:rPr>
              <a:t>飞康卫士用户特点</a:t>
            </a:r>
            <a:endParaRPr lang="zh-CN" altLang="en-US" sz="1800" dirty="0">
              <a:latin typeface="+mn-ea"/>
              <a:ea typeface="+mn-ea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38469" y="1341256"/>
            <a:ext cx="8560385" cy="3535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6344" lvl="1" indent="-3429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5482AB">
                  <a:lumMod val="50000"/>
                </a:srgbClr>
              </a:buClr>
              <a:defRPr/>
            </a:pPr>
            <a:r>
              <a:rPr lang="zh-CN" altLang="en-US" sz="1600" dirty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应用系统传统的备份方式不能满足</a:t>
            </a:r>
            <a:r>
              <a:rPr lang="zh-CN" alt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数据保护要求。</a:t>
            </a:r>
            <a:r>
              <a:rPr lang="zh-CN" altLang="en-US" sz="1600" dirty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业务系统发生物理或逻辑故障时，要求恢复快，数据丢失量小</a:t>
            </a:r>
            <a:r>
              <a:rPr lang="zh-CN" alt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solidFill>
                <a:srgbClr val="9A918C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66344" lvl="1" indent="-3429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5482AB">
                  <a:lumMod val="50000"/>
                </a:srgbClr>
              </a:buClr>
              <a:defRPr/>
            </a:pPr>
            <a:r>
              <a:rPr lang="zh-CN" alt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针对业务系统保护，有明确的</a:t>
            </a:r>
            <a:r>
              <a:rPr lang="en-US" altLang="zh-CN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RTO</a:t>
            </a:r>
            <a:r>
              <a:rPr lang="zh-CN" alt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RPO(5</a:t>
            </a:r>
            <a:r>
              <a:rPr lang="zh-CN" alt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级）需求；</a:t>
            </a:r>
            <a:endParaRPr lang="en-US" altLang="zh-CN" sz="1600" dirty="0" smtClean="0">
              <a:solidFill>
                <a:srgbClr val="9A918C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66344" lvl="1" indent="-3429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5482AB">
                  <a:lumMod val="50000"/>
                </a:srgbClr>
              </a:buClr>
              <a:defRPr/>
            </a:pPr>
            <a:r>
              <a:rPr lang="zh-CN" altLang="en-US" sz="1600" dirty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数据恢复对时间精确度高</a:t>
            </a:r>
            <a:endParaRPr lang="en-US" altLang="zh-CN" sz="1600" dirty="0">
              <a:solidFill>
                <a:srgbClr val="9A918C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66344" lvl="1" indent="-3429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5482AB">
                  <a:lumMod val="50000"/>
                </a:srgbClr>
              </a:buClr>
              <a:defRPr/>
            </a:pPr>
            <a:r>
              <a:rPr lang="zh-CN" alt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600" dirty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数据量不太大，但业务重要性</a:t>
            </a:r>
            <a:r>
              <a:rPr lang="zh-CN" alt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高。</a:t>
            </a:r>
            <a:endParaRPr lang="en-US" altLang="zh-CN" sz="1600" dirty="0">
              <a:solidFill>
                <a:srgbClr val="9A918C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66344" lvl="1" indent="-3429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5482AB">
                  <a:lumMod val="50000"/>
                </a:srgbClr>
              </a:buClr>
              <a:defRPr/>
            </a:pPr>
            <a:r>
              <a:rPr lang="zh-CN" alt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希望一体化数据保护平台，要求旁路方式保护业务系统。</a:t>
            </a:r>
            <a:endParaRPr lang="en-US" altLang="zh-CN" sz="1600" dirty="0">
              <a:solidFill>
                <a:srgbClr val="9A918C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66344" lvl="1" indent="-3429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5482AB">
                  <a:lumMod val="50000"/>
                </a:srgbClr>
              </a:buClr>
              <a:defRPr/>
            </a:pPr>
            <a:r>
              <a:rPr lang="zh-CN" alt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有操作系统快速恢复要求</a:t>
            </a:r>
            <a:endParaRPr lang="en-US" altLang="zh-CN" sz="1600" dirty="0" smtClean="0">
              <a:solidFill>
                <a:srgbClr val="9A918C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66344" lvl="1" indent="-3429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5482AB">
                  <a:lumMod val="50000"/>
                </a:srgbClr>
              </a:buClr>
              <a:defRPr/>
            </a:pPr>
            <a:r>
              <a:rPr lang="zh-CN" alt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有对桌面平台进行整体保护要求</a:t>
            </a:r>
            <a:endParaRPr lang="en-US" altLang="zh-CN" sz="1600" dirty="0" smtClean="0">
              <a:solidFill>
                <a:srgbClr val="9A918C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66344" lvl="1" indent="-3429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5482AB">
                  <a:lumMod val="50000"/>
                </a:srgbClr>
              </a:buClr>
              <a:defRPr/>
            </a:pPr>
            <a:r>
              <a:rPr lang="zh-CN" alt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有双中心容灾或者有多分支机构到数据中心集中容灾需求</a:t>
            </a:r>
            <a:endParaRPr lang="en-US" altLang="zh-CN" sz="1600" dirty="0" smtClean="0">
              <a:solidFill>
                <a:srgbClr val="9A918C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66344" lvl="1" indent="-3429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5482AB">
                  <a:lumMod val="50000"/>
                </a:srgbClr>
              </a:buClr>
              <a:defRPr/>
            </a:pPr>
            <a:r>
              <a:rPr lang="zh-CN" alt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没有太强的数据管理技术水平。</a:t>
            </a:r>
            <a:endParaRPr lang="en-US" altLang="zh-CN" sz="1600" dirty="0" smtClean="0">
              <a:solidFill>
                <a:srgbClr val="9A918C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66344" lvl="1" indent="-3429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5482AB">
                  <a:lumMod val="50000"/>
                </a:srgbClr>
              </a:buClr>
              <a:defRPr/>
            </a:pPr>
            <a:r>
              <a:rPr lang="zh-CN" altLang="en-US" sz="1600" dirty="0" smtClean="0">
                <a:solidFill>
                  <a:srgbClr val="9A918C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有自动化恢复的要求。</a:t>
            </a:r>
            <a:endParaRPr lang="en-US" altLang="zh-CN" sz="1600" dirty="0" smtClean="0">
              <a:solidFill>
                <a:srgbClr val="9A918C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66344" lvl="1" indent="-3429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5482AB">
                  <a:lumMod val="50000"/>
                </a:srgbClr>
              </a:buClr>
              <a:defRPr/>
            </a:pPr>
            <a:endParaRPr lang="en-US" altLang="zh-CN" sz="1600" dirty="0" smtClean="0">
              <a:solidFill>
                <a:srgbClr val="9A918C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66344" lvl="1" indent="-3429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5482AB">
                  <a:lumMod val="50000"/>
                </a:srgbClr>
              </a:buClr>
              <a:defRPr/>
            </a:pPr>
            <a:endParaRPr lang="en-US" altLang="zh-CN" sz="1600" dirty="0" smtClean="0">
              <a:solidFill>
                <a:srgbClr val="9A918C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66344" lvl="1" indent="-3429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5482AB">
                  <a:lumMod val="50000"/>
                </a:srgbClr>
              </a:buClr>
              <a:defRPr/>
            </a:pPr>
            <a:endParaRPr lang="en-US" altLang="zh-CN" sz="1600" dirty="0" smtClean="0">
              <a:solidFill>
                <a:srgbClr val="9A918C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629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57200" y="1143370"/>
            <a:ext cx="8229600" cy="130954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 smtClean="0"/>
              <a:t>规模：中小型企业</a:t>
            </a:r>
            <a:endParaRPr lang="en-US" altLang="zh-CN" sz="2000" dirty="0" smtClean="0"/>
          </a:p>
          <a:p>
            <a:r>
              <a:rPr lang="en-US" altLang="zh-CN" sz="2000" dirty="0" smtClean="0"/>
              <a:t>IT</a:t>
            </a:r>
            <a:r>
              <a:rPr lang="zh-CN" altLang="en-US" sz="2000" dirty="0" smtClean="0"/>
              <a:t>系统：</a:t>
            </a:r>
            <a:r>
              <a:rPr lang="en-US" altLang="zh-CN" sz="2000" dirty="0" smtClean="0"/>
              <a:t>ERP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CRM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OA</a:t>
            </a:r>
            <a:r>
              <a:rPr lang="zh-CN" altLang="en-US" sz="2000" dirty="0" smtClean="0"/>
              <a:t>、财务、</a:t>
            </a:r>
            <a:r>
              <a:rPr lang="en-US" altLang="zh-CN" sz="2000" dirty="0" smtClean="0"/>
              <a:t>HR</a:t>
            </a:r>
            <a:r>
              <a:rPr lang="zh-CN" altLang="en-US" sz="2000" dirty="0" smtClean="0"/>
              <a:t>、邮件系统、文档系统等等</a:t>
            </a:r>
            <a:r>
              <a:rPr lang="en-US" altLang="zh-CN" sz="2000" dirty="0" smtClean="0"/>
              <a:t>.</a:t>
            </a:r>
          </a:p>
          <a:p>
            <a:r>
              <a:rPr lang="zh-CN" altLang="en-US" sz="2000" dirty="0" smtClean="0"/>
              <a:t>数据库类型：</a:t>
            </a:r>
            <a:r>
              <a:rPr lang="en-US" altLang="zh-CN" sz="2000" dirty="0" smtClean="0"/>
              <a:t>SQLServer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Oracle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Exchange</a:t>
            </a:r>
            <a:r>
              <a:rPr lang="zh-CN" altLang="en-US" sz="2000" dirty="0" smtClean="0"/>
              <a:t>等等。</a:t>
            </a:r>
            <a:endParaRPr lang="en-US" altLang="zh-CN" sz="2000" dirty="0" smtClean="0"/>
          </a:p>
          <a:p>
            <a:r>
              <a:rPr lang="zh-CN" altLang="en-US" sz="2000" dirty="0" smtClean="0"/>
              <a:t>保护：针对核心系统进行保护、关键用户桌面保护。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6108" y="243106"/>
            <a:ext cx="7047186" cy="5087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10204"/>
                </a:solidFill>
              </a:rPr>
              <a:t>飞</a:t>
            </a:r>
            <a:r>
              <a:rPr lang="zh-CN" altLang="en-US" dirty="0" smtClean="0">
                <a:solidFill>
                  <a:srgbClr val="010204"/>
                </a:solidFill>
              </a:rPr>
              <a:t>康卫士应用场景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785827"/>
            <a:ext cx="8229600" cy="715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1800" dirty="0" smtClean="0"/>
              <a:t>企业用户</a:t>
            </a:r>
            <a:endParaRPr lang="zh-CN" altLang="en-US" sz="1800" dirty="0"/>
          </a:p>
        </p:txBody>
      </p:sp>
      <p:grpSp>
        <p:nvGrpSpPr>
          <p:cNvPr id="7" name="组合 6"/>
          <p:cNvGrpSpPr/>
          <p:nvPr/>
        </p:nvGrpSpPr>
        <p:grpSpPr>
          <a:xfrm>
            <a:off x="792607" y="3916275"/>
            <a:ext cx="1188146" cy="1095163"/>
            <a:chOff x="3719578" y="5565167"/>
            <a:chExt cx="1188146" cy="1095163"/>
          </a:xfrm>
        </p:grpSpPr>
        <p:grpSp>
          <p:nvGrpSpPr>
            <p:cNvPr id="8" name="组合 7"/>
            <p:cNvGrpSpPr/>
            <p:nvPr/>
          </p:nvGrpSpPr>
          <p:grpSpPr>
            <a:xfrm>
              <a:off x="3719578" y="5565167"/>
              <a:ext cx="1188146" cy="1095163"/>
              <a:chOff x="3220166" y="2977873"/>
              <a:chExt cx="1188146" cy="1095163"/>
            </a:xfrm>
          </p:grpSpPr>
          <p:pic>
            <p:nvPicPr>
              <p:cNvPr id="11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25910" y="3304686"/>
                <a:ext cx="700087" cy="768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矩形 11"/>
              <p:cNvSpPr/>
              <p:nvPr/>
            </p:nvSpPr>
            <p:spPr>
              <a:xfrm>
                <a:off x="3220166" y="2977873"/>
                <a:ext cx="118814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核心</a:t>
                </a:r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Linux</a:t>
                </a: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应用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9" name="Picture 2" descr="C:\Users\raines\Desktop\linux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7004" y="6245128"/>
              <a:ext cx="228802" cy="189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6" descr="DiskSafe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75980" y="6226852"/>
              <a:ext cx="279482" cy="335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组合 12"/>
          <p:cNvGrpSpPr/>
          <p:nvPr/>
        </p:nvGrpSpPr>
        <p:grpSpPr>
          <a:xfrm>
            <a:off x="2182046" y="3919618"/>
            <a:ext cx="1481496" cy="1118352"/>
            <a:chOff x="5191708" y="5541978"/>
            <a:chExt cx="1481496" cy="1118352"/>
          </a:xfrm>
        </p:grpSpPr>
        <p:grpSp>
          <p:nvGrpSpPr>
            <p:cNvPr id="14" name="组合 13"/>
            <p:cNvGrpSpPr/>
            <p:nvPr/>
          </p:nvGrpSpPr>
          <p:grpSpPr>
            <a:xfrm>
              <a:off x="5191708" y="5541978"/>
              <a:ext cx="1481496" cy="1118352"/>
              <a:chOff x="3189893" y="2908222"/>
              <a:chExt cx="1481496" cy="1118352"/>
            </a:xfrm>
          </p:grpSpPr>
          <p:pic>
            <p:nvPicPr>
              <p:cNvPr id="17" name="Picture 15" descr="C:\Users\Andy.Abbas\Documents\1_DAG\_FalconStor\Training\_IPStor 6 Training\artwork\Standard Icons\AP Server-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54750" y="3258224"/>
                <a:ext cx="700087" cy="768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矩形 17"/>
              <p:cNvSpPr/>
              <p:nvPr/>
            </p:nvSpPr>
            <p:spPr>
              <a:xfrm>
                <a:off x="3189893" y="2908222"/>
                <a:ext cx="148149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200" dirty="0">
                    <a:latin typeface="微软雅黑" pitchFamily="34" charset="-122"/>
                    <a:ea typeface="微软雅黑" pitchFamily="34" charset="-122"/>
                  </a:rPr>
                  <a:t>核心</a:t>
                </a:r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Windows</a:t>
                </a: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应用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15" name="Picture 182" descr="win-logo_only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5656710" y="6342319"/>
              <a:ext cx="245593" cy="220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6" descr="DiskSafe icon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06608" y="6324552"/>
              <a:ext cx="279482" cy="335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9" name="图片 32" descr="6230icn-2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03476" y="4305162"/>
            <a:ext cx="796291" cy="55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6" descr="DiskSafe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25902" y="4658373"/>
            <a:ext cx="279482" cy="335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矩形 20"/>
          <p:cNvSpPr/>
          <p:nvPr/>
        </p:nvSpPr>
        <p:spPr>
          <a:xfrm>
            <a:off x="4020357" y="3973308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关键桌面系统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13" descr="CDPx1.gi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35827" y="4250307"/>
            <a:ext cx="2146179" cy="59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40"/>
          <p:cNvSpPr>
            <a:spLocks noChangeShapeType="1"/>
          </p:cNvSpPr>
          <p:nvPr/>
        </p:nvSpPr>
        <p:spPr bwMode="auto">
          <a:xfrm flipH="1">
            <a:off x="1267972" y="3772574"/>
            <a:ext cx="0" cy="528880"/>
          </a:xfrm>
          <a:prstGeom prst="line">
            <a:avLst/>
          </a:prstGeom>
          <a:noFill/>
          <a:ln w="38100">
            <a:solidFill>
              <a:srgbClr val="1303E7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 rot="16200000">
            <a:off x="4337349" y="-32594"/>
            <a:ext cx="153083" cy="7457253"/>
          </a:xfrm>
          <a:prstGeom prst="can">
            <a:avLst>
              <a:gd name="adj" fmla="val 84558"/>
            </a:avLst>
          </a:prstGeom>
          <a:gradFill rotWithShape="1">
            <a:gsLst>
              <a:gs pos="0">
                <a:srgbClr val="1303E7"/>
              </a:gs>
              <a:gs pos="50000">
                <a:sysClr val="window" lastClr="FFFFFF"/>
              </a:gs>
              <a:gs pos="100000">
                <a:srgbClr val="1303E7"/>
              </a:gs>
            </a:gsLst>
            <a:lin ang="0" scaled="1"/>
          </a:gradFill>
          <a:ln w="9525">
            <a:solidFill>
              <a:srgbClr val="1303E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Line 40"/>
          <p:cNvSpPr>
            <a:spLocks noChangeShapeType="1"/>
          </p:cNvSpPr>
          <p:nvPr/>
        </p:nvSpPr>
        <p:spPr bwMode="auto">
          <a:xfrm flipH="1">
            <a:off x="2964309" y="3776282"/>
            <a:ext cx="0" cy="528880"/>
          </a:xfrm>
          <a:prstGeom prst="line">
            <a:avLst/>
          </a:prstGeom>
          <a:noFill/>
          <a:ln w="38100">
            <a:solidFill>
              <a:srgbClr val="1303E7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Line 40"/>
          <p:cNvSpPr>
            <a:spLocks noChangeShapeType="1"/>
          </p:cNvSpPr>
          <p:nvPr/>
        </p:nvSpPr>
        <p:spPr bwMode="auto">
          <a:xfrm flipH="1">
            <a:off x="4630384" y="3776282"/>
            <a:ext cx="0" cy="528880"/>
          </a:xfrm>
          <a:prstGeom prst="line">
            <a:avLst/>
          </a:prstGeom>
          <a:noFill/>
          <a:ln w="38100">
            <a:solidFill>
              <a:srgbClr val="1303E7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Line 40"/>
          <p:cNvSpPr>
            <a:spLocks noChangeShapeType="1"/>
          </p:cNvSpPr>
          <p:nvPr/>
        </p:nvSpPr>
        <p:spPr bwMode="auto">
          <a:xfrm flipH="1">
            <a:off x="7331014" y="3777656"/>
            <a:ext cx="0" cy="528880"/>
          </a:xfrm>
          <a:prstGeom prst="line">
            <a:avLst/>
          </a:prstGeom>
          <a:noFill/>
          <a:ln w="38100">
            <a:solidFill>
              <a:srgbClr val="1303E7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Can 64"/>
          <p:cNvSpPr/>
          <p:nvPr/>
        </p:nvSpPr>
        <p:spPr>
          <a:xfrm>
            <a:off x="1510013" y="4954866"/>
            <a:ext cx="186858" cy="113143"/>
          </a:xfrm>
          <a:prstGeom prst="can">
            <a:avLst>
              <a:gd name="adj" fmla="val 31349"/>
            </a:avLst>
          </a:prstGeom>
          <a:solidFill>
            <a:srgbClr val="4F81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" name="Can 64"/>
          <p:cNvSpPr/>
          <p:nvPr/>
        </p:nvSpPr>
        <p:spPr>
          <a:xfrm>
            <a:off x="3182999" y="4993674"/>
            <a:ext cx="186858" cy="113143"/>
          </a:xfrm>
          <a:prstGeom prst="can">
            <a:avLst>
              <a:gd name="adj" fmla="val 31349"/>
            </a:avLst>
          </a:prstGeom>
          <a:solidFill>
            <a:srgbClr val="4F81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Can 64"/>
          <p:cNvSpPr/>
          <p:nvPr/>
        </p:nvSpPr>
        <p:spPr>
          <a:xfrm>
            <a:off x="4812909" y="4981398"/>
            <a:ext cx="186858" cy="113143"/>
          </a:xfrm>
          <a:prstGeom prst="can">
            <a:avLst>
              <a:gd name="adj" fmla="val 31349"/>
            </a:avLst>
          </a:prstGeom>
          <a:solidFill>
            <a:srgbClr val="4F81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" name="Can 64"/>
          <p:cNvSpPr/>
          <p:nvPr/>
        </p:nvSpPr>
        <p:spPr>
          <a:xfrm>
            <a:off x="6105201" y="4884710"/>
            <a:ext cx="288862" cy="221973"/>
          </a:xfrm>
          <a:prstGeom prst="can">
            <a:avLst>
              <a:gd name="adj" fmla="val 31349"/>
            </a:avLst>
          </a:prstGeom>
          <a:solidFill>
            <a:srgbClr val="4F81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6" name="Can 64"/>
          <p:cNvSpPr/>
          <p:nvPr/>
        </p:nvSpPr>
        <p:spPr>
          <a:xfrm>
            <a:off x="6105201" y="5078387"/>
            <a:ext cx="288862" cy="221973"/>
          </a:xfrm>
          <a:prstGeom prst="can">
            <a:avLst>
              <a:gd name="adj" fmla="val 31349"/>
            </a:avLst>
          </a:prstGeom>
          <a:solidFill>
            <a:srgbClr val="00B05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7" name="Can 64"/>
          <p:cNvSpPr/>
          <p:nvPr/>
        </p:nvSpPr>
        <p:spPr>
          <a:xfrm>
            <a:off x="6113170" y="5286361"/>
            <a:ext cx="288862" cy="221973"/>
          </a:xfrm>
          <a:prstGeom prst="can">
            <a:avLst>
              <a:gd name="adj" fmla="val 31349"/>
            </a:avLst>
          </a:prstGeom>
          <a:solidFill>
            <a:srgbClr val="99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8" name="Can 64"/>
          <p:cNvSpPr/>
          <p:nvPr/>
        </p:nvSpPr>
        <p:spPr>
          <a:xfrm>
            <a:off x="7040404" y="4898709"/>
            <a:ext cx="288862" cy="221973"/>
          </a:xfrm>
          <a:prstGeom prst="can">
            <a:avLst>
              <a:gd name="adj" fmla="val 31349"/>
            </a:avLst>
          </a:prstGeom>
          <a:solidFill>
            <a:srgbClr val="4F81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9" name="Can 64"/>
          <p:cNvSpPr/>
          <p:nvPr/>
        </p:nvSpPr>
        <p:spPr>
          <a:xfrm>
            <a:off x="7040404" y="5092386"/>
            <a:ext cx="288862" cy="221973"/>
          </a:xfrm>
          <a:prstGeom prst="can">
            <a:avLst>
              <a:gd name="adj" fmla="val 31349"/>
            </a:avLst>
          </a:prstGeom>
          <a:solidFill>
            <a:srgbClr val="00B05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0" name="Can 64"/>
          <p:cNvSpPr/>
          <p:nvPr/>
        </p:nvSpPr>
        <p:spPr>
          <a:xfrm>
            <a:off x="7033859" y="5300360"/>
            <a:ext cx="288862" cy="221973"/>
          </a:xfrm>
          <a:prstGeom prst="can">
            <a:avLst>
              <a:gd name="adj" fmla="val 31349"/>
            </a:avLst>
          </a:prstGeom>
          <a:solidFill>
            <a:srgbClr val="99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526486" y="4845956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镜像卷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Can 64"/>
          <p:cNvSpPr/>
          <p:nvPr/>
        </p:nvSpPr>
        <p:spPr>
          <a:xfrm>
            <a:off x="7881974" y="4923125"/>
            <a:ext cx="288862" cy="221973"/>
          </a:xfrm>
          <a:prstGeom prst="can">
            <a:avLst>
              <a:gd name="adj" fmla="val 31349"/>
            </a:avLst>
          </a:prstGeom>
          <a:solidFill>
            <a:srgbClr val="4F81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3" name="Can 64"/>
          <p:cNvSpPr/>
          <p:nvPr/>
        </p:nvSpPr>
        <p:spPr>
          <a:xfrm>
            <a:off x="7881974" y="5116802"/>
            <a:ext cx="288862" cy="221973"/>
          </a:xfrm>
          <a:prstGeom prst="can">
            <a:avLst>
              <a:gd name="adj" fmla="val 31349"/>
            </a:avLst>
          </a:prstGeom>
          <a:solidFill>
            <a:srgbClr val="00B05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9414" y="5307003"/>
            <a:ext cx="652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CDP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卷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15826" y="5078387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快照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卷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19104" y="4850797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镜像卷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402032" y="5311844"/>
            <a:ext cx="652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CDP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卷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408444" y="5083228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快照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卷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290941" y="486676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镜像卷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280281" y="509919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快照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卷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Can 64"/>
          <p:cNvSpPr/>
          <p:nvPr/>
        </p:nvSpPr>
        <p:spPr>
          <a:xfrm>
            <a:off x="1517273" y="4962126"/>
            <a:ext cx="186858" cy="113143"/>
          </a:xfrm>
          <a:prstGeom prst="can">
            <a:avLst>
              <a:gd name="adj" fmla="val 31349"/>
            </a:avLst>
          </a:prstGeom>
          <a:solidFill>
            <a:srgbClr val="4F81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3" name="Can 64"/>
          <p:cNvSpPr/>
          <p:nvPr/>
        </p:nvSpPr>
        <p:spPr>
          <a:xfrm>
            <a:off x="3182999" y="4986048"/>
            <a:ext cx="186858" cy="113143"/>
          </a:xfrm>
          <a:prstGeom prst="can">
            <a:avLst>
              <a:gd name="adj" fmla="val 31349"/>
            </a:avLst>
          </a:prstGeom>
          <a:solidFill>
            <a:srgbClr val="4F81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4" name="Can 64"/>
          <p:cNvSpPr/>
          <p:nvPr/>
        </p:nvSpPr>
        <p:spPr>
          <a:xfrm>
            <a:off x="4812909" y="4979243"/>
            <a:ext cx="186858" cy="113143"/>
          </a:xfrm>
          <a:prstGeom prst="can">
            <a:avLst>
              <a:gd name="adj" fmla="val 31349"/>
            </a:avLst>
          </a:prstGeom>
          <a:solidFill>
            <a:srgbClr val="4F81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87606" y="3307175"/>
            <a:ext cx="5187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LAN</a:t>
            </a:r>
            <a:endParaRPr lang="zh-CN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473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50867E-6 C -0.00087 -0.0192 0.00156 -0.06613 -0.00642 -0.0844 C -0.00885 -0.08972 -0.01423 -0.09295 -0.01753 -0.09711 C -0.02031 -0.10821 -0.02361 -0.11446 -0.02535 -0.12671 C -0.02482 -0.13457 -0.025 -0.14243 -0.02378 -0.15006 C -0.02153 -0.16463 0.00573 -0.16787 0.01424 -0.16902 C 0.06563 -0.16648 0.11684 -0.16856 0.16823 -0.1711 C 0.21788 -0.17688 0.19254 -0.17457 0.24445 -0.17758 C 0.34636 -0.19422 0.26129 -0.18174 0.50156 -0.17966 C 0.50938 -0.1792 0.56875 -0.1755 0.59045 -0.17318 C 0.59445 -0.17272 0.60903 -0.17064 0.61424 -0.16902 C 0.6191 -0.1674 0.62847 -0.16278 0.62847 -0.16255 C 0.63663 -0.15538 0.63768 -0.14798 0.63959 -0.13526 C 0.63906 -0.12671 0.63872 -0.11839 0.63802 -0.10983 C 0.6342 -0.06914 0.60295 -0.07191 0.57934 -0.0696 C 0.56493 -0.06498 0.57084 -0.06729 0.56181 -0.06336 C 0.55886 -0.06058 0.55209 -0.0555 0.54913 -0.05064 C 0.54792 -0.04879 0.5474 -0.04625 0.54601 -0.0444 C 0.53854 -0.03422 0.54393 -0.04532 0.53802 -0.03584 C 0.53021 -0.02336 0.53906 -0.03515 0.53177 -0.02521 C 0.52622 -0.01781 0.51979 -0.01157 0.51406 -0.00417 " pathEditMode="relative" rAng="0" ptsTypes="ffffffffffffffffffff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12" y="-97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1342 C -0.00104 -0.02405 -0.00139 -0.03191 -0.0059 -0.04093 C -0.0085 -0.05203 -0.01215 -0.06336 -0.01389 -0.07469 C -0.01527 -0.08394 -0.01527 -0.08948 -0.02031 -0.09596 C -0.02257 -0.10521 -0.02621 -0.11261 -0.03142 -0.11908 C -0.03316 -0.12602 -0.03593 -0.13133 -0.03767 -0.13827 C -0.03715 -0.14451 -0.0368 -0.15099 -0.03611 -0.15723 C -0.03576 -0.15931 -0.03593 -0.16209 -0.03455 -0.16347 C -0.02656 -0.1711 -0.01024 -0.17295 -0.00121 -0.17411 C 0.01094 -0.1755 0.03525 -0.17827 0.03525 -0.17827 C 0.07084 -0.19099 0.11181 -0.18937 0.14809 -0.19099 C 0.1941 -0.20162 0.16059 -0.19515 0.24966 -0.19746 C 0.28959 -0.20625 0.26476 -0.20162 0.35434 -0.19746 C 0.37014 -0.19677 0.40191 -0.19307 0.40191 -0.19307 C 0.41459 -0.18983 0.42726 -0.18752 0.44011 -0.18474 C 0.44323 -0.18336 0.4474 -0.18382 0.44966 -0.18058 C 0.454 -0.17457 0.45139 -0.17688 0.45747 -0.17411 C 0.45955 -0.16995 0.46268 -0.16625 0.46389 -0.16139 C 0.46493 -0.15723 0.46702 -0.14868 0.46702 -0.14868 C 0.46598 -0.1348 0.46736 -0.12648 0.46077 -0.117 C 0.45747 -0.10428 0.45521 -0.09041 0.44966 -0.07908 C 0.44792 -0.07191 0.44549 -0.06659 0.44323 -0.05989 C 0.43907 -0.04717 0.43802 -0.03376 0.43212 -0.02197 C 0.43021 -0.01411 0.43125 -0.01758 0.429 -0.01133 " pathEditMode="relative" ptsTypes="fffffffffffffffffffffffA">
                                      <p:cBhvr>
                                        <p:cTn id="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832 C -0.00399 -0.01803 -0.00521 -0.02728 -0.00955 -0.03584 C -0.01111 -0.04439 -0.01389 -0.05064 -0.0158 -0.05896 C -0.01667 -0.06312 -0.01893 -0.07168 -0.01893 -0.07168 C -0.02014 -0.08809 -0.02014 -0.10058 -0.02691 -0.11399 C -0.03125 -0.13734 -0.0283 -0.1237 -0.03333 -0.14358 C -0.03386 -0.14566 -0.0349 -0.15006 -0.0349 -0.15006 C -0.03472 -0.15168 -0.03403 -0.16832 -0.03177 -0.17318 C -0.02552 -0.18659 0.00104 -0.1926 0.01267 -0.19653 C 0.09462 -0.19514 0.17378 -0.19237 0.25555 -0.19445 C 0.27569 -0.19353 0.29792 -0.20185 0.31597 -0.19006 C 0.32083 -0.18682 0.32396 -0.17757 0.32552 -0.1711 C 0.32656 -0.16694 0.32864 -0.15838 0.32864 -0.15838 C 0.3283 -0.15214 0.3309 -0.13572 0.32378 -0.13087 C 0.32083 -0.12879 0.31753 -0.12809 0.31441 -0.1267 C 0.31285 -0.12601 0.30955 -0.12462 0.30955 -0.12462 C 0.30347 -0.11907 0.2967 -0.11723 0.29045 -0.11191 C 0.27986 -0.09087 0.28715 -0.0726 0.29844 -0.05688 C 0.30052 -0.04832 0.30295 -0.04786 0.30798 -0.04208 C 0.31389 -0.03514 0.31649 -0.02844 0.32378 -0.0252 C 0.32986 -0.01757 0.33542 -0.0178 0.33976 -0.00624 " pathEditMode="relative" ptsTypes="ffffffffffffffffffffA">
                                      <p:cBhvr>
                                        <p:cTn id="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6108" y="243106"/>
            <a:ext cx="7047186" cy="5087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10204"/>
                </a:solidFill>
              </a:rPr>
              <a:t>飞</a:t>
            </a:r>
            <a:r>
              <a:rPr lang="zh-CN" altLang="en-US" dirty="0" smtClean="0">
                <a:solidFill>
                  <a:srgbClr val="010204"/>
                </a:solidFill>
              </a:rPr>
              <a:t>康卫士应用场景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785827"/>
            <a:ext cx="8229600" cy="715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1800" dirty="0"/>
              <a:t>政府</a:t>
            </a:r>
            <a:r>
              <a:rPr lang="zh-CN" altLang="en-US" sz="1800" dirty="0" smtClean="0"/>
              <a:t>用户</a:t>
            </a:r>
            <a:endParaRPr lang="zh-CN" altLang="en-US" sz="1800" dirty="0"/>
          </a:p>
        </p:txBody>
      </p:sp>
      <p:sp>
        <p:nvSpPr>
          <p:cNvPr id="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57200" y="1143370"/>
            <a:ext cx="8229600" cy="130954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/>
              <a:t>行业</a:t>
            </a:r>
            <a:r>
              <a:rPr lang="zh-CN" altLang="en-US" sz="2000" dirty="0" smtClean="0"/>
              <a:t>：法院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审计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房管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消防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档案</a:t>
            </a:r>
            <a:endParaRPr lang="en-US" altLang="zh-CN" sz="2000" dirty="0" smtClean="0"/>
          </a:p>
          <a:p>
            <a:r>
              <a:rPr lang="zh-CN" altLang="en-US" sz="2000" dirty="0" smtClean="0"/>
              <a:t>区域：下属市级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区级</a:t>
            </a:r>
            <a:endParaRPr lang="en-US" altLang="zh-CN" sz="2000" dirty="0" smtClean="0"/>
          </a:p>
          <a:p>
            <a:r>
              <a:rPr lang="zh-CN" altLang="en-US" sz="2000" dirty="0" smtClean="0"/>
              <a:t>常见</a:t>
            </a:r>
            <a:r>
              <a:rPr lang="en-US" altLang="zh-CN" sz="2000" dirty="0" smtClean="0"/>
              <a:t>IT</a:t>
            </a:r>
            <a:r>
              <a:rPr lang="zh-CN" altLang="en-US" sz="2000" dirty="0" smtClean="0"/>
              <a:t>系统：</a:t>
            </a:r>
            <a:r>
              <a:rPr lang="en-US" altLang="zh-CN" sz="2000" dirty="0" smtClean="0"/>
              <a:t>OA</a:t>
            </a:r>
            <a:r>
              <a:rPr lang="zh-CN" altLang="en-US" sz="2000" dirty="0" smtClean="0"/>
              <a:t>、对外服务平台（网站）、业务平台等等。</a:t>
            </a:r>
            <a:endParaRPr lang="en-US" altLang="zh-CN" sz="2000" dirty="0" smtClean="0"/>
          </a:p>
          <a:p>
            <a:r>
              <a:rPr lang="en-US" altLang="zh-CN" sz="2000" dirty="0" smtClean="0"/>
              <a:t>IT</a:t>
            </a:r>
            <a:r>
              <a:rPr lang="zh-CN" altLang="en-US" sz="2000" dirty="0" smtClean="0"/>
              <a:t>系统特点：数据量不大，业务不太繁忙，但业务连续性要求高。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7200" y="2926675"/>
            <a:ext cx="8229600" cy="715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1800" dirty="0" smtClean="0"/>
              <a:t>医疗行业</a:t>
            </a:r>
            <a:endParaRPr lang="zh-CN" altLang="en-US" sz="1800" dirty="0"/>
          </a:p>
        </p:txBody>
      </p:sp>
      <p:sp>
        <p:nvSpPr>
          <p:cNvPr id="11" name="文本占位符 1"/>
          <p:cNvSpPr txBox="1">
            <a:spLocks/>
          </p:cNvSpPr>
          <p:nvPr/>
        </p:nvSpPr>
        <p:spPr>
          <a:xfrm>
            <a:off x="457200" y="3346274"/>
            <a:ext cx="8229600" cy="1309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ebdings" pitchFamily="18" charset="2"/>
              <a:buChar char=""/>
              <a:tabLst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规模：二甲、三甲等</a:t>
            </a:r>
            <a:endParaRPr lang="en-US" altLang="zh-CN" sz="2000" dirty="0" smtClean="0"/>
          </a:p>
          <a:p>
            <a:r>
              <a:rPr lang="en-US" altLang="zh-CN" sz="2000" dirty="0" smtClean="0"/>
              <a:t>IT</a:t>
            </a:r>
            <a:r>
              <a:rPr lang="zh-CN" altLang="en-US" sz="2000" dirty="0" smtClean="0"/>
              <a:t>系统：</a:t>
            </a:r>
            <a:r>
              <a:rPr lang="en-US" altLang="zh-CN" sz="2000" dirty="0" smtClean="0"/>
              <a:t>HIS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LIS</a:t>
            </a:r>
            <a:r>
              <a:rPr lang="zh-CN" altLang="en-US" sz="2000" dirty="0" smtClean="0"/>
              <a:t>、办公系统等等</a:t>
            </a:r>
            <a:endParaRPr lang="en-US" altLang="zh-CN" sz="2000" dirty="0" smtClean="0"/>
          </a:p>
          <a:p>
            <a:r>
              <a:rPr lang="zh-CN" altLang="en-US" sz="2000" dirty="0" smtClean="0"/>
              <a:t>保护：针对核心系统进行保护、关键用户桌面保护。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1667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6108" y="243106"/>
            <a:ext cx="7047186" cy="5087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10204"/>
                </a:solidFill>
              </a:rPr>
              <a:t>飞</a:t>
            </a:r>
            <a:r>
              <a:rPr lang="zh-CN" altLang="en-US" dirty="0" smtClean="0">
                <a:solidFill>
                  <a:srgbClr val="010204"/>
                </a:solidFill>
              </a:rPr>
              <a:t>康卫士应用场景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785827"/>
            <a:ext cx="8229600" cy="715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1800" dirty="0" smtClean="0"/>
              <a:t>互联网行业</a:t>
            </a:r>
            <a:endParaRPr lang="zh-CN" altLang="en-US" sz="18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57200" y="3608855"/>
            <a:ext cx="8229600" cy="715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1800" dirty="0"/>
              <a:t>教育</a:t>
            </a:r>
            <a:r>
              <a:rPr lang="zh-CN" altLang="en-US" sz="1800" dirty="0" smtClean="0"/>
              <a:t>行业</a:t>
            </a:r>
            <a:endParaRPr lang="zh-CN" altLang="en-US" sz="1800" dirty="0"/>
          </a:p>
        </p:txBody>
      </p:sp>
      <p:sp>
        <p:nvSpPr>
          <p:cNvPr id="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57200" y="1143369"/>
            <a:ext cx="8229600" cy="203525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规模</a:t>
            </a:r>
            <a:r>
              <a:rPr lang="zh-CN" altLang="en-US" sz="2000" dirty="0" smtClean="0"/>
              <a:t>：中小型互联网企业</a:t>
            </a:r>
            <a:endParaRPr lang="en-US" altLang="zh-CN" sz="2000" dirty="0" smtClean="0"/>
          </a:p>
          <a:p>
            <a:r>
              <a:rPr lang="zh-CN" altLang="en-US" sz="2000" dirty="0" smtClean="0"/>
              <a:t>数据保护现状：有一定的互联网访问，对业务系统的连续性要求高。如采用双机或者存储复制，成本较高，目前一般都为备份方式。</a:t>
            </a:r>
            <a:endParaRPr lang="en-US" altLang="zh-CN" sz="2000" dirty="0" smtClean="0"/>
          </a:p>
          <a:p>
            <a:r>
              <a:rPr lang="zh-CN" altLang="en-US" sz="2000" dirty="0" smtClean="0"/>
              <a:t>保护方式：增加一台飞康卫士，多台应用和数据库服务器进行保护，</a:t>
            </a:r>
            <a:endParaRPr lang="zh-CN" altLang="en-US" sz="2000" dirty="0"/>
          </a:p>
        </p:txBody>
      </p:sp>
      <p:sp>
        <p:nvSpPr>
          <p:cNvPr id="9" name="文本占位符 1"/>
          <p:cNvSpPr txBox="1">
            <a:spLocks/>
          </p:cNvSpPr>
          <p:nvPr/>
        </p:nvSpPr>
        <p:spPr>
          <a:xfrm>
            <a:off x="457200" y="4028453"/>
            <a:ext cx="8229600" cy="2035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ebdings" pitchFamily="18" charset="2"/>
              <a:buChar char=""/>
              <a:tabLst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规模：高职、中职、普高、部分高校平台、教育局</a:t>
            </a:r>
            <a:endParaRPr lang="en-US" altLang="zh-CN" sz="2000" dirty="0" smtClean="0"/>
          </a:p>
          <a:p>
            <a:r>
              <a:rPr lang="zh-CN" altLang="en-US" sz="2000" dirty="0" smtClean="0"/>
              <a:t>被保护系统：一卡通系统、办公平台、教学平台等等</a:t>
            </a:r>
            <a:endParaRPr lang="en-US" altLang="zh-CN" sz="2000" dirty="0" smtClean="0"/>
          </a:p>
          <a:p>
            <a:r>
              <a:rPr lang="zh-CN" altLang="en-US" sz="2000" dirty="0" smtClean="0"/>
              <a:t>现状：不会投入太多的经费，但业务平台连续性要求高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1667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6108" y="243106"/>
            <a:ext cx="7047186" cy="5087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10204"/>
                </a:solidFill>
              </a:rPr>
              <a:t>飞</a:t>
            </a:r>
            <a:r>
              <a:rPr lang="zh-CN" altLang="en-US" dirty="0" smtClean="0">
                <a:solidFill>
                  <a:srgbClr val="010204"/>
                </a:solidFill>
              </a:rPr>
              <a:t>康卫士应用场景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785827"/>
            <a:ext cx="8229600" cy="715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1800" dirty="0"/>
              <a:t>虚拟</a:t>
            </a:r>
            <a:r>
              <a:rPr lang="zh-CN" altLang="en-US" sz="1800" dirty="0" smtClean="0"/>
              <a:t>化平台</a:t>
            </a:r>
            <a:endParaRPr lang="zh-CN" altLang="en-US" sz="1800" dirty="0"/>
          </a:p>
        </p:txBody>
      </p:sp>
      <p:sp>
        <p:nvSpPr>
          <p:cNvPr id="8" name="文本占位符 1"/>
          <p:cNvSpPr txBox="1">
            <a:spLocks/>
          </p:cNvSpPr>
          <p:nvPr/>
        </p:nvSpPr>
        <p:spPr>
          <a:xfrm>
            <a:off x="457200" y="1299767"/>
            <a:ext cx="8229600" cy="2035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ebdings" pitchFamily="18" charset="2"/>
              <a:buChar char=""/>
              <a:tabLst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对象</a:t>
            </a:r>
            <a:r>
              <a:rPr lang="zh-CN" altLang="en-US" sz="2000" dirty="0" smtClean="0"/>
              <a:t>：很多企业、政府单位都已经上线虚拟化平台，但原有为单存储架构，存在单点故障。</a:t>
            </a:r>
            <a:endParaRPr lang="en-US" altLang="zh-CN" sz="2000" dirty="0" smtClean="0"/>
          </a:p>
          <a:p>
            <a:r>
              <a:rPr lang="zh-CN" altLang="en-US" sz="2000" dirty="0"/>
              <a:t>现状</a:t>
            </a:r>
            <a:r>
              <a:rPr lang="zh-CN" altLang="en-US" sz="2000" dirty="0" smtClean="0"/>
              <a:t>：昂贵的</a:t>
            </a:r>
            <a:r>
              <a:rPr lang="en-US" altLang="zh-CN" sz="2000" dirty="0" smtClean="0"/>
              <a:t>VMware SRM+</a:t>
            </a:r>
            <a:r>
              <a:rPr lang="zh-CN" altLang="en-US" sz="2000" dirty="0" smtClean="0"/>
              <a:t>存储复制模式让用户望而却步。</a:t>
            </a:r>
            <a:endParaRPr lang="en-US" altLang="zh-CN" sz="2000" dirty="0" smtClean="0"/>
          </a:p>
          <a:p>
            <a:r>
              <a:rPr lang="zh-CN" altLang="en-US" sz="2000" dirty="0" smtClean="0"/>
              <a:t>保护方式：增加一台飞康卫士，对虚机内关键系统进行保护，同时还能将物理环境中的系统统一进行保护。</a:t>
            </a:r>
            <a:endParaRPr lang="zh-CN" altLang="en-US" sz="20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09600" y="3315310"/>
            <a:ext cx="8229600" cy="715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1800" dirty="0" smtClean="0"/>
              <a:t>机房搬迁</a:t>
            </a:r>
            <a:endParaRPr lang="zh-CN" altLang="en-US" sz="1800" dirty="0"/>
          </a:p>
        </p:txBody>
      </p:sp>
      <p:sp>
        <p:nvSpPr>
          <p:cNvPr id="10" name="文本占位符 1"/>
          <p:cNvSpPr txBox="1">
            <a:spLocks/>
          </p:cNvSpPr>
          <p:nvPr/>
        </p:nvSpPr>
        <p:spPr>
          <a:xfrm>
            <a:off x="609600" y="3832510"/>
            <a:ext cx="8229600" cy="2035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ebdings" pitchFamily="18" charset="2"/>
              <a:buChar char=""/>
              <a:tabLst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现状：常见方式采用备份方式，一旦发生故障，需要进行数据恢复。成功率、环境搭建、恢复时间都是问题。</a:t>
            </a:r>
            <a:endParaRPr lang="en-US" altLang="zh-CN" sz="2000" dirty="0" smtClean="0"/>
          </a:p>
          <a:p>
            <a:r>
              <a:rPr lang="zh-CN" altLang="en-US" sz="2000" dirty="0" smtClean="0"/>
              <a:t>解决方案：一台飞康卫士，从操作系统到数据，完整的保护，出现故障，立即切换。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8649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6108" y="243106"/>
            <a:ext cx="7047186" cy="5087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10204"/>
                </a:solidFill>
              </a:rPr>
              <a:t>飞</a:t>
            </a:r>
            <a:r>
              <a:rPr lang="zh-CN" altLang="en-US" dirty="0" smtClean="0">
                <a:solidFill>
                  <a:srgbClr val="010204"/>
                </a:solidFill>
              </a:rPr>
              <a:t>康卫士应用场景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785827"/>
            <a:ext cx="8229600" cy="715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1800" dirty="0" smtClean="0"/>
              <a:t>多中心容灾到总部容灾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3418974" y="774038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行业：区域卫生医疗、政府单位、多中心企业等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17" descr="CX3-20_SO_96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647564" y="3892572"/>
            <a:ext cx="875613" cy="308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5" descr="brocade39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77" y="3247078"/>
            <a:ext cx="882560" cy="223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99"/>
          <p:cNvSpPr>
            <a:spLocks noChangeArrowheads="1"/>
          </p:cNvSpPr>
          <p:nvPr/>
        </p:nvSpPr>
        <p:spPr bwMode="auto">
          <a:xfrm>
            <a:off x="683568" y="2706237"/>
            <a:ext cx="1080120" cy="411742"/>
          </a:xfrm>
          <a:prstGeom prst="ellipse">
            <a:avLst/>
          </a:prstGeom>
          <a:noFill/>
          <a:ln w="9525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100" b="1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0" name="直接连接符 218"/>
          <p:cNvCxnSpPr>
            <a:stCxn id="8" idx="0"/>
          </p:cNvCxnSpPr>
          <p:nvPr/>
        </p:nvCxnSpPr>
        <p:spPr bwMode="auto">
          <a:xfrm flipH="1" flipV="1">
            <a:off x="962131" y="2952100"/>
            <a:ext cx="702526" cy="294978"/>
          </a:xfrm>
          <a:prstGeom prst="line">
            <a:avLst/>
          </a:prstGeom>
          <a:ln w="12700">
            <a:solidFill>
              <a:srgbClr val="D86B28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218"/>
          <p:cNvCxnSpPr>
            <a:stCxn id="8" idx="0"/>
          </p:cNvCxnSpPr>
          <p:nvPr/>
        </p:nvCxnSpPr>
        <p:spPr bwMode="auto">
          <a:xfrm flipH="1" flipV="1">
            <a:off x="1502816" y="2952100"/>
            <a:ext cx="161841" cy="294978"/>
          </a:xfrm>
          <a:prstGeom prst="line">
            <a:avLst/>
          </a:prstGeom>
          <a:ln w="12700">
            <a:solidFill>
              <a:srgbClr val="D86B28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Line 3"/>
          <p:cNvSpPr>
            <a:spLocks noChangeShapeType="1"/>
          </p:cNvSpPr>
          <p:nvPr/>
        </p:nvSpPr>
        <p:spPr bwMode="auto">
          <a:xfrm>
            <a:off x="1547664" y="2037859"/>
            <a:ext cx="0" cy="64807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3"/>
          <p:cNvSpPr>
            <a:spLocks noChangeShapeType="1"/>
          </p:cNvSpPr>
          <p:nvPr/>
        </p:nvSpPr>
        <p:spPr bwMode="auto">
          <a:xfrm>
            <a:off x="971600" y="1965851"/>
            <a:ext cx="0" cy="64807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03"/>
          <p:cNvSpPr>
            <a:spLocks/>
          </p:cNvSpPr>
          <p:nvPr/>
        </p:nvSpPr>
        <p:spPr bwMode="auto">
          <a:xfrm rot="5848352">
            <a:off x="1166047" y="2497420"/>
            <a:ext cx="192637" cy="368530"/>
          </a:xfrm>
          <a:custGeom>
            <a:avLst/>
            <a:gdLst>
              <a:gd name="T0" fmla="*/ 2147483647 w 404"/>
              <a:gd name="T1" fmla="*/ 2147483647 h 1294"/>
              <a:gd name="T2" fmla="*/ 2147483647 w 404"/>
              <a:gd name="T3" fmla="*/ 0 h 1294"/>
              <a:gd name="T4" fmla="*/ 2147483647 w 404"/>
              <a:gd name="T5" fmla="*/ 2147483647 h 1294"/>
              <a:gd name="T6" fmla="*/ 0 w 404"/>
              <a:gd name="T7" fmla="*/ 2147483647 h 1294"/>
              <a:gd name="T8" fmla="*/ 2147483647 w 404"/>
              <a:gd name="T9" fmla="*/ 2147483647 h 1294"/>
              <a:gd name="T10" fmla="*/ 2147483647 w 404"/>
              <a:gd name="T11" fmla="*/ 2147483647 h 1294"/>
              <a:gd name="T12" fmla="*/ 2147483647 w 404"/>
              <a:gd name="T13" fmla="*/ 2147483647 h 1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4"/>
              <a:gd name="T22" fmla="*/ 0 h 1294"/>
              <a:gd name="T23" fmla="*/ 404 w 404"/>
              <a:gd name="T24" fmla="*/ 1294 h 1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 cmpd="sng">
            <a:solidFill>
              <a:srgbClr val="ECF6A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100" b="1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73397" y="2103157"/>
            <a:ext cx="8002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核心系统</a:t>
            </a:r>
            <a:endParaRPr lang="zh-CN" altLang="en-US" sz="1200" b="1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29"/>
          <p:cNvSpPr txBox="1">
            <a:spLocks noChangeArrowheads="1"/>
          </p:cNvSpPr>
          <p:nvPr/>
        </p:nvSpPr>
        <p:spPr bwMode="auto">
          <a:xfrm>
            <a:off x="1170601" y="3470851"/>
            <a:ext cx="9541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光纤交换机</a:t>
            </a:r>
            <a:endParaRPr lang="zh-CN" altLang="en-US" sz="1200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65647" y="1639074"/>
            <a:ext cx="5762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000" b="1" dirty="0">
                <a:ea typeface="宋体" pitchFamily="2" charset="-122"/>
              </a:rPr>
              <a:t>LAN</a:t>
            </a:r>
          </a:p>
        </p:txBody>
      </p:sp>
      <p:pic>
        <p:nvPicPr>
          <p:cNvPr id="18" name="Picture 171" descr="serv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2051720" y="2458874"/>
            <a:ext cx="377729" cy="55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Line 3"/>
          <p:cNvSpPr>
            <a:spLocks noChangeShapeType="1"/>
          </p:cNvSpPr>
          <p:nvPr/>
        </p:nvSpPr>
        <p:spPr bwMode="auto">
          <a:xfrm>
            <a:off x="2267744" y="1954818"/>
            <a:ext cx="0" cy="64807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331621" y="2098834"/>
            <a:ext cx="8002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其他系统</a:t>
            </a:r>
            <a:endParaRPr lang="zh-CN" altLang="en-US" sz="1200" b="1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Picture 13" descr="CDPx1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72099" y="3247078"/>
            <a:ext cx="807514" cy="223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直接连接符 218"/>
          <p:cNvCxnSpPr>
            <a:stCxn id="7" idx="0"/>
            <a:endCxn id="8" idx="2"/>
          </p:cNvCxnSpPr>
          <p:nvPr/>
        </p:nvCxnSpPr>
        <p:spPr bwMode="auto">
          <a:xfrm flipV="1">
            <a:off x="1085371" y="3470851"/>
            <a:ext cx="579286" cy="421721"/>
          </a:xfrm>
          <a:prstGeom prst="line">
            <a:avLst/>
          </a:prstGeom>
          <a:ln w="12700">
            <a:solidFill>
              <a:srgbClr val="D86B28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连接符 218"/>
          <p:cNvCxnSpPr>
            <a:stCxn id="26" idx="0"/>
            <a:endCxn id="16" idx="0"/>
          </p:cNvCxnSpPr>
          <p:nvPr/>
        </p:nvCxnSpPr>
        <p:spPr bwMode="auto">
          <a:xfrm flipH="1" flipV="1">
            <a:off x="1647655" y="3470851"/>
            <a:ext cx="669789" cy="503653"/>
          </a:xfrm>
          <a:prstGeom prst="line">
            <a:avLst/>
          </a:prstGeom>
          <a:ln w="12700">
            <a:solidFill>
              <a:srgbClr val="D86B28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129"/>
          <p:cNvSpPr txBox="1">
            <a:spLocks noChangeArrowheads="1"/>
          </p:cNvSpPr>
          <p:nvPr/>
        </p:nvSpPr>
        <p:spPr bwMode="auto">
          <a:xfrm>
            <a:off x="647564" y="4189019"/>
            <a:ext cx="8002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zh-CN" altLang="en-US" sz="1200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endParaRPr lang="zh-CN" altLang="en-US" sz="1200" b="1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柱形 24"/>
          <p:cNvSpPr/>
          <p:nvPr/>
        </p:nvSpPr>
        <p:spPr>
          <a:xfrm>
            <a:off x="1688515" y="6179921"/>
            <a:ext cx="144016" cy="108012"/>
          </a:xfrm>
          <a:prstGeom prst="can">
            <a:avLst/>
          </a:prstGeom>
          <a:solidFill>
            <a:srgbClr val="0070C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Picture 17" descr="CX3-20_SO_96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995743" y="3974504"/>
            <a:ext cx="643402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直接连接符 218"/>
          <p:cNvCxnSpPr/>
          <p:nvPr/>
        </p:nvCxnSpPr>
        <p:spPr bwMode="auto">
          <a:xfrm flipH="1">
            <a:off x="2123728" y="3363322"/>
            <a:ext cx="766162" cy="0"/>
          </a:xfrm>
          <a:prstGeom prst="line">
            <a:avLst/>
          </a:prstGeom>
          <a:ln w="12700">
            <a:solidFill>
              <a:srgbClr val="D86B28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Line 3"/>
          <p:cNvSpPr>
            <a:spLocks noChangeShapeType="1"/>
          </p:cNvSpPr>
          <p:nvPr/>
        </p:nvSpPr>
        <p:spPr bwMode="auto">
          <a:xfrm>
            <a:off x="3287037" y="2014538"/>
            <a:ext cx="0" cy="123254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265664" y="4957365"/>
            <a:ext cx="5762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000" b="1" dirty="0">
                <a:ea typeface="宋体" pitchFamily="2" charset="-122"/>
              </a:rPr>
              <a:t>LAN</a:t>
            </a:r>
          </a:p>
        </p:txBody>
      </p:sp>
      <p:sp>
        <p:nvSpPr>
          <p:cNvPr id="30" name="Line 3"/>
          <p:cNvSpPr>
            <a:spLocks noChangeShapeType="1"/>
          </p:cNvSpPr>
          <p:nvPr/>
        </p:nvSpPr>
        <p:spPr bwMode="auto">
          <a:xfrm>
            <a:off x="1561808" y="5310855"/>
            <a:ext cx="0" cy="64807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"/>
          <p:cNvSpPr>
            <a:spLocks noChangeShapeType="1"/>
          </p:cNvSpPr>
          <p:nvPr/>
        </p:nvSpPr>
        <p:spPr bwMode="auto">
          <a:xfrm>
            <a:off x="913736" y="5256430"/>
            <a:ext cx="0" cy="64807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06076" y="5382863"/>
            <a:ext cx="14157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分支机构业务系统</a:t>
            </a:r>
            <a:endParaRPr lang="zh-CN" altLang="en-US" sz="1200" b="1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730052" y="5711201"/>
            <a:ext cx="438338" cy="527885"/>
            <a:chOff x="5656565" y="5891980"/>
            <a:chExt cx="700087" cy="768350"/>
          </a:xfrm>
        </p:grpSpPr>
        <p:pic>
          <p:nvPicPr>
            <p:cNvPr id="34" name="Picture 15" descr="C:\Users\Andy.Abbas\Documents\1_DAG\_FalconStor\Training\_IPStor 6 Training\artwork\Standard Icons\AP Server-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56565" y="5891980"/>
              <a:ext cx="700087" cy="768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182" descr="win-logo_only"/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5656710" y="6342319"/>
              <a:ext cx="245593" cy="220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16" descr="DiskSafe ico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006608" y="6324552"/>
              <a:ext cx="279482" cy="335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7" name="组合 36"/>
          <p:cNvGrpSpPr/>
          <p:nvPr/>
        </p:nvGrpSpPr>
        <p:grpSpPr>
          <a:xfrm>
            <a:off x="1362272" y="5687980"/>
            <a:ext cx="514004" cy="574326"/>
            <a:chOff x="3925322" y="5891980"/>
            <a:chExt cx="700087" cy="768350"/>
          </a:xfrm>
        </p:grpSpPr>
        <p:pic>
          <p:nvPicPr>
            <p:cNvPr id="38" name="Picture 15" descr="C:\Users\Andy.Abbas\Documents\1_DAG\_FalconStor\Training\_IPStor 6 Training\artwork\Standard Icons\AP Server-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25322" y="5891980"/>
              <a:ext cx="700087" cy="768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2" descr="C:\Users\raines\Desktop\linux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7004" y="6245128"/>
              <a:ext cx="228802" cy="189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6" descr="DiskSafe ico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275980" y="6226852"/>
              <a:ext cx="279482" cy="335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1" name="组合 40"/>
          <p:cNvGrpSpPr/>
          <p:nvPr/>
        </p:nvGrpSpPr>
        <p:grpSpPr>
          <a:xfrm>
            <a:off x="759204" y="2471513"/>
            <a:ext cx="438338" cy="527885"/>
            <a:chOff x="5656565" y="5891980"/>
            <a:chExt cx="700087" cy="768350"/>
          </a:xfrm>
        </p:grpSpPr>
        <p:pic>
          <p:nvPicPr>
            <p:cNvPr id="42" name="Picture 15" descr="C:\Users\Andy.Abbas\Documents\1_DAG\_FalconStor\Training\_IPStor 6 Training\artwork\Standard Icons\AP Server-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56565" y="5891980"/>
              <a:ext cx="700087" cy="768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182" descr="win-logo_only"/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5656710" y="6342319"/>
              <a:ext cx="245593" cy="220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" name="Picture 16" descr="DiskSafe ico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006608" y="6324552"/>
              <a:ext cx="279482" cy="335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5" name="组合 44"/>
          <p:cNvGrpSpPr/>
          <p:nvPr/>
        </p:nvGrpSpPr>
        <p:grpSpPr>
          <a:xfrm>
            <a:off x="1358680" y="2421988"/>
            <a:ext cx="438338" cy="527885"/>
            <a:chOff x="5656565" y="5891980"/>
            <a:chExt cx="700087" cy="768350"/>
          </a:xfrm>
        </p:grpSpPr>
        <p:pic>
          <p:nvPicPr>
            <p:cNvPr id="46" name="Picture 15" descr="C:\Users\Andy.Abbas\Documents\1_DAG\_FalconStor\Training\_IPStor 6 Training\artwork\Standard Icons\AP Server-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56565" y="5891980"/>
              <a:ext cx="700087" cy="768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" name="Picture 182" descr="win-logo_only"/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5656710" y="6342319"/>
              <a:ext cx="245593" cy="220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Picture 16" descr="DiskSafe ico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006608" y="6324552"/>
              <a:ext cx="279482" cy="335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9" name="Line 3"/>
          <p:cNvSpPr>
            <a:spLocks noChangeShapeType="1"/>
          </p:cNvSpPr>
          <p:nvPr/>
        </p:nvSpPr>
        <p:spPr bwMode="auto">
          <a:xfrm>
            <a:off x="2209880" y="5327138"/>
            <a:ext cx="0" cy="64807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TextBox 129"/>
          <p:cNvSpPr txBox="1">
            <a:spLocks noChangeArrowheads="1"/>
          </p:cNvSpPr>
          <p:nvPr/>
        </p:nvSpPr>
        <p:spPr bwMode="auto">
          <a:xfrm>
            <a:off x="1917637" y="4219507"/>
            <a:ext cx="8002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容灾</a:t>
            </a:r>
            <a:r>
              <a:rPr lang="zh-CN" altLang="en-US" sz="1200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endParaRPr lang="zh-CN" altLang="en-US" sz="1200" b="1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Line 3"/>
          <p:cNvSpPr>
            <a:spLocks noChangeShapeType="1"/>
          </p:cNvSpPr>
          <p:nvPr/>
        </p:nvSpPr>
        <p:spPr bwMode="auto">
          <a:xfrm>
            <a:off x="3261709" y="5302489"/>
            <a:ext cx="0" cy="64807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1990438" y="5434202"/>
            <a:ext cx="8002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关键桌面</a:t>
            </a:r>
            <a:endParaRPr lang="zh-CN" altLang="en-US" sz="1200" b="1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95634" y="1315972"/>
            <a:ext cx="580267" cy="401916"/>
            <a:chOff x="5580112" y="5899968"/>
            <a:chExt cx="580267" cy="401916"/>
          </a:xfrm>
        </p:grpSpPr>
        <p:pic>
          <p:nvPicPr>
            <p:cNvPr id="54" name="图片 32" descr="6230icn-2.jp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580112" y="5899968"/>
              <a:ext cx="580267" cy="401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" name="Picture 16" descr="DiskSafe ico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868144" y="6037571"/>
              <a:ext cx="205196" cy="250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6" name="组合 55"/>
          <p:cNvGrpSpPr/>
          <p:nvPr/>
        </p:nvGrpSpPr>
        <p:grpSpPr>
          <a:xfrm>
            <a:off x="2231321" y="1303600"/>
            <a:ext cx="580267" cy="401916"/>
            <a:chOff x="5580112" y="5899968"/>
            <a:chExt cx="580267" cy="401916"/>
          </a:xfrm>
        </p:grpSpPr>
        <p:pic>
          <p:nvPicPr>
            <p:cNvPr id="57" name="图片 32" descr="6230icn-2.jp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580112" y="5899968"/>
              <a:ext cx="580267" cy="401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" name="Picture 16" descr="DiskSafe ico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868144" y="6037571"/>
              <a:ext cx="205196" cy="250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9" name="Line 3"/>
          <p:cNvSpPr>
            <a:spLocks noChangeShapeType="1"/>
          </p:cNvSpPr>
          <p:nvPr/>
        </p:nvSpPr>
        <p:spPr bwMode="auto">
          <a:xfrm>
            <a:off x="1830587" y="1516929"/>
            <a:ext cx="0" cy="434331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3"/>
          <p:cNvSpPr>
            <a:spLocks noChangeShapeType="1"/>
          </p:cNvSpPr>
          <p:nvPr/>
        </p:nvSpPr>
        <p:spPr bwMode="auto">
          <a:xfrm>
            <a:off x="2489018" y="1516929"/>
            <a:ext cx="0" cy="434331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 rot="16200000">
            <a:off x="2053136" y="100837"/>
            <a:ext cx="105372" cy="3708603"/>
          </a:xfrm>
          <a:prstGeom prst="can">
            <a:avLst>
              <a:gd name="adj" fmla="val 84558"/>
            </a:avLst>
          </a:prstGeom>
          <a:gradFill rotWithShape="1">
            <a:gsLst>
              <a:gs pos="0">
                <a:srgbClr val="1303E7"/>
              </a:gs>
              <a:gs pos="50000">
                <a:sysClr val="window" lastClr="FFFFFF"/>
              </a:gs>
              <a:gs pos="100000">
                <a:srgbClr val="1303E7"/>
              </a:gs>
            </a:gsLst>
            <a:lin ang="0" scaled="1"/>
          </a:gradFill>
          <a:ln w="9525">
            <a:solidFill>
              <a:srgbClr val="1303E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790567" y="1372679"/>
            <a:ext cx="8002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关键桌面</a:t>
            </a:r>
            <a:endParaRPr lang="zh-CN" altLang="en-US" sz="1200" b="1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003194" y="5807436"/>
            <a:ext cx="580267" cy="401916"/>
            <a:chOff x="5580112" y="5899968"/>
            <a:chExt cx="580267" cy="401916"/>
          </a:xfrm>
        </p:grpSpPr>
        <p:pic>
          <p:nvPicPr>
            <p:cNvPr id="64" name="图片 32" descr="6230icn-2.jp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580112" y="5899968"/>
              <a:ext cx="580267" cy="401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" name="Picture 16" descr="DiskSafe ico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868144" y="6037571"/>
              <a:ext cx="205196" cy="250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6" name="Picture 13" descr="CDPx1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952" y="5784621"/>
            <a:ext cx="807514" cy="223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AutoShape 5"/>
          <p:cNvSpPr>
            <a:spLocks noChangeArrowheads="1"/>
          </p:cNvSpPr>
          <p:nvPr/>
        </p:nvSpPr>
        <p:spPr bwMode="auto">
          <a:xfrm rot="16200000">
            <a:off x="2137918" y="3484014"/>
            <a:ext cx="118658" cy="3631710"/>
          </a:xfrm>
          <a:prstGeom prst="can">
            <a:avLst>
              <a:gd name="adj" fmla="val 84558"/>
            </a:avLst>
          </a:prstGeom>
          <a:gradFill rotWithShape="1">
            <a:gsLst>
              <a:gs pos="0">
                <a:srgbClr val="1303E7"/>
              </a:gs>
              <a:gs pos="50000">
                <a:sysClr val="window" lastClr="FFFFFF"/>
              </a:gs>
              <a:gs pos="100000">
                <a:srgbClr val="1303E7"/>
              </a:gs>
            </a:gsLst>
            <a:lin ang="0" scaled="1"/>
          </a:gradFill>
          <a:ln w="9525">
            <a:solidFill>
              <a:srgbClr val="1303E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2943057" y="5448102"/>
            <a:ext cx="8002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飞康卫士</a:t>
            </a:r>
            <a:endParaRPr lang="zh-CN" altLang="en-US" sz="1200" b="1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2654418" y="2972021"/>
            <a:ext cx="13853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飞康卫士</a:t>
            </a:r>
            <a:r>
              <a:rPr lang="en-US" altLang="zh-CN" sz="1200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/SA/GA</a:t>
            </a:r>
            <a:endParaRPr lang="zh-CN" altLang="en-US" sz="1200" b="1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 Box 16"/>
          <p:cNvSpPr txBox="1">
            <a:spLocks noChangeArrowheads="1"/>
          </p:cNvSpPr>
          <p:nvPr/>
        </p:nvSpPr>
        <p:spPr bwMode="auto">
          <a:xfrm>
            <a:off x="4960329" y="4948009"/>
            <a:ext cx="5762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000" b="1" dirty="0">
                <a:ea typeface="宋体" pitchFamily="2" charset="-122"/>
              </a:rPr>
              <a:t>LAN</a:t>
            </a:r>
          </a:p>
        </p:txBody>
      </p:sp>
      <p:sp>
        <p:nvSpPr>
          <p:cNvPr id="71" name="Line 3"/>
          <p:cNvSpPr>
            <a:spLocks noChangeShapeType="1"/>
          </p:cNvSpPr>
          <p:nvPr/>
        </p:nvSpPr>
        <p:spPr bwMode="auto">
          <a:xfrm>
            <a:off x="6256473" y="5301499"/>
            <a:ext cx="0" cy="64807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Line 3"/>
          <p:cNvSpPr>
            <a:spLocks noChangeShapeType="1"/>
          </p:cNvSpPr>
          <p:nvPr/>
        </p:nvSpPr>
        <p:spPr bwMode="auto">
          <a:xfrm>
            <a:off x="5608401" y="5247074"/>
            <a:ext cx="0" cy="64807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200741" y="5373507"/>
            <a:ext cx="14157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分支机构业务系统</a:t>
            </a:r>
            <a:endParaRPr lang="zh-CN" altLang="en-US" sz="1200" b="1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5424717" y="5701845"/>
            <a:ext cx="438338" cy="527885"/>
            <a:chOff x="5656565" y="5891980"/>
            <a:chExt cx="700087" cy="768350"/>
          </a:xfrm>
        </p:grpSpPr>
        <p:pic>
          <p:nvPicPr>
            <p:cNvPr id="75" name="Picture 15" descr="C:\Users\Andy.Abbas\Documents\1_DAG\_FalconStor\Training\_IPStor 6 Training\artwork\Standard Icons\AP Server-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56565" y="5891980"/>
              <a:ext cx="700087" cy="768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" name="Picture 182" descr="win-logo_only"/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5656710" y="6342319"/>
              <a:ext cx="245593" cy="220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7" name="Picture 16" descr="DiskSafe ico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006608" y="6324552"/>
              <a:ext cx="279482" cy="335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8" name="组合 77"/>
          <p:cNvGrpSpPr/>
          <p:nvPr/>
        </p:nvGrpSpPr>
        <p:grpSpPr>
          <a:xfrm>
            <a:off x="6056937" y="5678624"/>
            <a:ext cx="514004" cy="574326"/>
            <a:chOff x="3925322" y="5891980"/>
            <a:chExt cx="700087" cy="768350"/>
          </a:xfrm>
        </p:grpSpPr>
        <p:pic>
          <p:nvPicPr>
            <p:cNvPr id="79" name="Picture 15" descr="C:\Users\Andy.Abbas\Documents\1_DAG\_FalconStor\Training\_IPStor 6 Training\artwork\Standard Icons\AP Server-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25322" y="5891980"/>
              <a:ext cx="700087" cy="768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0" name="Picture 2" descr="C:\Users\raines\Desktop\linux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7004" y="6245128"/>
              <a:ext cx="228802" cy="189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16" descr="DiskSafe ico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275980" y="6226852"/>
              <a:ext cx="279482" cy="335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2" name="Line 3"/>
          <p:cNvSpPr>
            <a:spLocks noChangeShapeType="1"/>
          </p:cNvSpPr>
          <p:nvPr/>
        </p:nvSpPr>
        <p:spPr bwMode="auto">
          <a:xfrm>
            <a:off x="6904545" y="5317782"/>
            <a:ext cx="0" cy="64807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Line 3"/>
          <p:cNvSpPr>
            <a:spLocks noChangeShapeType="1"/>
          </p:cNvSpPr>
          <p:nvPr/>
        </p:nvSpPr>
        <p:spPr bwMode="auto">
          <a:xfrm>
            <a:off x="7956374" y="5293133"/>
            <a:ext cx="0" cy="64807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6685103" y="5424846"/>
            <a:ext cx="8002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关键桌面</a:t>
            </a:r>
            <a:endParaRPr lang="zh-CN" altLang="en-US" sz="1200" b="1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6697859" y="5798080"/>
            <a:ext cx="580267" cy="401916"/>
            <a:chOff x="5580112" y="5899968"/>
            <a:chExt cx="580267" cy="401916"/>
          </a:xfrm>
        </p:grpSpPr>
        <p:pic>
          <p:nvPicPr>
            <p:cNvPr id="86" name="图片 32" descr="6230icn-2.jp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580112" y="5899968"/>
              <a:ext cx="580267" cy="401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7" name="Picture 16" descr="DiskSafe ico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868144" y="6037571"/>
              <a:ext cx="205196" cy="250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8" name="Picture 13" descr="CDPx1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2617" y="5775265"/>
            <a:ext cx="807514" cy="223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AutoShape 5"/>
          <p:cNvSpPr>
            <a:spLocks noChangeArrowheads="1"/>
          </p:cNvSpPr>
          <p:nvPr/>
        </p:nvSpPr>
        <p:spPr bwMode="auto">
          <a:xfrm rot="16200000">
            <a:off x="6709146" y="3507613"/>
            <a:ext cx="102767" cy="3600400"/>
          </a:xfrm>
          <a:prstGeom prst="can">
            <a:avLst>
              <a:gd name="adj" fmla="val 84558"/>
            </a:avLst>
          </a:prstGeom>
          <a:gradFill rotWithShape="1">
            <a:gsLst>
              <a:gs pos="0">
                <a:srgbClr val="1303E7"/>
              </a:gs>
              <a:gs pos="50000">
                <a:sysClr val="window" lastClr="FFFFFF"/>
              </a:gs>
              <a:gs pos="100000">
                <a:srgbClr val="1303E7"/>
              </a:gs>
            </a:gsLst>
            <a:lin ang="0" scaled="1"/>
          </a:gradFill>
          <a:ln w="9525">
            <a:solidFill>
              <a:srgbClr val="1303E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7637722" y="5438746"/>
            <a:ext cx="8002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飞康卫士</a:t>
            </a:r>
            <a:endParaRPr lang="zh-CN" altLang="en-US" sz="1200" b="1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758470" y="3039261"/>
            <a:ext cx="13853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飞康卫士</a:t>
            </a:r>
            <a:r>
              <a:rPr lang="en-US" altLang="zh-CN" sz="1200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/SA/GA</a:t>
            </a:r>
            <a:endParaRPr lang="zh-CN" altLang="en-US" sz="1200" b="1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Line 3"/>
          <p:cNvSpPr>
            <a:spLocks noChangeShapeType="1"/>
          </p:cNvSpPr>
          <p:nvPr/>
        </p:nvSpPr>
        <p:spPr bwMode="auto">
          <a:xfrm>
            <a:off x="6496331" y="1934315"/>
            <a:ext cx="0" cy="134908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Text Box 16"/>
          <p:cNvSpPr txBox="1">
            <a:spLocks noChangeArrowheads="1"/>
          </p:cNvSpPr>
          <p:nvPr/>
        </p:nvSpPr>
        <p:spPr bwMode="auto">
          <a:xfrm>
            <a:off x="5680210" y="1594777"/>
            <a:ext cx="5762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000" b="1" dirty="0">
                <a:ea typeface="宋体" pitchFamily="2" charset="-122"/>
              </a:rPr>
              <a:t>LAN</a:t>
            </a:r>
          </a:p>
        </p:txBody>
      </p:sp>
      <p:sp>
        <p:nvSpPr>
          <p:cNvPr id="94" name="Line 3"/>
          <p:cNvSpPr>
            <a:spLocks noChangeShapeType="1"/>
          </p:cNvSpPr>
          <p:nvPr/>
        </p:nvSpPr>
        <p:spPr bwMode="auto">
          <a:xfrm>
            <a:off x="7469736" y="1917620"/>
            <a:ext cx="0" cy="64807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" name="Line 3"/>
          <p:cNvSpPr>
            <a:spLocks noChangeShapeType="1"/>
          </p:cNvSpPr>
          <p:nvPr/>
        </p:nvSpPr>
        <p:spPr bwMode="auto">
          <a:xfrm>
            <a:off x="8099746" y="1917620"/>
            <a:ext cx="0" cy="64807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96" name="直接连接符 218"/>
          <p:cNvCxnSpPr>
            <a:stCxn id="8" idx="0"/>
            <a:endCxn id="18" idx="2"/>
          </p:cNvCxnSpPr>
          <p:nvPr/>
        </p:nvCxnSpPr>
        <p:spPr bwMode="auto">
          <a:xfrm flipV="1">
            <a:off x="1664657" y="3012039"/>
            <a:ext cx="575928" cy="235039"/>
          </a:xfrm>
          <a:prstGeom prst="line">
            <a:avLst/>
          </a:prstGeom>
          <a:ln w="12700">
            <a:solidFill>
              <a:srgbClr val="D86B28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7266076" y="2394829"/>
            <a:ext cx="514004" cy="574326"/>
            <a:chOff x="3925322" y="5891980"/>
            <a:chExt cx="700087" cy="768350"/>
          </a:xfrm>
        </p:grpSpPr>
        <p:pic>
          <p:nvPicPr>
            <p:cNvPr id="98" name="Picture 15" descr="C:\Users\Andy.Abbas\Documents\1_DAG\_FalconStor\Training\_IPStor 6 Training\artwork\Standard Icons\AP Server-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25322" y="5891980"/>
              <a:ext cx="700087" cy="768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9" name="Picture 2" descr="C:\Users\raines\Desktop\linux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7004" y="6245128"/>
              <a:ext cx="228802" cy="189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组合 99"/>
          <p:cNvGrpSpPr/>
          <p:nvPr/>
        </p:nvGrpSpPr>
        <p:grpSpPr>
          <a:xfrm>
            <a:off x="7880577" y="2418049"/>
            <a:ext cx="438338" cy="527885"/>
            <a:chOff x="5656565" y="5891980"/>
            <a:chExt cx="700087" cy="768350"/>
          </a:xfrm>
        </p:grpSpPr>
        <p:pic>
          <p:nvPicPr>
            <p:cNvPr id="101" name="Picture 15" descr="C:\Users\Andy.Abbas\Documents\1_DAG\_FalconStor\Training\_IPStor 6 Training\artwork\Standard Icons\AP Server-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56565" y="5891980"/>
              <a:ext cx="700087" cy="768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" name="Picture 182" descr="win-logo_only"/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5656710" y="6342319"/>
              <a:ext cx="245593" cy="220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3" name="AutoShape 5"/>
          <p:cNvSpPr>
            <a:spLocks noChangeArrowheads="1"/>
          </p:cNvSpPr>
          <p:nvPr/>
        </p:nvSpPr>
        <p:spPr bwMode="auto">
          <a:xfrm rot="16200000">
            <a:off x="6707524" y="138101"/>
            <a:ext cx="106012" cy="3600402"/>
          </a:xfrm>
          <a:prstGeom prst="can">
            <a:avLst>
              <a:gd name="adj" fmla="val 84558"/>
            </a:avLst>
          </a:prstGeom>
          <a:gradFill rotWithShape="1">
            <a:gsLst>
              <a:gs pos="0">
                <a:srgbClr val="1303E7"/>
              </a:gs>
              <a:gs pos="50000">
                <a:sysClr val="window" lastClr="FFFFFF"/>
              </a:gs>
              <a:gs pos="100000">
                <a:srgbClr val="1303E7"/>
              </a:gs>
            </a:gsLst>
            <a:lin ang="0" scaled="1"/>
          </a:gradFill>
          <a:ln w="9525">
            <a:solidFill>
              <a:srgbClr val="1303E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7236296" y="2098834"/>
            <a:ext cx="11079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容</a:t>
            </a:r>
            <a:r>
              <a:rPr lang="zh-CN" altLang="en-US" sz="1200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灾演练平台</a:t>
            </a:r>
            <a:endParaRPr lang="zh-CN" altLang="en-US" sz="1200" b="1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5" name="Picture 4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23" y="3535560"/>
            <a:ext cx="12858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6" name="曲线连接符 232"/>
          <p:cNvCxnSpPr>
            <a:endCxn id="89" idx="0"/>
          </p:cNvCxnSpPr>
          <p:nvPr/>
        </p:nvCxnSpPr>
        <p:spPr>
          <a:xfrm rot="16200000" flipH="1">
            <a:off x="4218172" y="4478756"/>
            <a:ext cx="1139947" cy="518166"/>
          </a:xfrm>
          <a:prstGeom prst="curvedConnector2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线连接符 232"/>
          <p:cNvCxnSpPr>
            <a:endCxn id="67" idx="3"/>
          </p:cNvCxnSpPr>
          <p:nvPr/>
        </p:nvCxnSpPr>
        <p:spPr>
          <a:xfrm rot="5400000">
            <a:off x="3705080" y="4475888"/>
            <a:ext cx="1132003" cy="515958"/>
          </a:xfrm>
          <a:prstGeom prst="curvedConnector2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曲线连接符 232"/>
          <p:cNvCxnSpPr>
            <a:stCxn id="61" idx="3"/>
          </p:cNvCxnSpPr>
          <p:nvPr/>
        </p:nvCxnSpPr>
        <p:spPr>
          <a:xfrm>
            <a:off x="3960124" y="1955138"/>
            <a:ext cx="568936" cy="1937434"/>
          </a:xfrm>
          <a:prstGeom prst="curvedConnector2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曲线连接符 232"/>
          <p:cNvCxnSpPr>
            <a:stCxn id="103" idx="0"/>
          </p:cNvCxnSpPr>
          <p:nvPr/>
        </p:nvCxnSpPr>
        <p:spPr>
          <a:xfrm rot="10800000" flipV="1">
            <a:off x="4529063" y="1938302"/>
            <a:ext cx="520909" cy="2036202"/>
          </a:xfrm>
          <a:prstGeom prst="curvedConnector2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29"/>
          <p:cNvSpPr txBox="1">
            <a:spLocks noChangeArrowheads="1"/>
          </p:cNvSpPr>
          <p:nvPr/>
        </p:nvSpPr>
        <p:spPr bwMode="auto">
          <a:xfrm>
            <a:off x="3691333" y="4246205"/>
            <a:ext cx="167545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互联网</a:t>
            </a:r>
            <a:r>
              <a:rPr lang="en-US" altLang="zh-CN" sz="1200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VPN/</a:t>
            </a:r>
            <a:r>
              <a:rPr lang="zh-CN" altLang="en-US" sz="1200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政务专线</a:t>
            </a:r>
            <a:endParaRPr lang="zh-CN" altLang="en-US" sz="1200" b="1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圆柱形 110"/>
          <p:cNvSpPr/>
          <p:nvPr/>
        </p:nvSpPr>
        <p:spPr>
          <a:xfrm>
            <a:off x="1079361" y="6204725"/>
            <a:ext cx="144016" cy="108012"/>
          </a:xfrm>
          <a:prstGeom prst="can">
            <a:avLst/>
          </a:prstGeom>
          <a:solidFill>
            <a:srgbClr val="0070C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圆柱形 111"/>
          <p:cNvSpPr/>
          <p:nvPr/>
        </p:nvSpPr>
        <p:spPr>
          <a:xfrm>
            <a:off x="2375274" y="6166280"/>
            <a:ext cx="144016" cy="108012"/>
          </a:xfrm>
          <a:prstGeom prst="can">
            <a:avLst/>
          </a:prstGeom>
          <a:solidFill>
            <a:srgbClr val="0070C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Can 64"/>
          <p:cNvSpPr/>
          <p:nvPr/>
        </p:nvSpPr>
        <p:spPr>
          <a:xfrm>
            <a:off x="3742903" y="6022804"/>
            <a:ext cx="288862" cy="221973"/>
          </a:xfrm>
          <a:prstGeom prst="can">
            <a:avLst>
              <a:gd name="adj" fmla="val 31349"/>
            </a:avLst>
          </a:prstGeom>
          <a:solidFill>
            <a:srgbClr val="4F81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4" name="Can 64"/>
          <p:cNvSpPr/>
          <p:nvPr/>
        </p:nvSpPr>
        <p:spPr>
          <a:xfrm>
            <a:off x="3742903" y="6216481"/>
            <a:ext cx="288862" cy="221973"/>
          </a:xfrm>
          <a:prstGeom prst="can">
            <a:avLst>
              <a:gd name="adj" fmla="val 31349"/>
            </a:avLst>
          </a:prstGeom>
          <a:solidFill>
            <a:srgbClr val="00B05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5" name="Can 64"/>
          <p:cNvSpPr/>
          <p:nvPr/>
        </p:nvSpPr>
        <p:spPr>
          <a:xfrm>
            <a:off x="3750872" y="6424455"/>
            <a:ext cx="288862" cy="221973"/>
          </a:xfrm>
          <a:prstGeom prst="can">
            <a:avLst>
              <a:gd name="adj" fmla="val 31349"/>
            </a:avLst>
          </a:prstGeom>
          <a:solidFill>
            <a:srgbClr val="99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164188" y="598405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镜像卷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147116" y="6445097"/>
            <a:ext cx="652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CDP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卷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3153528" y="621648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快照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卷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圆柱形 118"/>
          <p:cNvSpPr/>
          <p:nvPr/>
        </p:nvSpPr>
        <p:spPr>
          <a:xfrm>
            <a:off x="6181032" y="6165967"/>
            <a:ext cx="144016" cy="108012"/>
          </a:xfrm>
          <a:prstGeom prst="can">
            <a:avLst/>
          </a:prstGeom>
          <a:solidFill>
            <a:srgbClr val="0070C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圆柱形 119"/>
          <p:cNvSpPr/>
          <p:nvPr/>
        </p:nvSpPr>
        <p:spPr>
          <a:xfrm>
            <a:off x="5571878" y="6190771"/>
            <a:ext cx="144016" cy="108012"/>
          </a:xfrm>
          <a:prstGeom prst="can">
            <a:avLst/>
          </a:prstGeom>
          <a:solidFill>
            <a:srgbClr val="0070C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圆柱形 120"/>
          <p:cNvSpPr/>
          <p:nvPr/>
        </p:nvSpPr>
        <p:spPr>
          <a:xfrm>
            <a:off x="6867791" y="6152326"/>
            <a:ext cx="144016" cy="108012"/>
          </a:xfrm>
          <a:prstGeom prst="can">
            <a:avLst/>
          </a:prstGeom>
          <a:solidFill>
            <a:srgbClr val="0070C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Can 64"/>
          <p:cNvSpPr/>
          <p:nvPr/>
        </p:nvSpPr>
        <p:spPr>
          <a:xfrm>
            <a:off x="8106317" y="6060976"/>
            <a:ext cx="288862" cy="221973"/>
          </a:xfrm>
          <a:prstGeom prst="can">
            <a:avLst>
              <a:gd name="adj" fmla="val 31349"/>
            </a:avLst>
          </a:prstGeom>
          <a:solidFill>
            <a:srgbClr val="4F81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3" name="Can 64"/>
          <p:cNvSpPr/>
          <p:nvPr/>
        </p:nvSpPr>
        <p:spPr>
          <a:xfrm>
            <a:off x="8106317" y="6254653"/>
            <a:ext cx="288862" cy="221973"/>
          </a:xfrm>
          <a:prstGeom prst="can">
            <a:avLst>
              <a:gd name="adj" fmla="val 31349"/>
            </a:avLst>
          </a:prstGeom>
          <a:solidFill>
            <a:srgbClr val="00B05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4" name="Can 64"/>
          <p:cNvSpPr/>
          <p:nvPr/>
        </p:nvSpPr>
        <p:spPr>
          <a:xfrm>
            <a:off x="8114286" y="6462627"/>
            <a:ext cx="288862" cy="221973"/>
          </a:xfrm>
          <a:prstGeom prst="can">
            <a:avLst>
              <a:gd name="adj" fmla="val 31349"/>
            </a:avLst>
          </a:prstGeom>
          <a:solidFill>
            <a:srgbClr val="99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7527602" y="6022222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镜像卷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510530" y="6483269"/>
            <a:ext cx="652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CDP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卷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7516942" y="625465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快照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卷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Can 64"/>
          <p:cNvSpPr/>
          <p:nvPr/>
        </p:nvSpPr>
        <p:spPr>
          <a:xfrm>
            <a:off x="7029843" y="3857382"/>
            <a:ext cx="288862" cy="221973"/>
          </a:xfrm>
          <a:prstGeom prst="can">
            <a:avLst>
              <a:gd name="adj" fmla="val 31349"/>
            </a:avLst>
          </a:prstGeom>
          <a:solidFill>
            <a:srgbClr val="4F81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9" name="Can 64"/>
          <p:cNvSpPr/>
          <p:nvPr/>
        </p:nvSpPr>
        <p:spPr>
          <a:xfrm>
            <a:off x="7029843" y="4051059"/>
            <a:ext cx="288862" cy="221973"/>
          </a:xfrm>
          <a:prstGeom prst="can">
            <a:avLst>
              <a:gd name="adj" fmla="val 31349"/>
            </a:avLst>
          </a:prstGeom>
          <a:solidFill>
            <a:srgbClr val="00B05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0" name="Can 64"/>
          <p:cNvSpPr/>
          <p:nvPr/>
        </p:nvSpPr>
        <p:spPr>
          <a:xfrm>
            <a:off x="7037812" y="4259033"/>
            <a:ext cx="288862" cy="221973"/>
          </a:xfrm>
          <a:prstGeom prst="can">
            <a:avLst>
              <a:gd name="adj" fmla="val 31349"/>
            </a:avLst>
          </a:prstGeom>
          <a:solidFill>
            <a:srgbClr val="99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451128" y="3818628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镜像卷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6434056" y="4279675"/>
            <a:ext cx="652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CDP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卷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6440468" y="4051059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快照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卷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4" name="Picture 17" descr="CX3-20_SO_96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7429798" y="3892572"/>
            <a:ext cx="643402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5" name="直接连接符 218"/>
          <p:cNvCxnSpPr/>
          <p:nvPr/>
        </p:nvCxnSpPr>
        <p:spPr bwMode="auto">
          <a:xfrm flipH="1">
            <a:off x="6808006" y="3450155"/>
            <a:ext cx="766162" cy="0"/>
          </a:xfrm>
          <a:prstGeom prst="line">
            <a:avLst/>
          </a:prstGeom>
          <a:ln w="12700">
            <a:solidFill>
              <a:srgbClr val="D86B28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直接连接符 218"/>
          <p:cNvCxnSpPr>
            <a:stCxn id="138" idx="0"/>
            <a:endCxn id="98" idx="2"/>
          </p:cNvCxnSpPr>
          <p:nvPr/>
        </p:nvCxnSpPr>
        <p:spPr bwMode="auto">
          <a:xfrm flipH="1" flipV="1">
            <a:off x="7523078" y="2969155"/>
            <a:ext cx="228421" cy="347105"/>
          </a:xfrm>
          <a:prstGeom prst="line">
            <a:avLst/>
          </a:prstGeom>
          <a:ln w="12700">
            <a:solidFill>
              <a:srgbClr val="D86B28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7" name="直接连接符 218"/>
          <p:cNvCxnSpPr>
            <a:stCxn id="138" idx="0"/>
            <a:endCxn id="101" idx="2"/>
          </p:cNvCxnSpPr>
          <p:nvPr/>
        </p:nvCxnSpPr>
        <p:spPr bwMode="auto">
          <a:xfrm flipV="1">
            <a:off x="7751499" y="2945934"/>
            <a:ext cx="348247" cy="370326"/>
          </a:xfrm>
          <a:prstGeom prst="line">
            <a:avLst/>
          </a:prstGeom>
          <a:ln w="12700">
            <a:solidFill>
              <a:srgbClr val="D86B28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8" name="Picture 35" descr="brocade39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219" y="3316260"/>
            <a:ext cx="882560" cy="223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Picture 13" descr="CDPx1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08978" y="3283395"/>
            <a:ext cx="807514" cy="223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0" name="直接连接符 218"/>
          <p:cNvCxnSpPr>
            <a:stCxn id="134" idx="0"/>
            <a:endCxn id="138" idx="2"/>
          </p:cNvCxnSpPr>
          <p:nvPr/>
        </p:nvCxnSpPr>
        <p:spPr bwMode="auto">
          <a:xfrm flipV="1">
            <a:off x="7751499" y="3540033"/>
            <a:ext cx="0" cy="352539"/>
          </a:xfrm>
          <a:prstGeom prst="line">
            <a:avLst/>
          </a:prstGeom>
          <a:ln w="12700">
            <a:solidFill>
              <a:srgbClr val="D86B28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1" name="Can 64"/>
          <p:cNvSpPr/>
          <p:nvPr/>
        </p:nvSpPr>
        <p:spPr>
          <a:xfrm>
            <a:off x="2693763" y="4006078"/>
            <a:ext cx="288862" cy="221973"/>
          </a:xfrm>
          <a:prstGeom prst="can">
            <a:avLst>
              <a:gd name="adj" fmla="val 31349"/>
            </a:avLst>
          </a:prstGeom>
          <a:solidFill>
            <a:srgbClr val="4F81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2" name="Can 64"/>
          <p:cNvSpPr/>
          <p:nvPr/>
        </p:nvSpPr>
        <p:spPr>
          <a:xfrm>
            <a:off x="2693763" y="4199755"/>
            <a:ext cx="288862" cy="221973"/>
          </a:xfrm>
          <a:prstGeom prst="can">
            <a:avLst>
              <a:gd name="adj" fmla="val 31349"/>
            </a:avLst>
          </a:prstGeom>
          <a:solidFill>
            <a:srgbClr val="00B05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3" name="Can 64"/>
          <p:cNvSpPr/>
          <p:nvPr/>
        </p:nvSpPr>
        <p:spPr>
          <a:xfrm>
            <a:off x="2701732" y="4407729"/>
            <a:ext cx="288862" cy="221973"/>
          </a:xfrm>
          <a:prstGeom prst="can">
            <a:avLst>
              <a:gd name="adj" fmla="val 31349"/>
            </a:avLst>
          </a:prstGeom>
          <a:solidFill>
            <a:srgbClr val="99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2990594" y="4006078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镜像卷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973522" y="4467125"/>
            <a:ext cx="652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CDP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卷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979934" y="4238509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快照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卷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圆柱形 146"/>
          <p:cNvSpPr/>
          <p:nvPr/>
        </p:nvSpPr>
        <p:spPr>
          <a:xfrm>
            <a:off x="1561808" y="1566696"/>
            <a:ext cx="144016" cy="108012"/>
          </a:xfrm>
          <a:prstGeom prst="can">
            <a:avLst/>
          </a:prstGeom>
          <a:solidFill>
            <a:srgbClr val="0070C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圆柱形 147"/>
          <p:cNvSpPr/>
          <p:nvPr/>
        </p:nvSpPr>
        <p:spPr>
          <a:xfrm>
            <a:off x="2312960" y="1579254"/>
            <a:ext cx="144016" cy="108012"/>
          </a:xfrm>
          <a:prstGeom prst="can">
            <a:avLst/>
          </a:prstGeom>
          <a:solidFill>
            <a:srgbClr val="0070C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圆柱形 148"/>
          <p:cNvSpPr/>
          <p:nvPr/>
        </p:nvSpPr>
        <p:spPr>
          <a:xfrm>
            <a:off x="1394433" y="4171663"/>
            <a:ext cx="144016" cy="108012"/>
          </a:xfrm>
          <a:prstGeom prst="can">
            <a:avLst/>
          </a:prstGeom>
          <a:solidFill>
            <a:srgbClr val="0070C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圆柱形 149"/>
          <p:cNvSpPr/>
          <p:nvPr/>
        </p:nvSpPr>
        <p:spPr>
          <a:xfrm>
            <a:off x="1022270" y="2825659"/>
            <a:ext cx="144016" cy="108012"/>
          </a:xfrm>
          <a:prstGeom prst="can">
            <a:avLst/>
          </a:prstGeom>
          <a:solidFill>
            <a:srgbClr val="0070C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圆柱形 150"/>
          <p:cNvSpPr/>
          <p:nvPr/>
        </p:nvSpPr>
        <p:spPr>
          <a:xfrm>
            <a:off x="1608237" y="2788114"/>
            <a:ext cx="144016" cy="108012"/>
          </a:xfrm>
          <a:prstGeom prst="can">
            <a:avLst/>
          </a:prstGeom>
          <a:solidFill>
            <a:srgbClr val="0070C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TextBox 129"/>
          <p:cNvSpPr txBox="1">
            <a:spLocks noChangeArrowheads="1"/>
          </p:cNvSpPr>
          <p:nvPr/>
        </p:nvSpPr>
        <p:spPr bwMode="auto">
          <a:xfrm>
            <a:off x="7368805" y="4142571"/>
            <a:ext cx="8002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容灾</a:t>
            </a:r>
            <a:r>
              <a:rPr lang="zh-CN" altLang="en-US" sz="1200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endParaRPr lang="zh-CN" altLang="en-US" sz="1200" b="1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圆柱形 152"/>
          <p:cNvSpPr/>
          <p:nvPr/>
        </p:nvSpPr>
        <p:spPr>
          <a:xfrm>
            <a:off x="1079361" y="6216946"/>
            <a:ext cx="144016" cy="108012"/>
          </a:xfrm>
          <a:prstGeom prst="can">
            <a:avLst/>
          </a:prstGeom>
          <a:solidFill>
            <a:srgbClr val="0070C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圆柱形 153"/>
          <p:cNvSpPr/>
          <p:nvPr/>
        </p:nvSpPr>
        <p:spPr>
          <a:xfrm>
            <a:off x="1688515" y="6195946"/>
            <a:ext cx="144016" cy="108012"/>
          </a:xfrm>
          <a:prstGeom prst="can">
            <a:avLst/>
          </a:prstGeom>
          <a:solidFill>
            <a:srgbClr val="0070C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圆柱形 154"/>
          <p:cNvSpPr/>
          <p:nvPr/>
        </p:nvSpPr>
        <p:spPr>
          <a:xfrm>
            <a:off x="2390547" y="6162940"/>
            <a:ext cx="144016" cy="108012"/>
          </a:xfrm>
          <a:prstGeom prst="can">
            <a:avLst/>
          </a:prstGeom>
          <a:solidFill>
            <a:srgbClr val="0070C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圆柱形 155"/>
          <p:cNvSpPr/>
          <p:nvPr/>
        </p:nvSpPr>
        <p:spPr>
          <a:xfrm>
            <a:off x="5571878" y="6195866"/>
            <a:ext cx="144016" cy="108012"/>
          </a:xfrm>
          <a:prstGeom prst="can">
            <a:avLst/>
          </a:prstGeom>
          <a:solidFill>
            <a:srgbClr val="0070C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圆柱形 156"/>
          <p:cNvSpPr/>
          <p:nvPr/>
        </p:nvSpPr>
        <p:spPr>
          <a:xfrm>
            <a:off x="6179285" y="6162998"/>
            <a:ext cx="144016" cy="108012"/>
          </a:xfrm>
          <a:prstGeom prst="can">
            <a:avLst/>
          </a:prstGeom>
          <a:solidFill>
            <a:srgbClr val="0070C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圆柱形 157"/>
          <p:cNvSpPr/>
          <p:nvPr/>
        </p:nvSpPr>
        <p:spPr>
          <a:xfrm>
            <a:off x="6867791" y="6155346"/>
            <a:ext cx="144016" cy="108012"/>
          </a:xfrm>
          <a:prstGeom prst="can">
            <a:avLst/>
          </a:prstGeom>
          <a:solidFill>
            <a:srgbClr val="0070C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圆柱形 158"/>
          <p:cNvSpPr/>
          <p:nvPr/>
        </p:nvSpPr>
        <p:spPr>
          <a:xfrm>
            <a:off x="1385584" y="4175065"/>
            <a:ext cx="144016" cy="108012"/>
          </a:xfrm>
          <a:prstGeom prst="can">
            <a:avLst/>
          </a:prstGeom>
          <a:solidFill>
            <a:srgbClr val="0070C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圆柱形 159"/>
          <p:cNvSpPr/>
          <p:nvPr/>
        </p:nvSpPr>
        <p:spPr>
          <a:xfrm>
            <a:off x="1028319" y="2822530"/>
            <a:ext cx="144016" cy="108012"/>
          </a:xfrm>
          <a:prstGeom prst="can">
            <a:avLst/>
          </a:prstGeom>
          <a:solidFill>
            <a:srgbClr val="0070C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圆柱形 160"/>
          <p:cNvSpPr/>
          <p:nvPr/>
        </p:nvSpPr>
        <p:spPr>
          <a:xfrm>
            <a:off x="1601608" y="2785404"/>
            <a:ext cx="144016" cy="108012"/>
          </a:xfrm>
          <a:prstGeom prst="can">
            <a:avLst/>
          </a:prstGeom>
          <a:solidFill>
            <a:srgbClr val="0070C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圆柱形 161"/>
          <p:cNvSpPr/>
          <p:nvPr/>
        </p:nvSpPr>
        <p:spPr>
          <a:xfrm>
            <a:off x="1561808" y="1557450"/>
            <a:ext cx="144016" cy="108012"/>
          </a:xfrm>
          <a:prstGeom prst="can">
            <a:avLst/>
          </a:prstGeom>
          <a:solidFill>
            <a:srgbClr val="0070C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圆柱形 162"/>
          <p:cNvSpPr/>
          <p:nvPr/>
        </p:nvSpPr>
        <p:spPr>
          <a:xfrm>
            <a:off x="2308808" y="1577442"/>
            <a:ext cx="144016" cy="108012"/>
          </a:xfrm>
          <a:prstGeom prst="can">
            <a:avLst/>
          </a:prstGeom>
          <a:solidFill>
            <a:srgbClr val="0070C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Can 64"/>
          <p:cNvSpPr/>
          <p:nvPr/>
        </p:nvSpPr>
        <p:spPr>
          <a:xfrm>
            <a:off x="3742903" y="6022804"/>
            <a:ext cx="288862" cy="221973"/>
          </a:xfrm>
          <a:prstGeom prst="can">
            <a:avLst>
              <a:gd name="adj" fmla="val 31349"/>
            </a:avLst>
          </a:prstGeom>
          <a:solidFill>
            <a:srgbClr val="4F81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5" name="Can 64"/>
          <p:cNvSpPr/>
          <p:nvPr/>
        </p:nvSpPr>
        <p:spPr>
          <a:xfrm>
            <a:off x="8105895" y="6051594"/>
            <a:ext cx="288862" cy="221973"/>
          </a:xfrm>
          <a:prstGeom prst="can">
            <a:avLst>
              <a:gd name="adj" fmla="val 31349"/>
            </a:avLst>
          </a:prstGeom>
          <a:solidFill>
            <a:srgbClr val="4F81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6" name="Can 64"/>
          <p:cNvSpPr/>
          <p:nvPr/>
        </p:nvSpPr>
        <p:spPr>
          <a:xfrm>
            <a:off x="2701732" y="4002563"/>
            <a:ext cx="288862" cy="221973"/>
          </a:xfrm>
          <a:prstGeom prst="can">
            <a:avLst>
              <a:gd name="adj" fmla="val 31349"/>
            </a:avLst>
          </a:prstGeom>
          <a:solidFill>
            <a:srgbClr val="4F81BD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179513" y="1143370"/>
            <a:ext cx="4349548" cy="3594469"/>
          </a:xfrm>
          <a:prstGeom prst="rect">
            <a:avLst/>
          </a:prstGeom>
          <a:solidFill>
            <a:schemeClr val="accent1">
              <a:alpha val="9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4529061" y="1143370"/>
            <a:ext cx="4435428" cy="3594469"/>
          </a:xfrm>
          <a:prstGeom prst="rect">
            <a:avLst/>
          </a:prstGeom>
          <a:solidFill>
            <a:schemeClr val="accent6">
              <a:lumMod val="40000"/>
              <a:lumOff val="60000"/>
              <a:alpha val="9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 flipV="1">
            <a:off x="179512" y="4737838"/>
            <a:ext cx="4365043" cy="2022430"/>
          </a:xfrm>
          <a:prstGeom prst="rect">
            <a:avLst/>
          </a:prstGeom>
          <a:solidFill>
            <a:srgbClr val="92D050">
              <a:alpha val="9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 flipV="1">
            <a:off x="4544555" y="4737836"/>
            <a:ext cx="4419934" cy="2022427"/>
          </a:xfrm>
          <a:prstGeom prst="rect">
            <a:avLst/>
          </a:prstGeom>
          <a:solidFill>
            <a:srgbClr val="92D050">
              <a:alpha val="9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Text Box 16"/>
          <p:cNvSpPr txBox="1">
            <a:spLocks noChangeArrowheads="1"/>
          </p:cNvSpPr>
          <p:nvPr/>
        </p:nvSpPr>
        <p:spPr bwMode="auto">
          <a:xfrm>
            <a:off x="4670661" y="6445096"/>
            <a:ext cx="17318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分支机构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下属区县</a:t>
            </a:r>
            <a:endParaRPr lang="en-US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2" name="Text Box 16"/>
          <p:cNvSpPr txBox="1">
            <a:spLocks noChangeArrowheads="1"/>
          </p:cNvSpPr>
          <p:nvPr/>
        </p:nvSpPr>
        <p:spPr bwMode="auto">
          <a:xfrm>
            <a:off x="141220" y="4491269"/>
            <a:ext cx="22208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集团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省市数据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中心</a:t>
            </a:r>
            <a:endParaRPr lang="en-US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3" name="Text Box 16"/>
          <p:cNvSpPr txBox="1">
            <a:spLocks noChangeArrowheads="1"/>
          </p:cNvSpPr>
          <p:nvPr/>
        </p:nvSpPr>
        <p:spPr bwMode="auto">
          <a:xfrm>
            <a:off x="4839080" y="4478326"/>
            <a:ext cx="17318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异地容灾数据中心</a:t>
            </a:r>
            <a:endParaRPr lang="en-US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Text Box 16"/>
          <p:cNvSpPr txBox="1">
            <a:spLocks noChangeArrowheads="1"/>
          </p:cNvSpPr>
          <p:nvPr/>
        </p:nvSpPr>
        <p:spPr bwMode="auto">
          <a:xfrm>
            <a:off x="213430" y="6445617"/>
            <a:ext cx="17318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分支机构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下属区县</a:t>
            </a:r>
            <a:endParaRPr lang="en-US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800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-0.01064 C -0.00018 -0.02338 -0.00052 -0.04282 -0.00504 -0.0537 C -0.00695 -0.05833 -0.01198 -0.06504 -0.01337 -0.07037 C -0.01615 -0.08171 -0.0191 -0.09328 -0.02066 -0.10509 C -0.02031 -0.10879 -0.02049 -0.11273 -0.01962 -0.1162 C -0.01528 -0.13217 0.00139 -0.1331 0.01163 -0.13426 C 0.05052 -0.1331 0.08923 -0.13101 0.1283 -0.13009 C 0.15 -0.12801 0.17101 -0.12546 0.19288 -0.12453 C 0.20868 -0.12314 0.22396 -0.11944 0.23976 -0.11759 C 0.25469 -0.11365 0.2467 -0.11527 0.26371 -0.11342 C 0.26962 -0.11134 0.27535 -0.11018 0.28142 -0.10926 C 0.28455 -0.10787 0.28802 -0.10764 0.2908 -0.10509 C 0.29288 -0.10324 0.29705 -0.09953 0.29705 -0.09953 C 0.30191 -0.09004 0.30035 -0.09444 0.30226 -0.08703 C 0.30208 -0.08217 0.30191 -0.0581 0.30017 -0.04814 C 0.29948 -0.04398 0.29809 -0.03981 0.29705 -0.03564 C 0.2967 -0.03426 0.29601 -0.03148 0.29601 -0.03148 " pathEditMode="relative" ptsTypes="ffffffffffffffffA">
                                      <p:cBhvr>
                                        <p:cTn id="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 -0.01018 C -0.00399 -0.03588 -0.00156 -0.01018 -0.00503 -0.03379 C -0.00572 -0.03842 -0.00607 -0.04328 -0.00711 -0.04768 C -0.00781 -0.05046 -0.0092 -0.05602 -0.0092 -0.05602 C -0.00989 -0.06458 -0.01076 -0.07315 -0.01336 -0.08102 C -0.01649 -0.09027 -0.01979 -0.09352 -0.0217 -0.10324 C -0.02135 -0.1125 -0.02256 -0.12222 -0.02065 -0.13102 C -0.01979 -0.13541 -0.00451 -0.1419 -0.0019 -0.14213 C 0.0158 -0.14328 0.03351 -0.14305 0.05122 -0.14352 C 0.08646 -0.14282 0.11407 -0.14097 0.14705 -0.13796 C 0.16025 -0.13495 0.17344 -0.13194 0.18664 -0.12963 C 0.19393 -0.12639 0.18525 -0.12986 0.19914 -0.12685 C 0.20539 -0.12546 0.21164 -0.12199 0.21789 -0.1199 C 0.22535 -0.11319 0.22605 -0.11481 0.23039 -0.10324 C 0.23195 -0.09907 0.23455 -0.09074 0.23455 -0.09074 C 0.23421 -0.07916 0.23403 -0.06759 0.23351 -0.05602 C 0.23299 -0.04629 0.2283 -0.03819 0.2283 -0.02824 " pathEditMode="relative" ptsTypes="ffffffffffffffffA">
                                      <p:cBhvr>
                                        <p:cTn id="10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C -0.00035 -0.00741 -0.00052 -0.01482 -0.00104 -0.02222 C -0.00156 -0.0287 -0.00347 -0.03426 -0.00521 -0.04028 C -0.00781 -0.04931 -0.00937 -0.0588 -0.01146 -0.06806 C -0.01302 -0.07523 -0.01493 -0.08241 -0.01771 -0.08889 C -0.01892 -0.0919 -0.02187 -0.09722 -0.02187 -0.09722 C -0.02153 -0.10185 -0.02187 -0.10671 -0.02083 -0.11111 C -0.01979 -0.11505 -0.01111 -0.11759 -0.00833 -0.11806 C 0.00695 -0.12107 -0.00642 -0.11875 0.01979 -0.12083 C 0.02431 -0.1213 0.02882 -0.12176 0.03334 -0.12222 C 0.06181 -0.12107 0.09028 -0.11968 0.11875 -0.11806 C 0.1283 -0.1169 0.13733 -0.11505 0.14688 -0.11389 C 0.1507 -0.11227 0.15834 -0.10972 0.15834 -0.10972 C 0.16545 -0.10347 0.16667 -0.10116 0.16875 -0.09028 C 0.16806 -0.0669 0.16649 -0.03866 0.15834 -0.01667 " pathEditMode="relative" ptsTypes="ffffffffffffffA">
                                      <p:cBhvr>
                                        <p:cTn id="14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C -0.00174 -0.01597 -0.0033 -0.03287 -0.00625 -0.04861 C -0.00747 -0.06273 -0.00781 -0.07801 -0.01042 -0.09166 C -0.01007 -0.09907 -0.01233 -0.10856 -0.00833 -0.11389 C 0.00295 -0.12893 0.02239 -0.12685 0.03646 -0.12778 C 0.10746 -0.12708 0.15503 -0.12778 0.21667 -0.12222 C 0.22743 -0.11736 0.23889 -0.11551 0.25 -0.1125 C 0.25503 -0.10926 0.26042 -0.10694 0.26562 -0.10416 C 0.26771 -0.10301 0.27187 -0.10139 0.27187 -0.10139 C 0.27413 -0.09676 0.28021 -0.08889 0.28021 -0.08889 C 0.28732 -0.06018 0.28542 -0.05393 0.28542 -0.0125 " pathEditMode="relative" ptsTypes="ffffffffffA">
                                      <p:cBhvr>
                                        <p:cTn id="18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01111 C -0.0033 -0.04444 -0.0033 -0.07407 -0.00226 -0.10833 C -0.00209 -0.11527 0.00243 -0.12569 0.00712 -0.12777 C 0.0125 -0.1331 0.01736 -0.1331 0.02378 -0.13472 C 0.05989 -0.1324 0.096 -0.12662 0.13212 -0.12222 C 0.1467 -0.11574 0.17795 -0.11805 0.17795 -0.11805 C 0.17934 -0.11759 0.18073 -0.11713 0.18212 -0.11666 C 0.1842 -0.11574 0.18837 -0.11389 0.18837 -0.11389 C 0.19253 -0.10833 0.19705 -0.10162 0.20191 -0.09722 C 0.20434 -0.08727 0.20087 -0.0993 0.20607 -0.08889 C 0.20902 -0.0831 0.20902 -0.07731 0.21441 -0.075 C 0.21944 -0.06828 0.22465 -0.05926 0.22691 -0.05 C 0.22656 -0.04305 0.22639 -0.03611 0.22587 -0.02916 C 0.22552 -0.02453 0.22066 -0.01666 0.22066 -0.01666 " pathEditMode="relative" ptsTypes="fffffffffffffA">
                                      <p:cBhvr>
                                        <p:cTn id="22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1135 C -0.00243 -0.02686 -0.0052 -0.04051 -0.00677 -0.05579 C -0.00607 -0.09051 -0.01597 -0.11482 0.00782 -0.12107 C 0.03664 -0.11922 0.06546 -0.11598 0.09428 -0.11412 C 0.10678 -0.11088 0.12014 -0.10556 0.13073 -0.09607 C 0.13386 -0.0838 0.14601 -0.07639 0.14636 -0.06135 C 0.14671 -0.04422 0.14636 -0.02709 0.14636 -0.00996 " pathEditMode="relative" ptsTypes="ffffffA">
                                      <p:cBhvr>
                                        <p:cTn id="26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C 0.00017 0.00763 0.00017 0.01551 0.00086 0.02338 C 0.00399 0.05833 0.02951 0.05347 0.04843 0.05439 C 0.05816 0.05486 0.0677 0.05532 0.07743 0.05601 C 0.08836 0.0574 0.09948 0.05902 0.11041 0.06041 C 0.12569 0.06574 0.14132 0.06875 0.15694 0.0706 C 0.16493 0.07291 0.17291 0.07407 0.18073 0.07662 C 0.1835 0.07731 0.18628 0.07824 0.18906 0.07939 C 0.19114 0.08055 0.19531 0.0824 0.19531 0.08263 C 0.19496 0.09282 0.19513 0.10301 0.19427 0.11342 C 0.19323 0.12662 0.19218 0.11782 0.19114 0.12662 C 0.18836 0.14976 0.18194 0.17152 0.17864 0.19444 C 0.17829 0.21319 0.17829 0.23171 0.1776 0.25046 C 0.17725 0.25926 0.17552 0.26875 0.16944 0.27106 C 0.13958 0.2625 0.1085 0.26782 0.07847 0.27268 C 0.07309 0.27453 0.06909 0.27893 0.06406 0.28148 C 0.0625 0.28472 0.06024 0.2868 0.05885 0.29027 C 0.05781 0.29305 0.05677 0.29907 0.05677 0.2993 C 0.05763 0.30926 0.05902 0.32013 0.06302 0.3287 C 0.07777 0.36041 0.10746 0.36412 0.13107 0.36412 " pathEditMode="relative" rAng="0" ptsTypes="fffffffffffffffffffA">
                                      <p:cBhvr>
                                        <p:cTn id="30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7" y="1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8.14815E-6 C 0.00382 0.00833 0.01111 0.01828 0.01354 0.02777 C 0.01476 0.03286 0.01476 0.03865 0.01875 0.04166 C 0.03368 0.05277 0.05608 0.05185 0.07188 0.05277 C 0.08021 0.05555 0.08872 0.06018 0.09584 0.06666 C 0.10209 0.07916 0.09896 0.09421 0.09688 0.10833 C 0.09618 0.11851 0.09497 0.1287 0.09479 0.13888 C 0.09427 0.17129 0.09445 0.2037 0.09375 0.2361 C 0.09323 0.25786 0.06597 0.26087 0.05521 0.26249 C 0.05087 0.26435 0.04601 0.26481 0.04167 0.26666 C 0.03247 0.27083 0.02309 0.27522 0.01354 0.27777 C 0.00851 0.27916 0.00156 0.27985 -0.00312 0.28333 C -0.00538 0.28495 -0.00937 0.28888 -0.00937 0.28888 C -0.01215 0.29467 -0.01493 0.303 -0.01666 0.30972 C -0.0151 0.32013 -0.01024 0.33518 -0.00208 0.33888 C 0.00799 0.34907 0.01979 0.35462 0.03229 0.35694 C 0.04149 0.3611 0.05191 0.3611 0.06146 0.3611 " pathEditMode="relative" ptsTypes="ffffffffffffffffA">
                                      <p:cBhvr>
                                        <p:cTn id="34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E-5 -8.67362E-19 C -0.00329 -0.00903 -0.00711 -0.01736 -0.01041 -0.02639 C -0.00972 -0.04283 -0.01198 -0.05833 -0.00104 -0.06806 C 0.00139 -0.07778 0.01355 -0.07917 0.0198 -0.08472 C 0.02605 -0.08426 0.0323 -0.08449 0.03855 -0.08333 C 0.03976 -0.0831 0.04046 -0.08125 0.04167 -0.08056 C 0.04376 -0.0794 0.04584 -0.07847 0.04792 -0.07778 C 0.0507 -0.07685 0.05626 -0.075 0.05626 -0.075 C 0.0573 -0.07408 0.05834 -0.07292 0.05938 -0.07222 C 0.06042 -0.07153 0.06164 -0.07153 0.06251 -0.07083 C 0.06719 -0.06713 0.07084 -0.06204 0.07605 -0.05972 C 0.08091 -0.05486 0.08473 -0.05046 0.09062 -0.04861 C 0.09775 -0.04213 0.10712 -0.04028 0.11459 -0.03472 C 0.11997 -0.03079 0.12431 -0.02616 0.13021 -0.02361 C 0.13247 -0.0206 0.13733 -0.01528 0.14063 -0.01528 " pathEditMode="relative" ptsTypes="ffffffffffffffA">
                                      <p:cBhvr>
                                        <p:cTn id="38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-0.00903 C -0.00555 -0.02107 -0.00885 -0.0338 -0.01302 -0.04514 C -0.01475 -0.05695 -0.01753 -0.06852 -0.02031 -0.07986 C -0.01944 -0.09306 -0.01857 -0.11088 -0.00989 -0.12014 C -0.00625 -0.12408 0.00643 -0.12408 0.0099 -0.12431 C 0.02136 -0.12523 0.03282 -0.12686 0.04427 -0.12709 C 0.07587 -0.12778 0.10747 -0.12801 0.13907 -0.12848 C 0.1592 -0.12801 0.17934 -0.12778 0.19948 -0.12709 C 0.20278 -0.12686 0.2132 -0.12639 0.21719 -0.12292 C 0.22032 -0.12014 0.22344 -0.11736 0.22657 -0.11459 C 0.22761 -0.11366 0.22969 -0.11181 0.22969 -0.11181 C 0.23316 -0.10486 0.23472 -0.10324 0.23594 -0.09514 C 0.23663 -0.09051 0.23802 -0.08125 0.23802 -0.08125 C 0.23854 -0.05949 0.23733 -0.02315 0.24323 0.00069 C 0.24288 0.01574 0.24549 0.05509 0.23177 0.06736 C 0.23108 0.06875 0.23056 0.07037 0.22969 0.07152 C 0.22778 0.07361 0.22344 0.07708 0.22344 0.07708 C 0.21511 0.09375 0.19254 0.09514 0.17969 0.09652 C 0.17309 0.09722 0.1599 0.0993 0.1599 0.0993 C 0.15677 0.10023 0.15365 0.10092 0.15052 0.10208 C 0.14844 0.10277 0.14427 0.10486 0.14427 0.10486 C 0.14132 0.10879 0.13525 0.11574 0.13386 0.12152 C 0.13316 0.1243 0.13177 0.12986 0.13177 0.12986 C 0.13229 0.1368 0.13091 0.1449 0.13386 0.15069 C 0.1382 0.15926 0.15139 0.16875 0.15886 0.17152 C 0.16459 0.17361 0.1717 0.17685 0.17761 0.17847 C 0.17934 0.17893 0.18282 0.17986 0.18282 0.17986 " pathEditMode="relative" ptsTypes="ffffffffffffffffffffffffffA">
                                      <p:cBhvr>
                                        <p:cTn id="42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22222E-6 C -0.00486 -0.01806 -0.01094 -0.03542 -0.01667 -0.05278 C -0.01927 -0.06042 -0.01997 -0.06528 -0.02396 -0.07222 C -0.02552 -0.07824 -0.02761 -0.08287 -0.02917 -0.08889 C -0.02674 -0.10185 -0.01806 -0.10046 -0.00938 -0.10139 C 0.00694 -0.10301 0.01215 -0.10301 0.03021 -0.10417 C 0.08316 -0.11065 0.07795 -0.10671 0.17291 -0.10556 C 0.17708 -0.1037 0.17777 -0.10139 0.17916 -0.09583 C 0.1783 -0.07523 0.1776 -0.05509 0.17187 -0.03611 C 0.16996 -0.02963 0.16788 -0.02199 0.16666 -0.01528 C 0.1658 -0.01065 0.16354 -0.00139 0.16354 -0.00139 C 0.16024 0.02893 0.1783 0.0787 0.15937 0.09444 C 0.15434 0.09861 0.146 0.0993 0.14062 0.1 C 0.13055 0.1044 0.11996 0.10555 0.10937 0.10694 C 0.1 0.10995 0.09097 0.11366 0.08229 0.11944 C 0.07743 0.12268 0.0743 0.12917 0.06979 0.13333 C 0.06493 0.14282 0.06649 0.13842 0.06458 0.14583 C 0.06493 0.14954 0.06493 0.15324 0.06562 0.15694 C 0.06753 0.16643 0.07534 0.16667 0.08021 0.17083 C 0.08941 0.17917 0.10382 0.1838 0.11458 0.18611 C 0.11892 0.18704 0.12222 0.18773 0.12604 0.19028 " pathEditMode="relative" ptsTypes="ffffffffffffffffffffA">
                                      <p:cBhvr>
                                        <p:cTn id="46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5 -0.00069 C -0.01718 -0.0044 -0.03194 -0.01366 -0.04739 -0.01875 C -0.0552 -0.02569 -0.06457 -0.02847 -0.07239 -0.03542 C -0.07343 -0.03981 -0.07586 -0.04468 -0.07343 -0.04931 C -0.06909 -0.05741 -0.05277 -0.06134 -0.04634 -0.06181 C -0.0335 -0.0625 -0.02065 -0.06273 -0.0078 -0.06319 C -0.00225 -0.06412 0.00348 -0.06366 0.00886 -0.06597 C 0.01234 -0.06759 0.01824 -0.07292 0.01824 -0.07292 C 0.02327 -0.08287 0.02067 -0.07894 0.02553 -0.08542 C 0.02813 -0.09606 0.03282 -0.10625 0.03491 -0.11736 C 0.04098 -0.14931 0.04706 -0.18218 0.05574 -0.21319 C 0.05886 -0.22407 0.06268 -0.23449 0.06616 -0.24514 C 0.06893 -0.25324 0.0672 -0.25486 0.07241 -0.26181 C 0.07709 -0.26806 0.07414 -0.26528 0.08178 -0.26875 C 0.08282 -0.26921 0.08491 -0.27014 0.08491 -0.27014 C 0.08942 -0.26968 0.09393 -0.26991 0.09845 -0.26875 C 0.1014 -0.26806 0.10574 -0.25949 0.10991 -0.25764 C 0.1198 -0.25324 0.13074 -0.25556 0.14116 -0.25486 C 0.14654 -0.2537 0.14879 -0.25139 0.15366 -0.24931 C 0.15435 -0.24792 0.1547 -0.2463 0.15574 -0.24514 C 0.15661 -0.24421 0.15817 -0.24491 0.15886 -0.24375 C 0.16147 -0.23889 0.16095 -0.23102 0.16303 -0.22569 C 0.16355 -0.22431 0.16407 -0.22245 0.16511 -0.22153 C 0.16702 -0.21991 0.17136 -0.21875 0.17136 -0.21875 C 0.18143 -0.21968 0.18977 -0.22106 0.19949 -0.22292 C 0.20279 -0.22593 0.20556 -0.22963 0.20886 -0.23264 C 0.21129 -0.24213 0.20782 -0.23125 0.21616 -0.24236 C 0.22605 -0.25556 0.24168 -0.25509 0.2547 -0.25625 C 0.2606 -0.25671 0.2665 -0.25718 0.27241 -0.25764 C 0.27848 -0.25972 0.29098 -0.26181 0.29098 -0.26181 C 0.30175 -0.26644 0.3132 -0.26713 0.32449 -0.26875 C 0.33178 -0.27106 0.333 -0.27222 0.34324 -0.26875 C 0.34428 -0.26829 0.34428 -0.26597 0.34532 -0.26458 C 0.3481 -0.25995 0.34931 -0.25694 0.3514 -0.25208 C 0.35609 -0.24144 0.36147 -0.2331 0.36511 -0.22153 C 0.3672 -0.21481 0.36737 -0.2081 0.37032 -0.20208 C 0.37727 -0.14653 0.37414 -0.09306 0.40261 -0.04792 C 0.41268 -0.03171 0.43143 -0.02315 0.44636 -0.01875 C 0.45313 -0.01667 0.4672 -0.01458 0.4672 -0.01458 C 0.47084 -0.01296 0.46963 -0.01412 0.47136 -0.01181 " pathEditMode="relative" ptsTypes="fffffffffffffffffffffffffffffffffffffffA">
                                      <p:cBhvr>
                                        <p:cTn id="50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61111E-6 1.48148E-6 C -0.00052 -0.01643 0.00191 -0.03449 -0.0052 -0.04861 C -0.00746 -0.06597 -0.02065 -0.08078 -0.03124 -0.09027 C -0.03819 -0.08981 -0.04513 -0.09004 -0.05208 -0.08889 C -0.05434 -0.08865 -0.05833 -0.08611 -0.05833 -0.08611 C -0.06215 -0.09375 -0.05937 -0.09814 -0.05416 -0.10277 C -0.05121 -0.10856 -0.04722 -0.10926 -0.0427 -0.1125 C -0.04045 -0.11412 -0.03888 -0.11736 -0.03645 -0.11805 C -0.02517 -0.12176 -0.01423 -0.12569 -0.00312 -0.13055 C -0.00104 -0.13148 0.00209 -0.13194 0.00417 -0.13333 C 0.01112 -0.13796 0.01494 -0.14606 0.02084 -0.15139 C 0.02327 -0.16088 0.03525 -0.17893 0.04167 -0.18472 C 0.04237 -0.18611 0.04271 -0.18773 0.04376 -0.18889 C 0.04462 -0.18981 0.04619 -0.18935 0.04688 -0.19027 C 0.05417 -0.2 0.05643 -0.21481 0.05834 -0.22777 C 0.0599 -0.26064 0.06042 -0.29352 0.06146 -0.32639 C 0.06112 -0.35787 0.06094 -0.38935 0.06042 -0.42083 C 0.06007 -0.44352 0.06025 -0.49074 0.05001 -0.51111 C 0.04862 -0.51805 0.04514 -0.52384 0.04063 -0.52777 C 0.03542 -0.53796 0.02136 -0.54838 0.01355 -0.55555 C 0.01042 -0.55833 0.00782 -0.56227 0.00417 -0.56389 C 0.00209 -0.56481 8.61111E-6 -0.56574 -0.00208 -0.56666 C -0.00312 -0.56713 -0.0052 -0.56805 -0.0052 -0.56805 C -0.01249 -0.56759 -0.01979 -0.56736 -0.02708 -0.56666 C -0.03802 -0.56551 -0.04565 -0.55625 -0.05416 -0.54861 C -0.05572 -0.5456 -0.05781 -0.54328 -0.05937 -0.54027 C -0.06076 -0.53727 -0.06128 -0.53379 -0.06249 -0.53055 C -0.06302 -0.525 -0.06423 -0.51944 -0.06458 -0.51389 C -0.06597 -0.48842 -0.06493 -0.45972 -0.07604 -0.4375 C -0.07743 -0.43472 -0.07812 -0.43102 -0.0802 -0.42916 C -0.0835 -0.42615 -0.08611 -0.42199 -0.08958 -0.41944 C -0.09253 -0.41736 -0.09618 -0.41782 -0.09895 -0.41527 C -0.10416 -0.41064 -0.10086 -0.41273 -0.10937 -0.41111 C -0.11892 -0.40694 -0.13194 -0.40764 -0.14166 -0.40694 C -0.14756 -0.40439 -0.15347 -0.40208 -0.15937 -0.4 C -0.16354 -0.39629 -0.16753 -0.39421 -0.17187 -0.39027 C -0.17395 -0.38842 -0.17812 -0.38472 -0.17812 -0.38472 C -0.18055 -0.38009 -0.18298 -0.37546 -0.18541 -0.37083 C -0.18749 -0.3574 -0.18506 -0.3493 -0.17499 -0.34583 C -0.16371 -0.33588 -0.14947 -0.33356 -0.13645 -0.32916 C -0.13333 -0.32801 -0.12986 -0.32754 -0.12708 -0.325 C -0.12499 -0.32314 -0.12326 -0.3206 -0.12083 -0.31944 C -0.11631 -0.31736 -0.11249 -0.31389 -0.10833 -0.31111 C -0.10624 -0.30972 -0.10208 -0.30972 -0.10208 -0.30555 " pathEditMode="relative" ptsTypes="fffffffffffffffffffffffffffffffffffffffffffA">
                                      <p:cBhvr>
                                        <p:cTn id="54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00023 C -0.00035 -0.00764 -0.00087 -0.01551 -0.00174 -0.02338 C -0.0033 -0.0368 -0.00921 -0.0449 -0.01528 -0.05532 C -0.02119 -0.06527 -0.01667 -0.0625 -0.02257 -0.06504 C -0.03195 -0.07754 -0.04619 -0.08727 -0.05903 -0.09143 C -0.06337 -0.09514 -0.06962 -0.09884 -0.07466 -0.10115 C -0.11459 -0.09861 -0.15452 -0.09884 -0.19445 -0.0956 C -0.21945 -0.09606 -0.24445 -0.09606 -0.26945 -0.09699 C -0.28681 -0.09745 -0.30192 -0.1081 -0.31841 -0.11365 C -0.33143 -0.11805 -0.34445 -0.12245 -0.35487 -0.13449 C -0.36528 -0.14652 -0.37067 -0.16713 -0.37674 -0.1831 C -0.37778 -0.19051 -0.37917 -0.19815 -0.38091 -0.20532 C -0.38247 -0.21921 -0.38507 -0.2331 -0.38716 -0.24699 C -0.38837 -0.27708 -0.38994 -0.31065 -0.39549 -0.34004 C -0.39636 -0.35115 -0.39705 -0.36273 -0.39966 -0.37338 C -0.40157 -0.39398 -0.40313 -0.41898 -0.40799 -0.43865 C -0.40903 -0.44884 -0.41094 -0.46458 -0.41528 -0.47338 C -0.42014 -0.49884 -0.43403 -0.52245 -0.4507 -0.53588 C -0.45452 -0.54375 -0.46945 -0.55347 -0.47674 -0.55671 C -0.48334 -0.55625 -0.48994 -0.55648 -0.49653 -0.55532 C -0.50903 -0.55324 -0.51598 -0.53657 -0.52257 -0.52477 C -0.52448 -0.51736 -0.52848 -0.51111 -0.53091 -0.50393 C -0.53091 -0.50393 -0.53351 -0.49352 -0.53403 -0.49143 C -0.53438 -0.49004 -0.53507 -0.48727 -0.53507 -0.48727 C -0.53612 -0.47708 -0.54046 -0.45046 -0.54757 -0.44421 C -0.55174 -0.43588 -0.55747 -0.43078 -0.56216 -0.42338 C -0.57049 -0.41018 -0.58751 -0.39282 -0.59966 -0.38588 C -0.60886 -0.38055 -0.62032 -0.38125 -0.62987 -0.38032 C -0.63195 -0.3794 -0.63403 -0.37847 -0.63612 -0.37754 C -0.63716 -0.37708 -0.63924 -0.37615 -0.63924 -0.37615 C -0.64619 -0.3669 -0.64462 -0.37152 -0.64653 -0.36365 C -0.64619 -0.35578 -0.64775 -0.34652 -0.64445 -0.34004 C -0.6415 -0.33402 -0.64202 -0.33703 -0.6382 -0.33449 C -0.63091 -0.32963 -0.62327 -0.32361 -0.61528 -0.3206 C -0.60973 -0.31852 -0.60417 -0.31504 -0.59862 -0.31365 C -0.59688 -0.31319 -0.59514 -0.31273 -0.59341 -0.31227 C -0.59237 -0.3118 -0.59028 -0.31088 -0.59028 -0.31088 " pathEditMode="relative" ptsTypes="ffffffffffffffffffffffffffffffffffffA">
                                      <p:cBhvr>
                                        <p:cTn id="58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36651" y="2220912"/>
            <a:ext cx="6845299" cy="1470025"/>
          </a:xfr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 smtClean="0">
                <a:solidFill>
                  <a:srgbClr val="010204"/>
                </a:solidFill>
                <a:cs typeface="MS PGothic" pitchFamily="34" charset="-128"/>
              </a:rPr>
              <a:t>飞康卫士竞争分析</a:t>
            </a:r>
            <a:endParaRPr lang="en-US" altLang="zh-CN" b="1" dirty="0" smtClean="0">
              <a:solidFill>
                <a:srgbClr val="010204"/>
              </a:solidFill>
              <a:cs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73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06108" y="243106"/>
            <a:ext cx="5980392" cy="5087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10204"/>
                </a:solidFill>
              </a:rPr>
              <a:t>飞</a:t>
            </a:r>
            <a:r>
              <a:rPr lang="zh-CN" altLang="en-US" dirty="0" smtClean="0">
                <a:solidFill>
                  <a:srgbClr val="010204"/>
                </a:solidFill>
              </a:rPr>
              <a:t>康卫士竞争分析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1027127"/>
            <a:ext cx="8229600" cy="715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zh-CN" altLang="en-US" sz="1800" dirty="0"/>
          </a:p>
        </p:txBody>
      </p:sp>
      <p:sp>
        <p:nvSpPr>
          <p:cNvPr id="5" name="Text Placeholder 154"/>
          <p:cNvSpPr>
            <a:spLocks noGrp="1"/>
          </p:cNvSpPr>
          <p:nvPr>
            <p:ph type="body" sz="quarter" idx="4294967295"/>
          </p:nvPr>
        </p:nvSpPr>
        <p:spPr>
          <a:xfrm>
            <a:off x="246743" y="1211933"/>
            <a:ext cx="8440057" cy="354691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竞争对手对比，飞康卫士优势</a:t>
            </a:r>
            <a:endParaRPr lang="zh-CN" alt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graphicFrame>
        <p:nvGraphicFramePr>
          <p:cNvPr id="7" name="Table 7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26579451"/>
              </p:ext>
            </p:extLst>
          </p:nvPr>
        </p:nvGraphicFramePr>
        <p:xfrm>
          <a:off x="260564" y="1599321"/>
          <a:ext cx="8593150" cy="4659485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25411"/>
                <a:gridCol w="1426482"/>
                <a:gridCol w="1611086"/>
                <a:gridCol w="1915886"/>
                <a:gridCol w="1814285"/>
              </a:tblGrid>
              <a:tr h="3205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功能描述</a:t>
                      </a:r>
                      <a:endParaRPr lang="en-US" altLang="zh-CN" sz="1600" b="1" dirty="0" smtClean="0">
                        <a:solidFill>
                          <a:schemeClr val="bg1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ea typeface="Calibri"/>
                          <a:cs typeface="Times New Roman"/>
                        </a:rPr>
                        <a:t>飞康卫士</a:t>
                      </a:r>
                      <a:endParaRPr lang="en-US" sz="12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某灾备一体机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00" b="1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BE3600</a:t>
                      </a:r>
                      <a:r>
                        <a:rPr lang="zh-CN" altLang="en-US" sz="1000" b="1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一体机</a:t>
                      </a:r>
                      <a:endParaRPr lang="en-US" altLang="zh-C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b="1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国产</a:t>
                      </a:r>
                      <a:r>
                        <a:rPr lang="en-US" altLang="zh-CN" sz="1000" b="1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CDP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1567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  整体优势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026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028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逻辑灾难防御能力</a:t>
                      </a:r>
                      <a:endParaRPr lang="en-US" altLang="zh-CN" sz="110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  <a:p>
                      <a:pPr marL="1028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镜像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/</a:t>
                      </a: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快照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/CDP/</a:t>
                      </a: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备份恢复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82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0287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快速恢复能力</a:t>
                      </a:r>
                    </a:p>
                    <a:p>
                      <a:pPr marL="1028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0823">
                <a:tc>
                  <a:txBody>
                    <a:bodyPr/>
                    <a:lstStyle/>
                    <a:p>
                      <a:pPr marL="1028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旁路模式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070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028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自动化恢复能力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56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028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恢复时间点分析工具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911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028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写性能优化技术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9967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028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操作系统实时保护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338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028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1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P2V.V2V.V2P.P2P</a:t>
                      </a: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能力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8473">
                <a:tc>
                  <a:txBody>
                    <a:bodyPr/>
                    <a:lstStyle/>
                    <a:p>
                      <a:pPr marL="10287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容灾复制带宽精简</a:t>
                      </a:r>
                    </a:p>
                    <a:p>
                      <a:pPr marL="1028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9144" marR="914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3970" marR="53970" marT="27220" marB="272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9" name="Group 133"/>
          <p:cNvGrpSpPr/>
          <p:nvPr/>
        </p:nvGrpSpPr>
        <p:grpSpPr>
          <a:xfrm>
            <a:off x="6387180" y="1224087"/>
            <a:ext cx="2336503" cy="274637"/>
            <a:chOff x="6469063" y="814388"/>
            <a:chExt cx="2336503" cy="274637"/>
          </a:xfrm>
        </p:grpSpPr>
        <p:sp>
          <p:nvSpPr>
            <p:cNvPr id="60" name="AutoShape 3"/>
            <p:cNvSpPr>
              <a:spLocks noChangeAspect="1" noChangeArrowheads="1" noTextEdit="1"/>
            </p:cNvSpPr>
            <p:nvPr/>
          </p:nvSpPr>
          <p:spPr bwMode="auto">
            <a:xfrm>
              <a:off x="6469063" y="814388"/>
              <a:ext cx="2136775" cy="274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Rectangle 5"/>
            <p:cNvSpPr>
              <a:spLocks noChangeArrowheads="1"/>
            </p:cNvSpPr>
            <p:nvPr/>
          </p:nvSpPr>
          <p:spPr bwMode="auto">
            <a:xfrm>
              <a:off x="6654801" y="838200"/>
              <a:ext cx="149225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  <a:cs typeface="宋体" pitchFamily="2" charset="-122"/>
                </a:rPr>
                <a:t>  </a:t>
              </a: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2" name="Rectangle 6"/>
            <p:cNvSpPr>
              <a:spLocks noChangeArrowheads="1"/>
            </p:cNvSpPr>
            <p:nvPr/>
          </p:nvSpPr>
          <p:spPr bwMode="auto">
            <a:xfrm>
              <a:off x="6723063" y="856734"/>
              <a:ext cx="30777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  <a:cs typeface="宋体" pitchFamily="2" charset="-122"/>
                </a:rPr>
                <a:t>支持</a:t>
              </a:r>
              <a:endPara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3" name="Rectangle 7"/>
            <p:cNvSpPr>
              <a:spLocks noChangeArrowheads="1"/>
            </p:cNvSpPr>
            <p:nvPr/>
          </p:nvSpPr>
          <p:spPr bwMode="auto">
            <a:xfrm>
              <a:off x="6926263" y="838200"/>
              <a:ext cx="115888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7419976" y="838200"/>
              <a:ext cx="115888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5" name="Rectangle 9"/>
            <p:cNvSpPr>
              <a:spLocks noChangeArrowheads="1"/>
            </p:cNvSpPr>
            <p:nvPr/>
          </p:nvSpPr>
          <p:spPr bwMode="auto">
            <a:xfrm>
              <a:off x="7453313" y="838200"/>
              <a:ext cx="115888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6" name="Rectangle 10"/>
            <p:cNvSpPr>
              <a:spLocks noChangeArrowheads="1"/>
            </p:cNvSpPr>
            <p:nvPr/>
          </p:nvSpPr>
          <p:spPr bwMode="auto">
            <a:xfrm>
              <a:off x="7432822" y="856734"/>
              <a:ext cx="61555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  <a:cs typeface="宋体" pitchFamily="2" charset="-122"/>
                </a:rPr>
                <a:t>部分支持</a:t>
              </a:r>
              <a:endPara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7" name="Rectangle 11"/>
            <p:cNvSpPr>
              <a:spLocks noChangeArrowheads="1"/>
            </p:cNvSpPr>
            <p:nvPr/>
          </p:nvSpPr>
          <p:spPr bwMode="auto">
            <a:xfrm>
              <a:off x="7875588" y="838200"/>
              <a:ext cx="115888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8" name="Rectangle 12"/>
            <p:cNvSpPr>
              <a:spLocks noChangeArrowheads="1"/>
            </p:cNvSpPr>
            <p:nvPr/>
          </p:nvSpPr>
          <p:spPr bwMode="auto">
            <a:xfrm>
              <a:off x="8308976" y="838200"/>
              <a:ext cx="115888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9" name="Rectangle 13"/>
            <p:cNvSpPr>
              <a:spLocks noChangeArrowheads="1"/>
            </p:cNvSpPr>
            <p:nvPr/>
          </p:nvSpPr>
          <p:spPr bwMode="auto">
            <a:xfrm>
              <a:off x="8343901" y="856734"/>
              <a:ext cx="46166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  <a:cs typeface="宋体" pitchFamily="2" charset="-122"/>
                </a:rPr>
                <a:t>不支持</a:t>
              </a:r>
              <a:endParaRPr kumimoji="0" lang="zh-CN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0" name="Rectangle 14"/>
            <p:cNvSpPr>
              <a:spLocks noChangeArrowheads="1"/>
            </p:cNvSpPr>
            <p:nvPr/>
          </p:nvSpPr>
          <p:spPr bwMode="auto">
            <a:xfrm>
              <a:off x="8535988" y="838200"/>
              <a:ext cx="115888" cy="227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  <a:cs typeface="宋体" pitchFamily="2" charset="-122"/>
                </a:rPr>
                <a:t> </a:t>
              </a: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itchFamily="2" charset="-122"/>
                <a:cs typeface="宋体" pitchFamily="2" charset="-122"/>
              </a:endParaRPr>
            </a:p>
          </p:txBody>
        </p:sp>
        <p:pic>
          <p:nvPicPr>
            <p:cNvPr id="71" name="Picture 1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69063" y="891381"/>
              <a:ext cx="179388" cy="120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" name="Picture 1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69063" y="920750"/>
              <a:ext cx="179388" cy="120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3" name="Picture 1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34238" y="862013"/>
              <a:ext cx="177800" cy="179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" name="Picture 2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8180388" y="892175"/>
              <a:ext cx="120650" cy="119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5" name="Picture 288" descr="Description: C:\Users\kkammer\AppData\Local\Microsoft\Windows\Temporary Internet Files\Content.IE5\H5PMXJW5\MC900432619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588" y="1211933"/>
            <a:ext cx="295275" cy="2952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87" descr="Description: C:\Users\kkammer\AppData\Local\Microsoft\Windows\Temporary Internet Files\Content.IE5\XVW66D0M\MC900432537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445" y="1238846"/>
            <a:ext cx="228600" cy="2286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Pie 82"/>
          <p:cNvSpPr/>
          <p:nvPr/>
        </p:nvSpPr>
        <p:spPr bwMode="auto">
          <a:xfrm>
            <a:off x="2564295" y="2021078"/>
            <a:ext cx="274637" cy="269875"/>
          </a:xfrm>
          <a:prstGeom prst="pie">
            <a:avLst>
              <a:gd name="adj1" fmla="val 19188283"/>
              <a:gd name="adj2" fmla="val 19159638"/>
            </a:avLst>
          </a:prstGeom>
          <a:solidFill>
            <a:srgbClr val="339933"/>
          </a:solidFill>
          <a:ln w="1905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alibri"/>
                <a:ea typeface="Times New Roman"/>
                <a:cs typeface="Times New Roman"/>
              </a:rPr>
              <a:t> </a:t>
            </a:r>
            <a:endParaRPr lang="en-US" sz="12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</p:txBody>
      </p:sp>
      <p:grpSp>
        <p:nvGrpSpPr>
          <p:cNvPr id="84" name="Group 151"/>
          <p:cNvGrpSpPr/>
          <p:nvPr/>
        </p:nvGrpSpPr>
        <p:grpSpPr>
          <a:xfrm>
            <a:off x="4130270" y="2019907"/>
            <a:ext cx="285750" cy="258762"/>
            <a:chOff x="0" y="0"/>
            <a:chExt cx="271462" cy="2714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5" name="Oval 84"/>
            <p:cNvSpPr/>
            <p:nvPr/>
          </p:nvSpPr>
          <p:spPr bwMode="auto">
            <a:xfrm>
              <a:off x="0" y="0"/>
              <a:ext cx="271462" cy="271463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rgbClr val="9BBB59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"/>
                  <a:ea typeface="Times New Roman"/>
                  <a:cs typeface="Times New Roman"/>
                </a:rPr>
                <a:t> </a:t>
              </a:r>
              <a:endParaRPr lang="en-US" sz="1200" dirty="0">
                <a:solidFill>
                  <a:prstClr val="black"/>
                </a:solidFill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86" name="Pie 85"/>
            <p:cNvSpPr/>
            <p:nvPr/>
          </p:nvSpPr>
          <p:spPr bwMode="auto">
            <a:xfrm>
              <a:off x="0" y="11907"/>
              <a:ext cx="271462" cy="247650"/>
            </a:xfrm>
            <a:prstGeom prst="pie">
              <a:avLst>
                <a:gd name="adj1" fmla="val 8191606"/>
                <a:gd name="adj2" fmla="val 16200000"/>
              </a:avLst>
            </a:prstGeom>
            <a:solidFill>
              <a:srgbClr val="339933"/>
            </a:solidFill>
            <a:ln w="19050" cap="flat" cmpd="sng" algn="ctr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"/>
                  <a:ea typeface="Times New Roman"/>
                  <a:cs typeface="Times New Roman"/>
                </a:rPr>
                <a:t> </a:t>
              </a:r>
              <a:endParaRPr lang="en-US" sz="1200" dirty="0">
                <a:solidFill>
                  <a:prstClr val="black"/>
                </a:solidFill>
                <a:latin typeface="Calibri"/>
                <a:ea typeface="Calibri"/>
                <a:cs typeface="Times New Roman"/>
              </a:endParaRPr>
            </a:p>
          </p:txBody>
        </p:sp>
      </p:grpSp>
      <p:grpSp>
        <p:nvGrpSpPr>
          <p:cNvPr id="87" name="Group 151"/>
          <p:cNvGrpSpPr/>
          <p:nvPr/>
        </p:nvGrpSpPr>
        <p:grpSpPr>
          <a:xfrm>
            <a:off x="5832119" y="2026634"/>
            <a:ext cx="285750" cy="258762"/>
            <a:chOff x="0" y="0"/>
            <a:chExt cx="271462" cy="2714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8" name="Oval 84"/>
            <p:cNvSpPr/>
            <p:nvPr/>
          </p:nvSpPr>
          <p:spPr bwMode="auto">
            <a:xfrm>
              <a:off x="0" y="0"/>
              <a:ext cx="271462" cy="271463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rgbClr val="9BBB59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"/>
                  <a:ea typeface="Times New Roman"/>
                  <a:cs typeface="Times New Roman"/>
                </a:rPr>
                <a:t> </a:t>
              </a:r>
              <a:endParaRPr lang="en-US" sz="1200" dirty="0">
                <a:solidFill>
                  <a:prstClr val="black"/>
                </a:solidFill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89" name="Pie 85"/>
            <p:cNvSpPr/>
            <p:nvPr/>
          </p:nvSpPr>
          <p:spPr bwMode="auto">
            <a:xfrm>
              <a:off x="0" y="11907"/>
              <a:ext cx="271462" cy="247650"/>
            </a:xfrm>
            <a:prstGeom prst="pie">
              <a:avLst>
                <a:gd name="adj1" fmla="val 8191606"/>
                <a:gd name="adj2" fmla="val 16200000"/>
              </a:avLst>
            </a:prstGeom>
            <a:solidFill>
              <a:srgbClr val="339933"/>
            </a:solidFill>
            <a:ln w="19050" cap="flat" cmpd="sng" algn="ctr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"/>
                  <a:ea typeface="Times New Roman"/>
                  <a:cs typeface="Times New Roman"/>
                </a:rPr>
                <a:t> </a:t>
              </a:r>
              <a:endParaRPr lang="en-US" sz="1200" dirty="0">
                <a:solidFill>
                  <a:prstClr val="black"/>
                </a:solidFill>
                <a:latin typeface="Calibri"/>
                <a:ea typeface="Calibri"/>
                <a:cs typeface="Times New Roman"/>
              </a:endParaRPr>
            </a:p>
          </p:txBody>
        </p:sp>
      </p:grpSp>
      <p:grpSp>
        <p:nvGrpSpPr>
          <p:cNvPr id="90" name="Group 151"/>
          <p:cNvGrpSpPr/>
          <p:nvPr/>
        </p:nvGrpSpPr>
        <p:grpSpPr>
          <a:xfrm>
            <a:off x="7823617" y="2011534"/>
            <a:ext cx="285750" cy="258762"/>
            <a:chOff x="0" y="0"/>
            <a:chExt cx="271462" cy="2714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1" name="Oval 84"/>
            <p:cNvSpPr/>
            <p:nvPr/>
          </p:nvSpPr>
          <p:spPr bwMode="auto">
            <a:xfrm>
              <a:off x="0" y="0"/>
              <a:ext cx="271462" cy="271463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rgbClr val="9BBB59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"/>
                  <a:ea typeface="Times New Roman"/>
                  <a:cs typeface="Times New Roman"/>
                </a:rPr>
                <a:t> </a:t>
              </a:r>
              <a:endParaRPr lang="en-US" sz="1200" dirty="0">
                <a:solidFill>
                  <a:prstClr val="black"/>
                </a:solidFill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92" name="Pie 85"/>
            <p:cNvSpPr/>
            <p:nvPr/>
          </p:nvSpPr>
          <p:spPr bwMode="auto">
            <a:xfrm>
              <a:off x="0" y="11907"/>
              <a:ext cx="271462" cy="247650"/>
            </a:xfrm>
            <a:prstGeom prst="pie">
              <a:avLst>
                <a:gd name="adj1" fmla="val 8191606"/>
                <a:gd name="adj2" fmla="val 16200000"/>
              </a:avLst>
            </a:prstGeom>
            <a:solidFill>
              <a:srgbClr val="339933"/>
            </a:solidFill>
            <a:ln w="19050" cap="flat" cmpd="sng" algn="ctr">
              <a:solidFill>
                <a:srgbClr val="339933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alibri"/>
                  <a:ea typeface="Times New Roman"/>
                  <a:cs typeface="Times New Roman"/>
                </a:rPr>
                <a:t> </a:t>
              </a:r>
              <a:endParaRPr lang="en-US" sz="1200" dirty="0">
                <a:solidFill>
                  <a:prstClr val="black"/>
                </a:solidFill>
                <a:latin typeface="Calibri"/>
                <a:ea typeface="Calibri"/>
                <a:cs typeface="Times New Roman"/>
              </a:endParaRPr>
            </a:p>
          </p:txBody>
        </p:sp>
      </p:grpSp>
      <p:pic>
        <p:nvPicPr>
          <p:cNvPr id="94" name="Picture 92" descr="C:\Users\kkammer\AppData\Local\Microsoft\Windows\Temporary Internet Files\Content.IE5\DGXKO437\MC900432530[1].png"/>
          <p:cNvPicPr/>
          <p:nvPr/>
        </p:nvPicPr>
        <p:blipFill>
          <a:blip r:embed="rId8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182" y="2532816"/>
            <a:ext cx="285750" cy="1968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5" name="Picture 288" descr="Description: C:\Users\kkammer\AppData\Local\Microsoft\Windows\Temporary Internet Files\Content.IE5\H5PMXJW5\MC900432619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595" y="2548691"/>
            <a:ext cx="295275" cy="2952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92" descr="C:\Users\kkammer\AppData\Local\Microsoft\Windows\Temporary Internet Files\Content.IE5\DGXKO437\MC900432530[1].png"/>
          <p:cNvPicPr/>
          <p:nvPr/>
        </p:nvPicPr>
        <p:blipFill>
          <a:blip r:embed="rId8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182" y="3062588"/>
            <a:ext cx="285750" cy="1968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7" name="Picture 92" descr="C:\Users\kkammer\AppData\Local\Microsoft\Windows\Temporary Internet Files\Content.IE5\DGXKO437\MC900432530[1].png"/>
          <p:cNvPicPr/>
          <p:nvPr/>
        </p:nvPicPr>
        <p:blipFill>
          <a:blip r:embed="rId8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182" y="3468987"/>
            <a:ext cx="285750" cy="1968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8" name="Picture 92" descr="C:\Users\kkammer\AppData\Local\Microsoft\Windows\Temporary Internet Files\Content.IE5\DGXKO437\MC900432530[1].png"/>
          <p:cNvPicPr/>
          <p:nvPr/>
        </p:nvPicPr>
        <p:blipFill>
          <a:blip r:embed="rId8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295" y="4197951"/>
            <a:ext cx="285750" cy="1968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9" name="Picture 92" descr="C:\Users\kkammer\AppData\Local\Microsoft\Windows\Temporary Internet Files\Content.IE5\DGXKO437\MC900432530[1].png"/>
          <p:cNvPicPr/>
          <p:nvPr/>
        </p:nvPicPr>
        <p:blipFill>
          <a:blip r:embed="rId8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295" y="3875387"/>
            <a:ext cx="285750" cy="1968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0" name="Picture 92" descr="C:\Users\kkammer\AppData\Local\Microsoft\Windows\Temporary Internet Files\Content.IE5\DGXKO437\MC900432530[1].png"/>
          <p:cNvPicPr/>
          <p:nvPr/>
        </p:nvPicPr>
        <p:blipFill>
          <a:blip r:embed="rId8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182" y="4657070"/>
            <a:ext cx="285750" cy="1968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1" name="Picture 92" descr="C:\Users\kkammer\AppData\Local\Microsoft\Windows\Temporary Internet Files\Content.IE5\DGXKO437\MC900432530[1].png"/>
          <p:cNvPicPr/>
          <p:nvPr/>
        </p:nvPicPr>
        <p:blipFill>
          <a:blip r:embed="rId8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295" y="5542385"/>
            <a:ext cx="285750" cy="1968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2" name="Picture 92" descr="C:\Users\kkammer\AppData\Local\Microsoft\Windows\Temporary Internet Files\Content.IE5\DGXKO437\MC900432530[1].png"/>
          <p:cNvPicPr/>
          <p:nvPr/>
        </p:nvPicPr>
        <p:blipFill>
          <a:blip r:embed="rId8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295" y="5120110"/>
            <a:ext cx="285750" cy="1968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4" name="Picture 288" descr="Description: C:\Users\kkammer\AppData\Local\Microsoft\Windows\Temporary Internet Files\Content.IE5\H5PMXJW5\MC900432619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383" y="2579606"/>
            <a:ext cx="295275" cy="2952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87" descr="Description: C:\Users\kkammer\AppData\Local\Microsoft\Windows\Temporary Internet Files\Content.IE5\XVW66D0M\MC900432537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70" y="4197951"/>
            <a:ext cx="228600" cy="2286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87" descr="Description: C:\Users\kkammer\AppData\Local\Microsoft\Windows\Temporary Internet Files\Content.IE5\XVW66D0M\MC900432537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19" y="4220777"/>
            <a:ext cx="228600" cy="2286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87" descr="Description: C:\Users\kkammer\AppData\Local\Microsoft\Windows\Temporary Internet Files\Content.IE5\XVW66D0M\MC900432537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325" y="4227127"/>
            <a:ext cx="228600" cy="2286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88" descr="Description: C:\Users\kkammer\AppData\Local\Microsoft\Windows\Temporary Internet Files\Content.IE5\H5PMXJW5\MC900432619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650" y="2548691"/>
            <a:ext cx="295275" cy="2952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88" descr="Description: C:\Users\kkammer\AppData\Local\Microsoft\Windows\Temporary Internet Files\Content.IE5\H5PMXJW5\MC900432619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650" y="3013375"/>
            <a:ext cx="295275" cy="2952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87" descr="Description: C:\Users\kkammer\AppData\Local\Microsoft\Windows\Temporary Internet Files\Content.IE5\XVW66D0M\MC900432537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938" y="3062588"/>
            <a:ext cx="228600" cy="2286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92" descr="C:\Users\kkammer\AppData\Local\Microsoft\Windows\Temporary Internet Files\Content.IE5\DGXKO437\MC900432530[1].png"/>
          <p:cNvPicPr/>
          <p:nvPr/>
        </p:nvPicPr>
        <p:blipFill>
          <a:blip r:embed="rId8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240" y="3468987"/>
            <a:ext cx="285750" cy="1968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3" name="Picture 92" descr="C:\Users\kkammer\AppData\Local\Microsoft\Windows\Temporary Internet Files\Content.IE5\DGXKO437\MC900432530[1].png"/>
          <p:cNvPicPr/>
          <p:nvPr/>
        </p:nvPicPr>
        <p:blipFill>
          <a:blip r:embed="rId8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363" y="3468987"/>
            <a:ext cx="285750" cy="1968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4" name="Picture 92" descr="C:\Users\kkammer\AppData\Local\Microsoft\Windows\Temporary Internet Files\Content.IE5\DGXKO437\MC900432530[1].png"/>
          <p:cNvPicPr/>
          <p:nvPr/>
        </p:nvPicPr>
        <p:blipFill>
          <a:blip r:embed="rId8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438" y="3468987"/>
            <a:ext cx="285750" cy="1968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5" name="Picture 287" descr="Description: C:\Users\kkammer\AppData\Local\Microsoft\Windows\Temporary Internet Files\Content.IE5\XVW66D0M\MC900432537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815" y="3837888"/>
            <a:ext cx="228600" cy="2286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87" descr="Description: C:\Users\kkammer\AppData\Local\Microsoft\Windows\Temporary Internet Files\Content.IE5\XVW66D0M\MC900432537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938" y="3847413"/>
            <a:ext cx="228600" cy="2286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87" descr="Description: C:\Users\kkammer\AppData\Local\Microsoft\Windows\Temporary Internet Files\Content.IE5\XVW66D0M\MC900432537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905" y="3849987"/>
            <a:ext cx="228600" cy="2286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88" descr="Description: C:\Users\kkammer\AppData\Local\Microsoft\Windows\Temporary Internet Files\Content.IE5\H5PMXJW5\MC900432619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782" y="3003850"/>
            <a:ext cx="295275" cy="2952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87" descr="Description: C:\Users\kkammer\AppData\Local\Microsoft\Windows\Temporary Internet Files\Content.IE5\XVW66D0M\MC900432537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70" y="4619571"/>
            <a:ext cx="228600" cy="2286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87" descr="Description: C:\Users\kkammer\AppData\Local\Microsoft\Windows\Temporary Internet Files\Content.IE5\XVW66D0M\MC900432537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19" y="4657671"/>
            <a:ext cx="228600" cy="2286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87" descr="Description: C:\Users\kkammer\AppData\Local\Microsoft\Windows\Temporary Internet Files\Content.IE5\XVW66D0M\MC900432537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263" y="4629042"/>
            <a:ext cx="228600" cy="2286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288" descr="Description: C:\Users\kkammer\AppData\Local\Microsoft\Windows\Temporary Internet Files\Content.IE5\H5PMXJW5\MC900432619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932" y="5021685"/>
            <a:ext cx="295275" cy="2952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288" descr="Description: C:\Users\kkammer\AppData\Local\Microsoft\Windows\Temporary Internet Files\Content.IE5\H5PMXJW5\MC900432619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987" y="5070897"/>
            <a:ext cx="295275" cy="2952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87" descr="Description: C:\Users\kkammer\AppData\Local\Microsoft\Windows\Temporary Internet Files\Content.IE5\XVW66D0M\MC900432537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296" y="5062960"/>
            <a:ext cx="228600" cy="2286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88" descr="Description: C:\Users\kkammer\AppData\Local\Microsoft\Windows\Temporary Internet Files\Content.IE5\H5PMXJW5\MC900432619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113" y="5499944"/>
            <a:ext cx="295275" cy="2952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88" descr="Description: C:\Users\kkammer\AppData\Local\Microsoft\Windows\Temporary Internet Files\Content.IE5\H5PMXJW5\MC900432619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986" y="5530107"/>
            <a:ext cx="295275" cy="2952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92" descr="C:\Users\kkammer\AppData\Local\Microsoft\Windows\Temporary Internet Files\Content.IE5\DGXKO437\MC900432530[1].png"/>
          <p:cNvPicPr/>
          <p:nvPr/>
        </p:nvPicPr>
        <p:blipFill>
          <a:blip r:embed="rId8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272" y="5993235"/>
            <a:ext cx="285750" cy="19685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3" name="Picture 288" descr="Description: C:\Users\kkammer\AppData\Local\Microsoft\Windows\Temporary Internet Files\Content.IE5\H5PMXJW5\MC900432619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115" y="5944022"/>
            <a:ext cx="295275" cy="2952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87" descr="Description: C:\Users\kkammer\AppData\Local\Microsoft\Windows\Temporary Internet Files\Content.IE5\XVW66D0M\MC900432537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519" y="5972597"/>
            <a:ext cx="228600" cy="2286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88" descr="Description: C:\Users\kkammer\AppData\Local\Microsoft\Windows\Temporary Internet Files\Content.IE5\H5PMXJW5\MC900432619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254" y="5922219"/>
            <a:ext cx="295275" cy="2952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87" descr="Description: C:\Users\kkammer\AppData\Local\Microsoft\Windows\Temporary Internet Files\Content.IE5\XVW66D0M\MC900432537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452" y="5510635"/>
            <a:ext cx="228600" cy="2286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749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36651" y="2220912"/>
            <a:ext cx="6845299" cy="1470025"/>
          </a:xfr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 smtClean="0">
                <a:solidFill>
                  <a:srgbClr val="010204"/>
                </a:solidFill>
                <a:cs typeface="MS PGothic" pitchFamily="34" charset="-128"/>
              </a:rPr>
              <a:t>飞康卫士常见问题</a:t>
            </a:r>
            <a:endParaRPr lang="en-US" altLang="zh-CN" b="1" dirty="0" smtClean="0">
              <a:solidFill>
                <a:srgbClr val="010204"/>
              </a:solidFill>
              <a:cs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26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268008" y="243106"/>
            <a:ext cx="7047186" cy="50871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飞康公司简介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571" y="1378264"/>
            <a:ext cx="3700711" cy="2468885"/>
          </a:xfrm>
          <a:prstGeom prst="rect">
            <a:avLst/>
          </a:prstGeom>
          <a:solidFill>
            <a:schemeClr val="accent1">
              <a:alpha val="92000"/>
            </a:schemeClr>
          </a:solidFill>
          <a:ln>
            <a:noFill/>
          </a:ln>
          <a:effectLst>
            <a:softEdge rad="6350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50" y="5449885"/>
            <a:ext cx="4522424" cy="821630"/>
          </a:xfrm>
          <a:prstGeom prst="rect">
            <a:avLst/>
          </a:prstGeom>
          <a:solidFill>
            <a:schemeClr val="accent1">
              <a:alpha val="92000"/>
            </a:schemeClr>
          </a:solidFill>
          <a:ln>
            <a:noFill/>
          </a:ln>
          <a:effectLst>
            <a:softEdge rad="63500"/>
          </a:effec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01639" y="1417793"/>
            <a:ext cx="4797846" cy="36873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  <a:defRPr/>
            </a:pPr>
            <a:r>
              <a:rPr lang="zh-CN" altLang="en-US" sz="1300" b="1" cap="all" dirty="0" smtClean="0">
                <a:solidFill>
                  <a:srgbClr val="FF0000"/>
                </a:solidFill>
              </a:rPr>
              <a:t>公司诞生</a:t>
            </a:r>
            <a:endParaRPr lang="en-US" altLang="zh-CN" sz="1300" b="1" cap="all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1985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年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Cheyenne Software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成立，开发世界上第一款基于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TCP/IP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传输的数据备份软件（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  <a:cs typeface="Arial" charset="0"/>
              </a:rPr>
              <a:t>ARCserve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） 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2000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年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月创立于美国纽约长岛；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存储行业领先创新型企业，业绩保持持续强劲增长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福布斯“全美成长最快的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家科技公司”第五名；</a:t>
            </a:r>
            <a:endParaRPr lang="en-US" altLang="zh-TW" sz="1400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altLang="zh-TW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NASDAQ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上市公司，股票代码：</a:t>
            </a:r>
            <a:r>
              <a:rPr lang="en-US" altLang="zh-TW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FALC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；</a:t>
            </a:r>
            <a:endParaRPr lang="en-US" altLang="zh-TW" sz="1400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产品和技术广泛应用于全球大型企业；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457200" lvl="1" indent="0">
              <a:buFont typeface="Arial" pitchFamily="34" charset="0"/>
              <a:buNone/>
              <a:defRPr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zh-CN" altLang="en-US" sz="1300" b="1" cap="all" dirty="0" smtClean="0">
                <a:solidFill>
                  <a:srgbClr val="FF0000"/>
                </a:solidFill>
              </a:rPr>
              <a:t>软件定义存储及数据保护技术的领跑者</a:t>
            </a:r>
            <a:endParaRPr lang="en-US" altLang="zh-TW" sz="1300" b="1" cap="all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虚拟化存储技术的领先者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(NSS)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zh-CN" altLang="en-US" sz="1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全面开放的（</a:t>
            </a:r>
            <a:r>
              <a:rPr lang="en-US" altLang="zh-CN" sz="1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TOTALLY Open™</a:t>
            </a:r>
            <a:r>
              <a:rPr lang="zh-CN" altLang="en-US" sz="1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）持续数据保护技术</a:t>
            </a:r>
            <a:r>
              <a:rPr lang="en-US" altLang="zh-CN" sz="1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/</a:t>
            </a:r>
            <a:r>
              <a:rPr lang="zh-CN" altLang="en-US" sz="1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持续数据复制技术的创新者（</a:t>
            </a:r>
            <a:r>
              <a:rPr lang="en-US" altLang="zh-CN" sz="14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CDP)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虚拟磁带库（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VTL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）技术的缔造者</a:t>
            </a:r>
            <a:endParaRPr lang="en-US" altLang="zh-TW" sz="1400" dirty="0" smtClean="0"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成功部署于全球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10,000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多家企业和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50,000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多个站点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endParaRPr 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5199485" y="4029497"/>
            <a:ext cx="3811834" cy="2151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zh-CN" altLang="en-US" sz="1300" b="1" cap="all" dirty="0" smtClean="0">
                <a:solidFill>
                  <a:srgbClr val="FF0000"/>
                </a:solidFill>
                <a:latin typeface="Verdana"/>
                <a:cs typeface="Verdana"/>
              </a:rPr>
              <a:t>战略性合作</a:t>
            </a:r>
            <a:r>
              <a:rPr lang="zh-CN" altLang="en-US" sz="1300" b="1" cap="all" dirty="0">
                <a:solidFill>
                  <a:srgbClr val="FF0000"/>
                </a:solidFill>
                <a:latin typeface="Verdana"/>
                <a:cs typeface="Verdana"/>
              </a:rPr>
              <a:t>伙伴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Violin Memory</a:t>
            </a:r>
            <a:r>
              <a:rPr lang="en-US" altLang="zh-TW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, Brocade, Copan, </a:t>
            </a: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华为，中兴，长城，浪潮，</a:t>
            </a:r>
            <a:r>
              <a:rPr lang="en-US" altLang="zh-TW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DELL, IBM, Intel, </a:t>
            </a: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Oracle</a:t>
            </a: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，</a:t>
            </a: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Amazon</a:t>
            </a:r>
            <a:r>
              <a:rPr lang="en-US" altLang="zh-TW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…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业界出众的互操作性和兼容性</a:t>
            </a:r>
            <a:endParaRPr lang="en-US" altLang="zh-TW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zh-CN" altLang="en-US" sz="1300" b="1" cap="all" dirty="0">
                <a:solidFill>
                  <a:srgbClr val="FF0000"/>
                </a:solidFill>
                <a:latin typeface="Verdana"/>
                <a:cs typeface="Verdana"/>
              </a:rPr>
              <a:t>全球销售网络和</a:t>
            </a:r>
            <a:r>
              <a:rPr lang="en-US" altLang="zh-CN" sz="1300" b="1" cap="all" dirty="0">
                <a:solidFill>
                  <a:srgbClr val="FF0000"/>
                </a:solidFill>
                <a:latin typeface="Verdana"/>
                <a:cs typeface="Verdana"/>
              </a:rPr>
              <a:t>7x24</a:t>
            </a:r>
            <a:r>
              <a:rPr lang="zh-CN" altLang="en-US" sz="1300" b="1" cap="all" dirty="0" smtClean="0">
                <a:solidFill>
                  <a:srgbClr val="FF0000"/>
                </a:solidFill>
                <a:latin typeface="Verdana"/>
                <a:cs typeface="Verdana"/>
              </a:rPr>
              <a:t>小时</a:t>
            </a:r>
            <a:r>
              <a:rPr lang="zh-CN" altLang="en-US" sz="1300" b="1" cap="all" dirty="0">
                <a:solidFill>
                  <a:srgbClr val="FF0000"/>
                </a:solidFill>
                <a:latin typeface="Verdana"/>
                <a:cs typeface="Verdana"/>
              </a:rPr>
              <a:t>技术</a:t>
            </a:r>
            <a:r>
              <a:rPr lang="zh-CN" altLang="en-US" sz="1300" b="1" cap="all" dirty="0" smtClean="0">
                <a:solidFill>
                  <a:srgbClr val="FF0000"/>
                </a:solidFill>
                <a:latin typeface="Verdana"/>
                <a:cs typeface="Verdana"/>
              </a:rPr>
              <a:t>支持</a:t>
            </a:r>
            <a:r>
              <a:rPr lang="zh-CN" altLang="en-US" sz="1300" b="1" cap="all" dirty="0">
                <a:solidFill>
                  <a:srgbClr val="FF0000"/>
                </a:solidFill>
                <a:latin typeface="Verdana"/>
                <a:cs typeface="Verdana"/>
              </a:rPr>
              <a:t>体系</a:t>
            </a:r>
            <a:endParaRPr lang="en-US" altLang="zh-TW" sz="1300" b="1" cap="all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已经在全球</a:t>
            </a: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23</a:t>
            </a: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个国家设立分支机构</a:t>
            </a:r>
            <a:endParaRPr lang="en-US" altLang="zh-TW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zh-CN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APAC</a:t>
            </a:r>
            <a:r>
              <a:rPr lang="zh-CN" alt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总部：北京；</a:t>
            </a:r>
            <a:endParaRPr lang="en-US" altLang="zh-CN" sz="13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上海，深圳，广州，武汉，香港，澳门；</a:t>
            </a:r>
            <a:endParaRPr lang="en-US" altLang="zh-TW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24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10204"/>
                </a:solidFill>
              </a:rPr>
              <a:t>飞</a:t>
            </a:r>
            <a:r>
              <a:rPr lang="zh-CN" altLang="en-US" dirty="0" smtClean="0">
                <a:solidFill>
                  <a:srgbClr val="010204"/>
                </a:solidFill>
              </a:rPr>
              <a:t>康卫士常见问题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283028" y="1392892"/>
            <a:ext cx="8541657" cy="4296709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1)CDP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会影响应用性能吗？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eaLnBrk="0" hangingPunct="0"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lang="zh-CN" altLang="en-US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答：任何灾备技术都会有性能影响度（由用户设定容忍度）。飞康</a:t>
            </a:r>
            <a:r>
              <a:rPr lang="en-US" altLang="zh-CN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CDP</a:t>
            </a:r>
            <a:r>
              <a:rPr lang="zh-CN" altLang="en-US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由于提供了写入加速技术以及配置了读写分流，因此基本不会影响生产系统性能。</a:t>
            </a:r>
            <a:endParaRPr lang="en-US" altLang="zh-CN" dirty="0" smtClean="0">
              <a:solidFill>
                <a:srgbClr val="9429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eaLnBrk="0" hangingPunct="0">
              <a:defRPr/>
            </a:pPr>
            <a:endParaRPr lang="en-US" altLang="zh-CN" dirty="0" smtClean="0">
              <a:solidFill>
                <a:srgbClr val="9429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eaLnBrk="0" hangingPunct="0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2)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飞康卫士针对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Windows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系统能防止操作系统故障吗？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eaLnBrk="0" hangingPunct="0">
              <a:defRPr/>
            </a:pPr>
            <a:r>
              <a:rPr lang="zh-CN" altLang="en-US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答：当然，飞康</a:t>
            </a:r>
            <a:r>
              <a:rPr lang="en-US" altLang="zh-CN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DiskSafe </a:t>
            </a:r>
            <a:r>
              <a:rPr lang="zh-CN" altLang="en-US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具备多个操作系统恢复技术。</a:t>
            </a:r>
            <a:endParaRPr lang="en-US" altLang="zh-CN" dirty="0" smtClean="0">
              <a:solidFill>
                <a:srgbClr val="9429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eaLnBrk="0" hangingPunct="0">
              <a:defRPr/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3)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飞康卫士支持虚拟化环境吗？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eaLnBrk="0" hangingPunct="0">
              <a:defRPr/>
            </a:pPr>
            <a:r>
              <a:rPr lang="zh-CN" altLang="en-US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答：当然。不仅如此，还具备与</a:t>
            </a:r>
            <a:r>
              <a:rPr lang="en-US" altLang="zh-CN" dirty="0" err="1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Vmware</a:t>
            </a:r>
            <a:r>
              <a:rPr lang="zh-CN" altLang="en-US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的官方认证，例如</a:t>
            </a:r>
            <a:r>
              <a:rPr lang="en-US" altLang="zh-CN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RecoverTrac</a:t>
            </a:r>
            <a:r>
              <a:rPr lang="zh-CN" altLang="en-US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自动恢复、</a:t>
            </a:r>
            <a:r>
              <a:rPr lang="en-US" altLang="zh-CN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SRM</a:t>
            </a:r>
            <a:r>
              <a:rPr lang="zh-CN" altLang="en-US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集成、</a:t>
            </a:r>
            <a:r>
              <a:rPr lang="en-US" altLang="zh-CN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P2V</a:t>
            </a:r>
            <a:r>
              <a:rPr lang="zh-CN" altLang="en-US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的虚拟机恢复方式等等。</a:t>
            </a:r>
            <a:endParaRPr lang="en-US" altLang="zh-CN" dirty="0" smtClean="0">
              <a:solidFill>
                <a:srgbClr val="9429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eaLnBrk="0" hangingPunct="0">
              <a:defRPr/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4)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飞康卫士异地容灾在窄带宽环境下复制效率会有问题吗？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eaLnBrk="0" hangingPunct="0">
              <a:defRPr/>
            </a:pPr>
            <a:r>
              <a:rPr lang="zh-CN" altLang="en-US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答：基于窄带宽的传输，飞康卫士利用</a:t>
            </a:r>
            <a:r>
              <a:rPr lang="en-US" altLang="zh-CN" dirty="0" err="1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Microscan</a:t>
            </a:r>
            <a:r>
              <a:rPr lang="zh-CN" altLang="en-US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以及差异传输技术技术</a:t>
            </a:r>
            <a:r>
              <a:rPr lang="en-US" altLang="zh-CN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,</a:t>
            </a:r>
            <a:r>
              <a:rPr lang="zh-CN" altLang="en-US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其复制效率非常高。</a:t>
            </a:r>
            <a:endParaRPr lang="en-US" altLang="zh-CN" dirty="0" smtClean="0">
              <a:solidFill>
                <a:srgbClr val="9429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eaLnBrk="0" hangingPunct="0">
              <a:defRPr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5)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飞康卫士可以确保数据库一致性启动吗？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eaLnBrk="0" hangingPunct="0">
              <a:defRPr/>
            </a:pPr>
            <a:r>
              <a:rPr lang="zh-CN" altLang="en-US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答：可以。飞康的录像技术进行追溯可以确保数据库永远可以找到需要的</a:t>
            </a:r>
            <a:r>
              <a:rPr lang="en-US" altLang="zh-CN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IO</a:t>
            </a:r>
            <a:r>
              <a:rPr lang="zh-CN" altLang="en-US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点。</a:t>
            </a:r>
            <a:endParaRPr lang="en-US" altLang="zh-CN" dirty="0" smtClean="0">
              <a:solidFill>
                <a:srgbClr val="9429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eaLnBrk="0" hangingPunct="0">
              <a:defRPr/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endParaRPr lang="zh-CN" altLang="en-US" dirty="0">
              <a:solidFill>
                <a:srgbClr val="9429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897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427654"/>
            <a:ext cx="8229600" cy="368737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6)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飞康卫士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CDP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解决方案对磁盘空间的要求？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eaLnBrk="0" hangingPunct="0">
              <a:defRPr/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</a:t>
            </a:r>
            <a:r>
              <a:rPr lang="zh-CN" altLang="en-US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答：</a:t>
            </a:r>
            <a:r>
              <a:rPr lang="en-US" altLang="zh-CN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CDP</a:t>
            </a:r>
            <a:r>
              <a:rPr lang="zh-CN" altLang="en-US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所需空间大小取绝于用户需保护业务系统的实际</a:t>
            </a:r>
            <a:r>
              <a:rPr lang="en-US" altLang="zh-CN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IO</a:t>
            </a:r>
            <a:r>
              <a:rPr lang="zh-CN" altLang="en-US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变化，以及用户所需保护的时间长短。如按照最佳实践来参考，一般建议生产空间与</a:t>
            </a:r>
            <a:r>
              <a:rPr lang="en-US" altLang="zh-CN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CDP</a:t>
            </a:r>
            <a:r>
              <a:rPr lang="zh-CN" altLang="en-US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设备空间比值为</a:t>
            </a:r>
            <a:r>
              <a:rPr lang="en-US" altLang="zh-CN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1:1.5</a:t>
            </a:r>
            <a:r>
              <a:rPr lang="zh-CN" altLang="en-US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。</a:t>
            </a:r>
            <a:endParaRPr lang="en-US" altLang="zh-CN" sz="1600" dirty="0" smtClean="0">
              <a:solidFill>
                <a:srgbClr val="9429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eaLnBrk="0" hangingPunct="0"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7)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飞康卫士容灾过程中复制技术能节省多少带宽？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eaLnBrk="0" hangingPunct="0">
              <a:defRPr/>
            </a:pPr>
            <a:r>
              <a:rPr lang="zh-CN" altLang="en-US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答：根据</a:t>
            </a:r>
            <a:r>
              <a:rPr lang="en-US" altLang="zh-CN" sz="1600" dirty="0" err="1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Microscan</a:t>
            </a:r>
            <a:r>
              <a:rPr lang="zh-CN" altLang="en-US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技术的实现原理，</a:t>
            </a:r>
            <a:r>
              <a:rPr lang="en-US" altLang="zh-CN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CDP</a:t>
            </a:r>
            <a:r>
              <a:rPr lang="zh-CN" altLang="en-US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相对传统存储复制技术，至少能够节省</a:t>
            </a:r>
            <a:r>
              <a:rPr lang="en-US" altLang="zh-CN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10</a:t>
            </a:r>
            <a:r>
              <a:rPr lang="zh-CN" altLang="en-US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倍的带宽。</a:t>
            </a:r>
            <a:endParaRPr lang="en-US" altLang="zh-CN" sz="1600" dirty="0" smtClean="0">
              <a:solidFill>
                <a:srgbClr val="9429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8)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飞康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CDP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技术与其他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CDP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产品核心差异？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eaLnBrk="0" hangingPunct="0">
              <a:defRPr/>
            </a:pPr>
            <a:r>
              <a:rPr lang="zh-CN" altLang="en-US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答：</a:t>
            </a:r>
            <a:r>
              <a:rPr lang="en-US" altLang="zh-CN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1. </a:t>
            </a:r>
            <a:r>
              <a:rPr lang="zh-CN" altLang="en-US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飞康</a:t>
            </a:r>
            <a:r>
              <a:rPr lang="en-US" altLang="zh-CN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CDP</a:t>
            </a:r>
            <a:r>
              <a:rPr lang="zh-CN" altLang="en-US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是真正能够做到</a:t>
            </a:r>
            <a:r>
              <a:rPr lang="en-US" altLang="zh-CN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IO</a:t>
            </a:r>
            <a:r>
              <a:rPr lang="zh-CN" altLang="en-US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级别记录和快速恢复的</a:t>
            </a:r>
            <a:r>
              <a:rPr lang="en-US" altLang="zh-CN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CDP</a:t>
            </a:r>
            <a:r>
              <a:rPr lang="zh-CN" altLang="en-US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技术；</a:t>
            </a:r>
            <a:r>
              <a:rPr lang="en-US" altLang="zh-CN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2.</a:t>
            </a:r>
            <a:r>
              <a:rPr lang="zh-CN" altLang="en-US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持续记录只是数据保护的手段，而恢复才是最终目的，飞康</a:t>
            </a:r>
            <a:r>
              <a:rPr lang="en-US" altLang="zh-CN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CDP</a:t>
            </a:r>
            <a:r>
              <a:rPr lang="zh-CN" altLang="en-US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是唯一提供图形化</a:t>
            </a:r>
            <a:r>
              <a:rPr lang="en-US" altLang="zh-CN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IO</a:t>
            </a:r>
            <a:r>
              <a:rPr lang="zh-CN" altLang="en-US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分析工具的</a:t>
            </a:r>
            <a:r>
              <a:rPr lang="en-US" altLang="zh-CN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CDP</a:t>
            </a:r>
            <a:r>
              <a:rPr lang="zh-CN" altLang="en-US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产品，能够帮助用户快速定位故障点，并保证提取时间点映像的一致性；</a:t>
            </a:r>
            <a:r>
              <a:rPr lang="en-US" altLang="zh-CN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3.</a:t>
            </a:r>
            <a:r>
              <a:rPr lang="zh-CN" altLang="en-US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飞康</a:t>
            </a:r>
            <a:r>
              <a:rPr lang="en-US" altLang="zh-CN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CDP</a:t>
            </a:r>
            <a:r>
              <a:rPr lang="zh-CN" altLang="en-US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在金融，运营商等重要行业拥有大量成功案例，是真正成熟，商业化的</a:t>
            </a:r>
            <a:r>
              <a:rPr lang="en-US" altLang="zh-CN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CDP</a:t>
            </a:r>
            <a:r>
              <a:rPr lang="zh-CN" altLang="en-US" sz="1600" dirty="0" smtClean="0">
                <a:solidFill>
                  <a:srgbClr val="9429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产品。</a:t>
            </a:r>
            <a:endParaRPr lang="en-US" altLang="zh-CN" sz="1600" dirty="0" smtClean="0">
              <a:solidFill>
                <a:srgbClr val="9429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  <a:p>
            <a:pPr eaLnBrk="0" hangingPunct="0"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06108" y="243106"/>
            <a:ext cx="7047186" cy="5087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10204"/>
                </a:solidFill>
              </a:rPr>
              <a:t>飞</a:t>
            </a:r>
            <a:r>
              <a:rPr lang="zh-CN" altLang="en-US" dirty="0" smtClean="0">
                <a:solidFill>
                  <a:srgbClr val="010204"/>
                </a:solidFill>
              </a:rPr>
              <a:t>康卫士常见问题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535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36651" y="2220912"/>
            <a:ext cx="6845299" cy="1470025"/>
          </a:xfr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 smtClean="0">
                <a:solidFill>
                  <a:srgbClr val="010204"/>
                </a:solidFill>
                <a:cs typeface="MS PGothic" pitchFamily="34" charset="-128"/>
              </a:rPr>
              <a:t>飞康其他产品线</a:t>
            </a:r>
            <a:endParaRPr lang="en-US" altLang="zh-CN" b="1" dirty="0" smtClean="0">
              <a:solidFill>
                <a:srgbClr val="010204"/>
              </a:solidFill>
              <a:cs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26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10204"/>
                </a:solidFill>
              </a:rPr>
              <a:t>飞</a:t>
            </a:r>
            <a:r>
              <a:rPr lang="zh-CN" altLang="en-US" dirty="0" smtClean="0">
                <a:solidFill>
                  <a:srgbClr val="010204"/>
                </a:solidFill>
              </a:rPr>
              <a:t>康其他产品线</a:t>
            </a:r>
            <a:endParaRPr lang="zh-CN" altLang="en-US" dirty="0"/>
          </a:p>
        </p:txBody>
      </p:sp>
      <p:sp>
        <p:nvSpPr>
          <p:cNvPr id="3" name="Snip Single Corner Rectangle 4"/>
          <p:cNvSpPr/>
          <p:nvPr/>
        </p:nvSpPr>
        <p:spPr>
          <a:xfrm>
            <a:off x="556519" y="1294245"/>
            <a:ext cx="1765939" cy="4525963"/>
          </a:xfrm>
          <a:prstGeom prst="snip1Rect">
            <a:avLst/>
          </a:prstGeom>
          <a:pattFill prst="wdUpDiag">
            <a:fgClr>
              <a:schemeClr val="tx1">
                <a:lumMod val="75000"/>
                <a:lumOff val="25000"/>
              </a:schemeClr>
            </a:fgClr>
            <a:bgClr>
              <a:schemeClr val="tx1">
                <a:lumMod val="65000"/>
                <a:lumOff val="35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Verdana"/>
              <a:cs typeface="Verdana"/>
            </a:endParaRPr>
          </a:p>
        </p:txBody>
      </p:sp>
      <p:sp>
        <p:nvSpPr>
          <p:cNvPr id="4" name="Snip Single Corner Rectangle 8"/>
          <p:cNvSpPr/>
          <p:nvPr/>
        </p:nvSpPr>
        <p:spPr>
          <a:xfrm>
            <a:off x="2660657" y="1294246"/>
            <a:ext cx="1765939" cy="4525962"/>
          </a:xfrm>
          <a:prstGeom prst="snip1Rect">
            <a:avLst/>
          </a:prstGeom>
          <a:pattFill prst="wdUpDiag">
            <a:fgClr>
              <a:schemeClr val="tx1">
                <a:lumMod val="75000"/>
                <a:lumOff val="25000"/>
              </a:schemeClr>
            </a:fgClr>
            <a:bgClr>
              <a:schemeClr val="tx1">
                <a:lumMod val="65000"/>
                <a:lumOff val="35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Verdana"/>
              <a:cs typeface="Verdana"/>
            </a:endParaRPr>
          </a:p>
        </p:txBody>
      </p:sp>
      <p:sp>
        <p:nvSpPr>
          <p:cNvPr id="5" name="Snip Single Corner Rectangle 9"/>
          <p:cNvSpPr/>
          <p:nvPr/>
        </p:nvSpPr>
        <p:spPr>
          <a:xfrm>
            <a:off x="4726883" y="1294246"/>
            <a:ext cx="1765939" cy="4525962"/>
          </a:xfrm>
          <a:prstGeom prst="snip1Rect">
            <a:avLst/>
          </a:prstGeom>
          <a:pattFill prst="wdUpDiag">
            <a:fgClr>
              <a:schemeClr val="tx1">
                <a:lumMod val="75000"/>
                <a:lumOff val="25000"/>
              </a:schemeClr>
            </a:fgClr>
            <a:bgClr>
              <a:schemeClr val="tx1">
                <a:lumMod val="65000"/>
                <a:lumOff val="35000"/>
              </a:schemeClr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Verdana"/>
              <a:cs typeface="Verdana"/>
            </a:endParaRPr>
          </a:p>
        </p:txBody>
      </p:sp>
      <p:sp>
        <p:nvSpPr>
          <p:cNvPr id="7" name="Snip Single Corner Rectangle 10"/>
          <p:cNvSpPr/>
          <p:nvPr/>
        </p:nvSpPr>
        <p:spPr>
          <a:xfrm>
            <a:off x="6821543" y="1294246"/>
            <a:ext cx="1765939" cy="4525962"/>
          </a:xfrm>
          <a:prstGeom prst="snip1Rect">
            <a:avLst/>
          </a:prstGeom>
          <a:solidFill>
            <a:srgbClr val="94294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Verdana"/>
              <a:cs typeface="Verdana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11880" y="1318794"/>
            <a:ext cx="189863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TitilliumMaps26L 250 wt"/>
                <a:ea typeface="+mn-ea"/>
                <a:cs typeface="TitilliumMaps26L 250 w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TitilliumMaps26L 250 wt"/>
                <a:ea typeface="+mn-ea"/>
                <a:cs typeface="TitilliumMaps26L 250 w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TitilliumMaps26L 250 wt"/>
                <a:ea typeface="+mn-ea"/>
                <a:cs typeface="TitilliumMaps26L 250 w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TitilliumMaps26L 250 wt"/>
                <a:ea typeface="+mn-ea"/>
                <a:cs typeface="TitilliumMaps26L 250 w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TitilliumMaps26L 250 wt"/>
                <a:ea typeface="+mn-ea"/>
                <a:cs typeface="TitilliumMaps26L 250 w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300"/>
              </a:spcBef>
              <a:buFont typeface="Wingdings" charset="2"/>
              <a:buNone/>
            </a:pPr>
            <a:r>
              <a:rPr lang="en-US" altLang="zh-CN" sz="1800" dirty="0" smtClean="0">
                <a:solidFill>
                  <a:srgbClr val="BEDEEB"/>
                </a:solidFill>
                <a:latin typeface="Verdana"/>
                <a:cs typeface="Verdana"/>
              </a:rPr>
              <a:t>NSS</a:t>
            </a:r>
            <a:endParaRPr lang="en-US" sz="1800" dirty="0" smtClean="0">
              <a:solidFill>
                <a:srgbClr val="BEDEEB"/>
              </a:solidFill>
              <a:latin typeface="Verdana"/>
              <a:cs typeface="Verdana"/>
            </a:endParaRPr>
          </a:p>
          <a:p>
            <a:pPr marL="166688" lvl="1" indent="-166688">
              <a:spcBef>
                <a:spcPts val="300"/>
              </a:spcBef>
              <a:buClr>
                <a:schemeClr val="bg1"/>
              </a:buClr>
              <a:buSzPct val="100000"/>
            </a:pP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简单接入</a:t>
            </a:r>
            <a:endParaRPr lang="en-US" altLang="zh-CN" sz="160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66688" lvl="1" indent="-166688">
              <a:spcBef>
                <a:spcPts val="300"/>
              </a:spcBef>
              <a:buClr>
                <a:schemeClr val="bg1"/>
              </a:buClr>
              <a:buSzPct val="100000"/>
            </a:pP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进出自如</a:t>
            </a:r>
            <a:endParaRPr lang="en-US" altLang="zh-CN" sz="160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66688" lvl="1" indent="-166688">
              <a:spcBef>
                <a:spcPts val="300"/>
              </a:spcBef>
              <a:buClr>
                <a:schemeClr val="bg1"/>
              </a:buClr>
              <a:buSzPct val="100000"/>
            </a:pP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异构存储整合</a:t>
            </a:r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66688" lvl="1" indent="-166688">
              <a:spcBef>
                <a:spcPts val="300"/>
              </a:spcBef>
              <a:buClr>
                <a:schemeClr val="bg1"/>
              </a:buClr>
              <a:buSzPct val="100000"/>
            </a:pP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镜像存储双活</a:t>
            </a:r>
            <a:endParaRPr lang="en-US" altLang="zh-CN" sz="160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66688" lvl="1" indent="-166688">
              <a:spcBef>
                <a:spcPts val="300"/>
              </a:spcBef>
              <a:buClr>
                <a:schemeClr val="bg1"/>
              </a:buClr>
              <a:buSzPct val="100000"/>
            </a:pP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简单数据迁移</a:t>
            </a:r>
            <a:endParaRPr lang="en-US" altLang="zh-CN" sz="160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66688" lvl="1" indent="-166688">
              <a:spcBef>
                <a:spcPts val="300"/>
              </a:spcBef>
              <a:buClr>
                <a:schemeClr val="bg1"/>
              </a:buClr>
              <a:buSzPct val="100000"/>
            </a:pP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读写性能加速</a:t>
            </a:r>
            <a:endParaRPr lang="en-US" altLang="zh-CN" sz="160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66688" lvl="1" indent="-166688">
              <a:spcBef>
                <a:spcPts val="300"/>
              </a:spcBef>
              <a:buClr>
                <a:schemeClr val="bg1"/>
              </a:buClr>
              <a:buSzPct val="100000"/>
            </a:pP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具备逻辑保护能力的双活数据中心基础架构</a:t>
            </a:r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672034" y="1294247"/>
            <a:ext cx="189863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TitilliumMaps26L 250 wt"/>
                <a:ea typeface="+mn-ea"/>
                <a:cs typeface="TitilliumMaps26L 250 w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TitilliumMaps26L 250 wt"/>
                <a:ea typeface="+mn-ea"/>
                <a:cs typeface="TitilliumMaps26L 250 w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TitilliumMaps26L 250 wt"/>
                <a:ea typeface="+mn-ea"/>
                <a:cs typeface="TitilliumMaps26L 250 w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TitilliumMaps26L 250 wt"/>
                <a:ea typeface="+mn-ea"/>
                <a:cs typeface="TitilliumMaps26L 250 w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TitilliumMaps26L 250 wt"/>
                <a:ea typeface="+mn-ea"/>
                <a:cs typeface="TitilliumMaps26L 250 w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300"/>
              </a:spcBef>
              <a:buFont typeface="Wingdings" charset="2"/>
              <a:buNone/>
            </a:pPr>
            <a:r>
              <a:rPr lang="en-US" sz="1800" dirty="0" smtClean="0">
                <a:solidFill>
                  <a:srgbClr val="BEDEEB"/>
                </a:solidFill>
                <a:latin typeface="Verdana"/>
                <a:cs typeface="Verdana"/>
              </a:rPr>
              <a:t>CDP</a:t>
            </a:r>
          </a:p>
          <a:p>
            <a:pPr marL="166688" lvl="1" indent="-166688">
              <a:spcBef>
                <a:spcPts val="300"/>
              </a:spcBef>
              <a:buClr>
                <a:schemeClr val="bg1"/>
              </a:buClr>
              <a:buSzPct val="100000"/>
            </a:pP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旁路接入</a:t>
            </a:r>
            <a:endParaRPr lang="en-US" altLang="zh-CN" sz="160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66688" lvl="1" indent="-166688">
              <a:spcBef>
                <a:spcPts val="300"/>
              </a:spcBef>
              <a:buClr>
                <a:schemeClr val="bg1"/>
              </a:buClr>
              <a:buSzPct val="100000"/>
            </a:pP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微秒级持续保护</a:t>
            </a:r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66688" lvl="1" indent="-166688">
              <a:spcBef>
                <a:spcPts val="300"/>
              </a:spcBef>
              <a:buClr>
                <a:schemeClr val="bg1"/>
              </a:buClr>
              <a:buSzPct val="100000"/>
            </a:pP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分钟级快速恢复</a:t>
            </a:r>
            <a:endParaRPr lang="en-US" altLang="zh-CN" sz="160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66688" lvl="1" indent="-166688">
              <a:spcBef>
                <a:spcPts val="300"/>
              </a:spcBef>
              <a:buClr>
                <a:schemeClr val="bg1"/>
              </a:buClr>
              <a:buSzPct val="100000"/>
            </a:pP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灵活的异地复制技术</a:t>
            </a:r>
            <a:endParaRPr lang="en-US" altLang="zh-CN" sz="160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66688" lvl="1" indent="-166688">
              <a:spcBef>
                <a:spcPts val="300"/>
              </a:spcBef>
              <a:buClr>
                <a:schemeClr val="bg1"/>
              </a:buClr>
              <a:buSzPct val="100000"/>
            </a:pP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独有的带宽精简专利</a:t>
            </a:r>
            <a:endParaRPr lang="en-US" altLang="zh-CN" sz="160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66688" lvl="1" indent="-166688">
              <a:spcBef>
                <a:spcPts val="300"/>
              </a:spcBef>
              <a:buClr>
                <a:schemeClr val="bg1"/>
              </a:buClr>
              <a:buSzPct val="100000"/>
            </a:pP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全自动灾难恢复能力</a:t>
            </a:r>
            <a:endParaRPr lang="en-US" altLang="zh-CN" sz="160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66688" lvl="1" indent="-166688">
              <a:spcBef>
                <a:spcPts val="300"/>
              </a:spcBef>
              <a:buClr>
                <a:schemeClr val="bg1"/>
              </a:buClr>
              <a:buSzPct val="100000"/>
            </a:pP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支持两地三中心灾备建设</a:t>
            </a:r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726883" y="1294246"/>
            <a:ext cx="189863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TitilliumMaps26L 250 wt"/>
                <a:ea typeface="+mn-ea"/>
                <a:cs typeface="TitilliumMaps26L 250 w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TitilliumMaps26L 250 wt"/>
                <a:ea typeface="+mn-ea"/>
                <a:cs typeface="TitilliumMaps26L 250 w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TitilliumMaps26L 250 wt"/>
                <a:ea typeface="+mn-ea"/>
                <a:cs typeface="TitilliumMaps26L 250 w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TitilliumMaps26L 250 wt"/>
                <a:ea typeface="+mn-ea"/>
                <a:cs typeface="TitilliumMaps26L 250 w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TitilliumMaps26L 250 wt"/>
                <a:ea typeface="+mn-ea"/>
                <a:cs typeface="TitilliumMaps26L 250 w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300"/>
              </a:spcBef>
              <a:buFont typeface="Wingdings" charset="2"/>
              <a:buNone/>
            </a:pPr>
            <a:r>
              <a:rPr lang="en-US" sz="1800" dirty="0" smtClean="0">
                <a:solidFill>
                  <a:srgbClr val="BEDEEB"/>
                </a:solidFill>
                <a:latin typeface="Verdana"/>
                <a:cs typeface="Verdana"/>
              </a:rPr>
              <a:t>OBD</a:t>
            </a:r>
          </a:p>
          <a:p>
            <a:pPr marL="166688" lvl="1" indent="-166688">
              <a:spcBef>
                <a:spcPts val="300"/>
              </a:spcBef>
              <a:buClr>
                <a:schemeClr val="bg1"/>
              </a:buClr>
              <a:buSzPct val="100000"/>
            </a:pP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高可用性</a:t>
            </a:r>
            <a:endParaRPr lang="en-US" altLang="zh-CN" sz="160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66688" lvl="1" indent="-166688">
              <a:spcBef>
                <a:spcPts val="300"/>
              </a:spcBef>
              <a:buClr>
                <a:schemeClr val="bg1"/>
              </a:buClr>
              <a:buSzPct val="100000"/>
            </a:pP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高可扩展能力</a:t>
            </a:r>
            <a:endParaRPr lang="en-US" altLang="zh-CN" sz="160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66688" lvl="1" indent="-166688">
              <a:spcBef>
                <a:spcPts val="300"/>
              </a:spcBef>
              <a:buClr>
                <a:schemeClr val="bg1"/>
              </a:buClr>
              <a:buSzPct val="100000"/>
            </a:pP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高速备份</a:t>
            </a:r>
            <a:r>
              <a:rPr lang="en-US" altLang="zh-CN" sz="1600" dirty="0" smtClean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恢复性能</a:t>
            </a:r>
            <a:endParaRPr lang="en-US" sz="160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66688" lvl="1" indent="-166688">
              <a:spcBef>
                <a:spcPts val="300"/>
              </a:spcBef>
              <a:buClr>
                <a:schemeClr val="bg1"/>
              </a:buClr>
              <a:buSzPct val="100000"/>
            </a:pP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支持</a:t>
            </a:r>
            <a:r>
              <a:rPr lang="en-US" altLang="zh-CN" sz="1600" dirty="0" smtClean="0">
                <a:solidFill>
                  <a:srgbClr val="FFFFFF"/>
                </a:solidFill>
                <a:latin typeface="Verdana"/>
                <a:cs typeface="Verdana"/>
              </a:rPr>
              <a:t>VTL</a:t>
            </a: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及</a:t>
            </a:r>
            <a:r>
              <a:rPr lang="en-US" altLang="zh-CN" sz="1600" dirty="0" smtClean="0">
                <a:solidFill>
                  <a:srgbClr val="FFFFFF"/>
                </a:solidFill>
                <a:latin typeface="Verdana"/>
                <a:cs typeface="Verdana"/>
              </a:rPr>
              <a:t>NAS;</a:t>
            </a:r>
          </a:p>
          <a:p>
            <a:pPr marL="166688" lvl="1" indent="-166688">
              <a:spcBef>
                <a:spcPts val="300"/>
              </a:spcBef>
              <a:buClr>
                <a:schemeClr val="bg1"/>
              </a:buClr>
              <a:buSzPct val="100000"/>
            </a:pP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基于策略的重复数据删除</a:t>
            </a:r>
            <a:endParaRPr lang="en-US" altLang="zh-CN" sz="160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66688" lvl="1" indent="-166688">
              <a:spcBef>
                <a:spcPts val="300"/>
              </a:spcBef>
              <a:buClr>
                <a:schemeClr val="bg1"/>
              </a:buClr>
              <a:buSzPct val="100000"/>
            </a:pPr>
            <a:r>
              <a:rPr lang="zh-CN" altLang="en-US" sz="1600" dirty="0">
                <a:solidFill>
                  <a:srgbClr val="FFFFFF"/>
                </a:solidFill>
                <a:latin typeface="Verdana"/>
                <a:cs typeface="Verdana"/>
              </a:rPr>
              <a:t>基于物理地点的全局重</a:t>
            </a: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删</a:t>
            </a:r>
            <a:endParaRPr lang="en-US" altLang="zh-CN" sz="160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66688" lvl="1" indent="-166688">
              <a:spcBef>
                <a:spcPts val="300"/>
              </a:spcBef>
              <a:buClr>
                <a:schemeClr val="bg1"/>
              </a:buClr>
              <a:buSzPct val="100000"/>
            </a:pP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良好的物理磁带设备兼容性与管理能力</a:t>
            </a:r>
            <a:endParaRPr lang="en-US" altLang="zh-CN" sz="160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66688" lvl="1" indent="-166688">
              <a:spcBef>
                <a:spcPts val="300"/>
              </a:spcBef>
              <a:buClr>
                <a:schemeClr val="bg1"/>
              </a:buClr>
              <a:buSzPct val="100000"/>
            </a:pP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灵活的异地复制与出库技术</a:t>
            </a:r>
            <a:endParaRPr lang="en-US" altLang="zh-CN" sz="1600" dirty="0" smtClean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819774" y="1294245"/>
            <a:ext cx="189863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TitilliumMaps26L 250 wt"/>
                <a:ea typeface="+mn-ea"/>
                <a:cs typeface="TitilliumMaps26L 250 w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TitilliumMaps26L 250 wt"/>
                <a:ea typeface="+mn-ea"/>
                <a:cs typeface="TitilliumMaps26L 250 w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TitilliumMaps26L 250 wt"/>
                <a:ea typeface="+mn-ea"/>
                <a:cs typeface="TitilliumMaps26L 250 w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TitilliumMaps26L 250 wt"/>
                <a:ea typeface="+mn-ea"/>
                <a:cs typeface="TitilliumMaps26L 250 w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TitilliumMaps26L 250 wt"/>
                <a:ea typeface="+mn-ea"/>
                <a:cs typeface="TitilliumMaps26L 250 w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300"/>
              </a:spcBef>
              <a:buFont typeface="Wingdings" charset="2"/>
              <a:buNone/>
            </a:pPr>
            <a:r>
              <a:rPr lang="en-US" sz="1800" dirty="0" smtClean="0">
                <a:solidFill>
                  <a:srgbClr val="BEDEEB"/>
                </a:solidFill>
                <a:latin typeface="Verdana"/>
                <a:cs typeface="Verdana"/>
              </a:rPr>
              <a:t>F</a:t>
            </a:r>
            <a:r>
              <a:rPr lang="en-US" altLang="zh-CN" sz="1800" dirty="0" smtClean="0">
                <a:solidFill>
                  <a:srgbClr val="BEDEEB"/>
                </a:solidFill>
                <a:latin typeface="Verdana"/>
                <a:cs typeface="Verdana"/>
              </a:rPr>
              <a:t>reeStor</a:t>
            </a:r>
            <a:endParaRPr lang="en-US" sz="1800" dirty="0" smtClean="0">
              <a:solidFill>
                <a:srgbClr val="BEDEEB"/>
              </a:solidFill>
              <a:latin typeface="Verdana"/>
              <a:cs typeface="Verdana"/>
            </a:endParaRPr>
          </a:p>
          <a:p>
            <a:pPr marL="166688" lvl="1" indent="-166688">
              <a:spcBef>
                <a:spcPts val="300"/>
              </a:spcBef>
              <a:buClr>
                <a:schemeClr val="bg1"/>
              </a:buClr>
              <a:buSzPct val="100000"/>
            </a:pPr>
            <a:r>
              <a:rPr lang="zh-CN" altLang="en-US" sz="1600" dirty="0">
                <a:solidFill>
                  <a:srgbClr val="FFFFFF"/>
                </a:solidFill>
                <a:latin typeface="Verdana"/>
                <a:cs typeface="Verdana"/>
              </a:rPr>
              <a:t>统一</a:t>
            </a: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存储监控</a:t>
            </a:r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66688" lvl="1" indent="-166688">
              <a:spcBef>
                <a:spcPts val="300"/>
              </a:spcBef>
              <a:buClr>
                <a:schemeClr val="bg1"/>
              </a:buClr>
              <a:buSzPct val="100000"/>
            </a:pPr>
            <a:r>
              <a:rPr lang="zh-CN" altLang="en-US" sz="1600" dirty="0">
                <a:solidFill>
                  <a:srgbClr val="FFFFFF"/>
                </a:solidFill>
                <a:latin typeface="Verdana"/>
                <a:cs typeface="Verdana"/>
              </a:rPr>
              <a:t>统一</a:t>
            </a: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存储管理</a:t>
            </a:r>
            <a:endParaRPr lang="en-US" altLang="zh-CN" sz="160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66688" lvl="1" indent="-166688">
              <a:spcBef>
                <a:spcPts val="300"/>
              </a:spcBef>
              <a:buClr>
                <a:schemeClr val="bg1"/>
              </a:buClr>
              <a:buSzPct val="100000"/>
            </a:pP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高</a:t>
            </a:r>
            <a:r>
              <a:rPr lang="en-US" altLang="zh-CN" sz="1600" dirty="0" smtClean="0">
                <a:solidFill>
                  <a:srgbClr val="FFFFFF"/>
                </a:solidFill>
                <a:latin typeface="Verdana"/>
                <a:cs typeface="Verdana"/>
              </a:rPr>
              <a:t>IO</a:t>
            </a: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处理能力</a:t>
            </a:r>
            <a:endParaRPr lang="en-US" altLang="zh-CN" sz="160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66688" lvl="1" indent="-166688">
              <a:spcBef>
                <a:spcPts val="300"/>
              </a:spcBef>
              <a:buClr>
                <a:schemeClr val="bg1"/>
              </a:buClr>
              <a:buSzPct val="100000"/>
            </a:pP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低</a:t>
            </a:r>
            <a:r>
              <a:rPr lang="en-US" altLang="zh-CN" sz="1600" dirty="0" smtClean="0">
                <a:solidFill>
                  <a:srgbClr val="FFFFFF"/>
                </a:solidFill>
                <a:latin typeface="Verdana"/>
                <a:cs typeface="Verdana"/>
              </a:rPr>
              <a:t>IO</a:t>
            </a: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延时</a:t>
            </a:r>
            <a:endParaRPr lang="en-US" altLang="zh-CN" sz="160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66688" lvl="1" indent="-166688">
              <a:spcBef>
                <a:spcPts val="300"/>
              </a:spcBef>
              <a:buClr>
                <a:schemeClr val="bg1"/>
              </a:buClr>
              <a:buSzPct val="100000"/>
            </a:pPr>
            <a:r>
              <a:rPr lang="zh-CN" altLang="en-US" sz="1600" dirty="0">
                <a:solidFill>
                  <a:srgbClr val="FFFFFF"/>
                </a:solidFill>
                <a:latin typeface="Verdana"/>
                <a:cs typeface="Verdana"/>
              </a:rPr>
              <a:t>高扩展性</a:t>
            </a:r>
            <a:r>
              <a:rPr lang="en-US" altLang="zh-CN" sz="1600" dirty="0">
                <a:solidFill>
                  <a:srgbClr val="FFFFFF"/>
                </a:solidFill>
                <a:latin typeface="Verdana"/>
                <a:cs typeface="Verdana"/>
              </a:rPr>
              <a:t>SDS</a:t>
            </a:r>
            <a:r>
              <a:rPr lang="zh-CN" altLang="en-US" sz="1600" dirty="0">
                <a:solidFill>
                  <a:srgbClr val="FFFFFF"/>
                </a:solidFill>
                <a:latin typeface="Verdana"/>
                <a:cs typeface="Verdana"/>
              </a:rPr>
              <a:t>基础</a:t>
            </a: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架构</a:t>
            </a:r>
            <a:endParaRPr lang="en-US" altLang="zh-CN" sz="160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66688" lvl="1" indent="-166688">
              <a:spcBef>
                <a:spcPts val="300"/>
              </a:spcBef>
              <a:buClr>
                <a:schemeClr val="bg1"/>
              </a:buClr>
              <a:buSzPct val="100000"/>
            </a:pP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兼容异构存储</a:t>
            </a:r>
            <a:endParaRPr lang="en-US" altLang="zh-CN" sz="160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66688" lvl="1" indent="-166688">
              <a:spcBef>
                <a:spcPts val="300"/>
              </a:spcBef>
              <a:buClr>
                <a:schemeClr val="bg1"/>
              </a:buClr>
              <a:buSzPct val="100000"/>
            </a:pPr>
            <a:r>
              <a:rPr lang="zh-CN" altLang="en-US" sz="1600" dirty="0">
                <a:solidFill>
                  <a:srgbClr val="FFFFFF"/>
                </a:solidFill>
                <a:latin typeface="Verdana"/>
                <a:cs typeface="Verdana"/>
              </a:rPr>
              <a:t>块</a:t>
            </a: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级在线重删</a:t>
            </a:r>
            <a:endParaRPr lang="en-US" altLang="zh-CN" sz="1600" dirty="0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66688" lvl="1" indent="-166688">
              <a:spcBef>
                <a:spcPts val="300"/>
              </a:spcBef>
              <a:buClr>
                <a:schemeClr val="bg1"/>
              </a:buClr>
              <a:buSzPct val="100000"/>
            </a:pPr>
            <a:r>
              <a:rPr lang="en-US" altLang="zh-CN" sz="16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lang="en-US" altLang="zh-CN" sz="1600" dirty="0" smtClean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lang="zh-CN" altLang="en-US" sz="1600" dirty="0" smtClean="0">
                <a:solidFill>
                  <a:srgbClr val="FFFFFF"/>
                </a:solidFill>
                <a:latin typeface="Verdana"/>
                <a:cs typeface="Verdana"/>
              </a:rPr>
              <a:t>级综合数据服务能力</a:t>
            </a:r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437972" y="3138585"/>
            <a:ext cx="2364423" cy="418641"/>
          </a:xfrm>
          <a:prstGeom prst="rightArrow">
            <a:avLst/>
          </a:prstGeom>
          <a:solidFill>
            <a:srgbClr val="92D050">
              <a:alpha val="83000"/>
            </a:srgbClr>
          </a:solidFill>
          <a:ln>
            <a:solidFill>
              <a:srgbClr val="6D1B3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322458" y="2137272"/>
            <a:ext cx="4497316" cy="418641"/>
          </a:xfrm>
          <a:prstGeom prst="rightArrow">
            <a:avLst/>
          </a:prstGeom>
          <a:solidFill>
            <a:srgbClr val="92D050">
              <a:alpha val="83000"/>
            </a:srgbClr>
          </a:solidFill>
          <a:ln>
            <a:solidFill>
              <a:srgbClr val="6D1B3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492821" y="4082573"/>
            <a:ext cx="330331" cy="418641"/>
          </a:xfrm>
          <a:prstGeom prst="rightArrow">
            <a:avLst/>
          </a:prstGeom>
          <a:solidFill>
            <a:srgbClr val="92D050">
              <a:alpha val="83000"/>
            </a:srgbClr>
          </a:solidFill>
          <a:ln>
            <a:solidFill>
              <a:srgbClr val="6D1B3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3897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36651" y="2220912"/>
            <a:ext cx="6845299" cy="1470025"/>
          </a:xfr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 smtClean="0">
                <a:solidFill>
                  <a:srgbClr val="010204"/>
                </a:solidFill>
                <a:cs typeface="MS PGothic" pitchFamily="34" charset="-128"/>
              </a:rPr>
              <a:t>我们为何选择飞康</a:t>
            </a:r>
            <a:endParaRPr lang="en-US" altLang="zh-CN" b="1" dirty="0" smtClean="0">
              <a:solidFill>
                <a:srgbClr val="010204"/>
              </a:solidFill>
              <a:cs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99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我们为何选择飞康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297543" y="829372"/>
            <a:ext cx="8229600" cy="715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1800" dirty="0" smtClean="0"/>
              <a:t>上海特速网络科技有限公司介绍</a:t>
            </a:r>
            <a:endParaRPr lang="zh-CN" altLang="en-US" sz="1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836749"/>
            <a:ext cx="8229600" cy="32782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上海特速网络科技有限公司创始于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2005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公司以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数据备份容灾方案、服务作为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业务核心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目前公司业务和服务区域辐射上海、浙江、江苏、江西、安徽，下设杭州、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江西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个办事处。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华东区，近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400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家客户。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130" y="818920"/>
            <a:ext cx="2851615" cy="58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7758" y="3091543"/>
            <a:ext cx="2640641" cy="306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3897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6108" y="243106"/>
            <a:ext cx="7047186" cy="50871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我们为何选择飞康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171700" y="2532554"/>
            <a:ext cx="7848600" cy="36873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457200" y="86943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碰到的问题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" y="1417649"/>
            <a:ext cx="8229600" cy="32782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57200" y="1238766"/>
            <a:ext cx="8229600" cy="5277260"/>
          </a:xfrm>
        </p:spPr>
        <p:txBody>
          <a:bodyPr>
            <a:normAutofit fontScale="92500" lnSpcReduction="10000"/>
          </a:bodyPr>
          <a:lstStyle/>
          <a:p>
            <a:pPr marL="342900" lvl="1" indent="-342900" defTabSz="457200" eaLnBrk="0" fontAlgn="base" hangingPunct="0">
              <a:spcAft>
                <a:spcPct val="0"/>
              </a:spcAft>
              <a:buSzPct val="100000"/>
              <a:buFont typeface="Webdings" pitchFamily="18" charset="2"/>
              <a:buChar char=""/>
            </a:pPr>
            <a:r>
              <a:rPr lang="zh-CN" altLang="en-US" sz="1800" dirty="0"/>
              <a:t>传统数据保护部署的</a:t>
            </a:r>
            <a:r>
              <a:rPr lang="zh-CN" altLang="en-US" sz="1800" dirty="0" smtClean="0"/>
              <a:t>弊端</a:t>
            </a:r>
            <a:endParaRPr lang="en-US" altLang="zh-CN" sz="1800" dirty="0" smtClean="0"/>
          </a:p>
          <a:p>
            <a:pPr marL="742950" lvl="2" indent="-342900" defTabSz="457200" eaLnBrk="0" fontAlgn="base" hangingPunct="0">
              <a:spcAft>
                <a:spcPct val="0"/>
              </a:spcAft>
              <a:buSzPct val="100000"/>
              <a:buFont typeface="Webdings" pitchFamily="18" charset="2"/>
              <a:buChar char=""/>
            </a:pPr>
            <a:r>
              <a:rPr lang="zh-CN" altLang="en-US" sz="2200" dirty="0" smtClean="0"/>
              <a:t>复杂的环境，操作系统，</a:t>
            </a:r>
            <a:r>
              <a:rPr lang="zh-CN" altLang="en-US" sz="2200" dirty="0"/>
              <a:t>各种</a:t>
            </a:r>
            <a:r>
              <a:rPr lang="zh-CN" altLang="en-US" sz="2200" dirty="0" smtClean="0"/>
              <a:t>备份介质，不同的应用，逐台客户端不同的</a:t>
            </a:r>
            <a:r>
              <a:rPr lang="en-US" altLang="zh-CN" sz="2200" dirty="0" smtClean="0"/>
              <a:t>Agent</a:t>
            </a:r>
            <a:r>
              <a:rPr lang="zh-CN" altLang="en-US" sz="2200" dirty="0" smtClean="0"/>
              <a:t>，升级，牵一发动全身。</a:t>
            </a:r>
            <a:endParaRPr lang="en-US" altLang="zh-CN" sz="2200" dirty="0"/>
          </a:p>
          <a:p>
            <a:pPr marL="342900" lvl="1" indent="-342900" defTabSz="457200" eaLnBrk="0" fontAlgn="base" hangingPunct="0">
              <a:spcAft>
                <a:spcPct val="0"/>
              </a:spcAft>
              <a:buSzPct val="100000"/>
              <a:buFont typeface="Webdings" pitchFamily="18" charset="2"/>
              <a:buChar char=""/>
            </a:pPr>
            <a:r>
              <a:rPr lang="zh-CN" altLang="en-US" sz="1800" dirty="0"/>
              <a:t>用户对数据保护需求的</a:t>
            </a:r>
            <a:r>
              <a:rPr lang="zh-CN" altLang="en-US" sz="1800" dirty="0" smtClean="0"/>
              <a:t>提升</a:t>
            </a:r>
            <a:endParaRPr lang="en-US" altLang="zh-CN" sz="1800" dirty="0" smtClean="0"/>
          </a:p>
          <a:p>
            <a:pPr marL="742950" lvl="2" indent="-342900" defTabSz="457200" eaLnBrk="0" fontAlgn="base" hangingPunct="0">
              <a:spcAft>
                <a:spcPct val="0"/>
              </a:spcAft>
              <a:buSzPct val="100000"/>
              <a:buFont typeface="Webdings" pitchFamily="18" charset="2"/>
              <a:buChar char=""/>
            </a:pPr>
            <a:r>
              <a:rPr lang="zh-CN" altLang="en-US" sz="2200" dirty="0" smtClean="0"/>
              <a:t>从只关注备份，到恢复成功率，再到</a:t>
            </a:r>
            <a:r>
              <a:rPr lang="en-US" altLang="zh-CN" sz="2200" dirty="0" smtClean="0"/>
              <a:t>RTO/RPO</a:t>
            </a:r>
            <a:r>
              <a:rPr lang="zh-CN" altLang="en-US" sz="2200" dirty="0" smtClean="0"/>
              <a:t>级别提升（分钟级别恢复，秒级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分钟别数据丢失）。</a:t>
            </a:r>
            <a:endParaRPr lang="en-US" altLang="zh-CN" sz="2200" dirty="0"/>
          </a:p>
          <a:p>
            <a:pPr marL="342900" lvl="1" indent="-342900" defTabSz="457200" eaLnBrk="0" fontAlgn="base" hangingPunct="0">
              <a:spcAft>
                <a:spcPct val="0"/>
              </a:spcAft>
              <a:buSzPct val="100000"/>
              <a:buFont typeface="Webdings" pitchFamily="18" charset="2"/>
              <a:buChar char=""/>
            </a:pPr>
            <a:r>
              <a:rPr lang="zh-CN" altLang="en-US" sz="1800" dirty="0"/>
              <a:t>传统数据保护运维管理的</a:t>
            </a:r>
            <a:r>
              <a:rPr lang="zh-CN" altLang="en-US" sz="1800" dirty="0" smtClean="0"/>
              <a:t>要求</a:t>
            </a:r>
            <a:endParaRPr lang="en-US" altLang="zh-CN" sz="1800" dirty="0" smtClean="0"/>
          </a:p>
          <a:p>
            <a:pPr marL="742950" lvl="2" indent="-342900" defTabSz="457200" eaLnBrk="0" fontAlgn="base" hangingPunct="0">
              <a:spcAft>
                <a:spcPct val="0"/>
              </a:spcAft>
              <a:buSzPct val="100000"/>
              <a:buFont typeface="Webdings" pitchFamily="18" charset="2"/>
              <a:buChar char=""/>
            </a:pPr>
            <a:r>
              <a:rPr lang="zh-CN" altLang="en-US" sz="2200" dirty="0" smtClean="0"/>
              <a:t>要求工程师多面手</a:t>
            </a:r>
            <a:endParaRPr lang="en-US" altLang="zh-CN" sz="2200" dirty="0" smtClean="0"/>
          </a:p>
          <a:p>
            <a:pPr marL="742950" lvl="2" indent="-342900" defTabSz="457200" eaLnBrk="0" fontAlgn="base" hangingPunct="0">
              <a:spcAft>
                <a:spcPct val="0"/>
              </a:spcAft>
              <a:buSzPct val="100000"/>
              <a:buFont typeface="Webdings" pitchFamily="18" charset="2"/>
              <a:buChar char=""/>
            </a:pPr>
            <a:r>
              <a:rPr lang="zh-CN" altLang="en-US" sz="2200" dirty="0" smtClean="0"/>
              <a:t>存储、</a:t>
            </a:r>
            <a:r>
              <a:rPr lang="en-US" altLang="zh-CN" sz="2200" dirty="0" smtClean="0"/>
              <a:t>IP</a:t>
            </a:r>
            <a:r>
              <a:rPr lang="zh-CN" altLang="en-US" sz="2200" dirty="0" smtClean="0"/>
              <a:t>网络、光纤网络</a:t>
            </a:r>
            <a:endParaRPr lang="en-US" altLang="zh-CN" sz="2200" dirty="0" smtClean="0"/>
          </a:p>
          <a:p>
            <a:pPr marL="400050" lvl="2" indent="0" defTabSz="457200" eaLnBrk="0" fontAlgn="base" hangingPunct="0">
              <a:spcAft>
                <a:spcPct val="0"/>
              </a:spcAft>
              <a:buSzPct val="100000"/>
            </a:pPr>
            <a:r>
              <a:rPr lang="zh-CN" altLang="en-US" sz="2200" dirty="0" smtClean="0"/>
              <a:t>备份介质、防火墙、操作系统</a:t>
            </a:r>
            <a:endParaRPr lang="en-US" altLang="zh-CN" sz="2200" dirty="0" smtClean="0"/>
          </a:p>
          <a:p>
            <a:pPr marL="400050" lvl="2" indent="0" defTabSz="457200" eaLnBrk="0" fontAlgn="base" hangingPunct="0">
              <a:spcAft>
                <a:spcPct val="0"/>
              </a:spcAft>
              <a:buSzPct val="100000"/>
            </a:pPr>
            <a:r>
              <a:rPr lang="zh-CN" altLang="en-US" sz="2200" b="1" dirty="0" smtClean="0">
                <a:solidFill>
                  <a:srgbClr val="E10C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培养一个备份工程师多长时间？</a:t>
            </a:r>
            <a:endParaRPr lang="en-US" altLang="zh-CN" sz="2200" b="1" dirty="0" smtClean="0">
              <a:solidFill>
                <a:srgbClr val="E10C2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 lvl="2" indent="0" defTabSz="457200" eaLnBrk="0" fontAlgn="base" hangingPunct="0">
              <a:spcAft>
                <a:spcPct val="0"/>
              </a:spcAft>
              <a:buSzPct val="100000"/>
            </a:pPr>
            <a:r>
              <a:rPr lang="zh-CN" altLang="en-US" sz="2200" b="1" dirty="0" smtClean="0">
                <a:solidFill>
                  <a:srgbClr val="E10C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培养一个备份销售呢？</a:t>
            </a:r>
            <a:endParaRPr lang="en-US" altLang="zh-CN" sz="2200" b="1" dirty="0" smtClean="0">
              <a:solidFill>
                <a:srgbClr val="E10C2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00150" lvl="3" indent="-342900" defTabSz="457200" eaLnBrk="0" fontAlgn="base" hangingPunct="0">
              <a:spcAft>
                <a:spcPct val="0"/>
              </a:spcAft>
              <a:buSzPct val="100000"/>
              <a:buFont typeface="Webdings" pitchFamily="18" charset="2"/>
              <a:buChar char=""/>
            </a:pPr>
            <a:endParaRPr lang="en-US" altLang="zh-CN" sz="1800" dirty="0" smtClean="0"/>
          </a:p>
          <a:p>
            <a:pPr marL="342900" lvl="1" indent="-342900" defTabSz="457200" eaLnBrk="0" fontAlgn="base" hangingPunct="0">
              <a:spcAft>
                <a:spcPct val="0"/>
              </a:spcAft>
              <a:buSzPct val="100000"/>
              <a:buFont typeface="Webdings" pitchFamily="18" charset="2"/>
              <a:buChar char=""/>
            </a:pPr>
            <a:r>
              <a:rPr lang="zh-CN" altLang="en-US" sz="1800" dirty="0" smtClean="0"/>
              <a:t>传统</a:t>
            </a:r>
            <a:r>
              <a:rPr lang="zh-CN" altLang="en-US" sz="1800" dirty="0"/>
              <a:t>数据保护演练的弊端</a:t>
            </a:r>
          </a:p>
          <a:p>
            <a:pPr marL="742950" lvl="2" indent="-342900" defTabSz="457200" eaLnBrk="0" fontAlgn="base" hangingPunct="0">
              <a:spcAft>
                <a:spcPct val="0"/>
              </a:spcAft>
              <a:buSzPct val="100000"/>
              <a:buFont typeface="Webdings" pitchFamily="18" charset="2"/>
              <a:buChar char=""/>
            </a:pPr>
            <a:r>
              <a:rPr lang="zh-CN" altLang="en-US" sz="2200" dirty="0" smtClean="0"/>
              <a:t>恢复速度慢</a:t>
            </a:r>
            <a:endParaRPr lang="en-US" altLang="zh-CN" sz="2200" dirty="0" smtClean="0"/>
          </a:p>
          <a:p>
            <a:pPr marL="742950" lvl="2" indent="-342900" defTabSz="457200" eaLnBrk="0" fontAlgn="base" hangingPunct="0">
              <a:spcAft>
                <a:spcPct val="0"/>
              </a:spcAft>
              <a:buSzPct val="100000"/>
              <a:buFont typeface="Webdings" pitchFamily="18" charset="2"/>
              <a:buChar char=""/>
            </a:pPr>
            <a:r>
              <a:rPr lang="zh-CN" altLang="en-US" sz="2200" dirty="0" smtClean="0"/>
              <a:t>对恢复环境和应用系统要求熟练搭建。</a:t>
            </a:r>
            <a:endParaRPr lang="en-US" altLang="zh-CN" sz="2200" dirty="0" smtClean="0"/>
          </a:p>
          <a:p>
            <a:pPr marL="742950" lvl="2" indent="-342900" defTabSz="457200" eaLnBrk="0" fontAlgn="base" hangingPunct="0">
              <a:spcAft>
                <a:spcPct val="0"/>
              </a:spcAft>
              <a:buSzPct val="100000"/>
              <a:buFont typeface="Webdings" pitchFamily="18" charset="2"/>
              <a:buChar char=""/>
            </a:pPr>
            <a:endParaRPr lang="en-US" altLang="zh-CN" sz="2200" dirty="0" smtClean="0"/>
          </a:p>
          <a:p>
            <a:pPr marL="400050" lvl="2" indent="0" defTabSz="457200" eaLnBrk="0" fontAlgn="base" hangingPunct="0">
              <a:spcAft>
                <a:spcPct val="0"/>
              </a:spcAft>
              <a:buSzPct val="100000"/>
            </a:pPr>
            <a:endParaRPr lang="en-US" altLang="zh-CN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787" y="3276599"/>
            <a:ext cx="4418013" cy="23375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3588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竞争</a:t>
            </a: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6108" y="243106"/>
            <a:ext cx="7047186" cy="50871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我们为何选择飞康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2600" y="1765300"/>
            <a:ext cx="4660900" cy="46609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43500" y="1765300"/>
            <a:ext cx="3530600" cy="466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81174" y="2967335"/>
            <a:ext cx="93705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IBM TSM</a:t>
            </a:r>
            <a:endParaRPr lang="zh-CN" alt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73791" y="3926473"/>
            <a:ext cx="136761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EMC Network</a:t>
            </a:r>
            <a:endParaRPr lang="zh-CN" alt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47120" y="4419600"/>
            <a:ext cx="16209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爱数备份一体机</a:t>
            </a:r>
            <a:endParaRPr lang="zh-CN" alt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67881" y="3807996"/>
            <a:ext cx="59503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数腾</a:t>
            </a:r>
            <a:endParaRPr lang="zh-CN" alt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3882" y="2982208"/>
            <a:ext cx="228440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Symantec BE3600</a:t>
            </a:r>
            <a:r>
              <a:rPr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一体机</a:t>
            </a:r>
            <a:endParaRPr lang="zh-CN" alt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89923" y="4588877"/>
            <a:ext cx="18323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Symantec NBU5200</a:t>
            </a:r>
            <a:endParaRPr lang="zh-CN" alt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65399" y="5228223"/>
            <a:ext cx="59503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浪擎</a:t>
            </a:r>
            <a:endParaRPr lang="zh-CN" alt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46370" y="4935954"/>
            <a:ext cx="80169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Acronis</a:t>
            </a:r>
            <a:endParaRPr lang="zh-CN" alt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29290" y="2518608"/>
            <a:ext cx="47718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IDV</a:t>
            </a:r>
            <a:endParaRPr lang="zh-CN" alt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72239" y="2518608"/>
            <a:ext cx="87774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Rose HA</a:t>
            </a:r>
            <a:endParaRPr lang="zh-CN" alt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89254" y="5670034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NBU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360080" y="5670034"/>
            <a:ext cx="1334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Backup Exec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66443" y="3740319"/>
            <a:ext cx="125188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EMC Avamar</a:t>
            </a:r>
            <a:endParaRPr lang="zh-CN" alt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66435" y="2186573"/>
            <a:ext cx="143622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Avamar</a:t>
            </a:r>
            <a:r>
              <a:rPr lang="zh-CN" altLang="en-US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一体机</a:t>
            </a:r>
            <a:endParaRPr lang="zh-CN" alt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61804" y="3469442"/>
            <a:ext cx="115589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CommVault</a:t>
            </a:r>
            <a:endParaRPr lang="zh-CN" alt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82733" y="4860151"/>
            <a:ext cx="162095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爱数灾备一体机</a:t>
            </a:r>
            <a:endParaRPr lang="zh-CN" alt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34656" y="1989723"/>
            <a:ext cx="141577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爱数备份</a:t>
            </a:r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软件</a:t>
            </a:r>
            <a:endParaRPr lang="zh-CN" alt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32103" y="2967335"/>
            <a:ext cx="27222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飞康</a:t>
            </a:r>
            <a:r>
              <a:rPr lang="en-US" altLang="zh-CN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CDP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25998" y="4265027"/>
            <a:ext cx="19656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国产</a:t>
            </a:r>
            <a:r>
              <a:rPr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CDP</a:t>
            </a:r>
            <a:r>
              <a:rPr lang="zh-CN" altLang="en-US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（</a:t>
            </a:r>
            <a:r>
              <a:rPr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r>
              <a:rPr lang="zh-CN" altLang="en-US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～</a:t>
            </a:r>
            <a:r>
              <a:rPr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r>
              <a:rPr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种）</a:t>
            </a:r>
            <a:endParaRPr lang="zh-CN" alt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10146" y="5842000"/>
            <a:ext cx="69762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HP DP</a:t>
            </a:r>
            <a:endParaRPr lang="zh-CN" alt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82323" y="5105231"/>
            <a:ext cx="80445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Veeam </a:t>
            </a:r>
            <a:endParaRPr lang="zh-CN" alt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34751" y="3401765"/>
            <a:ext cx="167808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Netapp SnapVault</a:t>
            </a:r>
            <a:endParaRPr lang="zh-CN" alt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88439" y="5385138"/>
            <a:ext cx="41229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</a:t>
            </a:r>
            <a:endParaRPr lang="zh-CN" alt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478636" y="183577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CDP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市场</a:t>
            </a:r>
            <a:endParaRPr lang="zh-CN" alt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35256" y="182307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备份市场</a:t>
            </a:r>
            <a:endParaRPr lang="zh-CN" alt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0625" y="4250323"/>
            <a:ext cx="138352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Dell Backbone</a:t>
            </a:r>
            <a:endParaRPr lang="zh-CN" alt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73737" y="6019512"/>
            <a:ext cx="244169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其他备份软件，写不下了</a:t>
            </a:r>
            <a:endParaRPr lang="zh-CN" altLang="en-US" sz="1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765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3" grpId="0"/>
      <p:bldP spid="3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2249715" y="2965448"/>
            <a:ext cx="4833257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4400" dirty="0" smtClean="0">
                <a:solidFill>
                  <a:srgbClr val="010204"/>
                </a:solidFill>
                <a:cs typeface="MS PGothic" pitchFamily="34" charset="-128"/>
              </a:rPr>
              <a:t>您有什么问题吗？</a:t>
            </a:r>
            <a:endParaRPr lang="en-US" altLang="zh-CN" sz="4400" dirty="0" smtClean="0">
              <a:solidFill>
                <a:srgbClr val="010204"/>
              </a:solidFill>
              <a:cs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807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008" y="243106"/>
            <a:ext cx="7047186" cy="5087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102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飞</a:t>
            </a:r>
            <a:r>
              <a:rPr lang="zh-CN" altLang="en-US" dirty="0" smtClean="0">
                <a:solidFill>
                  <a:srgbClr val="0102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康公司简介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3" descr="windows 20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98003" y="2900280"/>
            <a:ext cx="925080" cy="1545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4" descr="Windows200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6765" y="1537511"/>
            <a:ext cx="906318" cy="1236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9" descr="orac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2265" y="3918053"/>
            <a:ext cx="1730375" cy="420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10" descr="citrix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25395" y="2774360"/>
            <a:ext cx="1393578" cy="647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6" descr="LGO_VMwareReady_Metal_Cert_LoRes.gi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265" y="1530804"/>
            <a:ext cx="1593273" cy="93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2"/>
          <p:cNvSpPr txBox="1">
            <a:spLocks/>
          </p:cNvSpPr>
          <p:nvPr/>
        </p:nvSpPr>
        <p:spPr>
          <a:xfrm>
            <a:off x="389372" y="885061"/>
            <a:ext cx="4360428" cy="897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1600" dirty="0" smtClean="0"/>
              <a:t>飞康与各大主流软件厂商合作伙伴的互认</a:t>
            </a:r>
            <a:endParaRPr lang="zh-CN" altLang="en-US" sz="16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89373" y="1514966"/>
            <a:ext cx="8312727" cy="48395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•"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Certified for Windows Server 2003</a:t>
            </a:r>
            <a:b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Windows Server 2008</a:t>
            </a:r>
          </a:p>
          <a:p>
            <a:pPr lvl="1"/>
            <a:r>
              <a:rPr lang="en-US" altLang="zh-CN" sz="1600" dirty="0" smtClean="0">
                <a:ea typeface="宋体" pitchFamily="2" charset="-122"/>
              </a:rPr>
              <a:t>Snapshot Agents certified with Microsoft</a:t>
            </a:r>
            <a:br>
              <a:rPr lang="en-US" altLang="zh-CN" sz="1600" dirty="0" smtClean="0">
                <a:ea typeface="宋体" pitchFamily="2" charset="-122"/>
              </a:rPr>
            </a:br>
            <a:r>
              <a:rPr lang="en-US" altLang="zh-CN" sz="1600" dirty="0" smtClean="0">
                <a:ea typeface="宋体" pitchFamily="2" charset="-122"/>
              </a:rPr>
              <a:t>Exchange and Microsoft SQL Server</a:t>
            </a:r>
          </a:p>
          <a:p>
            <a:pPr lvl="1"/>
            <a:r>
              <a:rPr lang="en-US" altLang="zh-CN" sz="1600" dirty="0" smtClean="0">
                <a:ea typeface="宋体" pitchFamily="2" charset="-122"/>
              </a:rPr>
              <a:t>VTL certified with Microsoft DPM</a:t>
            </a:r>
          </a:p>
          <a:p>
            <a:pPr lvl="1"/>
            <a:r>
              <a:rPr lang="en-US" altLang="zh-CN" sz="1600" dirty="0" smtClean="0">
                <a:ea typeface="宋体" pitchFamily="2" charset="-122"/>
              </a:rPr>
              <a:t>Supporting Hyper-V via Technology Adoption</a:t>
            </a:r>
            <a:br>
              <a:rPr lang="en-US" altLang="zh-CN" sz="1600" dirty="0" smtClean="0">
                <a:ea typeface="宋体" pitchFamily="2" charset="-122"/>
              </a:rPr>
            </a:br>
            <a:r>
              <a:rPr lang="en-US" altLang="zh-CN" sz="1600" dirty="0" smtClean="0">
                <a:ea typeface="宋体" pitchFamily="2" charset="-122"/>
              </a:rPr>
              <a:t>Program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New </a:t>
            </a:r>
            <a:r>
              <a:rPr lang="en-US" altLang="zh-CN" sz="2000" dirty="0">
                <a:solidFill>
                  <a:srgbClr val="FF0000"/>
                </a:solidFill>
              </a:rPr>
              <a:t>Certified for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Windows 2012</a:t>
            </a:r>
          </a:p>
          <a:p>
            <a:pPr>
              <a:buFontTx/>
              <a:buChar char="•"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Certified with VMware Infrastructure and</a:t>
            </a:r>
            <a:b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VMware Site Recovery Manager</a:t>
            </a:r>
          </a:p>
          <a:p>
            <a:pPr>
              <a:buFontTx/>
              <a:buChar char="•"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Certified with Citrix XenServer</a:t>
            </a:r>
          </a:p>
          <a:p>
            <a:pPr>
              <a:buFontTx/>
              <a:buChar char="•"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Validated via Oracle Storage Compatibility Program. Certified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Oracel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Virtualization</a:t>
            </a:r>
          </a:p>
          <a:p>
            <a:pPr>
              <a:buFontTx/>
              <a:buChar char="•"/>
            </a:pPr>
            <a:endParaRPr lang="en-US" altLang="zh-CN" sz="2200" dirty="0" smtClean="0"/>
          </a:p>
          <a:p>
            <a:endParaRPr lang="en-US" altLang="zh-CN" sz="2200" dirty="0"/>
          </a:p>
        </p:txBody>
      </p:sp>
    </p:spTree>
    <p:extLst>
      <p:ext uri="{BB962C8B-B14F-4D97-AF65-F5344CB8AC3E}">
        <p14:creationId xmlns="" xmlns:p14="http://schemas.microsoft.com/office/powerpoint/2010/main" val="7074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10204"/>
                </a:solidFill>
              </a:rPr>
              <a:t>飞康公司简介</a:t>
            </a:r>
            <a:endParaRPr lang="zh-CN" altLang="en-US" dirty="0"/>
          </a:p>
        </p:txBody>
      </p:sp>
      <p:pic>
        <p:nvPicPr>
          <p:cNvPr id="5" name="Picture 8" descr="页面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30" y="1506807"/>
            <a:ext cx="6611215" cy="511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vmware_cert_98x14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318" y="4418235"/>
            <a:ext cx="1044864" cy="150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LGO_VMwareReady_Metal_Cert_LoRes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045" y="3177184"/>
            <a:ext cx="1512455" cy="8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9"/>
          <p:cNvSpPr txBox="1">
            <a:spLocks/>
          </p:cNvSpPr>
          <p:nvPr/>
        </p:nvSpPr>
        <p:spPr>
          <a:xfrm>
            <a:off x="377040" y="858735"/>
            <a:ext cx="2496786" cy="648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defTabSz="914400">
              <a:spcBef>
                <a:spcPct val="0"/>
              </a:spcBef>
              <a:buNone/>
              <a:defRPr sz="1600" b="1" baseline="0"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与</a:t>
            </a:r>
            <a:r>
              <a:rPr lang="en-US" altLang="zh-CN" dirty="0"/>
              <a:t>VMware</a:t>
            </a:r>
            <a:r>
              <a:rPr lang="zh-CN" altLang="en-US" dirty="0"/>
              <a:t>的良好合作</a:t>
            </a:r>
          </a:p>
        </p:txBody>
      </p:sp>
    </p:spTree>
    <p:extLst>
      <p:ext uri="{BB962C8B-B14F-4D97-AF65-F5344CB8AC3E}">
        <p14:creationId xmlns="" xmlns:p14="http://schemas.microsoft.com/office/powerpoint/2010/main" val="208851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21229" y="1608591"/>
            <a:ext cx="6845299" cy="1470025"/>
          </a:xfr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010204"/>
                </a:solidFill>
                <a:cs typeface="MS PGothic" pitchFamily="34" charset="-128"/>
              </a:rPr>
              <a:t>飞</a:t>
            </a:r>
            <a:r>
              <a:rPr lang="zh-CN" altLang="en-US" b="1" dirty="0" smtClean="0">
                <a:solidFill>
                  <a:srgbClr val="010204"/>
                </a:solidFill>
                <a:cs typeface="MS PGothic" pitchFamily="34" charset="-128"/>
              </a:rPr>
              <a:t>康</a:t>
            </a:r>
            <a:r>
              <a:rPr lang="en-US" altLang="zh-CN" b="1" dirty="0" smtClean="0">
                <a:solidFill>
                  <a:srgbClr val="010204"/>
                </a:solidFill>
                <a:cs typeface="MS PGothic" pitchFamily="34" charset="-128"/>
              </a:rPr>
              <a:t>CDP</a:t>
            </a:r>
            <a:r>
              <a:rPr lang="zh-CN" altLang="en-US" b="1" dirty="0" smtClean="0">
                <a:solidFill>
                  <a:srgbClr val="010204"/>
                </a:solidFill>
                <a:cs typeface="MS PGothic" pitchFamily="34" charset="-128"/>
              </a:rPr>
              <a:t>介绍</a:t>
            </a:r>
            <a:endParaRPr lang="en-US" altLang="zh-CN" b="1" dirty="0" smtClean="0">
              <a:solidFill>
                <a:srgbClr val="010204"/>
              </a:solidFill>
              <a:cs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008" y="243106"/>
            <a:ext cx="7047186" cy="5087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10204"/>
                </a:solidFill>
              </a:rPr>
              <a:t>飞</a:t>
            </a:r>
            <a:r>
              <a:rPr lang="zh-CN" altLang="en-US" dirty="0" smtClean="0">
                <a:solidFill>
                  <a:srgbClr val="010204"/>
                </a:solidFill>
              </a:rPr>
              <a:t>康</a:t>
            </a:r>
            <a:r>
              <a:rPr lang="en-US" altLang="zh-CN" dirty="0" smtClean="0">
                <a:solidFill>
                  <a:srgbClr val="010204"/>
                </a:solidFill>
              </a:rPr>
              <a:t>CDP</a:t>
            </a:r>
            <a:r>
              <a:rPr lang="zh-CN" altLang="en-US" dirty="0" smtClean="0">
                <a:solidFill>
                  <a:srgbClr val="010204"/>
                </a:solidFill>
              </a:rPr>
              <a:t>介绍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6388" y="1342570"/>
            <a:ext cx="8686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数据已成为企业最重要的资产之一</a:t>
            </a:r>
          </a:p>
          <a:p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数据丢失引起的后果非常严重</a:t>
            </a:r>
          </a:p>
          <a:p>
            <a:pPr lvl="1"/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只有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6%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的公司可以生存下来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43%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的公司会彻底关门</a:t>
            </a:r>
          </a:p>
          <a:p>
            <a:pPr lvl="1"/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51%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的公司会在两年之内消失。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1">
              <a:buFont typeface="Arial" pitchFamily="34" charset="0"/>
              <a:buNone/>
            </a:pPr>
            <a:r>
              <a:rPr lang="en-US" altLang="zh-CN" sz="1700" dirty="0" smtClean="0">
                <a:latin typeface="Arial" pitchFamily="34" charset="0"/>
                <a:ea typeface="宋体" pitchFamily="2" charset="-122"/>
              </a:rPr>
              <a:t>				</a:t>
            </a:r>
            <a:endParaRPr lang="zh-CN" altLang="en-US" dirty="0" smtClean="0">
              <a:latin typeface="Arial" pitchFamily="34" charset="0"/>
              <a:ea typeface="宋体" pitchFamily="2" charset="-122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数据丢失经常发生</a:t>
            </a:r>
          </a:p>
          <a:p>
            <a:pPr lvl="1"/>
            <a:endParaRPr lang="zh-CN" altLang="en-US" dirty="0" smtClean="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4082115746"/>
              </p:ext>
            </p:extLst>
          </p:nvPr>
        </p:nvGraphicFramePr>
        <p:xfrm>
          <a:off x="4005433" y="2569028"/>
          <a:ext cx="4681368" cy="3185206"/>
        </p:xfrm>
        <a:graphic>
          <a:graphicData uri="http://schemas.openxmlformats.org/presentationml/2006/ole">
            <p:oleObj spid="_x0000_s6232" name="Chart" r:id="rId3" imgW="5810207" imgH="3952907" progId="MSGraph.Chart.8">
              <p:embed followColorScheme="full"/>
            </p:oleObj>
          </a:graphicData>
        </a:graphic>
      </p:graphicFrame>
      <p:sp>
        <p:nvSpPr>
          <p:cNvPr id="6" name="标题 9"/>
          <p:cNvSpPr txBox="1">
            <a:spLocks/>
          </p:cNvSpPr>
          <p:nvPr/>
        </p:nvSpPr>
        <p:spPr>
          <a:xfrm>
            <a:off x="377040" y="858735"/>
            <a:ext cx="2496786" cy="648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defTabSz="914400">
              <a:spcBef>
                <a:spcPct val="0"/>
              </a:spcBef>
              <a:buNone/>
              <a:defRPr sz="1600" b="1" baseline="0"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数据风险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18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008" y="243106"/>
            <a:ext cx="7047186" cy="5087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10204"/>
                </a:solidFill>
              </a:rPr>
              <a:t>飞</a:t>
            </a:r>
            <a:r>
              <a:rPr lang="zh-CN" altLang="en-US" dirty="0" smtClean="0">
                <a:solidFill>
                  <a:srgbClr val="010204"/>
                </a:solidFill>
              </a:rPr>
              <a:t>康</a:t>
            </a:r>
            <a:r>
              <a:rPr lang="en-US" altLang="zh-CN" dirty="0" smtClean="0">
                <a:solidFill>
                  <a:srgbClr val="010204"/>
                </a:solidFill>
              </a:rPr>
              <a:t>CDP</a:t>
            </a:r>
            <a:r>
              <a:rPr lang="zh-CN" altLang="en-US" dirty="0" smtClean="0">
                <a:solidFill>
                  <a:srgbClr val="010204"/>
                </a:solidFill>
              </a:rPr>
              <a:t>介绍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C039EE-6710-CD4B-825D-F0ABFD46E2C0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10505271"/>
              </p:ext>
            </p:extLst>
          </p:nvPr>
        </p:nvGraphicFramePr>
        <p:xfrm>
          <a:off x="1146175" y="1485900"/>
          <a:ext cx="6702425" cy="2178050"/>
        </p:xfrm>
        <a:graphic>
          <a:graphicData uri="http://schemas.openxmlformats.org/presentationml/2006/ole">
            <p:oleObj spid="_x0000_s7340" name="工作表" r:id="rId3" imgW="5276804" imgH="1714618" progId="Excel.Sheet.8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26058938"/>
              </p:ext>
            </p:extLst>
          </p:nvPr>
        </p:nvGraphicFramePr>
        <p:xfrm>
          <a:off x="1144588" y="3676650"/>
          <a:ext cx="6704012" cy="1730375"/>
        </p:xfrm>
        <a:graphic>
          <a:graphicData uri="http://schemas.openxmlformats.org/presentationml/2006/ole">
            <p:oleObj spid="_x0000_s7341" name="工作表" r:id="rId4" imgW="5276804" imgH="1362085" progId="Excel.Sheet.8">
              <p:embed/>
            </p:oleObj>
          </a:graphicData>
        </a:graphic>
      </p:graphicFrame>
      <p:sp>
        <p:nvSpPr>
          <p:cNvPr id="6" name="标题 9"/>
          <p:cNvSpPr txBox="1">
            <a:spLocks/>
          </p:cNvSpPr>
          <p:nvPr/>
        </p:nvSpPr>
        <p:spPr>
          <a:xfrm>
            <a:off x="377040" y="858735"/>
            <a:ext cx="2496786" cy="648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defTabSz="914400">
              <a:spcBef>
                <a:spcPct val="0"/>
              </a:spcBef>
              <a:buNone/>
              <a:defRPr sz="1600" b="1" baseline="0"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常见的数据保护手段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标题 9"/>
          <p:cNvSpPr txBox="1">
            <a:spLocks/>
          </p:cNvSpPr>
          <p:nvPr/>
        </p:nvSpPr>
        <p:spPr>
          <a:xfrm>
            <a:off x="2569029" y="5684657"/>
            <a:ext cx="40640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defTabSz="914400">
              <a:spcBef>
                <a:spcPct val="0"/>
              </a:spcBef>
              <a:buNone/>
              <a:defRPr sz="1600" b="1" baseline="0"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以上手段是用户想要的吗？单一手段能满足用户需求吗？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0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7448b2be4ec2827958ec029ffffcb47e394d5f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oduct Content" ma:contentTypeID="0x0101002805C946877C0549BC9F03A926BC272200C124DD02279E9340B0564CF6DE4B43B1" ma:contentTypeVersion="21" ma:contentTypeDescription="" ma:contentTypeScope="" ma:versionID="46cdd7ea761ddaba94a7688ee2bea8f1">
  <xsd:schema xmlns:xsd="http://www.w3.org/2001/XMLSchema" xmlns:xs="http://www.w3.org/2001/XMLSchema" xmlns:p="http://schemas.microsoft.com/office/2006/metadata/properties" xmlns:ns1="http://schemas.microsoft.com/sharepoint/v3" xmlns:ns2="8bd69ebc-fd92-457a-bfd2-d8282ead5e3d" xmlns:ns3="c6d3062b-421d-4696-b7f1-58c03755ea2d" targetNamespace="http://schemas.microsoft.com/office/2006/metadata/properties" ma:root="true" ma:fieldsID="23e9ae52e4ef4cd5e797c3da66a854c3" ns1:_="" ns2:_="" ns3:_="">
    <xsd:import namespace="http://schemas.microsoft.com/sharepoint/v3"/>
    <xsd:import namespace="8bd69ebc-fd92-457a-bfd2-d8282ead5e3d"/>
    <xsd:import namespace="c6d3062b-421d-4696-b7f1-58c03755ea2d"/>
    <xsd:element name="properties">
      <xsd:complexType>
        <xsd:sequence>
          <xsd:element name="documentManagement">
            <xsd:complexType>
              <xsd:all>
                <xsd:element ref="ns2:Product_x0020_Description"/>
                <xsd:element ref="ns1:ReportOwner" minOccurs="0"/>
                <xsd:element ref="ns2:Order_x0020_Weight" minOccurs="0"/>
                <xsd:element ref="ns2:Product_x0020_TagTaxHTField0" minOccurs="0"/>
                <xsd:element ref="ns3:TaxCatchAll" minOccurs="0"/>
                <xsd:element ref="ns3:TaxCatchAllLabel" minOccurs="0"/>
                <xsd:element ref="ns2:Product_x0020_Rank" minOccurs="0"/>
                <xsd:element ref="ns1:RoutingRuleDescrip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eportOwner" ma:index="3" nillable="true" ma:displayName="Owner" ma:description="Owner of this document" ma:list="UserInfo" ma:internalName="Report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outingRuleDescription" ma:index="17" nillable="true" ma:displayName="Description" ma:hidden="true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d69ebc-fd92-457a-bfd2-d8282ead5e3d" elementFormDefault="qualified">
    <xsd:import namespace="http://schemas.microsoft.com/office/2006/documentManagement/types"/>
    <xsd:import namespace="http://schemas.microsoft.com/office/infopath/2007/PartnerControls"/>
    <xsd:element name="Product_x0020_Description" ma:index="2" ma:displayName="Product Description" ma:internalName="Product_x0020_Description" ma:readOnly="false">
      <xsd:simpleType>
        <xsd:restriction base="dms:Note">
          <xsd:maxLength value="255"/>
        </xsd:restriction>
      </xsd:simpleType>
    </xsd:element>
    <xsd:element name="Order_x0020_Weight" ma:index="4" nillable="true" ma:displayName="Order Weight" ma:decimals="0" ma:default="1" ma:description="5 represents a higher weight than 1." ma:internalName="Order_x0020_Weight">
      <xsd:simpleType>
        <xsd:restriction base="dms:Number">
          <xsd:maxInclusive value="5"/>
          <xsd:minInclusive value="1"/>
        </xsd:restriction>
      </xsd:simpleType>
    </xsd:element>
    <xsd:element name="Product_x0020_TagTaxHTField0" ma:index="7" nillable="true" ma:taxonomy="true" ma:internalName="Product_x0020_TagTaxHTField0" ma:taxonomyFieldName="Product_x0020_Tag" ma:displayName="Product Tag" ma:default="" ma:fieldId="{198b3cce-c6f0-4d1f-9c41-0f48eaf33370}" ma:taxonomyMulti="true" ma:sspId="6b3af03a-a39a-4e30-b3a1-96f819459259" ma:termSetId="72b8408f-42d1-487b-b0c7-2c97ba5aee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roduct_x0020_Rank" ma:index="13" nillable="true" ma:displayName="Product Rank" ma:decimals="0" ma:hidden="true" ma:internalName="Product_x0020_Rank" ma:readOnly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d3062b-421d-4696-b7f1-58c03755ea2d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b4b9b8da-a3eb-4160-b505-97dec9b9fc03}" ma:internalName="TaxCatchAll" ma:showField="CatchAllData" ma:web="8bd69ebc-fd92-457a-bfd2-d8282ead5e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b4b9b8da-a3eb-4160-b505-97dec9b9fc03}" ma:internalName="TaxCatchAllLabel" ma:readOnly="true" ma:showField="CatchAllDataLabel" ma:web="8bd69ebc-fd92-457a-bfd2-d8282ead5e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8" ma:displayName="Content Type"/>
        <xsd:element ref="dc:title" minOccurs="0" maxOccurs="1" ma:index="1" ma:displayName="Title"/>
        <xsd:element ref="dc:subject" minOccurs="0" maxOccurs="1"/>
        <xsd:element ref="dc:description" minOccurs="0" maxOccurs="1" ma:index="6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duct_x0020_Description xmlns="8bd69ebc-fd92-457a-bfd2-d8282ead5e3d">飞康卫士产品介绍</Product_x0020_Description>
    <Product_x0020_TagTaxHTField0 xmlns="8bd69ebc-fd92-457a-bfd2-d8282ead5e3d">
      <Terms xmlns="http://schemas.microsoft.com/office/infopath/2007/PartnerControls">
        <TermInfo xmlns="http://schemas.microsoft.com/office/infopath/2007/PartnerControls">
          <TermName xmlns="http://schemas.microsoft.com/office/infopath/2007/PartnerControls">Simpana 9.0 R2 Training</TermName>
          <TermId xmlns="http://schemas.microsoft.com/office/infopath/2007/PartnerControls">c95568bd-123d-4f3e-84fe-40f5ddb436db</TermId>
        </TermInfo>
        <TermInfo xmlns="http://schemas.microsoft.com/office/infopath/2007/PartnerControls">
          <TermName xmlns="http://schemas.microsoft.com/office/infopath/2007/PartnerControls">9.0 R2</TermName>
          <TermId xmlns="http://schemas.microsoft.com/office/infopath/2007/PartnerControls">27ee21a3-d2fe-4532-81cf-840b8a1e08e8</TermId>
        </TermInfo>
        <TermInfo xmlns="http://schemas.microsoft.com/office/infopath/2007/PartnerControls">
          <TermName xmlns="http://schemas.microsoft.com/office/infopath/2007/PartnerControls">Active</TermName>
          <TermId xmlns="http://schemas.microsoft.com/office/infopath/2007/PartnerControls">61220089-a189-4124-aa29-fad9aea93611</TermId>
        </TermInfo>
      </Terms>
    </Product_x0020_TagTaxHTField0>
    <Order_x0020_Weight xmlns="8bd69ebc-fd92-457a-bfd2-d8282ead5e3d">1</Order_x0020_Weight>
    <TaxCatchAll xmlns="c6d3062b-421d-4696-b7f1-58c03755ea2d">
      <Value>170</Value>
      <Value>169</Value>
      <Value>1</Value>
    </TaxCatchAll>
    <Product_x0020_Rank xmlns="8bd69ebc-fd92-457a-bfd2-d8282ead5e3d" xsi:nil="true"/>
    <RoutingRuleDescription xmlns="http://schemas.microsoft.com/sharepoint/v3" xsi:nil="true"/>
    <ReportOwner xmlns="http://schemas.microsoft.com/sharepoint/v3">
      <UserInfo>
        <DisplayName>Don Foster</DisplayName>
        <AccountId>33</AccountId>
        <AccountType/>
      </UserInfo>
    </ReportOwner>
  </documentManagement>
</p:properties>
</file>

<file path=customXml/itemProps1.xml><?xml version="1.0" encoding="utf-8"?>
<ds:datastoreItem xmlns:ds="http://schemas.openxmlformats.org/officeDocument/2006/customXml" ds:itemID="{B5439FA5-2184-4523-AA5F-511B866BAF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bd69ebc-fd92-457a-bfd2-d8282ead5e3d"/>
    <ds:schemaRef ds:uri="c6d3062b-421d-4696-b7f1-58c03755ea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F892D1-B415-4A0F-B88E-6BBDDCE13E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A5CBB-3710-4BDE-B3ED-45643560A76B}">
  <ds:schemaRefs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8bd69ebc-fd92-457a-bfd2-d8282ead5e3d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c6d3062b-421d-4696-b7f1-58c03755ea2d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42293</TotalTime>
  <Words>4301</Words>
  <Application>Microsoft Office PowerPoint</Application>
  <PresentationFormat>全屏显示(4:3)</PresentationFormat>
  <Paragraphs>789</Paragraphs>
  <Slides>48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1" baseType="lpstr">
      <vt:lpstr>Office 主题​​</vt:lpstr>
      <vt:lpstr>Chart</vt:lpstr>
      <vt:lpstr>工作表</vt:lpstr>
      <vt:lpstr>幻灯片 0</vt:lpstr>
      <vt:lpstr>幻灯片 1</vt:lpstr>
      <vt:lpstr>飞康公司简介</vt:lpstr>
      <vt:lpstr>飞康公司简介</vt:lpstr>
      <vt:lpstr>飞康公司简介</vt:lpstr>
      <vt:lpstr>飞康公司简介</vt:lpstr>
      <vt:lpstr>飞康CDP介绍</vt:lpstr>
      <vt:lpstr>飞康CDP介绍</vt:lpstr>
      <vt:lpstr>飞康CDP介绍</vt:lpstr>
      <vt:lpstr>飞康CDP介绍</vt:lpstr>
      <vt:lpstr>飞康CDP介绍</vt:lpstr>
      <vt:lpstr>飞康CDP介绍</vt:lpstr>
      <vt:lpstr>飞康CDP介绍</vt:lpstr>
      <vt:lpstr>飞康卫士产品介绍</vt:lpstr>
      <vt:lpstr>飞康卫士产品介绍</vt:lpstr>
      <vt:lpstr>飞康卫士产品介绍</vt:lpstr>
      <vt:lpstr>飞康卫士产品介绍</vt:lpstr>
      <vt:lpstr>飞康卫士产品介绍</vt:lpstr>
      <vt:lpstr>飞康卫士产品介绍</vt:lpstr>
      <vt:lpstr>飞康卫士产品介绍</vt:lpstr>
      <vt:lpstr>飞康卫士产品介绍</vt:lpstr>
      <vt:lpstr>飞康卫士产品介绍</vt:lpstr>
      <vt:lpstr>飞康卫士产品介绍</vt:lpstr>
      <vt:lpstr>飞康卫士产品介绍</vt:lpstr>
      <vt:lpstr>飞康卫士产品介绍</vt:lpstr>
      <vt:lpstr>飞康卫士产品介绍</vt:lpstr>
      <vt:lpstr>飞康卫士产品介绍</vt:lpstr>
      <vt:lpstr>飞康卫士产品介绍</vt:lpstr>
      <vt:lpstr>飞康卫士产品介绍</vt:lpstr>
      <vt:lpstr>飞康卫士应用场景</vt:lpstr>
      <vt:lpstr>飞康卫士应用场景</vt:lpstr>
      <vt:lpstr>飞康卫士应用场景</vt:lpstr>
      <vt:lpstr>飞康卫士应用场景</vt:lpstr>
      <vt:lpstr>飞康卫士应用场景</vt:lpstr>
      <vt:lpstr>飞康卫士应用场景</vt:lpstr>
      <vt:lpstr>飞康卫士应用场景</vt:lpstr>
      <vt:lpstr>飞康卫士竞争分析</vt:lpstr>
      <vt:lpstr>飞康卫士竞争分析</vt:lpstr>
      <vt:lpstr>飞康卫士常见问题</vt:lpstr>
      <vt:lpstr>飞康卫士常见问题</vt:lpstr>
      <vt:lpstr>飞康卫士常见问题</vt:lpstr>
      <vt:lpstr>飞康其他产品线</vt:lpstr>
      <vt:lpstr>飞康其他产品线</vt:lpstr>
      <vt:lpstr>我们为何选择飞康</vt:lpstr>
      <vt:lpstr>我们为何选择飞康</vt:lpstr>
      <vt:lpstr>我们为何选择飞康</vt:lpstr>
      <vt:lpstr>我们为何选择飞康</vt:lpstr>
      <vt:lpstr>幻灯片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飞康卫士产品介绍</dc:title>
  <dc:creator>飞康卫士</dc:creator>
  <cp:lastModifiedBy>young young</cp:lastModifiedBy>
  <cp:revision>1658</cp:revision>
  <cp:lastPrinted>2011-10-03T16:17:57Z</cp:lastPrinted>
  <dcterms:created xsi:type="dcterms:W3CDTF">2011-07-12T12:39:22Z</dcterms:created>
  <dcterms:modified xsi:type="dcterms:W3CDTF">2015-05-04T07:10:09Z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0x0101002805C946877C0549BC9F03A926BC272200C124DD02279E9340B0564CF6DE4B43B1</vt:lpwstr>
  </property>
  <property fmtid="{D5CDD505-2E9C-101B-9397-08002B2CF9AE}" pid="3" name="Product Tag">
    <vt:lpwstr>170;#Simpana 9.0 R2 Training|c95568bd-123d-4f3e-84fe-40f5ddb436db;#169;#9.0 R2|27ee21a3-d2fe-4532-81cf-840b8a1e08e8;#1;#Active|61220089-a189-4124-aa29-fad9aea93611</vt:lpwstr>
  </property>
</Properties>
</file>