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377" r:id="rId3"/>
    <p:sldId id="361" r:id="rId4"/>
    <p:sldId id="375" r:id="rId5"/>
    <p:sldId id="37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9999"/>
    <a:srgbClr val="FFFFCC"/>
    <a:srgbClr val="FFCCCC"/>
    <a:srgbClr val="FF99FF"/>
    <a:srgbClr val="CC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0669" autoAdjust="0"/>
  </p:normalViewPr>
  <p:slideViewPr>
    <p:cSldViewPr snapToGrid="0" showGuides="1">
      <p:cViewPr varScale="1">
        <p:scale>
          <a:sx n="72" d="100"/>
          <a:sy n="72" d="100"/>
        </p:scale>
        <p:origin x="855" y="-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26788-B399-43CC-A748-FBD940EC8FA5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DAFAD-F685-4E81-A9E8-FD6C7D8DA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081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86EF-1B49-4A1E-A565-E6ADEB68E00D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B74CA-4C82-447A-9EB9-C2FFE5369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3899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941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575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/>
          <p:cNvSpPr/>
          <p:nvPr userDrawn="1"/>
        </p:nvSpPr>
        <p:spPr>
          <a:xfrm rot="10800000">
            <a:off x="10258741" y="103376"/>
            <a:ext cx="1793878" cy="173426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直角三角形 9"/>
          <p:cNvSpPr/>
          <p:nvPr userDrawn="1"/>
        </p:nvSpPr>
        <p:spPr>
          <a:xfrm rot="5400000">
            <a:off x="195818" y="51643"/>
            <a:ext cx="1630798" cy="173426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72433"/>
            <a:ext cx="12192001" cy="513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2466" y="4455619"/>
            <a:ext cx="4875985" cy="121072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みかちゃん-PB" panose="02000600000000000000" pitchFamily="2" charset="-128"/>
                <a:ea typeface="みかちゃん-PB" panose="02000600000000000000" pitchFamily="2" charset="-128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1pPr>
          </a:lstStyle>
          <a:p>
            <a:fld id="{AF7188A0-A010-438F-9EAD-F749AB535CD7}" type="datetime1">
              <a:rPr lang="ja-JP" altLang="en-US" smtClean="0">
                <a:solidFill>
                  <a:prstClr val="black"/>
                </a:solidFill>
              </a:rPr>
              <a:pPr/>
              <a:t>2018/1/31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079609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1pPr>
          </a:lstStyle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1pPr>
          </a:lstStyle>
          <a:p>
            <a:fld id="{C0685AC5-7F16-4986-9275-35D3C24FC03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5756" y="246141"/>
            <a:ext cx="1430921" cy="1345267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5024" y="269679"/>
            <a:ext cx="1479794" cy="14354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70166" y="4549156"/>
            <a:ext cx="4258288" cy="19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0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F200214-E24F-4DBF-A490-1EEB0AC8304F}" type="datetime1">
              <a:rPr lang="ja-JP" altLang="en-US" smtClean="0">
                <a:solidFill>
                  <a:prstClr val="black"/>
                </a:solidFill>
              </a:rPr>
              <a:pPr/>
              <a:t>2018/1/31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079609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8443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356668F5-B21A-4514-A1F9-3293639ED789}" type="datetime1">
              <a:rPr lang="ja-JP" altLang="en-US" smtClean="0">
                <a:solidFill>
                  <a:prstClr val="black"/>
                </a:solidFill>
              </a:rPr>
              <a:pPr/>
              <a:t>2018/1/31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079609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333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/>
          <p:cNvSpPr/>
          <p:nvPr userDrawn="1"/>
        </p:nvSpPr>
        <p:spPr>
          <a:xfrm rot="10800000">
            <a:off x="10258741" y="103376"/>
            <a:ext cx="1793878" cy="173426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5400000">
            <a:off x="195818" y="51643"/>
            <a:ext cx="1630798" cy="173426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72433"/>
            <a:ext cx="12192001" cy="513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2466" y="4455619"/>
            <a:ext cx="4875985" cy="121072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みかちゃん-PB" panose="02000600000000000000" pitchFamily="2" charset="-128"/>
                <a:ea typeface="みかちゃん-PB" panose="02000600000000000000" pitchFamily="2" charset="-128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1pPr>
          </a:lstStyle>
          <a:p>
            <a:fld id="{AF7188A0-A010-438F-9EAD-F749AB535CD7}" type="datetime1">
              <a:rPr lang="ja-JP" altLang="en-US" smtClean="0"/>
              <a:t>2018/1/31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079609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1pPr>
          </a:lstStyle>
          <a:p>
            <a:fld id="{C0685AC5-7F16-4986-9275-35D3C24FC03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703" y="4603044"/>
            <a:ext cx="5072312" cy="145707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5756" y="246141"/>
            <a:ext cx="1430921" cy="1345267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05024" y="269679"/>
            <a:ext cx="1479794" cy="143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1pPr>
            <a:lvl2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2pPr>
            <a:lvl3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3pPr>
            <a:lvl4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4pPr>
            <a:lvl5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5DBDFE5-9CE9-4B24-AC47-F88109952504}" type="datetime1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3200"/>
            </a:lvl1pPr>
          </a:lstStyle>
          <a:p>
            <a:fld id="{C0685AC5-7F16-4986-9275-35D3C24FC03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53024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B2A3ACD-35F3-459A-A055-BE17DDBF1B98}" type="datetime1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079609"/>
            <a:ext cx="4822804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00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DC42EB7-7E4D-4A3C-A86D-DA2330C0937D}" type="datetime1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5078" y="6079609"/>
            <a:ext cx="4822804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046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謝辞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81687"/>
            <a:ext cx="10058400" cy="235646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FEE0430B-AF65-49BA-BB83-983DAC8F5253}" type="datetime1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45051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お辞儀をしている猫のイラスト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68" y="3438148"/>
            <a:ext cx="2385582" cy="28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6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FD66268F-5FE0-449D-9D0A-896451C463A4}" type="datetime1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15078" y="6079609"/>
            <a:ext cx="4822804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833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78A210B-6FCA-4866-8AC8-91DF1FCD1873}" type="datetime1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15078" y="6079609"/>
            <a:ext cx="4822804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702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9AA7610-9424-4D64-90F4-73B7EA55A737}" type="datetime1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15078" y="6079609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189" y="6302042"/>
            <a:ext cx="2602898" cy="7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2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1pPr>
            <a:lvl2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2pPr>
            <a:lvl3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3pPr>
            <a:lvl4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4pPr>
            <a:lvl5pPr>
              <a:defRPr>
                <a:latin typeface="みかちゃん" panose="02000609000000000000" pitchFamily="1" charset="-128"/>
                <a:ea typeface="みかちゃん" panose="02000609000000000000" pitchFamily="1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5DBDFE5-9CE9-4B24-AC47-F88109952504}" type="datetime1">
              <a:rPr lang="ja-JP" altLang="en-US" smtClean="0">
                <a:solidFill>
                  <a:prstClr val="black"/>
                </a:solidFill>
              </a:rPr>
              <a:pPr/>
              <a:t>2018/1/31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3200"/>
            </a:lvl1pPr>
          </a:lstStyle>
          <a:p>
            <a:fld id="{C0685AC5-7F16-4986-9275-35D3C24FC03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9317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883FF62-E48C-47A6-AE3E-31531C51A828}" type="datetime1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685AC5-7F16-4986-9275-35D3C24FC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114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F200214-E24F-4DBF-A490-1EEB0AC8304F}" type="datetime1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079609"/>
            <a:ext cx="4822804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995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356668F5-B21A-4514-A1F9-3293639ED789}" type="datetime1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079609"/>
            <a:ext cx="4822804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79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みかちゃん-P" panose="02000600000000000000" pitchFamily="2" charset="-128"/>
                <a:ea typeface="みかちゃん-P" panose="02000600000000000000" pitchFamily="2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764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B2A3ACD-35F3-459A-A055-BE17DDBF1B98}" type="datetime1">
              <a:rPr lang="ja-JP" altLang="en-US" smtClean="0">
                <a:solidFill>
                  <a:prstClr val="black"/>
                </a:solidFill>
              </a:rPr>
              <a:pPr/>
              <a:t>2018/1/31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456126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0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DC42EB7-7E4D-4A3C-A86D-DA2330C0937D}" type="datetime1">
              <a:rPr lang="ja-JP" altLang="en-US" smtClean="0">
                <a:solidFill>
                  <a:prstClr val="black"/>
                </a:solidFill>
              </a:rPr>
              <a:pPr/>
              <a:t>2018/1/31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5078" y="6079609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918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謝辞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81687"/>
            <a:ext cx="10058400" cy="235646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FEE0430B-AF65-49BA-BB83-983DAC8F5253}" type="datetime1">
              <a:rPr lang="ja-JP" altLang="en-US" smtClean="0">
                <a:solidFill>
                  <a:prstClr val="black"/>
                </a:solidFill>
              </a:rPr>
              <a:pPr/>
              <a:t>2018/1/31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45051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お辞儀をしている猫のイラスト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68" y="3438148"/>
            <a:ext cx="2385582" cy="28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06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FD66268F-5FE0-449D-9D0A-896451C463A4}" type="datetime1">
              <a:rPr lang="ja-JP" altLang="en-US" smtClean="0">
                <a:solidFill>
                  <a:prstClr val="black"/>
                </a:solidFill>
              </a:rPr>
              <a:pPr/>
              <a:t>2018/1/31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15078" y="6079609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3420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78A210B-6FCA-4866-8AC8-91DF1FCD1873}" type="datetime1">
              <a:rPr lang="ja-JP" altLang="en-US" smtClean="0">
                <a:solidFill>
                  <a:prstClr val="black"/>
                </a:solidFill>
              </a:rPr>
              <a:pPr/>
              <a:t>2018/1/31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15078" y="6079609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91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 userDrawn="1"/>
        </p:nvSpPr>
        <p:spPr>
          <a:xfrm>
            <a:off x="0" y="6126193"/>
            <a:ext cx="12192001" cy="7601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9AA7610-9424-4D64-90F4-73B7EA55A737}" type="datetime1">
              <a:rPr lang="ja-JP" altLang="en-US" smtClean="0">
                <a:solidFill>
                  <a:prstClr val="black"/>
                </a:solidFill>
              </a:rPr>
              <a:pPr/>
              <a:t>2018/1/31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15078" y="6413099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Rectangle 8"/>
          <p:cNvSpPr/>
          <p:nvPr userDrawn="1"/>
        </p:nvSpPr>
        <p:spPr>
          <a:xfrm>
            <a:off x="0" y="6119156"/>
            <a:ext cx="12192001" cy="6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46" y="6255376"/>
            <a:ext cx="1304941" cy="6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883FF62-E48C-47A6-AE3E-31531C51A828}" type="datetime1">
              <a:rPr lang="ja-JP" altLang="en-US" smtClean="0">
                <a:solidFill>
                  <a:prstClr val="black"/>
                </a:solidFill>
              </a:rPr>
              <a:pPr/>
              <a:t>2018/1/31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ja-JP" altLang="en-US">
              <a:solidFill>
                <a:srgbClr val="39302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685AC5-7F16-4986-9275-35D3C24FC03C}" type="slidenum">
              <a:rPr lang="ja-JP" altLang="en-US" smtClean="0">
                <a:solidFill>
                  <a:srgbClr val="39302A"/>
                </a:solidFill>
              </a:rPr>
              <a:pPr/>
              <a:t>‹#›</a:t>
            </a:fld>
            <a:endParaRPr lang="ja-JP" altLang="en-US">
              <a:solidFill>
                <a:srgbClr val="3930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8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6126193"/>
            <a:ext cx="12192001" cy="7601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119156"/>
            <a:ext cx="12192001" cy="6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9850"/>
            <a:ext cx="10058400" cy="8498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86823"/>
            <a:ext cx="10058400" cy="47822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66914" y="6459785"/>
            <a:ext cx="1811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rgbClr val="FFFFFF"/>
                </a:solidFill>
                <a:latin typeface="みかちゃん" panose="02000609000000000000" pitchFamily="1" charset="-128"/>
                <a:ea typeface="みかちゃん" panose="02000609000000000000" pitchFamily="1" charset="-128"/>
              </a:defRPr>
            </a:lvl1pPr>
          </a:lstStyle>
          <a:p>
            <a:fld id="{E607B7A0-11DE-4E81-83A4-1FA04E03CA1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2783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64275" y="244724"/>
            <a:ext cx="1184850" cy="65867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7546" y="6255376"/>
            <a:ext cx="1304941" cy="6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みかちゃん-PB" panose="02000600000000000000" pitchFamily="2" charset="-128"/>
          <a:ea typeface="みかちゃん-PB" panose="02000600000000000000" pitchFamily="2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6372433"/>
            <a:ext cx="12192001" cy="513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9850"/>
            <a:ext cx="10058400" cy="8498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86823"/>
            <a:ext cx="10058400" cy="47822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66914" y="6459785"/>
            <a:ext cx="1811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rgbClr val="FFFFFF"/>
                </a:solidFill>
                <a:latin typeface="みかちゃん" panose="02000609000000000000" pitchFamily="1" charset="-128"/>
                <a:ea typeface="みかちゃん" panose="02000609000000000000" pitchFamily="1" charset="-128"/>
              </a:defRPr>
            </a:lvl1pPr>
          </a:lstStyle>
          <a:p>
            <a:fld id="{E607B7A0-11DE-4E81-83A4-1FA04E03CA15}" type="slidenum">
              <a:rPr lang="ja-JP" altLang="en-US" smtClean="0"/>
              <a:pPr/>
              <a:t>‹#›</a:t>
            </a:fld>
            <a:r>
              <a:rPr lang="en-US" altLang="ja-JP" dirty="0"/>
              <a:t>/30</a:t>
            </a:r>
            <a:endParaRPr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2783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2189" y="6302042"/>
            <a:ext cx="2602898" cy="74770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64275" y="244724"/>
            <a:ext cx="1184850" cy="65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5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72" r:id="rId5"/>
    <p:sldLayoutId id="2147483664" r:id="rId6"/>
    <p:sldLayoutId id="2147483665" r:id="rId7"/>
    <p:sldLayoutId id="2147483667" r:id="rId8"/>
    <p:sldLayoutId id="2147483668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みかちゃん-PB" panose="02000600000000000000" pitchFamily="2" charset="-128"/>
          <a:ea typeface="みかちゃん-PB" panose="02000600000000000000" pitchFamily="2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プロセスフローダイアグラム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フローチャート: 書類 5"/>
          <p:cNvSpPr/>
          <p:nvPr/>
        </p:nvSpPr>
        <p:spPr>
          <a:xfrm>
            <a:off x="165149" y="1066720"/>
            <a:ext cx="1104718" cy="68908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2"/>
                </a:solidFill>
              </a:rPr>
              <a:t>ナレッジ</a:t>
            </a:r>
          </a:p>
        </p:txBody>
      </p:sp>
      <p:sp>
        <p:nvSpPr>
          <p:cNvPr id="7" name="フローチャート: 代替処理 6"/>
          <p:cNvSpPr/>
          <p:nvPr/>
        </p:nvSpPr>
        <p:spPr>
          <a:xfrm>
            <a:off x="1618582" y="1240362"/>
            <a:ext cx="1125830" cy="583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2"/>
                </a:solidFill>
              </a:rPr>
              <a:t>フォールト出し</a:t>
            </a:r>
          </a:p>
        </p:txBody>
      </p:sp>
      <p:cxnSp>
        <p:nvCxnSpPr>
          <p:cNvPr id="8" name="曲線コネクタ 7"/>
          <p:cNvCxnSpPr>
            <a:stCxn id="6" idx="3"/>
            <a:endCxn id="7" idx="1"/>
          </p:cNvCxnSpPr>
          <p:nvPr/>
        </p:nvCxnSpPr>
        <p:spPr>
          <a:xfrm>
            <a:off x="1269867" y="1411261"/>
            <a:ext cx="348715" cy="120831"/>
          </a:xfrm>
          <a:prstGeom prst="curvedConnector3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書類 10"/>
          <p:cNvSpPr/>
          <p:nvPr/>
        </p:nvSpPr>
        <p:spPr>
          <a:xfrm>
            <a:off x="2539250" y="2194756"/>
            <a:ext cx="1104718" cy="68908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2"/>
                </a:solidFill>
              </a:rPr>
              <a:t>フォールト</a:t>
            </a:r>
            <a:endParaRPr kumimoji="1" lang="en-US" altLang="ja-JP" sz="1200" dirty="0">
              <a:solidFill>
                <a:schemeClr val="tx2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リスト</a:t>
            </a:r>
            <a:endParaRPr kumimoji="1" lang="ja-JP" altLang="en-US" sz="1200" dirty="0">
              <a:solidFill>
                <a:schemeClr val="tx2"/>
              </a:solidFill>
            </a:endParaRPr>
          </a:p>
        </p:txBody>
      </p:sp>
      <p:cxnSp>
        <p:nvCxnSpPr>
          <p:cNvPr id="12" name="曲線コネクタ 11"/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2002635" y="2002682"/>
            <a:ext cx="715476" cy="357753"/>
          </a:xfrm>
          <a:prstGeom prst="curvedConnector2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/>
          <p:cNvSpPr/>
          <p:nvPr/>
        </p:nvSpPr>
        <p:spPr>
          <a:xfrm>
            <a:off x="4368567" y="2186550"/>
            <a:ext cx="1125830" cy="6890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2"/>
                </a:solidFill>
              </a:rPr>
              <a:t>フォールト</a:t>
            </a:r>
            <a:endParaRPr lang="en-US" altLang="ja-JP" sz="1100" dirty="0">
              <a:solidFill>
                <a:schemeClr val="tx2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2"/>
                </a:solidFill>
              </a:rPr>
              <a:t>ツリー</a:t>
            </a:r>
            <a:endParaRPr lang="en-US" altLang="ja-JP" sz="1100" dirty="0">
              <a:solidFill>
                <a:schemeClr val="tx2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2"/>
                </a:solidFill>
              </a:rPr>
              <a:t>フレーム</a:t>
            </a:r>
            <a:endParaRPr lang="en-US" altLang="ja-JP" sz="1100" dirty="0">
              <a:solidFill>
                <a:schemeClr val="tx2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2"/>
                </a:solidFill>
              </a:rPr>
              <a:t>づくり</a:t>
            </a:r>
          </a:p>
        </p:txBody>
      </p:sp>
      <p:cxnSp>
        <p:nvCxnSpPr>
          <p:cNvPr id="18" name="曲線コネクタ 17"/>
          <p:cNvCxnSpPr>
            <a:cxnSpLocks/>
            <a:stCxn id="11" idx="3"/>
            <a:endCxn id="17" idx="1"/>
          </p:cNvCxnSpPr>
          <p:nvPr/>
        </p:nvCxnSpPr>
        <p:spPr>
          <a:xfrm flipV="1">
            <a:off x="3643968" y="2531091"/>
            <a:ext cx="724599" cy="8206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代替処理 20"/>
          <p:cNvSpPr/>
          <p:nvPr/>
        </p:nvSpPr>
        <p:spPr>
          <a:xfrm>
            <a:off x="2544570" y="3148241"/>
            <a:ext cx="1125830" cy="583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2"/>
                </a:solidFill>
              </a:rPr>
              <a:t>被害額評価</a:t>
            </a:r>
          </a:p>
        </p:txBody>
      </p:sp>
      <p:sp>
        <p:nvSpPr>
          <p:cNvPr id="22" name="フローチャート: 書類 21"/>
          <p:cNvSpPr/>
          <p:nvPr/>
        </p:nvSpPr>
        <p:spPr>
          <a:xfrm>
            <a:off x="4271499" y="3294768"/>
            <a:ext cx="1104718" cy="68908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2"/>
                </a:solidFill>
              </a:rPr>
              <a:t>被害額一覧</a:t>
            </a:r>
          </a:p>
        </p:txBody>
      </p:sp>
      <p:cxnSp>
        <p:nvCxnSpPr>
          <p:cNvPr id="23" name="曲線コネクタ 22"/>
          <p:cNvCxnSpPr>
            <a:stCxn id="21" idx="3"/>
            <a:endCxn id="22" idx="1"/>
          </p:cNvCxnSpPr>
          <p:nvPr/>
        </p:nvCxnSpPr>
        <p:spPr>
          <a:xfrm>
            <a:off x="3670400" y="3439971"/>
            <a:ext cx="601099" cy="19933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書類 25"/>
          <p:cNvSpPr/>
          <p:nvPr/>
        </p:nvSpPr>
        <p:spPr>
          <a:xfrm>
            <a:off x="5947066" y="2186912"/>
            <a:ext cx="1104718" cy="68908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2"/>
                </a:solidFill>
              </a:rPr>
              <a:t>フォールト</a:t>
            </a:r>
            <a:endParaRPr kumimoji="1" lang="en-US" altLang="ja-JP" sz="1200" dirty="0">
              <a:solidFill>
                <a:schemeClr val="tx2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ツリー</a:t>
            </a:r>
            <a:endParaRPr lang="en-US" altLang="ja-JP" sz="1200" dirty="0">
              <a:solidFill>
                <a:schemeClr val="tx2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フレーム</a:t>
            </a:r>
            <a:endParaRPr kumimoji="1" lang="ja-JP" altLang="en-US" sz="1200" dirty="0">
              <a:solidFill>
                <a:schemeClr val="tx2"/>
              </a:solidFill>
            </a:endParaRPr>
          </a:p>
        </p:txBody>
      </p:sp>
      <p:cxnSp>
        <p:nvCxnSpPr>
          <p:cNvPr id="27" name="曲線コネクタ 26"/>
          <p:cNvCxnSpPr>
            <a:cxnSpLocks/>
            <a:stCxn id="17" idx="3"/>
            <a:endCxn id="26" idx="1"/>
          </p:cNvCxnSpPr>
          <p:nvPr/>
        </p:nvCxnSpPr>
        <p:spPr>
          <a:xfrm>
            <a:off x="5494397" y="2531091"/>
            <a:ext cx="452669" cy="36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複数書類 30"/>
          <p:cNvSpPr/>
          <p:nvPr/>
        </p:nvSpPr>
        <p:spPr>
          <a:xfrm>
            <a:off x="1241000" y="4845968"/>
            <a:ext cx="1001577" cy="687003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2"/>
                </a:solidFill>
              </a:rPr>
              <a:t>ソース</a:t>
            </a:r>
            <a:endParaRPr kumimoji="1" lang="en-US" altLang="ja-JP" sz="1100" dirty="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2"/>
                </a:solidFill>
              </a:rPr>
              <a:t>コード</a:t>
            </a:r>
          </a:p>
        </p:txBody>
      </p:sp>
      <p:sp>
        <p:nvSpPr>
          <p:cNvPr id="43" name="フローチャート: 代替処理 42"/>
          <p:cNvSpPr/>
          <p:nvPr/>
        </p:nvSpPr>
        <p:spPr>
          <a:xfrm>
            <a:off x="2543006" y="4893908"/>
            <a:ext cx="1125830" cy="583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2"/>
                </a:solidFill>
              </a:rPr>
              <a:t>Bugspots</a:t>
            </a:r>
            <a:endParaRPr kumimoji="1" lang="en-US" altLang="ja-JP" sz="1200" dirty="0">
              <a:solidFill>
                <a:schemeClr val="tx2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解析</a:t>
            </a:r>
            <a:endParaRPr kumimoji="1" lang="ja-JP" altLang="en-US" sz="1200" dirty="0">
              <a:solidFill>
                <a:schemeClr val="tx2"/>
              </a:solidFill>
            </a:endParaRPr>
          </a:p>
        </p:txBody>
      </p:sp>
      <p:cxnSp>
        <p:nvCxnSpPr>
          <p:cNvPr id="44" name="曲線コネクタ 43"/>
          <p:cNvCxnSpPr>
            <a:stCxn id="31" idx="3"/>
            <a:endCxn id="43" idx="1"/>
          </p:cNvCxnSpPr>
          <p:nvPr/>
        </p:nvCxnSpPr>
        <p:spPr>
          <a:xfrm flipV="1">
            <a:off x="2242577" y="5185638"/>
            <a:ext cx="300429" cy="383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フローチャート: 書類 46"/>
          <p:cNvSpPr/>
          <p:nvPr/>
        </p:nvSpPr>
        <p:spPr>
          <a:xfrm>
            <a:off x="2569655" y="3962896"/>
            <a:ext cx="1104718" cy="68908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2"/>
                </a:solidFill>
              </a:rPr>
              <a:t>Bugspots</a:t>
            </a:r>
            <a:r>
              <a:rPr kumimoji="1" lang="ja-JP" altLang="en-US" sz="1200" dirty="0">
                <a:solidFill>
                  <a:schemeClr val="tx2"/>
                </a:solidFill>
              </a:rPr>
              <a:t>結果</a:t>
            </a:r>
          </a:p>
        </p:txBody>
      </p:sp>
      <p:cxnSp>
        <p:nvCxnSpPr>
          <p:cNvPr id="48" name="曲線コネクタ 47"/>
          <p:cNvCxnSpPr>
            <a:cxnSpLocks/>
            <a:stCxn id="43" idx="0"/>
            <a:endCxn id="47" idx="2"/>
          </p:cNvCxnSpPr>
          <p:nvPr/>
        </p:nvCxnSpPr>
        <p:spPr>
          <a:xfrm rot="5400000" flipH="1" flipV="1">
            <a:off x="2970224" y="4742119"/>
            <a:ext cx="287486" cy="160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フローチャート: 代替処理 51"/>
          <p:cNvSpPr/>
          <p:nvPr/>
        </p:nvSpPr>
        <p:spPr>
          <a:xfrm>
            <a:off x="4154282" y="4155097"/>
            <a:ext cx="1125830" cy="583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2"/>
                </a:solidFill>
              </a:rPr>
              <a:t>リスク値</a:t>
            </a:r>
            <a:endParaRPr kumimoji="1" lang="en-US" altLang="ja-JP" sz="1200" dirty="0">
              <a:solidFill>
                <a:schemeClr val="tx2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判断</a:t>
            </a:r>
            <a:endParaRPr kumimoji="1" lang="ja-JP" altLang="en-US" sz="1200" dirty="0">
              <a:solidFill>
                <a:schemeClr val="tx2"/>
              </a:solidFill>
            </a:endParaRPr>
          </a:p>
        </p:txBody>
      </p:sp>
      <p:cxnSp>
        <p:nvCxnSpPr>
          <p:cNvPr id="53" name="曲線コネクタ 52"/>
          <p:cNvCxnSpPr>
            <a:stCxn id="47" idx="3"/>
            <a:endCxn id="52" idx="1"/>
          </p:cNvCxnSpPr>
          <p:nvPr/>
        </p:nvCxnSpPr>
        <p:spPr>
          <a:xfrm>
            <a:off x="3674373" y="4307437"/>
            <a:ext cx="479909" cy="13939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書類 55"/>
          <p:cNvSpPr/>
          <p:nvPr/>
        </p:nvSpPr>
        <p:spPr>
          <a:xfrm>
            <a:off x="5972320" y="4352151"/>
            <a:ext cx="1104718" cy="68908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2"/>
                </a:solidFill>
              </a:rPr>
              <a:t>リスク値</a:t>
            </a:r>
            <a:endParaRPr kumimoji="1" lang="en-US" altLang="ja-JP" sz="1200" dirty="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2"/>
                </a:solidFill>
              </a:rPr>
              <a:t>一覧</a:t>
            </a:r>
          </a:p>
        </p:txBody>
      </p:sp>
      <p:sp>
        <p:nvSpPr>
          <p:cNvPr id="100" name="フローチャート: 代替処理 99"/>
          <p:cNvSpPr/>
          <p:nvPr/>
        </p:nvSpPr>
        <p:spPr>
          <a:xfrm>
            <a:off x="5947066" y="3341071"/>
            <a:ext cx="1125830" cy="583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2"/>
                </a:solidFill>
              </a:rPr>
              <a:t>影響とリスクの割り当て</a:t>
            </a:r>
          </a:p>
        </p:txBody>
      </p:sp>
      <p:cxnSp>
        <p:nvCxnSpPr>
          <p:cNvPr id="101" name="曲線コネクタ 100"/>
          <p:cNvCxnSpPr>
            <a:cxnSpLocks/>
            <a:stCxn id="22" idx="3"/>
            <a:endCxn id="100" idx="1"/>
          </p:cNvCxnSpPr>
          <p:nvPr/>
        </p:nvCxnSpPr>
        <p:spPr>
          <a:xfrm flipV="1">
            <a:off x="5376217" y="3632801"/>
            <a:ext cx="570849" cy="650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曲線コネクタ 103"/>
          <p:cNvCxnSpPr>
            <a:cxnSpLocks/>
            <a:stCxn id="26" idx="2"/>
            <a:endCxn id="100" idx="0"/>
          </p:cNvCxnSpPr>
          <p:nvPr/>
        </p:nvCxnSpPr>
        <p:spPr>
          <a:xfrm rot="16200000" flipH="1">
            <a:off x="6249387" y="3080476"/>
            <a:ext cx="510633" cy="10556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線コネクタ 106"/>
          <p:cNvCxnSpPr>
            <a:stCxn id="56" idx="0"/>
            <a:endCxn id="100" idx="2"/>
          </p:cNvCxnSpPr>
          <p:nvPr/>
        </p:nvCxnSpPr>
        <p:spPr>
          <a:xfrm rot="16200000" flipV="1">
            <a:off x="6303520" y="4130992"/>
            <a:ext cx="427621" cy="146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フローチャート: 書類 112"/>
          <p:cNvSpPr/>
          <p:nvPr/>
        </p:nvSpPr>
        <p:spPr>
          <a:xfrm>
            <a:off x="8200569" y="3537082"/>
            <a:ext cx="1104718" cy="68908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2"/>
                </a:solidFill>
              </a:rPr>
              <a:t>フォールト</a:t>
            </a:r>
            <a:endParaRPr kumimoji="1" lang="en-US" altLang="ja-JP" sz="1200" dirty="0">
              <a:solidFill>
                <a:schemeClr val="tx2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ツリー図</a:t>
            </a:r>
            <a:endParaRPr lang="en-US" altLang="ja-JP" sz="1200" dirty="0">
              <a:solidFill>
                <a:schemeClr val="tx2"/>
              </a:solidFill>
            </a:endParaRPr>
          </a:p>
        </p:txBody>
      </p:sp>
      <p:cxnSp>
        <p:nvCxnSpPr>
          <p:cNvPr id="114" name="曲線コネクタ 113"/>
          <p:cNvCxnSpPr>
            <a:cxnSpLocks/>
            <a:stCxn id="100" idx="3"/>
            <a:endCxn id="113" idx="1"/>
          </p:cNvCxnSpPr>
          <p:nvPr/>
        </p:nvCxnSpPr>
        <p:spPr>
          <a:xfrm>
            <a:off x="7072896" y="3632801"/>
            <a:ext cx="1127673" cy="2488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フローチャート: 代替処理 116"/>
          <p:cNvSpPr/>
          <p:nvPr/>
        </p:nvSpPr>
        <p:spPr>
          <a:xfrm>
            <a:off x="8819547" y="2252089"/>
            <a:ext cx="1125830" cy="583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2"/>
                </a:solidFill>
              </a:rPr>
              <a:t>対処する</a:t>
            </a:r>
            <a:endParaRPr lang="en-US" altLang="ja-JP" sz="1100" dirty="0">
              <a:solidFill>
                <a:schemeClr val="tx2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2"/>
                </a:solidFill>
              </a:rPr>
              <a:t>フォールト</a:t>
            </a:r>
            <a:endParaRPr lang="en-US" altLang="ja-JP" sz="1100" dirty="0">
              <a:solidFill>
                <a:schemeClr val="tx2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2"/>
                </a:solidFill>
              </a:rPr>
              <a:t>選定</a:t>
            </a:r>
          </a:p>
        </p:txBody>
      </p:sp>
      <p:sp>
        <p:nvSpPr>
          <p:cNvPr id="147" name="フローチャート: 書類 146"/>
          <p:cNvSpPr/>
          <p:nvPr/>
        </p:nvSpPr>
        <p:spPr>
          <a:xfrm>
            <a:off x="7236427" y="2180039"/>
            <a:ext cx="1104718" cy="68908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テスト種類表</a:t>
            </a:r>
            <a:endParaRPr lang="en-US" altLang="ja-JP" sz="1200" dirty="0">
              <a:solidFill>
                <a:schemeClr val="tx2"/>
              </a:solidFill>
            </a:endParaRPr>
          </a:p>
        </p:txBody>
      </p:sp>
      <p:cxnSp>
        <p:nvCxnSpPr>
          <p:cNvPr id="148" name="曲線コネクタ 147"/>
          <p:cNvCxnSpPr>
            <a:cxnSpLocks/>
            <a:stCxn id="147" idx="3"/>
            <a:endCxn id="117" idx="1"/>
          </p:cNvCxnSpPr>
          <p:nvPr/>
        </p:nvCxnSpPr>
        <p:spPr>
          <a:xfrm>
            <a:off x="8341145" y="2524580"/>
            <a:ext cx="478402" cy="1923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フローチャート: 代替処理 156"/>
          <p:cNvSpPr/>
          <p:nvPr/>
        </p:nvSpPr>
        <p:spPr>
          <a:xfrm>
            <a:off x="10168996" y="3591172"/>
            <a:ext cx="1125830" cy="583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2"/>
                </a:solidFill>
              </a:rPr>
              <a:t>対処方法の</a:t>
            </a:r>
            <a:endParaRPr lang="en-US" altLang="ja-JP" sz="1100" dirty="0">
              <a:solidFill>
                <a:schemeClr val="tx2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2"/>
                </a:solidFill>
              </a:rPr>
              <a:t>決定</a:t>
            </a:r>
            <a:endParaRPr lang="en-US" altLang="ja-JP" sz="1100" dirty="0">
              <a:solidFill>
                <a:schemeClr val="tx2"/>
              </a:solidFill>
            </a:endParaRPr>
          </a:p>
        </p:txBody>
      </p:sp>
      <p:sp>
        <p:nvSpPr>
          <p:cNvPr id="161" name="フローチャート: 書類 160"/>
          <p:cNvSpPr/>
          <p:nvPr/>
        </p:nvSpPr>
        <p:spPr>
          <a:xfrm>
            <a:off x="10958159" y="4869839"/>
            <a:ext cx="1104718" cy="68908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フォールト</a:t>
            </a:r>
            <a:endParaRPr lang="en-US" altLang="ja-JP" sz="1200" dirty="0">
              <a:solidFill>
                <a:schemeClr val="tx2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テスト</a:t>
            </a:r>
            <a:endParaRPr lang="en-US" altLang="ja-JP" sz="1200" dirty="0">
              <a:solidFill>
                <a:schemeClr val="tx2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の重み表</a:t>
            </a:r>
            <a:endParaRPr lang="en-US" altLang="ja-JP" sz="1200" dirty="0">
              <a:solidFill>
                <a:schemeClr val="tx2"/>
              </a:solidFill>
            </a:endParaRPr>
          </a:p>
        </p:txBody>
      </p:sp>
      <p:sp>
        <p:nvSpPr>
          <p:cNvPr id="177" name="フローチャート: 代替処理 176"/>
          <p:cNvSpPr/>
          <p:nvPr/>
        </p:nvSpPr>
        <p:spPr>
          <a:xfrm>
            <a:off x="8123830" y="4869839"/>
            <a:ext cx="1125830" cy="583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2"/>
                </a:solidFill>
              </a:rPr>
              <a:t>テストケースの作成</a:t>
            </a:r>
            <a:endParaRPr lang="en-US" altLang="ja-JP" sz="1100" dirty="0">
              <a:solidFill>
                <a:schemeClr val="tx2"/>
              </a:solidFill>
            </a:endParaRPr>
          </a:p>
        </p:txBody>
      </p:sp>
      <p:cxnSp>
        <p:nvCxnSpPr>
          <p:cNvPr id="178" name="曲線コネクタ 177"/>
          <p:cNvCxnSpPr>
            <a:cxnSpLocks/>
            <a:stCxn id="161" idx="0"/>
            <a:endCxn id="157" idx="2"/>
          </p:cNvCxnSpPr>
          <p:nvPr/>
        </p:nvCxnSpPr>
        <p:spPr>
          <a:xfrm rot="16200000" flipV="1">
            <a:off x="10773611" y="4132931"/>
            <a:ext cx="695208" cy="778607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曲線コネクタ 184"/>
          <p:cNvCxnSpPr>
            <a:cxnSpLocks/>
            <a:stCxn id="177" idx="2"/>
            <a:endCxn id="57" idx="0"/>
          </p:cNvCxnSpPr>
          <p:nvPr/>
        </p:nvCxnSpPr>
        <p:spPr>
          <a:xfrm rot="5400000">
            <a:off x="8479579" y="5660464"/>
            <a:ext cx="414333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フローチャート: 代替処理 187"/>
          <p:cNvSpPr/>
          <p:nvPr/>
        </p:nvSpPr>
        <p:spPr>
          <a:xfrm>
            <a:off x="5860622" y="5979180"/>
            <a:ext cx="1125830" cy="583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2"/>
                </a:solidFill>
              </a:rPr>
              <a:t>テストケースの実行</a:t>
            </a:r>
            <a:endParaRPr lang="en-US" altLang="ja-JP" sz="1100" dirty="0">
              <a:solidFill>
                <a:schemeClr val="tx2"/>
              </a:solidFill>
            </a:endParaRPr>
          </a:p>
        </p:txBody>
      </p:sp>
      <p:cxnSp>
        <p:nvCxnSpPr>
          <p:cNvPr id="189" name="曲線コネクタ 188"/>
          <p:cNvCxnSpPr>
            <a:cxnSpLocks/>
            <a:stCxn id="57" idx="1"/>
            <a:endCxn id="188" idx="3"/>
          </p:cNvCxnSpPr>
          <p:nvPr/>
        </p:nvCxnSpPr>
        <p:spPr>
          <a:xfrm rot="10800000" flipV="1">
            <a:off x="6986452" y="6250806"/>
            <a:ext cx="969622" cy="2010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フローチャート: 書類 192"/>
          <p:cNvSpPr/>
          <p:nvPr/>
        </p:nvSpPr>
        <p:spPr>
          <a:xfrm>
            <a:off x="4243017" y="5178549"/>
            <a:ext cx="1104718" cy="68908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テスト結果</a:t>
            </a:r>
            <a:endParaRPr lang="en-US" altLang="ja-JP" sz="1200" dirty="0">
              <a:solidFill>
                <a:schemeClr val="tx2"/>
              </a:solidFill>
            </a:endParaRPr>
          </a:p>
        </p:txBody>
      </p:sp>
      <p:sp>
        <p:nvSpPr>
          <p:cNvPr id="194" name="フローチャート: 書類 193"/>
          <p:cNvSpPr/>
          <p:nvPr/>
        </p:nvSpPr>
        <p:spPr>
          <a:xfrm>
            <a:off x="165149" y="5651879"/>
            <a:ext cx="1104718" cy="68908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バグ票一覧</a:t>
            </a:r>
            <a:endParaRPr lang="en-US" altLang="ja-JP" sz="1200" dirty="0">
              <a:solidFill>
                <a:schemeClr val="tx2"/>
              </a:solidFill>
            </a:endParaRPr>
          </a:p>
        </p:txBody>
      </p:sp>
      <p:cxnSp>
        <p:nvCxnSpPr>
          <p:cNvPr id="201" name="曲線コネクタ 200"/>
          <p:cNvCxnSpPr>
            <a:cxnSpLocks/>
            <a:stCxn id="193" idx="0"/>
            <a:endCxn id="52" idx="2"/>
          </p:cNvCxnSpPr>
          <p:nvPr/>
        </p:nvCxnSpPr>
        <p:spPr>
          <a:xfrm rot="16200000" flipV="1">
            <a:off x="4536291" y="4919463"/>
            <a:ext cx="439993" cy="7817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曲線コネクタ 230"/>
          <p:cNvCxnSpPr>
            <a:stCxn id="194" idx="0"/>
            <a:endCxn id="7" idx="1"/>
          </p:cNvCxnSpPr>
          <p:nvPr/>
        </p:nvCxnSpPr>
        <p:spPr>
          <a:xfrm rot="5400000" flipH="1" flipV="1">
            <a:off x="-891848" y="3141449"/>
            <a:ext cx="4119787" cy="901074"/>
          </a:xfrm>
          <a:prstGeom prst="curvedConnector2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複数書類 56"/>
          <p:cNvSpPr/>
          <p:nvPr/>
        </p:nvSpPr>
        <p:spPr>
          <a:xfrm>
            <a:off x="7956074" y="5867631"/>
            <a:ext cx="1284592" cy="766351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フォールト</a:t>
            </a:r>
            <a:endParaRPr lang="en-US" altLang="ja-JP" sz="1200" dirty="0">
              <a:solidFill>
                <a:schemeClr val="tx2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テストケース</a:t>
            </a:r>
          </a:p>
        </p:txBody>
      </p:sp>
      <p:cxnSp>
        <p:nvCxnSpPr>
          <p:cNvPr id="58" name="曲線コネクタ 57"/>
          <p:cNvCxnSpPr>
            <a:stCxn id="188" idx="1"/>
            <a:endCxn id="194" idx="3"/>
          </p:cNvCxnSpPr>
          <p:nvPr/>
        </p:nvCxnSpPr>
        <p:spPr>
          <a:xfrm rot="10800000">
            <a:off x="1269868" y="5996420"/>
            <a:ext cx="4590755" cy="27449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線コネクタ 60"/>
          <p:cNvCxnSpPr>
            <a:cxnSpLocks/>
            <a:stCxn id="188" idx="1"/>
            <a:endCxn id="193" idx="2"/>
          </p:cNvCxnSpPr>
          <p:nvPr/>
        </p:nvCxnSpPr>
        <p:spPr>
          <a:xfrm rot="10800000">
            <a:off x="4795376" y="5822076"/>
            <a:ext cx="1065246" cy="448835"/>
          </a:xfrm>
          <a:prstGeom prst="curvedConnector2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/>
          <p:cNvCxnSpPr>
            <a:stCxn id="52" idx="3"/>
            <a:endCxn id="56" idx="1"/>
          </p:cNvCxnSpPr>
          <p:nvPr/>
        </p:nvCxnSpPr>
        <p:spPr>
          <a:xfrm>
            <a:off x="5280112" y="4446827"/>
            <a:ext cx="692208" cy="24986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線コネクタ 58"/>
          <p:cNvCxnSpPr>
            <a:stCxn id="31" idx="0"/>
            <a:endCxn id="7" idx="1"/>
          </p:cNvCxnSpPr>
          <p:nvPr/>
        </p:nvCxnSpPr>
        <p:spPr>
          <a:xfrm rot="16200000" flipV="1">
            <a:off x="57700" y="3092974"/>
            <a:ext cx="3313876" cy="192111"/>
          </a:xfrm>
          <a:prstGeom prst="curvedConnector4">
            <a:avLst>
              <a:gd name="adj1" fmla="val 45598"/>
              <a:gd name="adj2" fmla="val 277572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ローチャート: 書類 146"/>
          <p:cNvSpPr/>
          <p:nvPr/>
        </p:nvSpPr>
        <p:spPr>
          <a:xfrm>
            <a:off x="10614383" y="2204466"/>
            <a:ext cx="1104718" cy="68908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テスト俯瞰表</a:t>
            </a:r>
            <a:endParaRPr lang="en-US" altLang="ja-JP" sz="1200" dirty="0">
              <a:solidFill>
                <a:schemeClr val="tx2"/>
              </a:solidFill>
            </a:endParaRPr>
          </a:p>
        </p:txBody>
      </p:sp>
      <p:sp>
        <p:nvSpPr>
          <p:cNvPr id="63" name="フローチャート: 書類 160"/>
          <p:cNvSpPr/>
          <p:nvPr/>
        </p:nvSpPr>
        <p:spPr>
          <a:xfrm>
            <a:off x="9606060" y="4869839"/>
            <a:ext cx="1104718" cy="68908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バグ分類</a:t>
            </a:r>
            <a:r>
              <a:rPr lang="en-US" altLang="ja-JP" sz="1200" dirty="0">
                <a:solidFill>
                  <a:schemeClr val="tx2"/>
                </a:solidFill>
              </a:rPr>
              <a:t>×</a:t>
            </a:r>
          </a:p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テストタイプ</a:t>
            </a:r>
            <a:endParaRPr lang="en-US" altLang="ja-JP" sz="1200" dirty="0">
              <a:solidFill>
                <a:schemeClr val="tx2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2"/>
                </a:solidFill>
              </a:rPr>
              <a:t>対応表</a:t>
            </a:r>
            <a:endParaRPr lang="en-US" altLang="ja-JP" sz="1200" dirty="0">
              <a:solidFill>
                <a:schemeClr val="tx2"/>
              </a:solidFill>
            </a:endParaRPr>
          </a:p>
        </p:txBody>
      </p:sp>
      <p:cxnSp>
        <p:nvCxnSpPr>
          <p:cNvPr id="67" name="曲線コネクタ 66"/>
          <p:cNvCxnSpPr>
            <a:cxnSpLocks/>
            <a:stCxn id="63" idx="0"/>
            <a:endCxn id="157" idx="2"/>
          </p:cNvCxnSpPr>
          <p:nvPr/>
        </p:nvCxnSpPr>
        <p:spPr>
          <a:xfrm rot="5400000" flipH="1" flipV="1">
            <a:off x="10097561" y="4235489"/>
            <a:ext cx="695208" cy="57349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線コネクタ 67"/>
          <p:cNvCxnSpPr>
            <a:stCxn id="117" idx="2"/>
            <a:endCxn id="113" idx="0"/>
          </p:cNvCxnSpPr>
          <p:nvPr/>
        </p:nvCxnSpPr>
        <p:spPr>
          <a:xfrm rot="5400000">
            <a:off x="8716928" y="2871548"/>
            <a:ext cx="701534" cy="629534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線コネクタ 67">
            <a:extLst>
              <a:ext uri="{FF2B5EF4-FFF2-40B4-BE49-F238E27FC236}">
                <a16:creationId xmlns:a16="http://schemas.microsoft.com/office/drawing/2014/main" id="{AD92DD0F-13BB-4F2E-BF9C-74A4AABAFF91}"/>
              </a:ext>
            </a:extLst>
          </p:cNvPr>
          <p:cNvCxnSpPr>
            <a:cxnSpLocks/>
            <a:stCxn id="113" idx="3"/>
            <a:endCxn id="157" idx="1"/>
          </p:cNvCxnSpPr>
          <p:nvPr/>
        </p:nvCxnSpPr>
        <p:spPr>
          <a:xfrm>
            <a:off x="9305287" y="3881623"/>
            <a:ext cx="863709" cy="127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曲線コネクタ 67">
            <a:extLst>
              <a:ext uri="{FF2B5EF4-FFF2-40B4-BE49-F238E27FC236}">
                <a16:creationId xmlns:a16="http://schemas.microsoft.com/office/drawing/2014/main" id="{8E6AC7D9-5303-47A2-BF59-1E283B2ADC17}"/>
              </a:ext>
            </a:extLst>
          </p:cNvPr>
          <p:cNvCxnSpPr>
            <a:cxnSpLocks/>
            <a:stCxn id="117" idx="3"/>
            <a:endCxn id="60" idx="1"/>
          </p:cNvCxnSpPr>
          <p:nvPr/>
        </p:nvCxnSpPr>
        <p:spPr>
          <a:xfrm>
            <a:off x="9945377" y="2543819"/>
            <a:ext cx="669006" cy="518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線コネクタ 147">
            <a:extLst>
              <a:ext uri="{FF2B5EF4-FFF2-40B4-BE49-F238E27FC236}">
                <a16:creationId xmlns:a16="http://schemas.microsoft.com/office/drawing/2014/main" id="{5D378595-F951-41FE-8F91-28AA979CAFA9}"/>
              </a:ext>
            </a:extLst>
          </p:cNvPr>
          <p:cNvCxnSpPr>
            <a:cxnSpLocks/>
            <a:stCxn id="113" idx="2"/>
            <a:endCxn id="177" idx="0"/>
          </p:cNvCxnSpPr>
          <p:nvPr/>
        </p:nvCxnSpPr>
        <p:spPr>
          <a:xfrm rot="5400000">
            <a:off x="8375222" y="4492132"/>
            <a:ext cx="689231" cy="6618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曲線コネクタ 67">
            <a:extLst>
              <a:ext uri="{FF2B5EF4-FFF2-40B4-BE49-F238E27FC236}">
                <a16:creationId xmlns:a16="http://schemas.microsoft.com/office/drawing/2014/main" id="{8AA6BE5B-A696-4F93-846D-720A9CC9839B}"/>
              </a:ext>
            </a:extLst>
          </p:cNvPr>
          <p:cNvCxnSpPr>
            <a:cxnSpLocks/>
            <a:stCxn id="157" idx="0"/>
            <a:endCxn id="60" idx="2"/>
          </p:cNvCxnSpPr>
          <p:nvPr/>
        </p:nvCxnSpPr>
        <p:spPr>
          <a:xfrm rot="5400000" flipH="1" flipV="1">
            <a:off x="10577736" y="3002167"/>
            <a:ext cx="743180" cy="43483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0" name="図 389">
            <a:extLst>
              <a:ext uri="{FF2B5EF4-FFF2-40B4-BE49-F238E27FC236}">
                <a16:creationId xmlns:a16="http://schemas.microsoft.com/office/drawing/2014/main" id="{7B56B2A0-63E3-4CF4-821A-4C2F3D13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825" y="1111508"/>
            <a:ext cx="4614512" cy="8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3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lang="ja-JP" altLang="en-US" smtClean="0"/>
              <a:pPr/>
              <a:t>2</a:t>
            </a:fld>
            <a:r>
              <a:rPr lang="ja-JP" altLang="en-US" dirty="0"/>
              <a:t> </a:t>
            </a:r>
            <a:r>
              <a:rPr lang="en-US" altLang="ja-JP" dirty="0"/>
              <a:t>/30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2013" y="218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変更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履歴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9857" y="700885"/>
            <a:ext cx="11008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: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内容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: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作成者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R01	: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: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おー</a:t>
            </a:r>
            <a:r>
              <a:rPr lang="ja-JP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だん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R02	: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シンプルにするために⇔を削除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: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おー</a:t>
            </a:r>
            <a:r>
              <a:rPr lang="ja-JP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だん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tx2"/>
                </a:solidFill>
              </a:rPr>
              <a:t>フォールトの対処方法一覧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追加映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R03	: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テスト俯瞰表を追加、誤記修正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: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おー</a:t>
            </a:r>
            <a:r>
              <a:rPr lang="ja-JP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だん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R04	: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誤記修正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: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おー</a:t>
            </a:r>
            <a:r>
              <a:rPr lang="ja-JP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だん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R05	: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成果物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に合わせて修正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: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おー</a:t>
            </a:r>
            <a:r>
              <a:rPr lang="ja-JP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だん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5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APPENDIX</a:t>
            </a:r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967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5AC5-7F16-4986-9275-35D3C24FC03C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7" name="フローチャート: 複数書類 6"/>
          <p:cNvSpPr/>
          <p:nvPr/>
        </p:nvSpPr>
        <p:spPr>
          <a:xfrm>
            <a:off x="1845893" y="2641418"/>
            <a:ext cx="1333099" cy="914400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書類 7"/>
          <p:cNvSpPr/>
          <p:nvPr/>
        </p:nvSpPr>
        <p:spPr>
          <a:xfrm>
            <a:off x="3612128" y="2719623"/>
            <a:ext cx="1215190" cy="75799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5243221" y="2715547"/>
            <a:ext cx="1362254" cy="7059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曲線コネクタ 10"/>
          <p:cNvCxnSpPr/>
          <p:nvPr/>
        </p:nvCxnSpPr>
        <p:spPr>
          <a:xfrm>
            <a:off x="7402875" y="2706136"/>
            <a:ext cx="1046748" cy="757019"/>
          </a:xfrm>
          <a:prstGeom prst="curvedConnector3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/>
          <p:cNvCxnSpPr/>
          <p:nvPr/>
        </p:nvCxnSpPr>
        <p:spPr>
          <a:xfrm>
            <a:off x="9484338" y="2706136"/>
            <a:ext cx="926432" cy="612640"/>
          </a:xfrm>
          <a:prstGeom prst="curvedConnector3">
            <a:avLst/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073860" y="20798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文書群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96557" y="20798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文書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56803" y="2079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070579" y="207987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繰り返し</a:t>
            </a:r>
            <a:r>
              <a:rPr kumimoji="1" lang="en-US" altLang="ja-JP" dirty="0"/>
              <a:t>(</a:t>
            </a:r>
            <a:r>
              <a:rPr kumimoji="1" lang="ja-JP" altLang="en-US" dirty="0"/>
              <a:t>更新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089741" y="3846708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文書群→プロセス</a:t>
            </a:r>
            <a:endParaRPr kumimoji="1" lang="en-US" altLang="ja-JP" dirty="0"/>
          </a:p>
          <a:p>
            <a:r>
              <a:rPr lang="ja-JP" altLang="en-US" dirty="0"/>
              <a:t>文書→プロセス</a:t>
            </a:r>
            <a:endParaRPr lang="en-US" altLang="ja-JP" dirty="0"/>
          </a:p>
          <a:p>
            <a:r>
              <a:rPr kumimoji="1" lang="ja-JP" altLang="en-US" dirty="0"/>
              <a:t>プロセス</a:t>
            </a:r>
            <a:r>
              <a:rPr lang="ja-JP" altLang="en-US" dirty="0"/>
              <a:t>→</a:t>
            </a:r>
            <a:r>
              <a:rPr kumimoji="1" lang="ja-JP" altLang="en-US" dirty="0"/>
              <a:t>文書群</a:t>
            </a:r>
            <a:endParaRPr kumimoji="1" lang="en-US" altLang="ja-JP" dirty="0"/>
          </a:p>
          <a:p>
            <a:r>
              <a:rPr lang="ja-JP" altLang="en-US" dirty="0"/>
              <a:t>プロセス→文書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57734" y="20798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流れ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229663" y="383264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文書群⇔プロセス</a:t>
            </a:r>
            <a:endParaRPr kumimoji="1" lang="en-US" altLang="ja-JP" dirty="0"/>
          </a:p>
          <a:p>
            <a:r>
              <a:rPr lang="ja-JP" altLang="en-US" dirty="0"/>
              <a:t>文書⇔プロセス</a:t>
            </a:r>
            <a:endParaRPr lang="en-US" altLang="ja-JP" dirty="0"/>
          </a:p>
          <a:p>
            <a:r>
              <a:rPr kumimoji="1" lang="ja-JP" altLang="en-US" dirty="0"/>
              <a:t>プロセス</a:t>
            </a:r>
            <a:r>
              <a:rPr lang="ja-JP" altLang="en-US" dirty="0"/>
              <a:t>⇔</a:t>
            </a:r>
            <a:r>
              <a:rPr kumimoji="1" lang="ja-JP" altLang="en-US" dirty="0"/>
              <a:t>文書群</a:t>
            </a:r>
            <a:endParaRPr kumimoji="1" lang="en-US" altLang="ja-JP" dirty="0"/>
          </a:p>
          <a:p>
            <a:r>
              <a:rPr lang="ja-JP" altLang="en-US" dirty="0"/>
              <a:t>プロセス⇔文書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3446503"/>
      </p:ext>
    </p:extLst>
  </p:cSld>
  <p:clrMapOvr>
    <a:masterClrMapping/>
  </p:clrMapOvr>
</p:sld>
</file>

<file path=ppt/theme/theme1.xml><?xml version="1.0" encoding="utf-8"?>
<a:theme xmlns:a="http://schemas.openxmlformats.org/drawingml/2006/main" name="1_レトロスペクト">
  <a:themeElements>
    <a:clrScheme name="黄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ユーザー定義 1">
      <a:majorFont>
        <a:latin typeface="Calibri Light"/>
        <a:ea typeface="みかちゃん"/>
        <a:cs typeface=""/>
      </a:majorFont>
      <a:minorFont>
        <a:latin typeface="Calibri"/>
        <a:ea typeface="みかちゃん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レトロスペクト">
  <a:themeElements>
    <a:clrScheme name="黄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ユーザー定義 1">
      <a:majorFont>
        <a:latin typeface="Calibri Light"/>
        <a:ea typeface="みかちゃん"/>
        <a:cs typeface=""/>
      </a:majorFont>
      <a:minorFont>
        <a:latin typeface="Calibri"/>
        <a:ea typeface="みかちゃん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34092</TotalTime>
  <Words>113</Words>
  <Application>Microsoft Office PowerPoint</Application>
  <PresentationFormat>ワイド画面</PresentationFormat>
  <Paragraphs>72</Paragraphs>
  <Slides>4</Slides>
  <Notes>2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ＭＳ Ｐゴシック</vt:lpstr>
      <vt:lpstr>Calibri</vt:lpstr>
      <vt:lpstr>Calibri Light</vt:lpstr>
      <vt:lpstr>みかちゃん</vt:lpstr>
      <vt:lpstr>みかちゃん-P</vt:lpstr>
      <vt:lpstr>みかちゃん-PB</vt:lpstr>
      <vt:lpstr>1_レトロスペクト</vt:lpstr>
      <vt:lpstr>レトロスペクト</vt:lpstr>
      <vt:lpstr>プロセスフローダイアグラム</vt:lpstr>
      <vt:lpstr>PowerPoint プレゼンテーション</vt:lpstr>
      <vt:lpstr>APPENDIX</vt:lpstr>
      <vt:lpstr>要素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テスト設計コンテスト’18資料</dc:title>
  <dc:creator>てすにゃんV3</dc:creator>
  <cp:lastModifiedBy>Odan Tomohiro</cp:lastModifiedBy>
  <cp:revision>534</cp:revision>
  <cp:lastPrinted>2017-12-25T12:02:10Z</cp:lastPrinted>
  <dcterms:created xsi:type="dcterms:W3CDTF">2015-08-30T12:58:51Z</dcterms:created>
  <dcterms:modified xsi:type="dcterms:W3CDTF">2018-02-01T11:08:28Z</dcterms:modified>
</cp:coreProperties>
</file>