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 id="2147483660" r:id="rId2"/>
  </p:sldMasterIdLst>
  <p:notesMasterIdLst>
    <p:notesMasterId r:id="rId43"/>
  </p:notesMasterIdLst>
  <p:handoutMasterIdLst>
    <p:handoutMasterId r:id="rId44"/>
  </p:handoutMasterIdLst>
  <p:sldIdLst>
    <p:sldId id="257" r:id="rId3"/>
    <p:sldId id="260" r:id="rId4"/>
    <p:sldId id="343" r:id="rId5"/>
    <p:sldId id="341" r:id="rId6"/>
    <p:sldId id="346" r:id="rId7"/>
    <p:sldId id="382" r:id="rId8"/>
    <p:sldId id="372" r:id="rId9"/>
    <p:sldId id="348" r:id="rId10"/>
    <p:sldId id="391" r:id="rId11"/>
    <p:sldId id="393" r:id="rId12"/>
    <p:sldId id="416" r:id="rId13"/>
    <p:sldId id="417" r:id="rId14"/>
    <p:sldId id="412" r:id="rId15"/>
    <p:sldId id="394" r:id="rId16"/>
    <p:sldId id="395" r:id="rId17"/>
    <p:sldId id="410" r:id="rId18"/>
    <p:sldId id="354" r:id="rId19"/>
    <p:sldId id="414" r:id="rId20"/>
    <p:sldId id="397" r:id="rId21"/>
    <p:sldId id="387" r:id="rId22"/>
    <p:sldId id="409" r:id="rId23"/>
    <p:sldId id="402" r:id="rId24"/>
    <p:sldId id="415" r:id="rId25"/>
    <p:sldId id="413" r:id="rId26"/>
    <p:sldId id="411" r:id="rId27"/>
    <p:sldId id="404" r:id="rId28"/>
    <p:sldId id="406" r:id="rId29"/>
    <p:sldId id="350" r:id="rId30"/>
    <p:sldId id="383" r:id="rId31"/>
    <p:sldId id="384" r:id="rId32"/>
    <p:sldId id="385" r:id="rId33"/>
    <p:sldId id="386" r:id="rId34"/>
    <p:sldId id="345" r:id="rId35"/>
    <p:sldId id="375" r:id="rId36"/>
    <p:sldId id="396" r:id="rId37"/>
    <p:sldId id="398" r:id="rId38"/>
    <p:sldId id="399" r:id="rId39"/>
    <p:sldId id="400" r:id="rId40"/>
    <p:sldId id="389" r:id="rId41"/>
    <p:sldId id="361" r:id="rId4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FFCC"/>
    <a:srgbClr val="CCFFFF"/>
    <a:srgbClr val="FF9999"/>
    <a:srgbClr val="FFFFCC"/>
    <a:srgbClr val="FFCCCC"/>
    <a:srgbClr val="FF99FF"/>
    <a:srgbClr val="FF7C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淡色スタイル 2 - アクセント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3" autoAdjust="0"/>
    <p:restoredTop sz="94847" autoAdjust="0"/>
  </p:normalViewPr>
  <p:slideViewPr>
    <p:cSldViewPr snapToGrid="0" showGuides="1">
      <p:cViewPr varScale="1">
        <p:scale>
          <a:sx n="86" d="100"/>
          <a:sy n="86" d="100"/>
        </p:scale>
        <p:origin x="132" y="30"/>
      </p:cViewPr>
      <p:guideLst>
        <p:guide orient="horz" pos="2183"/>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notesMaster" Target="notesMasters/notesMaster1.xml"/><Relationship Id="rId48"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DA26788-B399-43CC-A748-FBD940EC8FA5}" type="datetimeFigureOut">
              <a:rPr kumimoji="1" lang="ja-JP" altLang="en-US" smtClean="0"/>
              <a:t>2018/2/1</a:t>
            </a:fld>
            <a:endParaRPr kumimoji="1" lang="ja-JP" altLang="en-US"/>
          </a:p>
        </p:txBody>
      </p:sp>
      <p:sp>
        <p:nvSpPr>
          <p:cNvPr id="4" name="フッター プレースホルダー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9EDAFAD-F685-4E81-A9E8-FD6C7D8DA5E6}" type="slidenum">
              <a:rPr kumimoji="1" lang="ja-JP" altLang="en-US" smtClean="0"/>
              <a:t>‹#›</a:t>
            </a:fld>
            <a:endParaRPr kumimoji="1" lang="ja-JP" altLang="en-US"/>
          </a:p>
        </p:txBody>
      </p:sp>
    </p:spTree>
    <p:extLst>
      <p:ext uri="{BB962C8B-B14F-4D97-AF65-F5344CB8AC3E}">
        <p14:creationId xmlns:p14="http://schemas.microsoft.com/office/powerpoint/2010/main" val="694908114"/>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F286EF-1B49-4A1E-A565-E6ADEB68E00D}" type="datetimeFigureOut">
              <a:rPr kumimoji="1" lang="ja-JP" altLang="en-US" smtClean="0"/>
              <a:t>2018/2/1</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EB74CA-4C82-447A-9EB9-C2FFE53690DF}" type="slidenum">
              <a:rPr kumimoji="1" lang="ja-JP" altLang="en-US" smtClean="0"/>
              <a:t>‹#›</a:t>
            </a:fld>
            <a:endParaRPr kumimoji="1" lang="ja-JP" altLang="en-US"/>
          </a:p>
        </p:txBody>
      </p:sp>
    </p:spTree>
    <p:extLst>
      <p:ext uri="{BB962C8B-B14F-4D97-AF65-F5344CB8AC3E}">
        <p14:creationId xmlns:p14="http://schemas.microsoft.com/office/powerpoint/2010/main" val="1311389997"/>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本提案のゴール</a:t>
            </a:r>
            <a:r>
              <a:rPr kumimoji="1" lang="en-US" altLang="ja-JP" dirty="0"/>
              <a:t>		</a:t>
            </a:r>
            <a:r>
              <a:rPr kumimoji="1" lang="ja-JP" altLang="en-US" dirty="0"/>
              <a:t>：審査員</a:t>
            </a:r>
            <a:r>
              <a:rPr kumimoji="1" lang="en-US" altLang="ja-JP" dirty="0"/>
              <a:t>(</a:t>
            </a:r>
            <a:r>
              <a:rPr kumimoji="1" lang="ja-JP" altLang="en-US" dirty="0"/>
              <a:t>開発責任者想定</a:t>
            </a:r>
            <a:r>
              <a:rPr kumimoji="1" lang="en-US" altLang="ja-JP" dirty="0"/>
              <a:t>)</a:t>
            </a:r>
            <a:r>
              <a:rPr kumimoji="1" lang="ja-JP" altLang="en-US" dirty="0"/>
              <a:t>にテスト設計の方法とメリットが伝えられること。採用したい、使ってみたいと思わせられること。</a:t>
            </a:r>
            <a:endParaRPr kumimoji="1" lang="en-US" altLang="ja-JP" dirty="0"/>
          </a:p>
          <a:p>
            <a:r>
              <a:rPr kumimoji="1" lang="ja-JP" altLang="en-US" dirty="0"/>
              <a:t>制限時間</a:t>
            </a:r>
            <a:r>
              <a:rPr kumimoji="1" lang="en-US" altLang="ja-JP" dirty="0"/>
              <a:t>		</a:t>
            </a:r>
            <a:r>
              <a:rPr kumimoji="1" lang="ja-JP" altLang="en-US" dirty="0"/>
              <a:t>：発表</a:t>
            </a:r>
            <a:r>
              <a:rPr kumimoji="1" lang="en-US" altLang="ja-JP" dirty="0"/>
              <a:t>15</a:t>
            </a:r>
            <a:r>
              <a:rPr kumimoji="1" lang="ja-JP" altLang="en-US" dirty="0"/>
              <a:t>分、質疑応答</a:t>
            </a:r>
            <a:r>
              <a:rPr kumimoji="1" lang="en-US" altLang="ja-JP" dirty="0"/>
              <a:t>5</a:t>
            </a:r>
            <a:r>
              <a:rPr kumimoji="1" lang="ja-JP" altLang="en-US" dirty="0"/>
              <a:t>分</a:t>
            </a:r>
          </a:p>
          <a:p>
            <a:r>
              <a:rPr kumimoji="1" lang="ja-JP" altLang="en-US" dirty="0"/>
              <a:t>プレゼンテーション技術点</a:t>
            </a:r>
            <a:r>
              <a:rPr kumimoji="1" lang="en-US" altLang="ja-JP" dirty="0"/>
              <a:t>(15</a:t>
            </a:r>
            <a:r>
              <a:rPr kumimoji="1" lang="ja-JP" altLang="en-US" dirty="0"/>
              <a:t>点</a:t>
            </a:r>
            <a:r>
              <a:rPr kumimoji="1" lang="en-US" altLang="ja-JP" dirty="0"/>
              <a:t>)	</a:t>
            </a:r>
            <a:r>
              <a:rPr kumimoji="1" lang="ja-JP" altLang="en-US" dirty="0"/>
              <a:t>：内容、表現手法、その他特別点</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時間配分</a:t>
            </a:r>
            <a:r>
              <a:rPr kumimoji="1" lang="en-US" altLang="ja-JP" dirty="0"/>
              <a:t>		</a:t>
            </a:r>
            <a:r>
              <a:rPr kumimoji="1" lang="ja-JP" altLang="en-US" dirty="0"/>
              <a:t>：</a:t>
            </a:r>
            <a:r>
              <a:rPr kumimoji="1" lang="en-US" altLang="ja-JP" dirty="0"/>
              <a:t>14.5min(0.5min</a:t>
            </a:r>
            <a:r>
              <a:rPr kumimoji="1" lang="ja-JP" altLang="en-US" dirty="0"/>
              <a:t>はバッファ</a:t>
            </a:r>
            <a:r>
              <a:rPr kumimoji="1" lang="en-US" altLang="ja-JP" dirty="0"/>
              <a:t>)</a:t>
            </a:r>
          </a:p>
          <a:p>
            <a:r>
              <a:rPr kumimoji="1" lang="ja-JP" altLang="en-US" dirty="0"/>
              <a:t>参考</a:t>
            </a:r>
            <a:r>
              <a:rPr kumimoji="1" lang="en-US" altLang="ja-JP" dirty="0"/>
              <a:t>		</a:t>
            </a:r>
            <a:r>
              <a:rPr kumimoji="1" lang="ja-JP" altLang="en-US" dirty="0"/>
              <a:t>：話す速度は、毎分</a:t>
            </a:r>
            <a:r>
              <a:rPr kumimoji="1" lang="en-US" altLang="ja-JP" dirty="0"/>
              <a:t>350</a:t>
            </a:r>
            <a:r>
              <a:rPr kumimoji="1" lang="ja-JP" altLang="en-US" dirty="0"/>
              <a:t>文字～</a:t>
            </a:r>
            <a:r>
              <a:rPr kumimoji="1" lang="en-US" altLang="ja-JP" dirty="0"/>
              <a:t>400</a:t>
            </a:r>
            <a:r>
              <a:rPr kumimoji="1" lang="ja-JP" altLang="en-US" dirty="0"/>
              <a:t>文字位がベスト</a:t>
            </a:r>
          </a:p>
          <a:p>
            <a:r>
              <a:rPr kumimoji="1" lang="en-US" altLang="ja-JP" dirty="0"/>
              <a:t>----------------</a:t>
            </a:r>
          </a:p>
          <a:p>
            <a:r>
              <a:rPr kumimoji="1" lang="ja-JP" altLang="en-US" dirty="0"/>
              <a:t>■台詞</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はい、それでは、ご紹介いただきましたチーム名</a:t>
            </a:r>
            <a:r>
              <a:rPr kumimoji="1" lang="en-US" altLang="ja-JP" dirty="0"/>
              <a:t>『</a:t>
            </a:r>
            <a:r>
              <a:rPr kumimoji="1" lang="ja-JP" altLang="en-US" dirty="0" err="1"/>
              <a:t>てすにゃん</a:t>
            </a:r>
            <a:r>
              <a:rPr kumimoji="1" lang="en-US" altLang="ja-JP" dirty="0"/>
              <a:t>V3』</a:t>
            </a:r>
            <a:r>
              <a:rPr kumimoji="1" lang="ja-JP" altLang="en-US" dirty="0"/>
              <a:t>が</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ASTER</a:t>
            </a:r>
            <a:r>
              <a:rPr kumimoji="1" lang="ja-JP" altLang="en-US" dirty="0"/>
              <a:t>　通信カラオケシステムにおけるテスト設計のご提案をさせていただきます。</a:t>
            </a:r>
            <a:endParaRPr kumimoji="1" lang="en-US" altLang="ja-JP" dirty="0"/>
          </a:p>
          <a:p>
            <a:endParaRPr kumimoji="1" lang="en-US" altLang="ja-JP" dirty="0"/>
          </a:p>
        </p:txBody>
      </p:sp>
    </p:spTree>
    <p:extLst>
      <p:ext uri="{BB962C8B-B14F-4D97-AF65-F5344CB8AC3E}">
        <p14:creationId xmlns:p14="http://schemas.microsoft.com/office/powerpoint/2010/main" val="26651663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a:t>
            </a:r>
          </a:p>
          <a:p>
            <a:r>
              <a:rPr kumimoji="1" lang="en-US" altLang="ja-JP" dirty="0"/>
              <a:t>■</a:t>
            </a:r>
            <a:r>
              <a:rPr kumimoji="1" lang="ja-JP" altLang="en-US" dirty="0"/>
              <a:t>台詞</a:t>
            </a:r>
          </a:p>
          <a:p>
            <a:r>
              <a:rPr kumimoji="1" lang="en-US" altLang="ja-JP" dirty="0"/>
              <a:t>----------------</a:t>
            </a:r>
          </a:p>
          <a:p>
            <a:endParaRPr kumimoji="1" lang="ja-JP" altLang="en-US" dirty="0"/>
          </a:p>
        </p:txBody>
      </p:sp>
    </p:spTree>
    <p:extLst>
      <p:ext uri="{BB962C8B-B14F-4D97-AF65-F5344CB8AC3E}">
        <p14:creationId xmlns:p14="http://schemas.microsoft.com/office/powerpoint/2010/main" val="23581228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a:t>
            </a:r>
          </a:p>
          <a:p>
            <a:r>
              <a:rPr kumimoji="1" lang="en-US" altLang="ja-JP" dirty="0"/>
              <a:t>■</a:t>
            </a:r>
            <a:r>
              <a:rPr kumimoji="1" lang="ja-JP" altLang="en-US" dirty="0"/>
              <a:t>台詞</a:t>
            </a:r>
          </a:p>
          <a:p>
            <a:r>
              <a:rPr kumimoji="1" lang="en-US" altLang="ja-JP" dirty="0"/>
              <a:t>----------------</a:t>
            </a:r>
          </a:p>
          <a:p>
            <a:endParaRPr kumimoji="1" lang="ja-JP" altLang="en-US" dirty="0"/>
          </a:p>
        </p:txBody>
      </p:sp>
    </p:spTree>
    <p:extLst>
      <p:ext uri="{BB962C8B-B14F-4D97-AF65-F5344CB8AC3E}">
        <p14:creationId xmlns:p14="http://schemas.microsoft.com/office/powerpoint/2010/main" val="27484684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a:t>
            </a:r>
          </a:p>
          <a:p>
            <a:r>
              <a:rPr kumimoji="1" lang="en-US" altLang="ja-JP" dirty="0"/>
              <a:t>■</a:t>
            </a:r>
            <a:r>
              <a:rPr kumimoji="1" lang="ja-JP" altLang="en-US" dirty="0"/>
              <a:t>台詞</a:t>
            </a:r>
          </a:p>
          <a:p>
            <a:r>
              <a:rPr kumimoji="1" lang="en-US" altLang="ja-JP" dirty="0"/>
              <a:t>----------------</a:t>
            </a:r>
          </a:p>
          <a:p>
            <a:endParaRPr kumimoji="1" lang="ja-JP" altLang="en-US" dirty="0"/>
          </a:p>
        </p:txBody>
      </p:sp>
    </p:spTree>
    <p:extLst>
      <p:ext uri="{BB962C8B-B14F-4D97-AF65-F5344CB8AC3E}">
        <p14:creationId xmlns:p14="http://schemas.microsoft.com/office/powerpoint/2010/main" val="33063409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a:t>
            </a:r>
          </a:p>
          <a:p>
            <a:r>
              <a:rPr kumimoji="1" lang="en-US" altLang="ja-JP" dirty="0"/>
              <a:t>■</a:t>
            </a:r>
            <a:r>
              <a:rPr kumimoji="1" lang="ja-JP" altLang="en-US" dirty="0"/>
              <a:t>台詞</a:t>
            </a:r>
          </a:p>
          <a:p>
            <a:r>
              <a:rPr kumimoji="1" lang="en-US" altLang="ja-JP" dirty="0"/>
              <a:t>----------------</a:t>
            </a:r>
          </a:p>
          <a:p>
            <a:endParaRPr kumimoji="1" lang="ja-JP" altLang="en-US" dirty="0"/>
          </a:p>
        </p:txBody>
      </p:sp>
    </p:spTree>
    <p:extLst>
      <p:ext uri="{BB962C8B-B14F-4D97-AF65-F5344CB8AC3E}">
        <p14:creationId xmlns:p14="http://schemas.microsoft.com/office/powerpoint/2010/main" val="34185596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a:t>
            </a:r>
          </a:p>
          <a:p>
            <a:r>
              <a:rPr kumimoji="1" lang="en-US" altLang="ja-JP" dirty="0"/>
              <a:t>■</a:t>
            </a:r>
            <a:r>
              <a:rPr kumimoji="1" lang="ja-JP" altLang="en-US" dirty="0"/>
              <a:t>台詞</a:t>
            </a:r>
          </a:p>
          <a:p>
            <a:r>
              <a:rPr kumimoji="1" lang="en-US" altLang="ja-JP" dirty="0"/>
              <a:t>----------------</a:t>
            </a:r>
          </a:p>
          <a:p>
            <a:endParaRPr kumimoji="1" lang="ja-JP" altLang="en-US" dirty="0"/>
          </a:p>
        </p:txBody>
      </p:sp>
    </p:spTree>
    <p:extLst>
      <p:ext uri="{BB962C8B-B14F-4D97-AF65-F5344CB8AC3E}">
        <p14:creationId xmlns:p14="http://schemas.microsoft.com/office/powerpoint/2010/main" val="40698130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a:t>
            </a:r>
          </a:p>
          <a:p>
            <a:r>
              <a:rPr kumimoji="1" lang="en-US" altLang="ja-JP" dirty="0"/>
              <a:t>■</a:t>
            </a:r>
            <a:r>
              <a:rPr kumimoji="1" lang="ja-JP" altLang="en-US" dirty="0"/>
              <a:t>台詞</a:t>
            </a:r>
          </a:p>
          <a:p>
            <a:r>
              <a:rPr kumimoji="1" lang="en-US" altLang="ja-JP" dirty="0"/>
              <a:t>----------------</a:t>
            </a:r>
          </a:p>
          <a:p>
            <a:endParaRPr kumimoji="1" lang="ja-JP" altLang="en-US" dirty="0"/>
          </a:p>
        </p:txBody>
      </p:sp>
    </p:spTree>
    <p:extLst>
      <p:ext uri="{BB962C8B-B14F-4D97-AF65-F5344CB8AC3E}">
        <p14:creationId xmlns:p14="http://schemas.microsoft.com/office/powerpoint/2010/main" val="20678322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a:t>
            </a:r>
          </a:p>
          <a:p>
            <a:r>
              <a:rPr kumimoji="1" lang="en-US" altLang="ja-JP" dirty="0"/>
              <a:t>■</a:t>
            </a:r>
            <a:r>
              <a:rPr kumimoji="1" lang="ja-JP" altLang="en-US" dirty="0"/>
              <a:t>台詞</a:t>
            </a:r>
          </a:p>
          <a:p>
            <a:r>
              <a:rPr kumimoji="1" lang="en-US" altLang="ja-JP" dirty="0"/>
              <a:t>----------------</a:t>
            </a:r>
          </a:p>
          <a:p>
            <a:endParaRPr kumimoji="1" lang="ja-JP" altLang="en-US" dirty="0"/>
          </a:p>
        </p:txBody>
      </p:sp>
    </p:spTree>
    <p:extLst>
      <p:ext uri="{BB962C8B-B14F-4D97-AF65-F5344CB8AC3E}">
        <p14:creationId xmlns:p14="http://schemas.microsoft.com/office/powerpoint/2010/main" val="8731521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a:t>
            </a:r>
          </a:p>
          <a:p>
            <a:r>
              <a:rPr kumimoji="1" lang="ja-JP" altLang="en-US" dirty="0"/>
              <a:t>■台詞</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a:t>
            </a:r>
          </a:p>
          <a:p>
            <a:endParaRPr kumimoji="1" lang="ja-JP" altLang="en-US" dirty="0"/>
          </a:p>
        </p:txBody>
      </p:sp>
    </p:spTree>
    <p:extLst>
      <p:ext uri="{BB962C8B-B14F-4D97-AF65-F5344CB8AC3E}">
        <p14:creationId xmlns:p14="http://schemas.microsoft.com/office/powerpoint/2010/main" val="39511461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a:t>
            </a:r>
          </a:p>
          <a:p>
            <a:r>
              <a:rPr kumimoji="1" lang="en-US" altLang="ja-JP" dirty="0"/>
              <a:t>■</a:t>
            </a:r>
            <a:r>
              <a:rPr kumimoji="1" lang="ja-JP" altLang="en-US" dirty="0"/>
              <a:t>台詞</a:t>
            </a:r>
          </a:p>
          <a:p>
            <a:r>
              <a:rPr kumimoji="1" lang="en-US" altLang="ja-JP" dirty="0"/>
              <a:t>----------------</a:t>
            </a:r>
          </a:p>
          <a:p>
            <a:endParaRPr kumimoji="1" lang="ja-JP" altLang="en-US" dirty="0"/>
          </a:p>
        </p:txBody>
      </p:sp>
    </p:spTree>
    <p:extLst>
      <p:ext uri="{BB962C8B-B14F-4D97-AF65-F5344CB8AC3E}">
        <p14:creationId xmlns:p14="http://schemas.microsoft.com/office/powerpoint/2010/main" val="6515653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a:t>
            </a:r>
          </a:p>
          <a:p>
            <a:r>
              <a:rPr kumimoji="1" lang="en-US" altLang="ja-JP" dirty="0"/>
              <a:t>■</a:t>
            </a:r>
            <a:r>
              <a:rPr kumimoji="1" lang="ja-JP" altLang="en-US" dirty="0"/>
              <a:t>台詞</a:t>
            </a:r>
          </a:p>
          <a:p>
            <a:r>
              <a:rPr kumimoji="1" lang="en-US" altLang="ja-JP" dirty="0"/>
              <a:t>----------------</a:t>
            </a:r>
          </a:p>
          <a:p>
            <a:endParaRPr kumimoji="1" lang="ja-JP" altLang="en-US" dirty="0"/>
          </a:p>
        </p:txBody>
      </p:sp>
    </p:spTree>
    <p:extLst>
      <p:ext uri="{BB962C8B-B14F-4D97-AF65-F5344CB8AC3E}">
        <p14:creationId xmlns:p14="http://schemas.microsoft.com/office/powerpoint/2010/main" val="10165905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a:t>
            </a:r>
          </a:p>
          <a:p>
            <a:r>
              <a:rPr kumimoji="1" lang="ja-JP" altLang="en-US" dirty="0"/>
              <a:t>■台詞</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a:t>
            </a:r>
          </a:p>
          <a:p>
            <a:endParaRPr kumimoji="1" lang="ja-JP" altLang="en-US" dirty="0"/>
          </a:p>
        </p:txBody>
      </p:sp>
    </p:spTree>
    <p:extLst>
      <p:ext uri="{BB962C8B-B14F-4D97-AF65-F5344CB8AC3E}">
        <p14:creationId xmlns:p14="http://schemas.microsoft.com/office/powerpoint/2010/main" val="7393210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a:t>
            </a:r>
          </a:p>
          <a:p>
            <a:r>
              <a:rPr kumimoji="1" lang="en-US" altLang="ja-JP" dirty="0"/>
              <a:t>■</a:t>
            </a:r>
            <a:r>
              <a:rPr kumimoji="1" lang="ja-JP" altLang="en-US" dirty="0"/>
              <a:t>台詞</a:t>
            </a:r>
          </a:p>
          <a:p>
            <a:r>
              <a:rPr kumimoji="1" lang="en-US" altLang="ja-JP" dirty="0"/>
              <a:t>----------------</a:t>
            </a:r>
          </a:p>
          <a:p>
            <a:endParaRPr kumimoji="1" lang="ja-JP" altLang="en-US" dirty="0"/>
          </a:p>
        </p:txBody>
      </p:sp>
    </p:spTree>
    <p:extLst>
      <p:ext uri="{BB962C8B-B14F-4D97-AF65-F5344CB8AC3E}">
        <p14:creationId xmlns:p14="http://schemas.microsoft.com/office/powerpoint/2010/main" val="3200125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a:t>
            </a:r>
          </a:p>
          <a:p>
            <a:r>
              <a:rPr kumimoji="1" lang="en-US" altLang="ja-JP" dirty="0"/>
              <a:t>■</a:t>
            </a:r>
            <a:r>
              <a:rPr kumimoji="1" lang="ja-JP" altLang="en-US" dirty="0"/>
              <a:t>台詞</a:t>
            </a:r>
          </a:p>
          <a:p>
            <a:r>
              <a:rPr kumimoji="1" lang="en-US" altLang="ja-JP" dirty="0"/>
              <a:t>----------------</a:t>
            </a:r>
          </a:p>
          <a:p>
            <a:endParaRPr kumimoji="1" lang="ja-JP" altLang="en-US" dirty="0"/>
          </a:p>
        </p:txBody>
      </p:sp>
    </p:spTree>
    <p:extLst>
      <p:ext uri="{BB962C8B-B14F-4D97-AF65-F5344CB8AC3E}">
        <p14:creationId xmlns:p14="http://schemas.microsoft.com/office/powerpoint/2010/main" val="27155370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a:t>
            </a:r>
          </a:p>
          <a:p>
            <a:r>
              <a:rPr kumimoji="1" lang="en-US" altLang="ja-JP" dirty="0"/>
              <a:t>■</a:t>
            </a:r>
            <a:r>
              <a:rPr kumimoji="1" lang="ja-JP" altLang="en-US" dirty="0"/>
              <a:t>台詞</a:t>
            </a:r>
          </a:p>
          <a:p>
            <a:r>
              <a:rPr kumimoji="1" lang="en-US" altLang="ja-JP" dirty="0"/>
              <a:t>----------------</a:t>
            </a:r>
          </a:p>
          <a:p>
            <a:endParaRPr kumimoji="1" lang="ja-JP" altLang="en-US" dirty="0"/>
          </a:p>
        </p:txBody>
      </p:sp>
    </p:spTree>
    <p:extLst>
      <p:ext uri="{BB962C8B-B14F-4D97-AF65-F5344CB8AC3E}">
        <p14:creationId xmlns:p14="http://schemas.microsoft.com/office/powerpoint/2010/main" val="13173498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a:t>
            </a:r>
          </a:p>
          <a:p>
            <a:r>
              <a:rPr kumimoji="1" lang="en-US" altLang="ja-JP" dirty="0"/>
              <a:t>■</a:t>
            </a:r>
            <a:r>
              <a:rPr kumimoji="1" lang="ja-JP" altLang="en-US" dirty="0"/>
              <a:t>台詞</a:t>
            </a:r>
          </a:p>
          <a:p>
            <a:r>
              <a:rPr kumimoji="1" lang="en-US" altLang="ja-JP" dirty="0"/>
              <a:t>----------------</a:t>
            </a:r>
          </a:p>
          <a:p>
            <a:endParaRPr kumimoji="1" lang="ja-JP" altLang="en-US" dirty="0"/>
          </a:p>
        </p:txBody>
      </p:sp>
    </p:spTree>
    <p:extLst>
      <p:ext uri="{BB962C8B-B14F-4D97-AF65-F5344CB8AC3E}">
        <p14:creationId xmlns:p14="http://schemas.microsoft.com/office/powerpoint/2010/main" val="387198233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a:t>
            </a:r>
          </a:p>
          <a:p>
            <a:r>
              <a:rPr kumimoji="1" lang="en-US" altLang="ja-JP" dirty="0"/>
              <a:t>■</a:t>
            </a:r>
            <a:r>
              <a:rPr kumimoji="1" lang="ja-JP" altLang="en-US" dirty="0"/>
              <a:t>台詞</a:t>
            </a:r>
          </a:p>
          <a:p>
            <a:r>
              <a:rPr kumimoji="1" lang="en-US" altLang="ja-JP" dirty="0"/>
              <a:t>----------------</a:t>
            </a:r>
          </a:p>
          <a:p>
            <a:endParaRPr kumimoji="1" lang="ja-JP" altLang="en-US" dirty="0"/>
          </a:p>
        </p:txBody>
      </p:sp>
    </p:spTree>
    <p:extLst>
      <p:ext uri="{BB962C8B-B14F-4D97-AF65-F5344CB8AC3E}">
        <p14:creationId xmlns:p14="http://schemas.microsoft.com/office/powerpoint/2010/main" val="338454908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a:t>
            </a:r>
          </a:p>
          <a:p>
            <a:r>
              <a:rPr kumimoji="1" lang="en-US" altLang="ja-JP" dirty="0"/>
              <a:t>■</a:t>
            </a:r>
            <a:r>
              <a:rPr kumimoji="1" lang="ja-JP" altLang="en-US" dirty="0"/>
              <a:t>台詞</a:t>
            </a:r>
          </a:p>
          <a:p>
            <a:r>
              <a:rPr kumimoji="1" lang="en-US" altLang="ja-JP" dirty="0"/>
              <a:t>----------------</a:t>
            </a:r>
          </a:p>
          <a:p>
            <a:endParaRPr kumimoji="1" lang="ja-JP" altLang="en-US" dirty="0"/>
          </a:p>
        </p:txBody>
      </p:sp>
    </p:spTree>
    <p:extLst>
      <p:ext uri="{BB962C8B-B14F-4D97-AF65-F5344CB8AC3E}">
        <p14:creationId xmlns:p14="http://schemas.microsoft.com/office/powerpoint/2010/main" val="6299697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a:t>
            </a:r>
          </a:p>
          <a:p>
            <a:r>
              <a:rPr kumimoji="1" lang="en-US" altLang="ja-JP" dirty="0"/>
              <a:t>■</a:t>
            </a:r>
            <a:r>
              <a:rPr kumimoji="1" lang="ja-JP" altLang="en-US" dirty="0"/>
              <a:t>台詞</a:t>
            </a:r>
          </a:p>
          <a:p>
            <a:r>
              <a:rPr kumimoji="1" lang="en-US" altLang="ja-JP" dirty="0"/>
              <a:t>----------------</a:t>
            </a:r>
          </a:p>
          <a:p>
            <a:endParaRPr kumimoji="1" lang="ja-JP" altLang="en-US" dirty="0"/>
          </a:p>
        </p:txBody>
      </p:sp>
    </p:spTree>
    <p:extLst>
      <p:ext uri="{BB962C8B-B14F-4D97-AF65-F5344CB8AC3E}">
        <p14:creationId xmlns:p14="http://schemas.microsoft.com/office/powerpoint/2010/main" val="173051091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a:t>
            </a:r>
          </a:p>
          <a:p>
            <a:r>
              <a:rPr kumimoji="1" lang="en-US" altLang="ja-JP" dirty="0"/>
              <a:t>■</a:t>
            </a:r>
            <a:r>
              <a:rPr kumimoji="1" lang="ja-JP" altLang="en-US" dirty="0"/>
              <a:t>台詞</a:t>
            </a:r>
          </a:p>
          <a:p>
            <a:r>
              <a:rPr kumimoji="1" lang="en-US" altLang="ja-JP" dirty="0"/>
              <a:t>----------------</a:t>
            </a:r>
          </a:p>
          <a:p>
            <a:endParaRPr kumimoji="1" lang="ja-JP" altLang="en-US" dirty="0"/>
          </a:p>
        </p:txBody>
      </p:sp>
    </p:spTree>
    <p:extLst>
      <p:ext uri="{BB962C8B-B14F-4D97-AF65-F5344CB8AC3E}">
        <p14:creationId xmlns:p14="http://schemas.microsoft.com/office/powerpoint/2010/main" val="35493830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a:t>
            </a:r>
          </a:p>
          <a:p>
            <a:r>
              <a:rPr kumimoji="1" lang="ja-JP" altLang="en-US" dirty="0"/>
              <a:t>■台詞</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a:t>
            </a:r>
          </a:p>
          <a:p>
            <a:endParaRPr kumimoji="1" lang="ja-JP" altLang="en-US" dirty="0"/>
          </a:p>
        </p:txBody>
      </p:sp>
    </p:spTree>
    <p:extLst>
      <p:ext uri="{BB962C8B-B14F-4D97-AF65-F5344CB8AC3E}">
        <p14:creationId xmlns:p14="http://schemas.microsoft.com/office/powerpoint/2010/main" val="359512061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a:t>
            </a:r>
          </a:p>
          <a:p>
            <a:r>
              <a:rPr kumimoji="1" lang="ja-JP" altLang="en-US" dirty="0"/>
              <a:t>■台詞</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a:t>
            </a:r>
          </a:p>
          <a:p>
            <a:endParaRPr kumimoji="1" lang="ja-JP" altLang="en-US" dirty="0"/>
          </a:p>
        </p:txBody>
      </p:sp>
    </p:spTree>
    <p:extLst>
      <p:ext uri="{BB962C8B-B14F-4D97-AF65-F5344CB8AC3E}">
        <p14:creationId xmlns:p14="http://schemas.microsoft.com/office/powerpoint/2010/main" val="7388902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a:t>
            </a:r>
          </a:p>
          <a:p>
            <a:r>
              <a:rPr kumimoji="1" lang="ja-JP" altLang="en-US" dirty="0"/>
              <a:t>■台詞</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a:t>
            </a:r>
          </a:p>
          <a:p>
            <a:r>
              <a:rPr kumimoji="1" lang="ja-JP" altLang="en-US" dirty="0"/>
              <a:t>本日はこのような流れでご提案させていただきます。</a:t>
            </a:r>
          </a:p>
        </p:txBody>
      </p:sp>
    </p:spTree>
    <p:extLst>
      <p:ext uri="{BB962C8B-B14F-4D97-AF65-F5344CB8AC3E}">
        <p14:creationId xmlns:p14="http://schemas.microsoft.com/office/powerpoint/2010/main" val="364428203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a:t>
            </a:r>
          </a:p>
          <a:p>
            <a:r>
              <a:rPr kumimoji="1" lang="ja-JP" altLang="en-US" dirty="0"/>
              <a:t>■台詞</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a:t>
            </a:r>
          </a:p>
          <a:p>
            <a:endParaRPr kumimoji="1" lang="ja-JP" altLang="en-US" dirty="0"/>
          </a:p>
        </p:txBody>
      </p:sp>
    </p:spTree>
    <p:extLst>
      <p:ext uri="{BB962C8B-B14F-4D97-AF65-F5344CB8AC3E}">
        <p14:creationId xmlns:p14="http://schemas.microsoft.com/office/powerpoint/2010/main" val="9587953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a:t>
            </a:r>
          </a:p>
          <a:p>
            <a:r>
              <a:rPr kumimoji="1" lang="ja-JP" altLang="en-US" dirty="0"/>
              <a:t>■台詞</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a:t>
            </a:r>
          </a:p>
          <a:p>
            <a:endParaRPr kumimoji="1" lang="ja-JP" altLang="en-US" dirty="0"/>
          </a:p>
        </p:txBody>
      </p:sp>
    </p:spTree>
    <p:extLst>
      <p:ext uri="{BB962C8B-B14F-4D97-AF65-F5344CB8AC3E}">
        <p14:creationId xmlns:p14="http://schemas.microsoft.com/office/powerpoint/2010/main" val="125026627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a:t>
            </a:r>
          </a:p>
          <a:p>
            <a:r>
              <a:rPr kumimoji="1" lang="ja-JP" altLang="en-US" dirty="0"/>
              <a:t>■台詞</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a:t>
            </a:r>
          </a:p>
          <a:p>
            <a:endParaRPr kumimoji="1" lang="ja-JP" altLang="en-US" dirty="0"/>
          </a:p>
        </p:txBody>
      </p:sp>
    </p:spTree>
    <p:extLst>
      <p:ext uri="{BB962C8B-B14F-4D97-AF65-F5344CB8AC3E}">
        <p14:creationId xmlns:p14="http://schemas.microsoft.com/office/powerpoint/2010/main" val="245667624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a:t>
            </a:r>
          </a:p>
          <a:p>
            <a:r>
              <a:rPr kumimoji="1" lang="ja-JP" altLang="en-US" dirty="0"/>
              <a:t>■台詞</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a:t>
            </a:r>
          </a:p>
          <a:p>
            <a:r>
              <a:rPr kumimoji="1" lang="ja-JP" altLang="en-US" sz="1200" dirty="0"/>
              <a:t>以上で、本提案のご説明を終わります。</a:t>
            </a:r>
            <a:br>
              <a:rPr kumimoji="1" lang="en-US" altLang="ja-JP" sz="1200" dirty="0"/>
            </a:br>
            <a:r>
              <a:rPr lang="ja-JP" altLang="en-US" sz="1200" dirty="0"/>
              <a:t>何卒、ご検討</a:t>
            </a:r>
            <a:r>
              <a:rPr kumimoji="1" lang="ja-JP" altLang="en-US" sz="1200" dirty="0"/>
              <a:t>のほどよろしくお願いいたします。</a:t>
            </a:r>
            <a:endParaRPr kumimoji="1" lang="ja-JP" altLang="en-US" dirty="0"/>
          </a:p>
        </p:txBody>
      </p:sp>
    </p:spTree>
    <p:extLst>
      <p:ext uri="{BB962C8B-B14F-4D97-AF65-F5344CB8AC3E}">
        <p14:creationId xmlns:p14="http://schemas.microsoft.com/office/powerpoint/2010/main" val="283858992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Tree>
    <p:extLst>
      <p:ext uri="{BB962C8B-B14F-4D97-AF65-F5344CB8AC3E}">
        <p14:creationId xmlns:p14="http://schemas.microsoft.com/office/powerpoint/2010/main" val="349998322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rtl="0"/>
            <a:endParaRPr kumimoji="1" lang="ja-JP" altLang="en-US" dirty="0"/>
          </a:p>
        </p:txBody>
      </p:sp>
    </p:spTree>
    <p:extLst>
      <p:ext uri="{BB962C8B-B14F-4D97-AF65-F5344CB8AC3E}">
        <p14:creationId xmlns:p14="http://schemas.microsoft.com/office/powerpoint/2010/main" val="28657556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a:t>
            </a:r>
          </a:p>
          <a:p>
            <a:r>
              <a:rPr kumimoji="1" lang="ja-JP" altLang="en-US" dirty="0"/>
              <a:t>■台詞</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a:t>
            </a:r>
          </a:p>
          <a:p>
            <a:endParaRPr kumimoji="1" lang="ja-JP" altLang="en-US" dirty="0"/>
          </a:p>
        </p:txBody>
      </p:sp>
    </p:spTree>
    <p:extLst>
      <p:ext uri="{BB962C8B-B14F-4D97-AF65-F5344CB8AC3E}">
        <p14:creationId xmlns:p14="http://schemas.microsoft.com/office/powerpoint/2010/main" val="6763140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a:t>
            </a:r>
          </a:p>
          <a:p>
            <a:r>
              <a:rPr kumimoji="1" lang="ja-JP" altLang="en-US" dirty="0"/>
              <a:t>■台詞</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a:t>
            </a:r>
          </a:p>
          <a:p>
            <a:endParaRPr kumimoji="1" lang="ja-JP" altLang="en-US" dirty="0"/>
          </a:p>
        </p:txBody>
      </p:sp>
    </p:spTree>
    <p:extLst>
      <p:ext uri="{BB962C8B-B14F-4D97-AF65-F5344CB8AC3E}">
        <p14:creationId xmlns:p14="http://schemas.microsoft.com/office/powerpoint/2010/main" val="42479732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a:t>
            </a:r>
          </a:p>
          <a:p>
            <a:r>
              <a:rPr kumimoji="1" lang="ja-JP" altLang="en-US" dirty="0"/>
              <a:t>■台詞</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a:t>
            </a:r>
          </a:p>
          <a:p>
            <a:endParaRPr kumimoji="1" lang="ja-JP" altLang="en-US" dirty="0"/>
          </a:p>
        </p:txBody>
      </p:sp>
    </p:spTree>
    <p:extLst>
      <p:ext uri="{BB962C8B-B14F-4D97-AF65-F5344CB8AC3E}">
        <p14:creationId xmlns:p14="http://schemas.microsoft.com/office/powerpoint/2010/main" val="9281772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a:t>
            </a:r>
          </a:p>
          <a:p>
            <a:r>
              <a:rPr kumimoji="1" lang="ja-JP" altLang="en-US" dirty="0"/>
              <a:t>■台詞</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a:t>
            </a:r>
          </a:p>
          <a:p>
            <a:endParaRPr kumimoji="1" lang="ja-JP" altLang="en-US" dirty="0"/>
          </a:p>
        </p:txBody>
      </p:sp>
    </p:spTree>
    <p:extLst>
      <p:ext uri="{BB962C8B-B14F-4D97-AF65-F5344CB8AC3E}">
        <p14:creationId xmlns:p14="http://schemas.microsoft.com/office/powerpoint/2010/main" val="24396999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a:t>
            </a:r>
          </a:p>
          <a:p>
            <a:r>
              <a:rPr kumimoji="1" lang="ja-JP" altLang="en-US" dirty="0"/>
              <a:t>■台詞</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a:t>
            </a:r>
          </a:p>
          <a:p>
            <a:endParaRPr kumimoji="1" lang="ja-JP" altLang="en-US" dirty="0"/>
          </a:p>
        </p:txBody>
      </p:sp>
    </p:spTree>
    <p:extLst>
      <p:ext uri="{BB962C8B-B14F-4D97-AF65-F5344CB8AC3E}">
        <p14:creationId xmlns:p14="http://schemas.microsoft.com/office/powerpoint/2010/main" val="30354498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a:t>
            </a:r>
          </a:p>
          <a:p>
            <a:r>
              <a:rPr kumimoji="1" lang="ja-JP" altLang="en-US" dirty="0"/>
              <a:t>■台詞</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a:t>
            </a:r>
          </a:p>
          <a:p>
            <a:endParaRPr kumimoji="1" lang="ja-JP" altLang="en-US" dirty="0"/>
          </a:p>
        </p:txBody>
      </p:sp>
    </p:spTree>
    <p:extLst>
      <p:ext uri="{BB962C8B-B14F-4D97-AF65-F5344CB8AC3E}">
        <p14:creationId xmlns:p14="http://schemas.microsoft.com/office/powerpoint/2010/main" val="68432504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13" name="直角三角形 12"/>
          <p:cNvSpPr/>
          <p:nvPr userDrawn="1"/>
        </p:nvSpPr>
        <p:spPr>
          <a:xfrm rot="10800000">
            <a:off x="10258741" y="103376"/>
            <a:ext cx="1793878" cy="1734264"/>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10" name="直角三角形 9"/>
          <p:cNvSpPr/>
          <p:nvPr userDrawn="1"/>
        </p:nvSpPr>
        <p:spPr>
          <a:xfrm rot="5400000">
            <a:off x="195818" y="51643"/>
            <a:ext cx="1630798" cy="1734264"/>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12" name="正方形/長方形 11"/>
          <p:cNvSpPr/>
          <p:nvPr userDrawn="1"/>
        </p:nvSpPr>
        <p:spPr>
          <a:xfrm>
            <a:off x="0" y="6372433"/>
            <a:ext cx="12192001" cy="513934"/>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8" name="Rectangle 7"/>
          <p:cNvSpPr/>
          <p:nvPr/>
        </p:nvSpPr>
        <p:spPr>
          <a:xfrm>
            <a:off x="15" y="6334316"/>
            <a:ext cx="12188825" cy="64008"/>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ja-JP" altLang="en-US" dirty="0"/>
              <a:t>マスター タイトルの書式設定</a:t>
            </a:r>
            <a:endParaRPr lang="en-US" dirty="0"/>
          </a:p>
        </p:txBody>
      </p:sp>
      <p:sp>
        <p:nvSpPr>
          <p:cNvPr id="3" name="Subtitle 2"/>
          <p:cNvSpPr>
            <a:spLocks noGrp="1"/>
          </p:cNvSpPr>
          <p:nvPr>
            <p:ph type="subTitle" idx="1"/>
          </p:nvPr>
        </p:nvSpPr>
        <p:spPr>
          <a:xfrm>
            <a:off x="6282466" y="4455619"/>
            <a:ext cx="4875985" cy="1210723"/>
          </a:xfrm>
        </p:spPr>
        <p:txBody>
          <a:bodyPr lIns="91440" rIns="91440">
            <a:normAutofit/>
          </a:bodyPr>
          <a:lstStyle>
            <a:lvl1pPr marL="0" indent="0" algn="l">
              <a:buNone/>
              <a:defRPr sz="2400" cap="all" spc="200" baseline="0">
                <a:solidFill>
                  <a:schemeClr val="tx2"/>
                </a:solidFill>
                <a:latin typeface="みかちゃん-PB" panose="02000600000000000000" pitchFamily="2" charset="-128"/>
                <a:ea typeface="みかちゃん-PB" panose="02000600000000000000" pitchFamily="2" charset="-128"/>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dirty="0"/>
              <a:t>マスター サブタイトルの書式設定</a:t>
            </a:r>
            <a:endParaRPr lang="en-US" dirty="0"/>
          </a:p>
        </p:txBody>
      </p:sp>
      <p:sp>
        <p:nvSpPr>
          <p:cNvPr id="4" name="Date Placeholder 3"/>
          <p:cNvSpPr>
            <a:spLocks noGrp="1"/>
          </p:cNvSpPr>
          <p:nvPr>
            <p:ph type="dt" sz="half" idx="10"/>
          </p:nvPr>
        </p:nvSpPr>
        <p:spPr>
          <a:xfrm>
            <a:off x="1097280" y="6459785"/>
            <a:ext cx="2472271" cy="365125"/>
          </a:xfrm>
          <a:prstGeom prst="rect">
            <a:avLst/>
          </a:prstGeom>
        </p:spPr>
        <p:txBody>
          <a:bodyPr/>
          <a:lstStyle>
            <a:lvl1pPr>
              <a:defRPr>
                <a:latin typeface="みかちゃん" panose="02000609000000000000" pitchFamily="1" charset="-128"/>
                <a:ea typeface="みかちゃん" panose="02000609000000000000" pitchFamily="1" charset="-128"/>
              </a:defRPr>
            </a:lvl1pPr>
          </a:lstStyle>
          <a:p>
            <a:fld id="{AF7188A0-A010-438F-9EAD-F749AB535CD7}" type="datetime1">
              <a:rPr lang="ja-JP" altLang="en-US" smtClean="0">
                <a:solidFill>
                  <a:prstClr val="black"/>
                </a:solidFill>
              </a:rPr>
              <a:pPr/>
              <a:t>2018/2/1</a:t>
            </a:fld>
            <a:endParaRPr lang="ja-JP" altLang="en-US">
              <a:solidFill>
                <a:prstClr val="black"/>
              </a:solidFill>
            </a:endParaRPr>
          </a:p>
        </p:txBody>
      </p:sp>
      <p:sp>
        <p:nvSpPr>
          <p:cNvPr id="5" name="Footer Placeholder 4"/>
          <p:cNvSpPr>
            <a:spLocks noGrp="1"/>
          </p:cNvSpPr>
          <p:nvPr>
            <p:ph type="ftr" sz="quarter" idx="11"/>
          </p:nvPr>
        </p:nvSpPr>
        <p:spPr>
          <a:xfrm>
            <a:off x="3715078" y="6079609"/>
            <a:ext cx="4822804" cy="365125"/>
          </a:xfrm>
          <a:prstGeom prst="rect">
            <a:avLst/>
          </a:prstGeom>
        </p:spPr>
        <p:txBody>
          <a:bodyPr/>
          <a:lstStyle>
            <a:lvl1pPr>
              <a:defRPr>
                <a:latin typeface="みかちゃん" panose="02000609000000000000" pitchFamily="1" charset="-128"/>
                <a:ea typeface="みかちゃん" panose="02000609000000000000" pitchFamily="1" charset="-128"/>
              </a:defRPr>
            </a:lvl1pPr>
          </a:lstStyle>
          <a:p>
            <a:endParaRPr lang="ja-JP" altLang="en-US">
              <a:solidFill>
                <a:prstClr val="black"/>
              </a:solidFill>
            </a:endParaRPr>
          </a:p>
        </p:txBody>
      </p:sp>
      <p:sp>
        <p:nvSpPr>
          <p:cNvPr id="6" name="Slide Number Placeholder 5"/>
          <p:cNvSpPr>
            <a:spLocks noGrp="1"/>
          </p:cNvSpPr>
          <p:nvPr>
            <p:ph type="sldNum" sz="quarter" idx="12"/>
          </p:nvPr>
        </p:nvSpPr>
        <p:spPr/>
        <p:txBody>
          <a:bodyPr/>
          <a:lstStyle>
            <a:lvl1pPr>
              <a:defRPr>
                <a:latin typeface="みかちゃん" panose="02000609000000000000" pitchFamily="1" charset="-128"/>
                <a:ea typeface="みかちゃん" panose="02000609000000000000" pitchFamily="1" charset="-128"/>
              </a:defRPr>
            </a:lvl1pPr>
          </a:lstStyle>
          <a:p>
            <a:fld id="{C0685AC5-7F16-4986-9275-35D3C24FC03C}" type="slidenum">
              <a:rPr lang="ja-JP" altLang="en-US" smtClean="0"/>
              <a:pPr/>
              <a:t>‹#›</a:t>
            </a:fld>
            <a:endParaRPr lang="ja-JP" alt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7" name="図 16"/>
          <p:cNvPicPr>
            <a:picLocks noChangeAspect="1"/>
          </p:cNvPicPr>
          <p:nvPr userDrawn="1"/>
        </p:nvPicPr>
        <p:blipFill>
          <a:blip r:embed="rId2"/>
          <a:stretch>
            <a:fillRect/>
          </a:stretch>
        </p:blipFill>
        <p:spPr>
          <a:xfrm>
            <a:off x="295756" y="246141"/>
            <a:ext cx="1430921" cy="1345267"/>
          </a:xfrm>
          <a:prstGeom prst="rect">
            <a:avLst/>
          </a:prstGeom>
        </p:spPr>
      </p:pic>
      <p:pic>
        <p:nvPicPr>
          <p:cNvPr id="19" name="図 18"/>
          <p:cNvPicPr>
            <a:picLocks noChangeAspect="1"/>
          </p:cNvPicPr>
          <p:nvPr userDrawn="1"/>
        </p:nvPicPr>
        <p:blipFill>
          <a:blip r:embed="rId3"/>
          <a:stretch>
            <a:fillRect/>
          </a:stretch>
        </p:blipFill>
        <p:spPr>
          <a:xfrm>
            <a:off x="10405024" y="269679"/>
            <a:ext cx="1479794" cy="1435455"/>
          </a:xfrm>
          <a:prstGeom prst="rect">
            <a:avLst/>
          </a:prstGeom>
        </p:spPr>
      </p:pic>
      <p:pic>
        <p:nvPicPr>
          <p:cNvPr id="11" name="図 10"/>
          <p:cNvPicPr>
            <a:picLocks noChangeAspect="1"/>
          </p:cNvPicPr>
          <p:nvPr userDrawn="1"/>
        </p:nvPicPr>
        <p:blipFill>
          <a:blip r:embed="rId4"/>
          <a:stretch>
            <a:fillRect/>
          </a:stretch>
        </p:blipFill>
        <p:spPr>
          <a:xfrm>
            <a:off x="1370166" y="4549156"/>
            <a:ext cx="4258288" cy="1966484"/>
          </a:xfrm>
          <a:prstGeom prst="rect">
            <a:avLst/>
          </a:prstGeom>
        </p:spPr>
      </p:pic>
    </p:spTree>
    <p:extLst>
      <p:ext uri="{BB962C8B-B14F-4D97-AF65-F5344CB8AC3E}">
        <p14:creationId xmlns:p14="http://schemas.microsoft.com/office/powerpoint/2010/main" val="40651095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a:xfrm>
            <a:off x="1097280" y="6459785"/>
            <a:ext cx="2472271" cy="365125"/>
          </a:xfrm>
          <a:prstGeom prst="rect">
            <a:avLst/>
          </a:prstGeom>
        </p:spPr>
        <p:txBody>
          <a:bodyPr/>
          <a:lstStyle/>
          <a:p>
            <a:fld id="{BF200214-E24F-4DBF-A490-1EEB0AC8304F}" type="datetime1">
              <a:rPr lang="ja-JP" altLang="en-US" smtClean="0">
                <a:solidFill>
                  <a:prstClr val="black"/>
                </a:solidFill>
              </a:rPr>
              <a:pPr/>
              <a:t>2018/2/1</a:t>
            </a:fld>
            <a:endParaRPr lang="ja-JP" altLang="en-US">
              <a:solidFill>
                <a:prstClr val="black"/>
              </a:solidFill>
            </a:endParaRPr>
          </a:p>
        </p:txBody>
      </p:sp>
      <p:sp>
        <p:nvSpPr>
          <p:cNvPr id="5" name="Footer Placeholder 4"/>
          <p:cNvSpPr>
            <a:spLocks noGrp="1"/>
          </p:cNvSpPr>
          <p:nvPr>
            <p:ph type="ftr" sz="quarter" idx="11"/>
          </p:nvPr>
        </p:nvSpPr>
        <p:spPr>
          <a:xfrm>
            <a:off x="3715078" y="6079609"/>
            <a:ext cx="4822804" cy="365125"/>
          </a:xfrm>
          <a:prstGeom prst="rect">
            <a:avLst/>
          </a:prstGeom>
        </p:spPr>
        <p:txBody>
          <a:bodyPr/>
          <a:lstStyle/>
          <a:p>
            <a:endParaRPr lang="ja-JP" altLang="en-US">
              <a:solidFill>
                <a:prstClr val="black"/>
              </a:solidFill>
            </a:endParaRPr>
          </a:p>
        </p:txBody>
      </p:sp>
      <p:sp>
        <p:nvSpPr>
          <p:cNvPr id="6" name="Slide Number Placeholder 5"/>
          <p:cNvSpPr>
            <a:spLocks noGrp="1"/>
          </p:cNvSpPr>
          <p:nvPr>
            <p:ph type="sldNum" sz="quarter" idx="12"/>
          </p:nvPr>
        </p:nvSpPr>
        <p:spPr/>
        <p:txBody>
          <a:bodyPr/>
          <a:lstStyle/>
          <a:p>
            <a:fld id="{C0685AC5-7F16-4986-9275-35D3C24FC03C}" type="slidenum">
              <a:rPr lang="ja-JP" altLang="en-US" smtClean="0"/>
              <a:pPr/>
              <a:t>‹#›</a:t>
            </a:fld>
            <a:endParaRPr lang="ja-JP" altLang="en-US"/>
          </a:p>
        </p:txBody>
      </p:sp>
    </p:spTree>
    <p:extLst>
      <p:ext uri="{BB962C8B-B14F-4D97-AF65-F5344CB8AC3E}">
        <p14:creationId xmlns:p14="http://schemas.microsoft.com/office/powerpoint/2010/main" val="33844362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a:xfrm>
            <a:off x="1097280" y="6459785"/>
            <a:ext cx="2472271" cy="365125"/>
          </a:xfrm>
          <a:prstGeom prst="rect">
            <a:avLst/>
          </a:prstGeom>
        </p:spPr>
        <p:txBody>
          <a:bodyPr/>
          <a:lstStyle/>
          <a:p>
            <a:fld id="{356668F5-B21A-4514-A1F9-3293639ED789}" type="datetime1">
              <a:rPr lang="ja-JP" altLang="en-US" smtClean="0">
                <a:solidFill>
                  <a:prstClr val="black"/>
                </a:solidFill>
              </a:rPr>
              <a:pPr/>
              <a:t>2018/2/1</a:t>
            </a:fld>
            <a:endParaRPr lang="ja-JP" altLang="en-US">
              <a:solidFill>
                <a:prstClr val="black"/>
              </a:solidFill>
            </a:endParaRPr>
          </a:p>
        </p:txBody>
      </p:sp>
      <p:sp>
        <p:nvSpPr>
          <p:cNvPr id="5" name="Footer Placeholder 4"/>
          <p:cNvSpPr>
            <a:spLocks noGrp="1"/>
          </p:cNvSpPr>
          <p:nvPr>
            <p:ph type="ftr" sz="quarter" idx="11"/>
          </p:nvPr>
        </p:nvSpPr>
        <p:spPr>
          <a:xfrm>
            <a:off x="3715078" y="6079609"/>
            <a:ext cx="4822804" cy="365125"/>
          </a:xfrm>
          <a:prstGeom prst="rect">
            <a:avLst/>
          </a:prstGeom>
        </p:spPr>
        <p:txBody>
          <a:bodyPr/>
          <a:lstStyle/>
          <a:p>
            <a:endParaRPr lang="ja-JP" altLang="en-US">
              <a:solidFill>
                <a:prstClr val="black"/>
              </a:solidFill>
            </a:endParaRPr>
          </a:p>
        </p:txBody>
      </p:sp>
      <p:sp>
        <p:nvSpPr>
          <p:cNvPr id="6" name="Slide Number Placeholder 5"/>
          <p:cNvSpPr>
            <a:spLocks noGrp="1"/>
          </p:cNvSpPr>
          <p:nvPr>
            <p:ph type="sldNum" sz="quarter" idx="12"/>
          </p:nvPr>
        </p:nvSpPr>
        <p:spPr/>
        <p:txBody>
          <a:bodyPr/>
          <a:lstStyle/>
          <a:p>
            <a:fld id="{C0685AC5-7F16-4986-9275-35D3C24FC03C}" type="slidenum">
              <a:rPr lang="ja-JP" altLang="en-US" smtClean="0"/>
              <a:pPr/>
              <a:t>‹#›</a:t>
            </a:fld>
            <a:endParaRPr lang="ja-JP" altLang="en-US"/>
          </a:p>
        </p:txBody>
      </p:sp>
    </p:spTree>
    <p:extLst>
      <p:ext uri="{BB962C8B-B14F-4D97-AF65-F5344CB8AC3E}">
        <p14:creationId xmlns:p14="http://schemas.microsoft.com/office/powerpoint/2010/main" val="13233366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13" name="直角三角形 12"/>
          <p:cNvSpPr/>
          <p:nvPr userDrawn="1"/>
        </p:nvSpPr>
        <p:spPr>
          <a:xfrm rot="10800000">
            <a:off x="10258741" y="103376"/>
            <a:ext cx="1793878" cy="1734264"/>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直角三角形 9"/>
          <p:cNvSpPr/>
          <p:nvPr userDrawn="1"/>
        </p:nvSpPr>
        <p:spPr>
          <a:xfrm rot="5400000">
            <a:off x="195818" y="51643"/>
            <a:ext cx="1630798" cy="1734264"/>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p:cNvSpPr/>
          <p:nvPr userDrawn="1"/>
        </p:nvSpPr>
        <p:spPr>
          <a:xfrm>
            <a:off x="0" y="6372433"/>
            <a:ext cx="12192001" cy="513934"/>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Rectangle 7"/>
          <p:cNvSpPr/>
          <p:nvPr/>
        </p:nvSpPr>
        <p:spPr>
          <a:xfrm>
            <a:off x="15" y="6334316"/>
            <a:ext cx="12188825" cy="64008"/>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6282466" y="4455619"/>
            <a:ext cx="4875985" cy="1210723"/>
          </a:xfrm>
        </p:spPr>
        <p:txBody>
          <a:bodyPr lIns="91440" rIns="91440">
            <a:normAutofit/>
          </a:bodyPr>
          <a:lstStyle>
            <a:lvl1pPr marL="0" indent="0" algn="l">
              <a:buNone/>
              <a:defRPr sz="2400" cap="all" spc="200" baseline="0">
                <a:solidFill>
                  <a:schemeClr val="tx2"/>
                </a:solidFill>
                <a:latin typeface="みかちゃん-PB" panose="02000600000000000000" pitchFamily="2" charset="-128"/>
                <a:ea typeface="みかちゃん-PB" panose="02000600000000000000" pitchFamily="2" charset="-128"/>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dirty="0"/>
              <a:t>マスター サブタイトルの書式設定</a:t>
            </a:r>
            <a:endParaRPr lang="en-US" dirty="0"/>
          </a:p>
        </p:txBody>
      </p:sp>
      <p:sp>
        <p:nvSpPr>
          <p:cNvPr id="4" name="Date Placeholder 3"/>
          <p:cNvSpPr>
            <a:spLocks noGrp="1"/>
          </p:cNvSpPr>
          <p:nvPr>
            <p:ph type="dt" sz="half" idx="10"/>
          </p:nvPr>
        </p:nvSpPr>
        <p:spPr>
          <a:xfrm>
            <a:off x="1097280" y="6459785"/>
            <a:ext cx="2472271" cy="365125"/>
          </a:xfrm>
          <a:prstGeom prst="rect">
            <a:avLst/>
          </a:prstGeom>
        </p:spPr>
        <p:txBody>
          <a:bodyPr/>
          <a:lstStyle>
            <a:lvl1pPr>
              <a:defRPr>
                <a:latin typeface="みかちゃん" panose="02000609000000000000" pitchFamily="1" charset="-128"/>
                <a:ea typeface="みかちゃん" panose="02000609000000000000" pitchFamily="1" charset="-128"/>
              </a:defRPr>
            </a:lvl1pPr>
          </a:lstStyle>
          <a:p>
            <a:fld id="{AF7188A0-A010-438F-9EAD-F749AB535CD7}" type="datetime1">
              <a:rPr lang="ja-JP" altLang="en-US" smtClean="0"/>
              <a:t>2018/2/1</a:t>
            </a:fld>
            <a:endParaRPr lang="ja-JP" altLang="en-US"/>
          </a:p>
        </p:txBody>
      </p:sp>
      <p:sp>
        <p:nvSpPr>
          <p:cNvPr id="5" name="Footer Placeholder 4"/>
          <p:cNvSpPr>
            <a:spLocks noGrp="1"/>
          </p:cNvSpPr>
          <p:nvPr>
            <p:ph type="ftr" sz="quarter" idx="11"/>
          </p:nvPr>
        </p:nvSpPr>
        <p:spPr>
          <a:xfrm>
            <a:off x="3715078" y="6079609"/>
            <a:ext cx="4822804" cy="365125"/>
          </a:xfrm>
          <a:prstGeom prst="rect">
            <a:avLst/>
          </a:prstGeom>
        </p:spPr>
        <p:txBody>
          <a:bodyPr/>
          <a:lstStyle>
            <a:lvl1pPr>
              <a:defRPr>
                <a:latin typeface="みかちゃん" panose="02000609000000000000" pitchFamily="1" charset="-128"/>
                <a:ea typeface="みかちゃん" panose="02000609000000000000" pitchFamily="1" charset="-128"/>
              </a:defRPr>
            </a:lvl1pPr>
          </a:lstStyle>
          <a:p>
            <a:endParaRPr lang="ja-JP" altLang="en-US"/>
          </a:p>
        </p:txBody>
      </p:sp>
      <p:sp>
        <p:nvSpPr>
          <p:cNvPr id="6" name="Slide Number Placeholder 5"/>
          <p:cNvSpPr>
            <a:spLocks noGrp="1"/>
          </p:cNvSpPr>
          <p:nvPr>
            <p:ph type="sldNum" sz="quarter" idx="12"/>
          </p:nvPr>
        </p:nvSpPr>
        <p:spPr/>
        <p:txBody>
          <a:bodyPr/>
          <a:lstStyle>
            <a:lvl1pPr>
              <a:defRPr>
                <a:latin typeface="みかちゃん" panose="02000609000000000000" pitchFamily="1" charset="-128"/>
                <a:ea typeface="みかちゃん" panose="02000609000000000000" pitchFamily="1" charset="-128"/>
              </a:defRPr>
            </a:lvl1pPr>
          </a:lstStyle>
          <a:p>
            <a:fld id="{C0685AC5-7F16-4986-9275-35D3C24FC03C}" type="slidenum">
              <a:rPr lang="ja-JP" altLang="en-US" smtClean="0"/>
              <a:pPr/>
              <a:t>‹#›</a:t>
            </a:fld>
            <a:endParaRPr lang="ja-JP" alt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7" name="図 6"/>
          <p:cNvPicPr>
            <a:picLocks noChangeAspect="1"/>
          </p:cNvPicPr>
          <p:nvPr userDrawn="1"/>
        </p:nvPicPr>
        <p:blipFill>
          <a:blip r:embed="rId2"/>
          <a:stretch>
            <a:fillRect/>
          </a:stretch>
        </p:blipFill>
        <p:spPr>
          <a:xfrm>
            <a:off x="894703" y="4603044"/>
            <a:ext cx="5072312" cy="1457070"/>
          </a:xfrm>
          <a:prstGeom prst="rect">
            <a:avLst/>
          </a:prstGeom>
        </p:spPr>
      </p:pic>
      <p:pic>
        <p:nvPicPr>
          <p:cNvPr id="17" name="図 16"/>
          <p:cNvPicPr>
            <a:picLocks noChangeAspect="1"/>
          </p:cNvPicPr>
          <p:nvPr userDrawn="1"/>
        </p:nvPicPr>
        <p:blipFill>
          <a:blip r:embed="rId3"/>
          <a:stretch>
            <a:fillRect/>
          </a:stretch>
        </p:blipFill>
        <p:spPr>
          <a:xfrm>
            <a:off x="295756" y="246141"/>
            <a:ext cx="1430921" cy="1345267"/>
          </a:xfrm>
          <a:prstGeom prst="rect">
            <a:avLst/>
          </a:prstGeom>
        </p:spPr>
      </p:pic>
      <p:pic>
        <p:nvPicPr>
          <p:cNvPr id="19" name="図 18"/>
          <p:cNvPicPr>
            <a:picLocks noChangeAspect="1"/>
          </p:cNvPicPr>
          <p:nvPr userDrawn="1"/>
        </p:nvPicPr>
        <p:blipFill>
          <a:blip r:embed="rId4"/>
          <a:stretch>
            <a:fillRect/>
          </a:stretch>
        </p:blipFill>
        <p:spPr>
          <a:xfrm>
            <a:off x="10405024" y="269679"/>
            <a:ext cx="1479794" cy="1435455"/>
          </a:xfrm>
          <a:prstGeom prst="rect">
            <a:avLst/>
          </a:prstGeom>
        </p:spPr>
      </p:pic>
    </p:spTree>
    <p:extLst>
      <p:ext uri="{BB962C8B-B14F-4D97-AF65-F5344CB8AC3E}">
        <p14:creationId xmlns:p14="http://schemas.microsoft.com/office/powerpoint/2010/main" val="20900844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defRPr>
                <a:latin typeface="みかちゃん" panose="02000609000000000000" pitchFamily="1" charset="-128"/>
                <a:ea typeface="みかちゃん" panose="02000609000000000000" pitchFamily="1" charset="-128"/>
              </a:defRPr>
            </a:lvl1pPr>
            <a:lvl2pPr>
              <a:defRPr>
                <a:latin typeface="みかちゃん" panose="02000609000000000000" pitchFamily="1" charset="-128"/>
                <a:ea typeface="みかちゃん" panose="02000609000000000000" pitchFamily="1" charset="-128"/>
              </a:defRPr>
            </a:lvl2pPr>
            <a:lvl3pPr>
              <a:defRPr>
                <a:latin typeface="みかちゃん" panose="02000609000000000000" pitchFamily="1" charset="-128"/>
                <a:ea typeface="みかちゃん" panose="02000609000000000000" pitchFamily="1" charset="-128"/>
              </a:defRPr>
            </a:lvl3pPr>
            <a:lvl4pPr>
              <a:defRPr>
                <a:latin typeface="みかちゃん" panose="02000609000000000000" pitchFamily="1" charset="-128"/>
                <a:ea typeface="みかちゃん" panose="02000609000000000000" pitchFamily="1" charset="-128"/>
              </a:defRPr>
            </a:lvl4pPr>
            <a:lvl5pPr>
              <a:defRPr>
                <a:latin typeface="みかちゃん" panose="02000609000000000000" pitchFamily="1" charset="-128"/>
                <a:ea typeface="みかちゃん" panose="02000609000000000000" pitchFamily="1" charset="-128"/>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8" name="日付プレースホルダー 7"/>
          <p:cNvSpPr>
            <a:spLocks noGrp="1"/>
          </p:cNvSpPr>
          <p:nvPr>
            <p:ph type="dt" sz="half" idx="10"/>
          </p:nvPr>
        </p:nvSpPr>
        <p:spPr>
          <a:xfrm>
            <a:off x="1097280" y="6459785"/>
            <a:ext cx="2472271" cy="365125"/>
          </a:xfrm>
          <a:prstGeom prst="rect">
            <a:avLst/>
          </a:prstGeom>
        </p:spPr>
        <p:txBody>
          <a:bodyPr/>
          <a:lstStyle/>
          <a:p>
            <a:fld id="{E5DBDFE5-9CE9-4B24-AC47-F88109952504}" type="datetime1">
              <a:rPr kumimoji="1" lang="ja-JP" altLang="en-US" smtClean="0"/>
              <a:t>2018/2/1</a:t>
            </a:fld>
            <a:endParaRPr kumimoji="1" lang="ja-JP" altLang="en-US"/>
          </a:p>
        </p:txBody>
      </p:sp>
      <p:sp>
        <p:nvSpPr>
          <p:cNvPr id="9" name="スライド番号プレースホルダー 8"/>
          <p:cNvSpPr>
            <a:spLocks noGrp="1"/>
          </p:cNvSpPr>
          <p:nvPr>
            <p:ph type="sldNum" sz="quarter" idx="11"/>
          </p:nvPr>
        </p:nvSpPr>
        <p:spPr/>
        <p:txBody>
          <a:bodyPr/>
          <a:lstStyle>
            <a:lvl1pPr>
              <a:defRPr sz="3200"/>
            </a:lvl1pPr>
          </a:lstStyle>
          <a:p>
            <a:fld id="{C0685AC5-7F16-4986-9275-35D3C24FC03C}" type="slidenum">
              <a:rPr lang="ja-JP" altLang="en-US" smtClean="0"/>
              <a:pPr/>
              <a:t>‹#›</a:t>
            </a:fld>
            <a:endParaRPr lang="ja-JP" altLang="en-US" dirty="0"/>
          </a:p>
        </p:txBody>
      </p:sp>
      <p:sp>
        <p:nvSpPr>
          <p:cNvPr id="10" name="タイトル 9"/>
          <p:cNvSpPr>
            <a:spLocks noGrp="1"/>
          </p:cNvSpPr>
          <p:nvPr>
            <p:ph type="title"/>
          </p:nvPr>
        </p:nvSpPr>
        <p:spPr/>
        <p:txBody>
          <a:bodyPr/>
          <a:lstStyle/>
          <a:p>
            <a:r>
              <a:rPr kumimoji="1" lang="ja-JP" altLang="en-US"/>
              <a:t>マスター タイトルの書式設定</a:t>
            </a:r>
          </a:p>
        </p:txBody>
      </p:sp>
    </p:spTree>
    <p:extLst>
      <p:ext uri="{BB962C8B-B14F-4D97-AF65-F5344CB8AC3E}">
        <p14:creationId xmlns:p14="http://schemas.microsoft.com/office/powerpoint/2010/main" val="22530248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a:xfrm>
            <a:off x="1097280" y="6459785"/>
            <a:ext cx="2472271" cy="365125"/>
          </a:xfrm>
          <a:prstGeom prst="rect">
            <a:avLst/>
          </a:prstGeom>
        </p:spPr>
        <p:txBody>
          <a:bodyPr/>
          <a:lstStyle/>
          <a:p>
            <a:fld id="{AB2A3ACD-35F3-459A-A055-BE17DDBF1B98}" type="datetime1">
              <a:rPr kumimoji="1" lang="ja-JP" altLang="en-US" smtClean="0"/>
              <a:t>2018/2/1</a:t>
            </a:fld>
            <a:endParaRPr kumimoji="1" lang="ja-JP" altLang="en-US"/>
          </a:p>
        </p:txBody>
      </p:sp>
      <p:sp>
        <p:nvSpPr>
          <p:cNvPr id="5" name="Footer Placeholder 4"/>
          <p:cNvSpPr>
            <a:spLocks noGrp="1"/>
          </p:cNvSpPr>
          <p:nvPr>
            <p:ph type="ftr" sz="quarter" idx="11"/>
          </p:nvPr>
        </p:nvSpPr>
        <p:spPr>
          <a:xfrm>
            <a:off x="3715078" y="6079609"/>
            <a:ext cx="4822804" cy="365125"/>
          </a:xfrm>
          <a:prstGeom prst="rect">
            <a:avLst/>
          </a:prstGeom>
        </p:spPr>
        <p:txBody>
          <a:bodyPr/>
          <a:lstStyle/>
          <a:p>
            <a:endParaRPr kumimoji="1" lang="ja-JP" altLang="en-US"/>
          </a:p>
        </p:txBody>
      </p:sp>
      <p:sp>
        <p:nvSpPr>
          <p:cNvPr id="6" name="Slide Number Placeholder 5"/>
          <p:cNvSpPr>
            <a:spLocks noGrp="1"/>
          </p:cNvSpPr>
          <p:nvPr>
            <p:ph type="sldNum" sz="quarter" idx="12"/>
          </p:nvPr>
        </p:nvSpPr>
        <p:spPr/>
        <p:txBody>
          <a:bodyPr/>
          <a:lstStyle/>
          <a:p>
            <a:fld id="{C0685AC5-7F16-4986-9275-35D3C24FC03C}" type="slidenum">
              <a:rPr lang="ja-JP" altLang="en-US" smtClean="0"/>
              <a:pPr/>
              <a:t>‹#›</a:t>
            </a:fld>
            <a:endParaRPr lang="ja-JP" alt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871000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a:xfrm>
            <a:off x="1097280" y="6459785"/>
            <a:ext cx="2472271" cy="365125"/>
          </a:xfrm>
          <a:prstGeom prst="rect">
            <a:avLst/>
          </a:prstGeom>
        </p:spPr>
        <p:txBody>
          <a:bodyPr/>
          <a:lstStyle/>
          <a:p>
            <a:fld id="{6DC42EB7-7E4D-4A3C-A86D-DA2330C0937D}" type="datetime1">
              <a:rPr kumimoji="1" lang="ja-JP" altLang="en-US" smtClean="0"/>
              <a:t>2018/2/1</a:t>
            </a:fld>
            <a:endParaRPr kumimoji="1" lang="ja-JP" altLang="en-US"/>
          </a:p>
        </p:txBody>
      </p:sp>
      <p:sp>
        <p:nvSpPr>
          <p:cNvPr id="4" name="Footer Placeholder 3"/>
          <p:cNvSpPr>
            <a:spLocks noGrp="1"/>
          </p:cNvSpPr>
          <p:nvPr>
            <p:ph type="ftr" sz="quarter" idx="11"/>
          </p:nvPr>
        </p:nvSpPr>
        <p:spPr>
          <a:xfrm>
            <a:off x="3715078" y="6079609"/>
            <a:ext cx="4822804" cy="365125"/>
          </a:xfrm>
          <a:prstGeom prst="rect">
            <a:avLst/>
          </a:prstGeom>
        </p:spPr>
        <p:txBody>
          <a:bodyPr/>
          <a:lstStyle/>
          <a:p>
            <a:endParaRPr kumimoji="1" lang="ja-JP" altLang="en-US"/>
          </a:p>
        </p:txBody>
      </p:sp>
      <p:sp>
        <p:nvSpPr>
          <p:cNvPr id="5" name="Slide Number Placeholder 4"/>
          <p:cNvSpPr>
            <a:spLocks noGrp="1"/>
          </p:cNvSpPr>
          <p:nvPr>
            <p:ph type="sldNum" sz="quarter" idx="12"/>
          </p:nvPr>
        </p:nvSpPr>
        <p:spPr/>
        <p:txBody>
          <a:bodyPr/>
          <a:lstStyle/>
          <a:p>
            <a:fld id="{C0685AC5-7F16-4986-9275-35D3C24FC03C}" type="slidenum">
              <a:rPr lang="ja-JP" altLang="en-US" smtClean="0"/>
              <a:pPr/>
              <a:t>‹#›</a:t>
            </a:fld>
            <a:endParaRPr lang="ja-JP" altLang="en-US" dirty="0"/>
          </a:p>
        </p:txBody>
      </p:sp>
    </p:spTree>
    <p:extLst>
      <p:ext uri="{BB962C8B-B14F-4D97-AF65-F5344CB8AC3E}">
        <p14:creationId xmlns:p14="http://schemas.microsoft.com/office/powerpoint/2010/main" val="41904668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謝辞">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1081687"/>
            <a:ext cx="10058400" cy="2356461"/>
          </a:xfrm>
        </p:spPr>
        <p:txBody>
          <a:bodyPr anchor="b" anchorCtr="0">
            <a:normAutofit/>
          </a:bodyPr>
          <a:lstStyle>
            <a:lvl1pPr>
              <a:lnSpc>
                <a:spcPct val="85000"/>
              </a:lnSpc>
              <a:defRPr sz="8000" b="0">
                <a:solidFill>
                  <a:schemeClr val="tx1">
                    <a:lumMod val="85000"/>
                    <a:lumOff val="15000"/>
                  </a:schemeClr>
                </a:solidFill>
              </a:defRPr>
            </a:lvl1pPr>
          </a:lstStyle>
          <a:p>
            <a:r>
              <a:rPr lang="ja-JP" altLang="en-US" dirty="0"/>
              <a:t>マスター タイトルの書式設定</a:t>
            </a:r>
            <a:endParaRPr lang="en-US" dirty="0"/>
          </a:p>
        </p:txBody>
      </p:sp>
      <p:sp>
        <p:nvSpPr>
          <p:cNvPr id="4" name="Date Placeholder 3"/>
          <p:cNvSpPr>
            <a:spLocks noGrp="1"/>
          </p:cNvSpPr>
          <p:nvPr>
            <p:ph type="dt" sz="half" idx="10"/>
          </p:nvPr>
        </p:nvSpPr>
        <p:spPr>
          <a:xfrm>
            <a:off x="1097280" y="6459785"/>
            <a:ext cx="2472271" cy="365125"/>
          </a:xfrm>
          <a:prstGeom prst="rect">
            <a:avLst/>
          </a:prstGeom>
        </p:spPr>
        <p:txBody>
          <a:bodyPr/>
          <a:lstStyle/>
          <a:p>
            <a:fld id="{FEE0430B-AF65-49BA-BB83-983DAC8F5253}" type="datetime1">
              <a:rPr kumimoji="1" lang="ja-JP" altLang="en-US" smtClean="0"/>
              <a:t>2018/2/1</a:t>
            </a:fld>
            <a:endParaRPr kumimoji="1" lang="ja-JP" altLang="en-US"/>
          </a:p>
        </p:txBody>
      </p:sp>
      <p:sp>
        <p:nvSpPr>
          <p:cNvPr id="6" name="Slide Number Placeholder 5"/>
          <p:cNvSpPr>
            <a:spLocks noGrp="1"/>
          </p:cNvSpPr>
          <p:nvPr>
            <p:ph type="sldNum" sz="quarter" idx="12"/>
          </p:nvPr>
        </p:nvSpPr>
        <p:spPr/>
        <p:txBody>
          <a:bodyPr/>
          <a:lstStyle/>
          <a:p>
            <a:fld id="{C0685AC5-7F16-4986-9275-35D3C24FC03C}" type="slidenum">
              <a:rPr lang="ja-JP" altLang="en-US" smtClean="0"/>
              <a:pPr/>
              <a:t>‹#›</a:t>
            </a:fld>
            <a:endParaRPr lang="ja-JP" altLang="en-US" dirty="0"/>
          </a:p>
        </p:txBody>
      </p:sp>
      <p:cxnSp>
        <p:nvCxnSpPr>
          <p:cNvPr id="9" name="Straight Connector 8"/>
          <p:cNvCxnSpPr/>
          <p:nvPr/>
        </p:nvCxnSpPr>
        <p:spPr>
          <a:xfrm>
            <a:off x="1207658" y="3450512"/>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2050" name="Picture 2" descr="お辞儀をしている猫のイラスト"/>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069468" y="3438148"/>
            <a:ext cx="2385582" cy="28484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81671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a:xfrm>
            <a:off x="1097280" y="6459785"/>
            <a:ext cx="2472271" cy="365125"/>
          </a:xfrm>
          <a:prstGeom prst="rect">
            <a:avLst/>
          </a:prstGeom>
        </p:spPr>
        <p:txBody>
          <a:bodyPr/>
          <a:lstStyle/>
          <a:p>
            <a:fld id="{FD66268F-5FE0-449D-9D0A-896451C463A4}" type="datetime1">
              <a:rPr kumimoji="1" lang="ja-JP" altLang="en-US" smtClean="0"/>
              <a:t>2018/2/1</a:t>
            </a:fld>
            <a:endParaRPr kumimoji="1" lang="ja-JP" altLang="en-US"/>
          </a:p>
        </p:txBody>
      </p:sp>
      <p:sp>
        <p:nvSpPr>
          <p:cNvPr id="6" name="Footer Placeholder 5"/>
          <p:cNvSpPr>
            <a:spLocks noGrp="1"/>
          </p:cNvSpPr>
          <p:nvPr>
            <p:ph type="ftr" sz="quarter" idx="11"/>
          </p:nvPr>
        </p:nvSpPr>
        <p:spPr>
          <a:xfrm>
            <a:off x="3715078" y="6079609"/>
            <a:ext cx="4822804" cy="365125"/>
          </a:xfrm>
          <a:prstGeom prst="rect">
            <a:avLst/>
          </a:prstGeom>
        </p:spPr>
        <p:txBody>
          <a:bodyPr/>
          <a:lstStyle/>
          <a:p>
            <a:endParaRPr kumimoji="1" lang="ja-JP" altLang="en-US"/>
          </a:p>
        </p:txBody>
      </p:sp>
      <p:sp>
        <p:nvSpPr>
          <p:cNvPr id="7" name="Slide Number Placeholder 6"/>
          <p:cNvSpPr>
            <a:spLocks noGrp="1"/>
          </p:cNvSpPr>
          <p:nvPr>
            <p:ph type="sldNum" sz="quarter" idx="12"/>
          </p:nvPr>
        </p:nvSpPr>
        <p:spPr/>
        <p:txBody>
          <a:bodyPr/>
          <a:lstStyle/>
          <a:p>
            <a:fld id="{C0685AC5-7F16-4986-9275-35D3C24FC03C}" type="slidenum">
              <a:rPr kumimoji="1" lang="ja-JP" altLang="en-US" smtClean="0"/>
              <a:t>‹#›</a:t>
            </a:fld>
            <a:endParaRPr kumimoji="1" lang="ja-JP" altLang="en-US"/>
          </a:p>
        </p:txBody>
      </p:sp>
    </p:spTree>
    <p:extLst>
      <p:ext uri="{BB962C8B-B14F-4D97-AF65-F5344CB8AC3E}">
        <p14:creationId xmlns:p14="http://schemas.microsoft.com/office/powerpoint/2010/main" val="212483386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1097280" y="2582334"/>
            <a:ext cx="4937760" cy="33782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217920" y="2582334"/>
            <a:ext cx="4937760" cy="33782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a:xfrm>
            <a:off x="1097280" y="6459785"/>
            <a:ext cx="2472271" cy="365125"/>
          </a:xfrm>
          <a:prstGeom prst="rect">
            <a:avLst/>
          </a:prstGeom>
        </p:spPr>
        <p:txBody>
          <a:bodyPr/>
          <a:lstStyle/>
          <a:p>
            <a:fld id="{178A210B-6FCA-4866-8AC8-91DF1FCD1873}" type="datetime1">
              <a:rPr kumimoji="1" lang="ja-JP" altLang="en-US" smtClean="0"/>
              <a:t>2018/2/1</a:t>
            </a:fld>
            <a:endParaRPr kumimoji="1" lang="ja-JP" altLang="en-US"/>
          </a:p>
        </p:txBody>
      </p:sp>
      <p:sp>
        <p:nvSpPr>
          <p:cNvPr id="8" name="Footer Placeholder 7"/>
          <p:cNvSpPr>
            <a:spLocks noGrp="1"/>
          </p:cNvSpPr>
          <p:nvPr>
            <p:ph type="ftr" sz="quarter" idx="11"/>
          </p:nvPr>
        </p:nvSpPr>
        <p:spPr>
          <a:xfrm>
            <a:off x="3715078" y="6079609"/>
            <a:ext cx="4822804" cy="365125"/>
          </a:xfrm>
          <a:prstGeom prst="rect">
            <a:avLst/>
          </a:prstGeom>
        </p:spPr>
        <p:txBody>
          <a:bodyPr/>
          <a:lstStyle/>
          <a:p>
            <a:endParaRPr kumimoji="1" lang="ja-JP" altLang="en-US"/>
          </a:p>
        </p:txBody>
      </p:sp>
      <p:sp>
        <p:nvSpPr>
          <p:cNvPr id="9" name="Slide Number Placeholder 8"/>
          <p:cNvSpPr>
            <a:spLocks noGrp="1"/>
          </p:cNvSpPr>
          <p:nvPr>
            <p:ph type="sldNum" sz="quarter" idx="12"/>
          </p:nvPr>
        </p:nvSpPr>
        <p:spPr/>
        <p:txBody>
          <a:bodyPr/>
          <a:lstStyle/>
          <a:p>
            <a:fld id="{C0685AC5-7F16-4986-9275-35D3C24FC03C}" type="slidenum">
              <a:rPr kumimoji="1" lang="ja-JP" altLang="en-US" smtClean="0"/>
              <a:t>‹#›</a:t>
            </a:fld>
            <a:endParaRPr kumimoji="1" lang="ja-JP" altLang="en-US"/>
          </a:p>
        </p:txBody>
      </p:sp>
    </p:spTree>
    <p:extLst>
      <p:ext uri="{BB962C8B-B14F-4D97-AF65-F5344CB8AC3E}">
        <p14:creationId xmlns:p14="http://schemas.microsoft.com/office/powerpoint/2010/main" val="399770234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a:xfrm>
            <a:off x="1097280" y="6459785"/>
            <a:ext cx="2472271" cy="365125"/>
          </a:xfrm>
          <a:prstGeom prst="rect">
            <a:avLst/>
          </a:prstGeom>
        </p:spPr>
        <p:txBody>
          <a:bodyPr/>
          <a:lstStyle/>
          <a:p>
            <a:fld id="{89AA7610-9424-4D64-90F4-73B7EA55A737}" type="datetime1">
              <a:rPr kumimoji="1" lang="ja-JP" altLang="en-US" smtClean="0"/>
              <a:t>2018/2/1</a:t>
            </a:fld>
            <a:endParaRPr kumimoji="1" lang="ja-JP" altLang="en-US"/>
          </a:p>
        </p:txBody>
      </p:sp>
      <p:sp>
        <p:nvSpPr>
          <p:cNvPr id="8" name="Footer Placeholder 7"/>
          <p:cNvSpPr>
            <a:spLocks noGrp="1"/>
          </p:cNvSpPr>
          <p:nvPr>
            <p:ph type="ftr" sz="quarter" idx="11"/>
          </p:nvPr>
        </p:nvSpPr>
        <p:spPr>
          <a:xfrm>
            <a:off x="3715078" y="6079609"/>
            <a:ext cx="4822804" cy="365125"/>
          </a:xfrm>
          <a:prstGeom prst="rect">
            <a:avLst/>
          </a:prstGeom>
        </p:spPr>
        <p:txBody>
          <a:bodyPr/>
          <a:lstStyle>
            <a:lvl1pPr>
              <a:defRPr>
                <a:solidFill>
                  <a:srgbClr val="FFFFFF"/>
                </a:solidFill>
              </a:defRPr>
            </a:lvl1pPr>
          </a:lstStyle>
          <a:p>
            <a:endParaRPr kumimoji="1" lang="ja-JP" altLang="en-US"/>
          </a:p>
        </p:txBody>
      </p:sp>
      <p:sp>
        <p:nvSpPr>
          <p:cNvPr id="9" name="Slide Number Placeholder 8"/>
          <p:cNvSpPr>
            <a:spLocks noGrp="1"/>
          </p:cNvSpPr>
          <p:nvPr>
            <p:ph type="sldNum" sz="quarter" idx="12"/>
          </p:nvPr>
        </p:nvSpPr>
        <p:spPr/>
        <p:txBody>
          <a:bodyPr/>
          <a:lstStyle/>
          <a:p>
            <a:fld id="{C0685AC5-7F16-4986-9275-35D3C24FC03C}" type="slidenum">
              <a:rPr kumimoji="1" lang="ja-JP" altLang="en-US" smtClean="0"/>
              <a:t>‹#›</a:t>
            </a:fld>
            <a:endParaRPr kumimoji="1" lang="ja-JP" altLang="en-US"/>
          </a:p>
        </p:txBody>
      </p:sp>
      <p:pic>
        <p:nvPicPr>
          <p:cNvPr id="10" name="図 9"/>
          <p:cNvPicPr>
            <a:picLocks noChangeAspect="1"/>
          </p:cNvPicPr>
          <p:nvPr userDrawn="1"/>
        </p:nvPicPr>
        <p:blipFill>
          <a:blip r:embed="rId2"/>
          <a:stretch>
            <a:fillRect/>
          </a:stretch>
        </p:blipFill>
        <p:spPr>
          <a:xfrm>
            <a:off x="122189" y="6302042"/>
            <a:ext cx="2602898" cy="747706"/>
          </a:xfrm>
          <a:prstGeom prst="rect">
            <a:avLst/>
          </a:prstGeom>
        </p:spPr>
      </p:pic>
    </p:spTree>
    <p:extLst>
      <p:ext uri="{BB962C8B-B14F-4D97-AF65-F5344CB8AC3E}">
        <p14:creationId xmlns:p14="http://schemas.microsoft.com/office/powerpoint/2010/main" val="31466200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defRPr>
                <a:latin typeface="みかちゃん" panose="02000609000000000000" pitchFamily="1" charset="-128"/>
                <a:ea typeface="みかちゃん" panose="02000609000000000000" pitchFamily="1" charset="-128"/>
              </a:defRPr>
            </a:lvl1pPr>
            <a:lvl2pPr>
              <a:defRPr>
                <a:latin typeface="みかちゃん" panose="02000609000000000000" pitchFamily="1" charset="-128"/>
                <a:ea typeface="みかちゃん" panose="02000609000000000000" pitchFamily="1" charset="-128"/>
              </a:defRPr>
            </a:lvl2pPr>
            <a:lvl3pPr>
              <a:defRPr>
                <a:latin typeface="みかちゃん" panose="02000609000000000000" pitchFamily="1" charset="-128"/>
                <a:ea typeface="みかちゃん" panose="02000609000000000000" pitchFamily="1" charset="-128"/>
              </a:defRPr>
            </a:lvl3pPr>
            <a:lvl4pPr>
              <a:defRPr>
                <a:latin typeface="みかちゃん" panose="02000609000000000000" pitchFamily="1" charset="-128"/>
                <a:ea typeface="みかちゃん" panose="02000609000000000000" pitchFamily="1" charset="-128"/>
              </a:defRPr>
            </a:lvl4pPr>
            <a:lvl5pPr>
              <a:defRPr>
                <a:latin typeface="みかちゃん" panose="02000609000000000000" pitchFamily="1" charset="-128"/>
                <a:ea typeface="みかちゃん" panose="02000609000000000000" pitchFamily="1" charset="-128"/>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8" name="日付プレースホルダー 7"/>
          <p:cNvSpPr>
            <a:spLocks noGrp="1"/>
          </p:cNvSpPr>
          <p:nvPr>
            <p:ph type="dt" sz="half" idx="10"/>
          </p:nvPr>
        </p:nvSpPr>
        <p:spPr>
          <a:xfrm>
            <a:off x="1097280" y="6459785"/>
            <a:ext cx="2472271" cy="365125"/>
          </a:xfrm>
          <a:prstGeom prst="rect">
            <a:avLst/>
          </a:prstGeom>
        </p:spPr>
        <p:txBody>
          <a:bodyPr/>
          <a:lstStyle/>
          <a:p>
            <a:fld id="{E5DBDFE5-9CE9-4B24-AC47-F88109952504}" type="datetime1">
              <a:rPr lang="ja-JP" altLang="en-US" smtClean="0">
                <a:solidFill>
                  <a:prstClr val="black"/>
                </a:solidFill>
              </a:rPr>
              <a:pPr/>
              <a:t>2018/2/1</a:t>
            </a:fld>
            <a:endParaRPr lang="ja-JP" altLang="en-US">
              <a:solidFill>
                <a:prstClr val="black"/>
              </a:solidFill>
            </a:endParaRPr>
          </a:p>
        </p:txBody>
      </p:sp>
      <p:sp>
        <p:nvSpPr>
          <p:cNvPr id="9" name="スライド番号プレースホルダー 8"/>
          <p:cNvSpPr>
            <a:spLocks noGrp="1"/>
          </p:cNvSpPr>
          <p:nvPr>
            <p:ph type="sldNum" sz="quarter" idx="11"/>
          </p:nvPr>
        </p:nvSpPr>
        <p:spPr/>
        <p:txBody>
          <a:bodyPr/>
          <a:lstStyle>
            <a:lvl1pPr>
              <a:defRPr sz="3200"/>
            </a:lvl1pPr>
          </a:lstStyle>
          <a:p>
            <a:fld id="{C0685AC5-7F16-4986-9275-35D3C24FC03C}" type="slidenum">
              <a:rPr lang="ja-JP" altLang="en-US" smtClean="0"/>
              <a:pPr/>
              <a:t>‹#›</a:t>
            </a:fld>
            <a:endParaRPr lang="ja-JP" altLang="en-US" dirty="0"/>
          </a:p>
        </p:txBody>
      </p:sp>
      <p:sp>
        <p:nvSpPr>
          <p:cNvPr id="10" name="タイトル 9"/>
          <p:cNvSpPr>
            <a:spLocks noGrp="1"/>
          </p:cNvSpPr>
          <p:nvPr>
            <p:ph type="title"/>
          </p:nvPr>
        </p:nvSpPr>
        <p:spPr/>
        <p:txBody>
          <a:bodyPr/>
          <a:lstStyle/>
          <a:p>
            <a:r>
              <a:rPr kumimoji="1" lang="ja-JP" altLang="en-US"/>
              <a:t>マスター タイトルの書式設定</a:t>
            </a:r>
          </a:p>
        </p:txBody>
      </p:sp>
    </p:spTree>
    <p:extLst>
      <p:ext uri="{BB962C8B-B14F-4D97-AF65-F5344CB8AC3E}">
        <p14:creationId xmlns:p14="http://schemas.microsoft.com/office/powerpoint/2010/main" val="24931797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10;コンテンツ">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ja-JP" altLang="en-US"/>
              <a:t>マスター タイトルの書式設定</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a:xfrm>
            <a:off x="465512" y="6459785"/>
            <a:ext cx="2618510" cy="365125"/>
          </a:xfrm>
          <a:prstGeom prst="rect">
            <a:avLst/>
          </a:prstGeom>
        </p:spPr>
        <p:txBody>
          <a:bodyPr/>
          <a:lstStyle>
            <a:lvl1pPr algn="l">
              <a:defRPr/>
            </a:lvl1pPr>
          </a:lstStyle>
          <a:p>
            <a:fld id="{B883FF62-E48C-47A6-AE3E-31531C51A828}" type="datetime1">
              <a:rPr kumimoji="1" lang="ja-JP" altLang="en-US" smtClean="0"/>
              <a:t>2018/2/1</a:t>
            </a:fld>
            <a:endParaRPr kumimoji="1" lang="ja-JP" altLang="en-US"/>
          </a:p>
        </p:txBody>
      </p:sp>
      <p:sp>
        <p:nvSpPr>
          <p:cNvPr id="6" name="Footer Placeholder 5"/>
          <p:cNvSpPr>
            <a:spLocks noGrp="1"/>
          </p:cNvSpPr>
          <p:nvPr>
            <p:ph type="ftr" sz="quarter" idx="11"/>
          </p:nvPr>
        </p:nvSpPr>
        <p:spPr>
          <a:xfrm>
            <a:off x="4800600" y="6459785"/>
            <a:ext cx="4648200" cy="365125"/>
          </a:xfrm>
          <a:prstGeom prst="rect">
            <a:avLst/>
          </a:prstGeom>
        </p:spPr>
        <p:txBody>
          <a:bodyPr/>
          <a:lstStyle>
            <a:lvl1pPr algn="l">
              <a:defRPr>
                <a:solidFill>
                  <a:schemeClr val="tx2"/>
                </a:solidFill>
              </a:defRPr>
            </a:lvl1pPr>
          </a:lstStyle>
          <a:p>
            <a:endParaRPr kumimoji="1" lang="ja-JP"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0685AC5-7F16-4986-9275-35D3C24FC03C}" type="slidenum">
              <a:rPr kumimoji="1" lang="ja-JP" altLang="en-US" smtClean="0"/>
              <a:t>‹#›</a:t>
            </a:fld>
            <a:endParaRPr kumimoji="1" lang="ja-JP" altLang="en-US"/>
          </a:p>
        </p:txBody>
      </p:sp>
    </p:spTree>
    <p:extLst>
      <p:ext uri="{BB962C8B-B14F-4D97-AF65-F5344CB8AC3E}">
        <p14:creationId xmlns:p14="http://schemas.microsoft.com/office/powerpoint/2010/main" val="52411426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a:xfrm>
            <a:off x="1097280" y="6459785"/>
            <a:ext cx="2472271" cy="365125"/>
          </a:xfrm>
          <a:prstGeom prst="rect">
            <a:avLst/>
          </a:prstGeom>
        </p:spPr>
        <p:txBody>
          <a:bodyPr/>
          <a:lstStyle/>
          <a:p>
            <a:fld id="{BF200214-E24F-4DBF-A490-1EEB0AC8304F}" type="datetime1">
              <a:rPr kumimoji="1" lang="ja-JP" altLang="en-US" smtClean="0"/>
              <a:t>2018/2/1</a:t>
            </a:fld>
            <a:endParaRPr kumimoji="1" lang="ja-JP" altLang="en-US"/>
          </a:p>
        </p:txBody>
      </p:sp>
      <p:sp>
        <p:nvSpPr>
          <p:cNvPr id="5" name="Footer Placeholder 4"/>
          <p:cNvSpPr>
            <a:spLocks noGrp="1"/>
          </p:cNvSpPr>
          <p:nvPr>
            <p:ph type="ftr" sz="quarter" idx="11"/>
          </p:nvPr>
        </p:nvSpPr>
        <p:spPr>
          <a:xfrm>
            <a:off x="3715078" y="6079609"/>
            <a:ext cx="4822804" cy="365125"/>
          </a:xfrm>
          <a:prstGeom prst="rect">
            <a:avLst/>
          </a:prstGeom>
        </p:spPr>
        <p:txBody>
          <a:bodyPr/>
          <a:lstStyle/>
          <a:p>
            <a:endParaRPr kumimoji="1" lang="ja-JP" altLang="en-US"/>
          </a:p>
        </p:txBody>
      </p:sp>
      <p:sp>
        <p:nvSpPr>
          <p:cNvPr id="6" name="Slide Number Placeholder 5"/>
          <p:cNvSpPr>
            <a:spLocks noGrp="1"/>
          </p:cNvSpPr>
          <p:nvPr>
            <p:ph type="sldNum" sz="quarter" idx="12"/>
          </p:nvPr>
        </p:nvSpPr>
        <p:spPr/>
        <p:txBody>
          <a:bodyPr/>
          <a:lstStyle/>
          <a:p>
            <a:fld id="{C0685AC5-7F16-4986-9275-35D3C24FC03C}" type="slidenum">
              <a:rPr kumimoji="1" lang="ja-JP" altLang="en-US" smtClean="0"/>
              <a:t>‹#›</a:t>
            </a:fld>
            <a:endParaRPr kumimoji="1" lang="ja-JP" altLang="en-US"/>
          </a:p>
        </p:txBody>
      </p:sp>
    </p:spTree>
    <p:extLst>
      <p:ext uri="{BB962C8B-B14F-4D97-AF65-F5344CB8AC3E}">
        <p14:creationId xmlns:p14="http://schemas.microsoft.com/office/powerpoint/2010/main" val="79799548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a:xfrm>
            <a:off x="1097280" y="6459785"/>
            <a:ext cx="2472271" cy="365125"/>
          </a:xfrm>
          <a:prstGeom prst="rect">
            <a:avLst/>
          </a:prstGeom>
        </p:spPr>
        <p:txBody>
          <a:bodyPr/>
          <a:lstStyle/>
          <a:p>
            <a:fld id="{356668F5-B21A-4514-A1F9-3293639ED789}" type="datetime1">
              <a:rPr kumimoji="1" lang="ja-JP" altLang="en-US" smtClean="0"/>
              <a:t>2018/2/1</a:t>
            </a:fld>
            <a:endParaRPr kumimoji="1" lang="ja-JP" altLang="en-US"/>
          </a:p>
        </p:txBody>
      </p:sp>
      <p:sp>
        <p:nvSpPr>
          <p:cNvPr id="5" name="Footer Placeholder 4"/>
          <p:cNvSpPr>
            <a:spLocks noGrp="1"/>
          </p:cNvSpPr>
          <p:nvPr>
            <p:ph type="ftr" sz="quarter" idx="11"/>
          </p:nvPr>
        </p:nvSpPr>
        <p:spPr>
          <a:xfrm>
            <a:off x="3715078" y="6079609"/>
            <a:ext cx="4822804" cy="365125"/>
          </a:xfrm>
          <a:prstGeom prst="rect">
            <a:avLst/>
          </a:prstGeom>
        </p:spPr>
        <p:txBody>
          <a:bodyPr/>
          <a:lstStyle/>
          <a:p>
            <a:endParaRPr kumimoji="1" lang="ja-JP" altLang="en-US"/>
          </a:p>
        </p:txBody>
      </p:sp>
      <p:sp>
        <p:nvSpPr>
          <p:cNvPr id="6" name="Slide Number Placeholder 5"/>
          <p:cNvSpPr>
            <a:spLocks noGrp="1"/>
          </p:cNvSpPr>
          <p:nvPr>
            <p:ph type="sldNum" sz="quarter" idx="12"/>
          </p:nvPr>
        </p:nvSpPr>
        <p:spPr/>
        <p:txBody>
          <a:bodyPr/>
          <a:lstStyle/>
          <a:p>
            <a:fld id="{C0685AC5-7F16-4986-9275-35D3C24FC03C}" type="slidenum">
              <a:rPr kumimoji="1" lang="ja-JP" altLang="en-US" smtClean="0"/>
              <a:t>‹#›</a:t>
            </a:fld>
            <a:endParaRPr kumimoji="1" lang="ja-JP" altLang="en-US"/>
          </a:p>
        </p:txBody>
      </p:sp>
    </p:spTree>
    <p:extLst>
      <p:ext uri="{BB962C8B-B14F-4D97-AF65-F5344CB8AC3E}">
        <p14:creationId xmlns:p14="http://schemas.microsoft.com/office/powerpoint/2010/main" val="41037984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latin typeface="みかちゃん-P" panose="02000600000000000000" pitchFamily="2" charset="-128"/>
                <a:ea typeface="みかちゃん-P" panose="02000600000000000000" pitchFamily="2" charset="-128"/>
              </a:defRPr>
            </a:lvl1pPr>
          </a:lstStyle>
          <a:p>
            <a:r>
              <a:rPr lang="ja-JP" altLang="en-US" dirty="0"/>
              <a:t>マスター タイトルの書式設定</a:t>
            </a:r>
            <a:endParaRPr lang="en-US" dirty="0"/>
          </a:p>
        </p:txBody>
      </p:sp>
      <p:sp>
        <p:nvSpPr>
          <p:cNvPr id="3" name="Text Placeholder 2"/>
          <p:cNvSpPr>
            <a:spLocks noGrp="1"/>
          </p:cNvSpPr>
          <p:nvPr>
            <p:ph type="body" idx="1"/>
          </p:nvPr>
        </p:nvSpPr>
        <p:spPr>
          <a:xfrm>
            <a:off x="1097280" y="4453128"/>
            <a:ext cx="10058400" cy="1764792"/>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a:xfrm>
            <a:off x="1097280" y="6459785"/>
            <a:ext cx="2472271" cy="365125"/>
          </a:xfrm>
          <a:prstGeom prst="rect">
            <a:avLst/>
          </a:prstGeom>
        </p:spPr>
        <p:txBody>
          <a:bodyPr/>
          <a:lstStyle/>
          <a:p>
            <a:fld id="{AB2A3ACD-35F3-459A-A055-BE17DDBF1B98}" type="datetime1">
              <a:rPr lang="ja-JP" altLang="en-US" smtClean="0">
                <a:solidFill>
                  <a:prstClr val="black"/>
                </a:solidFill>
              </a:rPr>
              <a:pPr/>
              <a:t>2018/2/1</a:t>
            </a:fld>
            <a:endParaRPr lang="ja-JP" altLang="en-US">
              <a:solidFill>
                <a:prstClr val="black"/>
              </a:solidFill>
            </a:endParaRPr>
          </a:p>
        </p:txBody>
      </p:sp>
      <p:sp>
        <p:nvSpPr>
          <p:cNvPr id="5" name="Footer Placeholder 4"/>
          <p:cNvSpPr>
            <a:spLocks noGrp="1"/>
          </p:cNvSpPr>
          <p:nvPr>
            <p:ph type="ftr" sz="quarter" idx="11"/>
          </p:nvPr>
        </p:nvSpPr>
        <p:spPr>
          <a:xfrm>
            <a:off x="3715078" y="6456126"/>
            <a:ext cx="4822804" cy="365125"/>
          </a:xfrm>
          <a:prstGeom prst="rect">
            <a:avLst/>
          </a:prstGeom>
        </p:spPr>
        <p:txBody>
          <a:bodyPr/>
          <a:lstStyle/>
          <a:p>
            <a:endParaRPr lang="ja-JP" altLang="en-US">
              <a:solidFill>
                <a:prstClr val="black"/>
              </a:solidFill>
            </a:endParaRPr>
          </a:p>
        </p:txBody>
      </p:sp>
      <p:sp>
        <p:nvSpPr>
          <p:cNvPr id="6" name="Slide Number Placeholder 5"/>
          <p:cNvSpPr>
            <a:spLocks noGrp="1"/>
          </p:cNvSpPr>
          <p:nvPr>
            <p:ph type="sldNum" sz="quarter" idx="12"/>
          </p:nvPr>
        </p:nvSpPr>
        <p:spPr/>
        <p:txBody>
          <a:bodyPr/>
          <a:lstStyle/>
          <a:p>
            <a:fld id="{C0685AC5-7F16-4986-9275-35D3C24FC03C}" type="slidenum">
              <a:rPr lang="ja-JP" altLang="en-US" smtClean="0"/>
              <a:pPr/>
              <a:t>‹#›</a:t>
            </a:fld>
            <a:endParaRPr lang="ja-JP" alt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52066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a:xfrm>
            <a:off x="1097280" y="6459785"/>
            <a:ext cx="2472271" cy="365125"/>
          </a:xfrm>
          <a:prstGeom prst="rect">
            <a:avLst/>
          </a:prstGeom>
        </p:spPr>
        <p:txBody>
          <a:bodyPr/>
          <a:lstStyle/>
          <a:p>
            <a:fld id="{6DC42EB7-7E4D-4A3C-A86D-DA2330C0937D}" type="datetime1">
              <a:rPr lang="ja-JP" altLang="en-US" smtClean="0">
                <a:solidFill>
                  <a:prstClr val="black"/>
                </a:solidFill>
              </a:rPr>
              <a:pPr/>
              <a:t>2018/2/1</a:t>
            </a:fld>
            <a:endParaRPr lang="ja-JP" altLang="en-US">
              <a:solidFill>
                <a:prstClr val="black"/>
              </a:solidFill>
            </a:endParaRPr>
          </a:p>
        </p:txBody>
      </p:sp>
      <p:sp>
        <p:nvSpPr>
          <p:cNvPr id="4" name="Footer Placeholder 3"/>
          <p:cNvSpPr>
            <a:spLocks noGrp="1"/>
          </p:cNvSpPr>
          <p:nvPr>
            <p:ph type="ftr" sz="quarter" idx="11"/>
          </p:nvPr>
        </p:nvSpPr>
        <p:spPr>
          <a:xfrm>
            <a:off x="3715078" y="6079609"/>
            <a:ext cx="4822804" cy="365125"/>
          </a:xfrm>
          <a:prstGeom prst="rect">
            <a:avLst/>
          </a:prstGeom>
        </p:spPr>
        <p:txBody>
          <a:bodyPr/>
          <a:lstStyle/>
          <a:p>
            <a:endParaRPr lang="ja-JP" altLang="en-US">
              <a:solidFill>
                <a:prstClr val="black"/>
              </a:solidFill>
            </a:endParaRPr>
          </a:p>
        </p:txBody>
      </p:sp>
      <p:sp>
        <p:nvSpPr>
          <p:cNvPr id="5" name="Slide Number Placeholder 4"/>
          <p:cNvSpPr>
            <a:spLocks noGrp="1"/>
          </p:cNvSpPr>
          <p:nvPr>
            <p:ph type="sldNum" sz="quarter" idx="12"/>
          </p:nvPr>
        </p:nvSpPr>
        <p:spPr/>
        <p:txBody>
          <a:bodyPr/>
          <a:lstStyle/>
          <a:p>
            <a:fld id="{C0685AC5-7F16-4986-9275-35D3C24FC03C}" type="slidenum">
              <a:rPr lang="ja-JP" altLang="en-US" smtClean="0"/>
              <a:pPr/>
              <a:t>‹#›</a:t>
            </a:fld>
            <a:endParaRPr lang="ja-JP" altLang="en-US" dirty="0"/>
          </a:p>
        </p:txBody>
      </p:sp>
    </p:spTree>
    <p:extLst>
      <p:ext uri="{BB962C8B-B14F-4D97-AF65-F5344CB8AC3E}">
        <p14:creationId xmlns:p14="http://schemas.microsoft.com/office/powerpoint/2010/main" val="33591851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謝辞">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1081687"/>
            <a:ext cx="10058400" cy="2356461"/>
          </a:xfrm>
        </p:spPr>
        <p:txBody>
          <a:bodyPr anchor="b" anchorCtr="0">
            <a:normAutofit/>
          </a:bodyPr>
          <a:lstStyle>
            <a:lvl1pPr>
              <a:lnSpc>
                <a:spcPct val="85000"/>
              </a:lnSpc>
              <a:defRPr sz="8000" b="0">
                <a:solidFill>
                  <a:schemeClr val="tx1">
                    <a:lumMod val="85000"/>
                    <a:lumOff val="15000"/>
                  </a:schemeClr>
                </a:solidFill>
              </a:defRPr>
            </a:lvl1pPr>
          </a:lstStyle>
          <a:p>
            <a:r>
              <a:rPr lang="ja-JP" altLang="en-US" dirty="0"/>
              <a:t>マスター タイトルの書式設定</a:t>
            </a:r>
            <a:endParaRPr lang="en-US" dirty="0"/>
          </a:p>
        </p:txBody>
      </p:sp>
      <p:sp>
        <p:nvSpPr>
          <p:cNvPr id="4" name="Date Placeholder 3"/>
          <p:cNvSpPr>
            <a:spLocks noGrp="1"/>
          </p:cNvSpPr>
          <p:nvPr>
            <p:ph type="dt" sz="half" idx="10"/>
          </p:nvPr>
        </p:nvSpPr>
        <p:spPr>
          <a:xfrm>
            <a:off x="1097280" y="6459785"/>
            <a:ext cx="2472271" cy="365125"/>
          </a:xfrm>
          <a:prstGeom prst="rect">
            <a:avLst/>
          </a:prstGeom>
        </p:spPr>
        <p:txBody>
          <a:bodyPr/>
          <a:lstStyle/>
          <a:p>
            <a:fld id="{FEE0430B-AF65-49BA-BB83-983DAC8F5253}" type="datetime1">
              <a:rPr lang="ja-JP" altLang="en-US" smtClean="0">
                <a:solidFill>
                  <a:prstClr val="black"/>
                </a:solidFill>
              </a:rPr>
              <a:pPr/>
              <a:t>2018/2/1</a:t>
            </a:fld>
            <a:endParaRPr lang="ja-JP" altLang="en-US">
              <a:solidFill>
                <a:prstClr val="black"/>
              </a:solidFill>
            </a:endParaRPr>
          </a:p>
        </p:txBody>
      </p:sp>
      <p:sp>
        <p:nvSpPr>
          <p:cNvPr id="6" name="Slide Number Placeholder 5"/>
          <p:cNvSpPr>
            <a:spLocks noGrp="1"/>
          </p:cNvSpPr>
          <p:nvPr>
            <p:ph type="sldNum" sz="quarter" idx="12"/>
          </p:nvPr>
        </p:nvSpPr>
        <p:spPr/>
        <p:txBody>
          <a:bodyPr/>
          <a:lstStyle/>
          <a:p>
            <a:fld id="{C0685AC5-7F16-4986-9275-35D3C24FC03C}" type="slidenum">
              <a:rPr lang="ja-JP" altLang="en-US" smtClean="0"/>
              <a:pPr/>
              <a:t>‹#›</a:t>
            </a:fld>
            <a:endParaRPr lang="ja-JP" altLang="en-US" dirty="0"/>
          </a:p>
        </p:txBody>
      </p:sp>
      <p:cxnSp>
        <p:nvCxnSpPr>
          <p:cNvPr id="9" name="Straight Connector 8"/>
          <p:cNvCxnSpPr/>
          <p:nvPr/>
        </p:nvCxnSpPr>
        <p:spPr>
          <a:xfrm>
            <a:off x="1207658" y="3450512"/>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2050" name="Picture 2" descr="お辞儀をしている猫のイラスト"/>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069468" y="3438148"/>
            <a:ext cx="2385582" cy="28484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30635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a:xfrm>
            <a:off x="1097280" y="6459785"/>
            <a:ext cx="2472271" cy="365125"/>
          </a:xfrm>
          <a:prstGeom prst="rect">
            <a:avLst/>
          </a:prstGeom>
        </p:spPr>
        <p:txBody>
          <a:bodyPr/>
          <a:lstStyle/>
          <a:p>
            <a:fld id="{FD66268F-5FE0-449D-9D0A-896451C463A4}" type="datetime1">
              <a:rPr lang="ja-JP" altLang="en-US" smtClean="0">
                <a:solidFill>
                  <a:prstClr val="black"/>
                </a:solidFill>
              </a:rPr>
              <a:pPr/>
              <a:t>2018/2/1</a:t>
            </a:fld>
            <a:endParaRPr lang="ja-JP" altLang="en-US">
              <a:solidFill>
                <a:prstClr val="black"/>
              </a:solidFill>
            </a:endParaRPr>
          </a:p>
        </p:txBody>
      </p:sp>
      <p:sp>
        <p:nvSpPr>
          <p:cNvPr id="6" name="Footer Placeholder 5"/>
          <p:cNvSpPr>
            <a:spLocks noGrp="1"/>
          </p:cNvSpPr>
          <p:nvPr>
            <p:ph type="ftr" sz="quarter" idx="11"/>
          </p:nvPr>
        </p:nvSpPr>
        <p:spPr>
          <a:xfrm>
            <a:off x="3715078" y="6079609"/>
            <a:ext cx="4822804" cy="365125"/>
          </a:xfrm>
          <a:prstGeom prst="rect">
            <a:avLst/>
          </a:prstGeom>
        </p:spPr>
        <p:txBody>
          <a:bodyPr/>
          <a:lstStyle/>
          <a:p>
            <a:endParaRPr lang="ja-JP" altLang="en-US">
              <a:solidFill>
                <a:prstClr val="black"/>
              </a:solidFill>
            </a:endParaRPr>
          </a:p>
        </p:txBody>
      </p:sp>
      <p:sp>
        <p:nvSpPr>
          <p:cNvPr id="7" name="Slide Number Placeholder 6"/>
          <p:cNvSpPr>
            <a:spLocks noGrp="1"/>
          </p:cNvSpPr>
          <p:nvPr>
            <p:ph type="sldNum" sz="quarter" idx="12"/>
          </p:nvPr>
        </p:nvSpPr>
        <p:spPr/>
        <p:txBody>
          <a:bodyPr/>
          <a:lstStyle/>
          <a:p>
            <a:fld id="{C0685AC5-7F16-4986-9275-35D3C24FC03C}" type="slidenum">
              <a:rPr lang="ja-JP" altLang="en-US" smtClean="0"/>
              <a:pPr/>
              <a:t>‹#›</a:t>
            </a:fld>
            <a:endParaRPr lang="ja-JP" altLang="en-US"/>
          </a:p>
        </p:txBody>
      </p:sp>
    </p:spTree>
    <p:extLst>
      <p:ext uri="{BB962C8B-B14F-4D97-AF65-F5344CB8AC3E}">
        <p14:creationId xmlns:p14="http://schemas.microsoft.com/office/powerpoint/2010/main" val="26342067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1097280" y="2582334"/>
            <a:ext cx="4937760" cy="33782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217920" y="2582334"/>
            <a:ext cx="4937760" cy="33782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a:xfrm>
            <a:off x="1097280" y="6459785"/>
            <a:ext cx="2472271" cy="365125"/>
          </a:xfrm>
          <a:prstGeom prst="rect">
            <a:avLst/>
          </a:prstGeom>
        </p:spPr>
        <p:txBody>
          <a:bodyPr/>
          <a:lstStyle/>
          <a:p>
            <a:fld id="{178A210B-6FCA-4866-8AC8-91DF1FCD1873}" type="datetime1">
              <a:rPr lang="ja-JP" altLang="en-US" smtClean="0">
                <a:solidFill>
                  <a:prstClr val="black"/>
                </a:solidFill>
              </a:rPr>
              <a:pPr/>
              <a:t>2018/2/1</a:t>
            </a:fld>
            <a:endParaRPr lang="ja-JP" altLang="en-US">
              <a:solidFill>
                <a:prstClr val="black"/>
              </a:solidFill>
            </a:endParaRPr>
          </a:p>
        </p:txBody>
      </p:sp>
      <p:sp>
        <p:nvSpPr>
          <p:cNvPr id="8" name="Footer Placeholder 7"/>
          <p:cNvSpPr>
            <a:spLocks noGrp="1"/>
          </p:cNvSpPr>
          <p:nvPr>
            <p:ph type="ftr" sz="quarter" idx="11"/>
          </p:nvPr>
        </p:nvSpPr>
        <p:spPr>
          <a:xfrm>
            <a:off x="3715078" y="6079609"/>
            <a:ext cx="4822804" cy="365125"/>
          </a:xfrm>
          <a:prstGeom prst="rect">
            <a:avLst/>
          </a:prstGeom>
        </p:spPr>
        <p:txBody>
          <a:bodyPr/>
          <a:lstStyle/>
          <a:p>
            <a:endParaRPr lang="ja-JP" altLang="en-US">
              <a:solidFill>
                <a:prstClr val="black"/>
              </a:solidFill>
            </a:endParaRPr>
          </a:p>
        </p:txBody>
      </p:sp>
      <p:sp>
        <p:nvSpPr>
          <p:cNvPr id="9" name="Slide Number Placeholder 8"/>
          <p:cNvSpPr>
            <a:spLocks noGrp="1"/>
          </p:cNvSpPr>
          <p:nvPr>
            <p:ph type="sldNum" sz="quarter" idx="12"/>
          </p:nvPr>
        </p:nvSpPr>
        <p:spPr/>
        <p:txBody>
          <a:bodyPr/>
          <a:lstStyle/>
          <a:p>
            <a:fld id="{C0685AC5-7F16-4986-9275-35D3C24FC03C}" type="slidenum">
              <a:rPr lang="ja-JP" altLang="en-US" smtClean="0"/>
              <a:pPr/>
              <a:t>‹#›</a:t>
            </a:fld>
            <a:endParaRPr lang="ja-JP" altLang="en-US"/>
          </a:p>
        </p:txBody>
      </p:sp>
    </p:spTree>
    <p:extLst>
      <p:ext uri="{BB962C8B-B14F-4D97-AF65-F5344CB8AC3E}">
        <p14:creationId xmlns:p14="http://schemas.microsoft.com/office/powerpoint/2010/main" val="4691764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13" name="正方形/長方形 12"/>
          <p:cNvSpPr/>
          <p:nvPr userDrawn="1"/>
        </p:nvSpPr>
        <p:spPr>
          <a:xfrm>
            <a:off x="0" y="6126193"/>
            <a:ext cx="12192001" cy="760174"/>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solidFill>
                <a:prstClr val="white"/>
              </a:solidFill>
            </a:endParaRPr>
          </a:p>
        </p:txBody>
      </p:sp>
      <p:sp>
        <p:nvSpPr>
          <p:cNvPr id="7" name="Date Placeholder 6"/>
          <p:cNvSpPr>
            <a:spLocks noGrp="1"/>
          </p:cNvSpPr>
          <p:nvPr>
            <p:ph type="dt" sz="half" idx="10"/>
          </p:nvPr>
        </p:nvSpPr>
        <p:spPr>
          <a:xfrm>
            <a:off x="1097280" y="6459785"/>
            <a:ext cx="2472271" cy="365125"/>
          </a:xfrm>
          <a:prstGeom prst="rect">
            <a:avLst/>
          </a:prstGeom>
        </p:spPr>
        <p:txBody>
          <a:bodyPr/>
          <a:lstStyle/>
          <a:p>
            <a:fld id="{89AA7610-9424-4D64-90F4-73B7EA55A737}" type="datetime1">
              <a:rPr lang="ja-JP" altLang="en-US" smtClean="0">
                <a:solidFill>
                  <a:prstClr val="black"/>
                </a:solidFill>
              </a:rPr>
              <a:pPr/>
              <a:t>2018/2/1</a:t>
            </a:fld>
            <a:endParaRPr lang="ja-JP" altLang="en-US">
              <a:solidFill>
                <a:prstClr val="black"/>
              </a:solidFill>
            </a:endParaRPr>
          </a:p>
        </p:txBody>
      </p:sp>
      <p:sp>
        <p:nvSpPr>
          <p:cNvPr id="8" name="Footer Placeholder 7"/>
          <p:cNvSpPr>
            <a:spLocks noGrp="1"/>
          </p:cNvSpPr>
          <p:nvPr>
            <p:ph type="ftr" sz="quarter" idx="11"/>
          </p:nvPr>
        </p:nvSpPr>
        <p:spPr>
          <a:xfrm>
            <a:off x="3715078" y="6413099"/>
            <a:ext cx="4822804" cy="365125"/>
          </a:xfrm>
          <a:prstGeom prst="rect">
            <a:avLst/>
          </a:prstGeom>
        </p:spPr>
        <p:txBody>
          <a:bodyPr/>
          <a:lstStyle>
            <a:lvl1pPr>
              <a:defRPr>
                <a:solidFill>
                  <a:srgbClr val="FFFFFF"/>
                </a:solidFill>
              </a:defRPr>
            </a:lvl1pPr>
          </a:lstStyle>
          <a:p>
            <a:endParaRPr lang="ja-JP" altLang="en-US"/>
          </a:p>
        </p:txBody>
      </p:sp>
      <p:sp>
        <p:nvSpPr>
          <p:cNvPr id="9" name="Slide Number Placeholder 8"/>
          <p:cNvSpPr>
            <a:spLocks noGrp="1"/>
          </p:cNvSpPr>
          <p:nvPr>
            <p:ph type="sldNum" sz="quarter" idx="12"/>
          </p:nvPr>
        </p:nvSpPr>
        <p:spPr/>
        <p:txBody>
          <a:bodyPr/>
          <a:lstStyle/>
          <a:p>
            <a:fld id="{C0685AC5-7F16-4986-9275-35D3C24FC03C}" type="slidenum">
              <a:rPr lang="ja-JP" altLang="en-US" smtClean="0"/>
              <a:pPr/>
              <a:t>‹#›</a:t>
            </a:fld>
            <a:endParaRPr lang="ja-JP" altLang="en-US"/>
          </a:p>
        </p:txBody>
      </p:sp>
      <p:sp>
        <p:nvSpPr>
          <p:cNvPr id="11" name="Rectangle 8"/>
          <p:cNvSpPr/>
          <p:nvPr userDrawn="1"/>
        </p:nvSpPr>
        <p:spPr>
          <a:xfrm>
            <a:off x="0" y="6119156"/>
            <a:ext cx="12192001" cy="6599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図 11"/>
          <p:cNvPicPr>
            <a:picLocks noChangeAspect="1"/>
          </p:cNvPicPr>
          <p:nvPr userDrawn="1"/>
        </p:nvPicPr>
        <p:blipFill>
          <a:blip r:embed="rId2"/>
          <a:stretch>
            <a:fillRect/>
          </a:stretch>
        </p:blipFill>
        <p:spPr>
          <a:xfrm>
            <a:off x="17546" y="6255376"/>
            <a:ext cx="1304941" cy="602624"/>
          </a:xfrm>
          <a:prstGeom prst="rect">
            <a:avLst/>
          </a:prstGeom>
        </p:spPr>
      </p:pic>
    </p:spTree>
    <p:extLst>
      <p:ext uri="{BB962C8B-B14F-4D97-AF65-F5344CB8AC3E}">
        <p14:creationId xmlns:p14="http://schemas.microsoft.com/office/powerpoint/2010/main" val="21297485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10;コンテンツ">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ja-JP" altLang="en-US"/>
              <a:t>マスター タイトルの書式設定</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a:xfrm>
            <a:off x="465512" y="6459785"/>
            <a:ext cx="2618510" cy="365125"/>
          </a:xfrm>
          <a:prstGeom prst="rect">
            <a:avLst/>
          </a:prstGeom>
        </p:spPr>
        <p:txBody>
          <a:bodyPr/>
          <a:lstStyle>
            <a:lvl1pPr algn="l">
              <a:defRPr/>
            </a:lvl1pPr>
          </a:lstStyle>
          <a:p>
            <a:fld id="{B883FF62-E48C-47A6-AE3E-31531C51A828}" type="datetime1">
              <a:rPr lang="ja-JP" altLang="en-US" smtClean="0">
                <a:solidFill>
                  <a:prstClr val="black"/>
                </a:solidFill>
              </a:rPr>
              <a:pPr/>
              <a:t>2018/2/1</a:t>
            </a:fld>
            <a:endParaRPr lang="ja-JP" altLang="en-US">
              <a:solidFill>
                <a:prstClr val="black"/>
              </a:solidFill>
            </a:endParaRPr>
          </a:p>
        </p:txBody>
      </p:sp>
      <p:sp>
        <p:nvSpPr>
          <p:cNvPr id="6" name="Footer Placeholder 5"/>
          <p:cNvSpPr>
            <a:spLocks noGrp="1"/>
          </p:cNvSpPr>
          <p:nvPr>
            <p:ph type="ftr" sz="quarter" idx="11"/>
          </p:nvPr>
        </p:nvSpPr>
        <p:spPr>
          <a:xfrm>
            <a:off x="4800600" y="6459785"/>
            <a:ext cx="4648200" cy="365125"/>
          </a:xfrm>
          <a:prstGeom prst="rect">
            <a:avLst/>
          </a:prstGeom>
        </p:spPr>
        <p:txBody>
          <a:bodyPr/>
          <a:lstStyle>
            <a:lvl1pPr algn="l">
              <a:defRPr>
                <a:solidFill>
                  <a:schemeClr val="tx2"/>
                </a:solidFill>
              </a:defRPr>
            </a:lvl1pPr>
          </a:lstStyle>
          <a:p>
            <a:endParaRPr lang="ja-JP" altLang="en-US">
              <a:solidFill>
                <a:srgbClr val="39302A"/>
              </a:solidFill>
            </a:endParaRP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0685AC5-7F16-4986-9275-35D3C24FC03C}" type="slidenum">
              <a:rPr lang="ja-JP" altLang="en-US" smtClean="0">
                <a:solidFill>
                  <a:srgbClr val="39302A"/>
                </a:solidFill>
              </a:rPr>
              <a:pPr/>
              <a:t>‹#›</a:t>
            </a:fld>
            <a:endParaRPr lang="ja-JP" altLang="en-US">
              <a:solidFill>
                <a:srgbClr val="39302A"/>
              </a:solidFill>
            </a:endParaRPr>
          </a:p>
        </p:txBody>
      </p:sp>
    </p:spTree>
    <p:extLst>
      <p:ext uri="{BB962C8B-B14F-4D97-AF65-F5344CB8AC3E}">
        <p14:creationId xmlns:p14="http://schemas.microsoft.com/office/powerpoint/2010/main" val="42269800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6.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5" name="正方形/長方形 14"/>
          <p:cNvSpPr/>
          <p:nvPr userDrawn="1"/>
        </p:nvSpPr>
        <p:spPr>
          <a:xfrm>
            <a:off x="0" y="6126193"/>
            <a:ext cx="12192001" cy="760174"/>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solidFill>
                <a:prstClr val="white"/>
              </a:solidFill>
            </a:endParaRPr>
          </a:p>
        </p:txBody>
      </p:sp>
      <p:sp>
        <p:nvSpPr>
          <p:cNvPr id="9" name="Rectangle 8"/>
          <p:cNvSpPr/>
          <p:nvPr/>
        </p:nvSpPr>
        <p:spPr>
          <a:xfrm>
            <a:off x="0" y="6119156"/>
            <a:ext cx="12192001" cy="6599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139850"/>
            <a:ext cx="10058400" cy="849854"/>
          </a:xfrm>
          <a:prstGeom prst="rect">
            <a:avLst/>
          </a:prstGeom>
        </p:spPr>
        <p:txBody>
          <a:bodyPr vert="horz" lIns="91440" tIns="45720" rIns="91440" bIns="45720" rtlCol="0" anchor="b">
            <a:normAutofit/>
          </a:bodyPr>
          <a:lstStyle/>
          <a:p>
            <a:r>
              <a:rPr lang="ja-JP" altLang="en-US" dirty="0"/>
              <a:t>マスター タイトルの書式設定</a:t>
            </a:r>
            <a:endParaRPr lang="en-US" dirty="0"/>
          </a:p>
        </p:txBody>
      </p:sp>
      <p:sp>
        <p:nvSpPr>
          <p:cNvPr id="3" name="Text Placeholder 2"/>
          <p:cNvSpPr>
            <a:spLocks noGrp="1"/>
          </p:cNvSpPr>
          <p:nvPr>
            <p:ph type="body" idx="1"/>
          </p:nvPr>
        </p:nvSpPr>
        <p:spPr>
          <a:xfrm>
            <a:off x="1097280" y="1086823"/>
            <a:ext cx="10058400" cy="4782271"/>
          </a:xfrm>
          <a:prstGeom prst="rect">
            <a:avLst/>
          </a:prstGeom>
        </p:spPr>
        <p:txBody>
          <a:bodyPr vert="horz" lIns="0" tIns="45720" rIns="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6" name="Slide Number Placeholder 5"/>
          <p:cNvSpPr>
            <a:spLocks noGrp="1"/>
          </p:cNvSpPr>
          <p:nvPr>
            <p:ph type="sldNum" sz="quarter" idx="4"/>
          </p:nvPr>
        </p:nvSpPr>
        <p:spPr>
          <a:xfrm>
            <a:off x="9466914" y="6459785"/>
            <a:ext cx="1811170" cy="365125"/>
          </a:xfrm>
          <a:prstGeom prst="rect">
            <a:avLst/>
          </a:prstGeom>
        </p:spPr>
        <p:txBody>
          <a:bodyPr vert="horz" lIns="91440" tIns="45720" rIns="91440" bIns="45720" rtlCol="0" anchor="ctr"/>
          <a:lstStyle>
            <a:lvl1pPr algn="r">
              <a:defRPr sz="3200">
                <a:solidFill>
                  <a:srgbClr val="FFFFFF"/>
                </a:solidFill>
                <a:latin typeface="みかちゃん" panose="02000609000000000000" pitchFamily="1" charset="-128"/>
                <a:ea typeface="みかちゃん" panose="02000609000000000000" pitchFamily="1" charset="-128"/>
              </a:defRPr>
            </a:lvl1pPr>
          </a:lstStyle>
          <a:p>
            <a:fld id="{E607B7A0-11DE-4E81-83A4-1FA04E03CA15}" type="slidenum">
              <a:rPr lang="ja-JP" altLang="en-US" smtClean="0"/>
              <a:pPr/>
              <a:t>‹#›</a:t>
            </a:fld>
            <a:r>
              <a:rPr lang="en-US" altLang="ja-JP" dirty="0"/>
              <a:t>/32</a:t>
            </a:r>
            <a:endParaRPr lang="ja-JP" altLang="en-US" dirty="0"/>
          </a:p>
        </p:txBody>
      </p:sp>
      <p:cxnSp>
        <p:nvCxnSpPr>
          <p:cNvPr id="10" name="Straight Connector 9"/>
          <p:cNvCxnSpPr/>
          <p:nvPr/>
        </p:nvCxnSpPr>
        <p:spPr>
          <a:xfrm>
            <a:off x="1193532" y="1027837"/>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6" name="図 15"/>
          <p:cNvPicPr>
            <a:picLocks noChangeAspect="1"/>
          </p:cNvPicPr>
          <p:nvPr userDrawn="1"/>
        </p:nvPicPr>
        <p:blipFill>
          <a:blip r:embed="rId13"/>
          <a:stretch>
            <a:fillRect/>
          </a:stretch>
        </p:blipFill>
        <p:spPr>
          <a:xfrm>
            <a:off x="10864275" y="244724"/>
            <a:ext cx="1184850" cy="658671"/>
          </a:xfrm>
          <a:prstGeom prst="rect">
            <a:avLst/>
          </a:prstGeom>
        </p:spPr>
      </p:pic>
      <p:pic>
        <p:nvPicPr>
          <p:cNvPr id="12" name="図 11"/>
          <p:cNvPicPr>
            <a:picLocks noChangeAspect="1"/>
          </p:cNvPicPr>
          <p:nvPr userDrawn="1"/>
        </p:nvPicPr>
        <p:blipFill>
          <a:blip r:embed="rId14"/>
          <a:stretch>
            <a:fillRect/>
          </a:stretch>
        </p:blipFill>
        <p:spPr>
          <a:xfrm>
            <a:off x="17546" y="6255376"/>
            <a:ext cx="1304941" cy="602624"/>
          </a:xfrm>
          <a:prstGeom prst="rect">
            <a:avLst/>
          </a:prstGeom>
        </p:spPr>
      </p:pic>
    </p:spTree>
    <p:extLst>
      <p:ext uri="{BB962C8B-B14F-4D97-AF65-F5344CB8AC3E}">
        <p14:creationId xmlns:p14="http://schemas.microsoft.com/office/powerpoint/2010/main" val="1749674149"/>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hf hdr="0" ftr="0" dt="0"/>
  <p:txStyles>
    <p:title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みかちゃん-PB" panose="02000600000000000000" pitchFamily="2" charset="-128"/>
          <a:ea typeface="みかちゃん-PB" panose="02000600000000000000" pitchFamily="2" charset="-128"/>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 name="正方形/長方形 14"/>
          <p:cNvSpPr/>
          <p:nvPr userDrawn="1"/>
        </p:nvSpPr>
        <p:spPr>
          <a:xfrm>
            <a:off x="0" y="6372433"/>
            <a:ext cx="12192001" cy="513934"/>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Rectangle 8"/>
          <p:cNvSpPr/>
          <p:nvPr/>
        </p:nvSpPr>
        <p:spPr>
          <a:xfrm>
            <a:off x="0" y="6334316"/>
            <a:ext cx="12192001" cy="6599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139850"/>
            <a:ext cx="10058400" cy="849854"/>
          </a:xfrm>
          <a:prstGeom prst="rect">
            <a:avLst/>
          </a:prstGeom>
        </p:spPr>
        <p:txBody>
          <a:bodyPr vert="horz" lIns="91440" tIns="45720" rIns="91440" bIns="45720" rtlCol="0" anchor="b">
            <a:normAutofit/>
          </a:bodyPr>
          <a:lstStyle/>
          <a:p>
            <a:r>
              <a:rPr lang="ja-JP" altLang="en-US" dirty="0"/>
              <a:t>マスター タイトルの書式設定</a:t>
            </a:r>
            <a:endParaRPr lang="en-US" dirty="0"/>
          </a:p>
        </p:txBody>
      </p:sp>
      <p:sp>
        <p:nvSpPr>
          <p:cNvPr id="3" name="Text Placeholder 2"/>
          <p:cNvSpPr>
            <a:spLocks noGrp="1"/>
          </p:cNvSpPr>
          <p:nvPr>
            <p:ph type="body" idx="1"/>
          </p:nvPr>
        </p:nvSpPr>
        <p:spPr>
          <a:xfrm>
            <a:off x="1097280" y="1086823"/>
            <a:ext cx="10058400" cy="4782271"/>
          </a:xfrm>
          <a:prstGeom prst="rect">
            <a:avLst/>
          </a:prstGeom>
        </p:spPr>
        <p:txBody>
          <a:bodyPr vert="horz" lIns="0" tIns="45720" rIns="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6" name="Slide Number Placeholder 5"/>
          <p:cNvSpPr>
            <a:spLocks noGrp="1"/>
          </p:cNvSpPr>
          <p:nvPr>
            <p:ph type="sldNum" sz="quarter" idx="4"/>
          </p:nvPr>
        </p:nvSpPr>
        <p:spPr>
          <a:xfrm>
            <a:off x="9466914" y="6459785"/>
            <a:ext cx="1811170" cy="365125"/>
          </a:xfrm>
          <a:prstGeom prst="rect">
            <a:avLst/>
          </a:prstGeom>
        </p:spPr>
        <p:txBody>
          <a:bodyPr vert="horz" lIns="91440" tIns="45720" rIns="91440" bIns="45720" rtlCol="0" anchor="ctr"/>
          <a:lstStyle>
            <a:lvl1pPr algn="r">
              <a:defRPr sz="3200">
                <a:solidFill>
                  <a:srgbClr val="FFFFFF"/>
                </a:solidFill>
                <a:latin typeface="みかちゃん" panose="02000609000000000000" pitchFamily="1" charset="-128"/>
                <a:ea typeface="みかちゃん" panose="02000609000000000000" pitchFamily="1" charset="-128"/>
              </a:defRPr>
            </a:lvl1pPr>
          </a:lstStyle>
          <a:p>
            <a:fld id="{E607B7A0-11DE-4E81-83A4-1FA04E03CA15}" type="slidenum">
              <a:rPr lang="ja-JP" altLang="en-US" smtClean="0"/>
              <a:pPr/>
              <a:t>‹#›</a:t>
            </a:fld>
            <a:r>
              <a:rPr lang="en-US" altLang="ja-JP" dirty="0"/>
              <a:t>/32</a:t>
            </a:r>
            <a:endParaRPr lang="ja-JP" altLang="en-US" dirty="0"/>
          </a:p>
        </p:txBody>
      </p:sp>
      <p:cxnSp>
        <p:nvCxnSpPr>
          <p:cNvPr id="10" name="Straight Connector 9"/>
          <p:cNvCxnSpPr/>
          <p:nvPr/>
        </p:nvCxnSpPr>
        <p:spPr>
          <a:xfrm>
            <a:off x="1193532" y="1027837"/>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5" name="図 4"/>
          <p:cNvPicPr>
            <a:picLocks noChangeAspect="1"/>
          </p:cNvPicPr>
          <p:nvPr userDrawn="1"/>
        </p:nvPicPr>
        <p:blipFill>
          <a:blip r:embed="rId13"/>
          <a:stretch>
            <a:fillRect/>
          </a:stretch>
        </p:blipFill>
        <p:spPr>
          <a:xfrm>
            <a:off x="122189" y="6302042"/>
            <a:ext cx="2602898" cy="747706"/>
          </a:xfrm>
          <a:prstGeom prst="rect">
            <a:avLst/>
          </a:prstGeom>
        </p:spPr>
      </p:pic>
      <p:pic>
        <p:nvPicPr>
          <p:cNvPr id="16" name="図 15"/>
          <p:cNvPicPr>
            <a:picLocks noChangeAspect="1"/>
          </p:cNvPicPr>
          <p:nvPr userDrawn="1"/>
        </p:nvPicPr>
        <p:blipFill>
          <a:blip r:embed="rId14"/>
          <a:stretch>
            <a:fillRect/>
          </a:stretch>
        </p:blipFill>
        <p:spPr>
          <a:xfrm>
            <a:off x="10864275" y="244724"/>
            <a:ext cx="1184850" cy="658671"/>
          </a:xfrm>
          <a:prstGeom prst="rect">
            <a:avLst/>
          </a:prstGeom>
        </p:spPr>
      </p:pic>
    </p:spTree>
    <p:extLst>
      <p:ext uri="{BB962C8B-B14F-4D97-AF65-F5344CB8AC3E}">
        <p14:creationId xmlns:p14="http://schemas.microsoft.com/office/powerpoint/2010/main" val="8982524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6" r:id="rId4"/>
    <p:sldLayoutId id="2147483672" r:id="rId5"/>
    <p:sldLayoutId id="2147483664" r:id="rId6"/>
    <p:sldLayoutId id="2147483665" r:id="rId7"/>
    <p:sldLayoutId id="2147483667" r:id="rId8"/>
    <p:sldLayoutId id="2147483668" r:id="rId9"/>
    <p:sldLayoutId id="2147483670" r:id="rId10"/>
    <p:sldLayoutId id="2147483671" r:id="rId11"/>
  </p:sldLayoutIdLst>
  <p:hf hdr="0" ftr="0" dt="0"/>
  <p:txStyles>
    <p:title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みかちゃん-PB" panose="02000600000000000000" pitchFamily="2" charset="-128"/>
          <a:ea typeface="みかちゃん-PB" panose="02000600000000000000" pitchFamily="2" charset="-128"/>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33.emf"/><Relationship Id="rId4" Type="http://schemas.openxmlformats.org/officeDocument/2006/relationships/image" Target="../media/image32.emf"/></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2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37.emf"/></Relationships>
</file>

<file path=ppt/slides/_rels/slide25.x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39.emf"/></Relationships>
</file>

<file path=ppt/slides/_rels/slide2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3" Type="http://schemas.openxmlformats.org/officeDocument/2006/relationships/image" Target="../media/image350.png"/><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0.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4.xml"/><Relationship Id="rId5" Type="http://schemas.openxmlformats.org/officeDocument/2006/relationships/image" Target="../media/image46.png"/><Relationship Id="rId4" Type="http://schemas.openxmlformats.org/officeDocument/2006/relationships/image" Target="../media/image45.png"/></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6" name="直線コネクタ 15"/>
          <p:cNvCxnSpPr/>
          <p:nvPr/>
        </p:nvCxnSpPr>
        <p:spPr>
          <a:xfrm flipH="1">
            <a:off x="196589" y="129383"/>
            <a:ext cx="1800611" cy="1758409"/>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31" name="直線コネクタ 30"/>
          <p:cNvCxnSpPr/>
          <p:nvPr/>
        </p:nvCxnSpPr>
        <p:spPr>
          <a:xfrm>
            <a:off x="10162309" y="129383"/>
            <a:ext cx="1823158" cy="1834499"/>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4" name="タイトル 3"/>
          <p:cNvSpPr>
            <a:spLocks noGrp="1"/>
          </p:cNvSpPr>
          <p:nvPr>
            <p:ph type="ctrTitle"/>
          </p:nvPr>
        </p:nvSpPr>
        <p:spPr>
          <a:solidFill>
            <a:srgbClr val="FFFFCC"/>
          </a:solidFill>
          <a:effectLst>
            <a:outerShdw blurRad="50800" dist="38100" dir="2700000" algn="tl" rotWithShape="0">
              <a:prstClr val="black">
                <a:alpha val="40000"/>
              </a:prstClr>
            </a:outerShdw>
          </a:effectLst>
        </p:spPr>
        <p:txBody>
          <a:bodyPr anchor="ctr">
            <a:normAutofit/>
          </a:bodyPr>
          <a:lstStyle/>
          <a:p>
            <a:pPr algn="ctr"/>
            <a:r>
              <a:rPr kumimoji="1" lang="en-US" altLang="ja-JP" sz="6000" dirty="0">
                <a:solidFill>
                  <a:schemeClr val="tx1">
                    <a:lumMod val="75000"/>
                    <a:lumOff val="25000"/>
                  </a:schemeClr>
                </a:solidFill>
              </a:rPr>
              <a:t>ASTER</a:t>
            </a:r>
            <a:r>
              <a:rPr kumimoji="1" lang="ja-JP" altLang="en-US" sz="6000" dirty="0">
                <a:solidFill>
                  <a:schemeClr val="tx1">
                    <a:lumMod val="75000"/>
                    <a:lumOff val="25000"/>
                  </a:schemeClr>
                </a:solidFill>
              </a:rPr>
              <a:t>　通信カラオケシステム</a:t>
            </a:r>
            <a:br>
              <a:rPr kumimoji="1" lang="en-US" altLang="ja-JP" sz="6000" dirty="0">
                <a:solidFill>
                  <a:schemeClr val="tx1">
                    <a:lumMod val="75000"/>
                    <a:lumOff val="25000"/>
                  </a:schemeClr>
                </a:solidFill>
              </a:rPr>
            </a:br>
            <a:r>
              <a:rPr kumimoji="1" lang="ja-JP" altLang="en-US" sz="6000" dirty="0">
                <a:solidFill>
                  <a:schemeClr val="tx1">
                    <a:lumMod val="75000"/>
                    <a:lumOff val="25000"/>
                  </a:schemeClr>
                </a:solidFill>
              </a:rPr>
              <a:t>テスト設計のご提案</a:t>
            </a:r>
          </a:p>
        </p:txBody>
      </p:sp>
      <p:sp>
        <p:nvSpPr>
          <p:cNvPr id="5" name="サブタイトル 4"/>
          <p:cNvSpPr>
            <a:spLocks noGrp="1"/>
          </p:cNvSpPr>
          <p:nvPr>
            <p:ph type="subTitle" idx="1"/>
          </p:nvPr>
        </p:nvSpPr>
        <p:spPr>
          <a:xfrm>
            <a:off x="6038028" y="5079645"/>
            <a:ext cx="5547497" cy="1210723"/>
          </a:xfrm>
        </p:spPr>
        <p:txBody>
          <a:bodyPr>
            <a:noAutofit/>
          </a:bodyPr>
          <a:lstStyle/>
          <a:p>
            <a:r>
              <a:rPr lang="ja-JP" altLang="en-US" sz="3200">
                <a:solidFill>
                  <a:schemeClr val="tx1">
                    <a:lumMod val="75000"/>
                    <a:lumOff val="25000"/>
                  </a:schemeClr>
                </a:solidFill>
                <a:latin typeface="じゃぽねすく" panose="02000000000000000000" pitchFamily="2" charset="-128"/>
                <a:ea typeface="じゃぽねすく" panose="02000000000000000000" pitchFamily="2" charset="-128"/>
              </a:rPr>
              <a:t>いわた、すはら</a:t>
            </a:r>
            <a:r>
              <a:rPr kumimoji="1" lang="ja-JP" altLang="en-US" sz="3200" dirty="0">
                <a:solidFill>
                  <a:schemeClr val="tx1">
                    <a:lumMod val="75000"/>
                    <a:lumOff val="25000"/>
                  </a:schemeClr>
                </a:solidFill>
                <a:latin typeface="じゃぽねすく" panose="02000000000000000000" pitchFamily="2" charset="-128"/>
                <a:ea typeface="じゃぽねすく" panose="02000000000000000000" pitchFamily="2" charset="-128"/>
              </a:rPr>
              <a:t>、なかはら</a:t>
            </a:r>
            <a:r>
              <a:rPr kumimoji="1" lang="ja-JP" altLang="en-US" sz="3200">
                <a:solidFill>
                  <a:schemeClr val="tx1">
                    <a:lumMod val="75000"/>
                    <a:lumOff val="25000"/>
                  </a:schemeClr>
                </a:solidFill>
                <a:latin typeface="じゃぽねすく" panose="02000000000000000000" pitchFamily="2" charset="-128"/>
                <a:ea typeface="じゃぽねすく" panose="02000000000000000000" pitchFamily="2" charset="-128"/>
              </a:rPr>
              <a:t>、えのき</a:t>
            </a:r>
            <a:r>
              <a:rPr lang="ja-JP" altLang="en-US" sz="3200" dirty="0">
                <a:solidFill>
                  <a:schemeClr val="tx1">
                    <a:lumMod val="75000"/>
                    <a:lumOff val="25000"/>
                  </a:schemeClr>
                </a:solidFill>
                <a:latin typeface="じゃぽねすく" panose="02000000000000000000" pitchFamily="2" charset="-128"/>
                <a:ea typeface="じゃぽねすく" panose="02000000000000000000" pitchFamily="2" charset="-128"/>
              </a:rPr>
              <a:t>、</a:t>
            </a:r>
            <a:r>
              <a:rPr kumimoji="1" lang="ja-JP" altLang="en-US" sz="3200">
                <a:solidFill>
                  <a:schemeClr val="tx1">
                    <a:lumMod val="75000"/>
                    <a:lumOff val="25000"/>
                  </a:schemeClr>
                </a:solidFill>
                <a:latin typeface="じゃぽねすく" panose="02000000000000000000" pitchFamily="2" charset="-128"/>
                <a:ea typeface="じゃぽねすく" panose="02000000000000000000" pitchFamily="2" charset="-128"/>
              </a:rPr>
              <a:t>おー</a:t>
            </a:r>
            <a:r>
              <a:rPr kumimoji="1" lang="ja-JP" altLang="en-US" sz="3200" dirty="0">
                <a:solidFill>
                  <a:schemeClr val="tx1">
                    <a:lumMod val="75000"/>
                    <a:lumOff val="25000"/>
                  </a:schemeClr>
                </a:solidFill>
                <a:latin typeface="じゃぽねすく" panose="02000000000000000000" pitchFamily="2" charset="-128"/>
                <a:ea typeface="じゃぽねすく" panose="02000000000000000000" pitchFamily="2" charset="-128"/>
              </a:rPr>
              <a:t>だん</a:t>
            </a:r>
          </a:p>
        </p:txBody>
      </p:sp>
      <p:sp>
        <p:nvSpPr>
          <p:cNvPr id="13" name="スライド番号プレースホルダー 12"/>
          <p:cNvSpPr>
            <a:spLocks noGrp="1"/>
          </p:cNvSpPr>
          <p:nvPr>
            <p:ph type="sldNum" sz="quarter" idx="12"/>
          </p:nvPr>
        </p:nvSpPr>
        <p:spPr/>
        <p:txBody>
          <a:bodyPr/>
          <a:lstStyle/>
          <a:p>
            <a:fld id="{C0685AC5-7F16-4986-9275-35D3C24FC03C}" type="slidenum">
              <a:rPr lang="ja-JP" altLang="en-US" smtClean="0"/>
              <a:pPr/>
              <a:t>1</a:t>
            </a:fld>
            <a:r>
              <a:rPr lang="en-US" altLang="ja-JP" dirty="0"/>
              <a:t> /32</a:t>
            </a:r>
            <a:endParaRPr lang="ja-JP" altLang="en-US" dirty="0"/>
          </a:p>
        </p:txBody>
      </p:sp>
      <p:sp>
        <p:nvSpPr>
          <p:cNvPr id="2" name="テキスト ボックス 1"/>
          <p:cNvSpPr txBox="1"/>
          <p:nvPr/>
        </p:nvSpPr>
        <p:spPr>
          <a:xfrm>
            <a:off x="5610954" y="5874670"/>
            <a:ext cx="1031051" cy="1107996"/>
          </a:xfrm>
          <a:prstGeom prst="rect">
            <a:avLst/>
          </a:prstGeom>
          <a:noFill/>
        </p:spPr>
        <p:txBody>
          <a:bodyPr wrap="none" rtlCol="0">
            <a:spAutoFit/>
          </a:bodyPr>
          <a:lstStyle/>
          <a:p>
            <a:r>
              <a:rPr kumimoji="1" lang="en-US" altLang="ja-JP" sz="6600" dirty="0">
                <a:solidFill>
                  <a:schemeClr val="bg1"/>
                </a:solidFill>
                <a:latin typeface="みかちゃん" panose="02000609000000000000" pitchFamily="1" charset="-128"/>
                <a:ea typeface="みかちゃん" panose="02000609000000000000" pitchFamily="1" charset="-128"/>
              </a:rPr>
              <a:t>ω</a:t>
            </a:r>
            <a:endParaRPr kumimoji="1" lang="ja-JP" altLang="en-US" sz="6600" dirty="0">
              <a:solidFill>
                <a:schemeClr val="bg1"/>
              </a:solidFill>
              <a:latin typeface="みかちゃん" panose="02000609000000000000" pitchFamily="1" charset="-128"/>
              <a:ea typeface="みかちゃん" panose="02000609000000000000" pitchFamily="1" charset="-128"/>
            </a:endParaRPr>
          </a:p>
        </p:txBody>
      </p:sp>
      <p:cxnSp>
        <p:nvCxnSpPr>
          <p:cNvPr id="8" name="直線コネクタ 7"/>
          <p:cNvCxnSpPr/>
          <p:nvPr/>
        </p:nvCxnSpPr>
        <p:spPr>
          <a:xfrm>
            <a:off x="1997200" y="129383"/>
            <a:ext cx="8165109"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1" name="直線コネクタ 10"/>
          <p:cNvCxnSpPr/>
          <p:nvPr/>
        </p:nvCxnSpPr>
        <p:spPr>
          <a:xfrm>
            <a:off x="196589" y="1887792"/>
            <a:ext cx="0" cy="4230106"/>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5" name="直線コネクタ 14"/>
          <p:cNvCxnSpPr/>
          <p:nvPr/>
        </p:nvCxnSpPr>
        <p:spPr>
          <a:xfrm>
            <a:off x="11985467" y="1917481"/>
            <a:ext cx="0" cy="4188542"/>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12" name="サブタイトル 4"/>
          <p:cNvSpPr txBox="1">
            <a:spLocks/>
          </p:cNvSpPr>
          <p:nvPr/>
        </p:nvSpPr>
        <p:spPr>
          <a:xfrm>
            <a:off x="6122020" y="4510702"/>
            <a:ext cx="5463505" cy="50263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None/>
              <a:defRPr kumimoji="1" sz="2400" kern="1200" cap="all" spc="200" baseline="0">
                <a:solidFill>
                  <a:schemeClr val="tx2"/>
                </a:solidFill>
                <a:latin typeface="みかちゃん-PB" panose="02000600000000000000" pitchFamily="2" charset="-128"/>
                <a:ea typeface="みかちゃん-PB" panose="02000600000000000000" pitchFamily="2" charset="-128"/>
                <a:cs typeface="+mn-cs"/>
              </a:defRPr>
            </a:lvl1pPr>
            <a:lvl2pPr marL="457200" indent="0" algn="ctr" defTabSz="914400" rtl="0" eaLnBrk="1" latinLnBrk="0" hangingPunct="1">
              <a:lnSpc>
                <a:spcPct val="90000"/>
              </a:lnSpc>
              <a:spcBef>
                <a:spcPts val="200"/>
              </a:spcBef>
              <a:spcAft>
                <a:spcPts val="400"/>
              </a:spcAft>
              <a:buClr>
                <a:schemeClr val="accent1"/>
              </a:buClr>
              <a:buFont typeface="Calibri" pitchFamily="34" charset="0"/>
              <a:buNone/>
              <a:defRPr kumimoji="1" sz="24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accent1"/>
              </a:buClr>
              <a:buFont typeface="Calibri" pitchFamily="34" charset="0"/>
              <a:buNone/>
              <a:defRPr kumimoji="1" sz="24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accent1"/>
              </a:buClr>
              <a:buFont typeface="Calibri" pitchFamily="34" charset="0"/>
              <a:buNone/>
              <a:defRPr kumimoji="1" sz="20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accent1"/>
              </a:buClr>
              <a:buFont typeface="Calibri" pitchFamily="34" charset="0"/>
              <a:buNone/>
              <a:defRPr kumimoji="1" sz="20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Calibri" pitchFamily="34" charset="0"/>
              <a:buNone/>
              <a:defRPr kumimoji="1" sz="20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Calibri" pitchFamily="34" charset="0"/>
              <a:buNone/>
              <a:defRPr kumimoji="1" sz="20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Calibri" pitchFamily="34" charset="0"/>
              <a:buNone/>
              <a:defRPr kumimoji="1" sz="20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Calibri" pitchFamily="34" charset="0"/>
              <a:buNone/>
              <a:defRPr kumimoji="1" sz="2000" kern="1200">
                <a:solidFill>
                  <a:schemeClr val="tx1">
                    <a:lumMod val="75000"/>
                    <a:lumOff val="25000"/>
                  </a:schemeClr>
                </a:solidFill>
                <a:latin typeface="+mn-lt"/>
                <a:ea typeface="+mn-ea"/>
                <a:cs typeface="+mn-cs"/>
              </a:defRPr>
            </a:lvl9pPr>
          </a:lstStyle>
          <a:p>
            <a:pPr algn="r"/>
            <a:r>
              <a:rPr lang="en-US" altLang="ja-JP" sz="3200" dirty="0">
                <a:solidFill>
                  <a:schemeClr val="tx1">
                    <a:lumMod val="75000"/>
                    <a:lumOff val="25000"/>
                  </a:schemeClr>
                </a:solidFill>
                <a:latin typeface="じゃぽねすく" panose="02000000000000000000" pitchFamily="2" charset="-128"/>
                <a:ea typeface="じゃぽねすく" panose="02000000000000000000" pitchFamily="2" charset="-128"/>
              </a:rPr>
              <a:t>2017</a:t>
            </a:r>
            <a:r>
              <a:rPr lang="ja-JP" altLang="en-US" sz="3200" dirty="0">
                <a:solidFill>
                  <a:schemeClr val="tx1">
                    <a:lumMod val="75000"/>
                    <a:lumOff val="25000"/>
                  </a:schemeClr>
                </a:solidFill>
                <a:latin typeface="じゃぽねすく" panose="02000000000000000000" pitchFamily="2" charset="-128"/>
                <a:ea typeface="じゃぽねすく" panose="02000000000000000000" pitchFamily="2" charset="-128"/>
              </a:rPr>
              <a:t>年</a:t>
            </a:r>
            <a:r>
              <a:rPr lang="en-US" altLang="ja-JP" sz="3200" dirty="0">
                <a:solidFill>
                  <a:schemeClr val="tx1">
                    <a:lumMod val="75000"/>
                    <a:lumOff val="25000"/>
                  </a:schemeClr>
                </a:solidFill>
                <a:latin typeface="じゃぽねすく" panose="02000000000000000000" pitchFamily="2" charset="-128"/>
                <a:ea typeface="じゃぽねすく" panose="02000000000000000000" pitchFamily="2" charset="-128"/>
              </a:rPr>
              <a:t>2</a:t>
            </a:r>
            <a:r>
              <a:rPr lang="ja-JP" altLang="en-US" sz="3200" dirty="0">
                <a:solidFill>
                  <a:schemeClr val="tx1">
                    <a:lumMod val="75000"/>
                    <a:lumOff val="25000"/>
                  </a:schemeClr>
                </a:solidFill>
                <a:latin typeface="じゃぽねすく" panose="02000000000000000000" pitchFamily="2" charset="-128"/>
                <a:ea typeface="じゃぽねすく" panose="02000000000000000000" pitchFamily="2" charset="-128"/>
              </a:rPr>
              <a:t>月２４日</a:t>
            </a:r>
            <a:r>
              <a:rPr lang="en-US" altLang="ja-JP" sz="3200" dirty="0">
                <a:solidFill>
                  <a:schemeClr val="tx1">
                    <a:lumMod val="75000"/>
                    <a:lumOff val="25000"/>
                  </a:schemeClr>
                </a:solidFill>
                <a:latin typeface="じゃぽねすく" panose="02000000000000000000" pitchFamily="2" charset="-128"/>
                <a:ea typeface="じゃぽねすく" panose="02000000000000000000" pitchFamily="2" charset="-128"/>
              </a:rPr>
              <a:t>(</a:t>
            </a:r>
            <a:r>
              <a:rPr lang="ja-JP" altLang="en-US" sz="3200" dirty="0">
                <a:solidFill>
                  <a:schemeClr val="tx1">
                    <a:lumMod val="75000"/>
                    <a:lumOff val="25000"/>
                  </a:schemeClr>
                </a:solidFill>
                <a:latin typeface="じゃぽねすく" panose="02000000000000000000" pitchFamily="2" charset="-128"/>
                <a:ea typeface="じゃぽねすく" panose="02000000000000000000" pitchFamily="2" charset="-128"/>
              </a:rPr>
              <a:t>土</a:t>
            </a:r>
            <a:r>
              <a:rPr lang="en-US" altLang="ja-JP" sz="3200" dirty="0">
                <a:solidFill>
                  <a:schemeClr val="tx1">
                    <a:lumMod val="75000"/>
                    <a:lumOff val="25000"/>
                  </a:schemeClr>
                </a:solidFill>
                <a:latin typeface="じゃぽねすく" panose="02000000000000000000" pitchFamily="2" charset="-128"/>
                <a:ea typeface="じゃぽねすく" panose="02000000000000000000" pitchFamily="2" charset="-128"/>
              </a:rPr>
              <a:t>)</a:t>
            </a:r>
            <a:endParaRPr lang="ja-JP" altLang="en-US" sz="3200" dirty="0">
              <a:solidFill>
                <a:schemeClr val="tx1">
                  <a:lumMod val="75000"/>
                  <a:lumOff val="25000"/>
                </a:schemeClr>
              </a:solidFill>
              <a:latin typeface="じゃぽねすく" panose="02000000000000000000" pitchFamily="2" charset="-128"/>
              <a:ea typeface="じゃぽねすく" panose="02000000000000000000" pitchFamily="2" charset="-128"/>
            </a:endParaRPr>
          </a:p>
        </p:txBody>
      </p:sp>
      <p:pic>
        <p:nvPicPr>
          <p:cNvPr id="14" name="図 13"/>
          <p:cNvPicPr>
            <a:picLocks noChangeAspect="1"/>
          </p:cNvPicPr>
          <p:nvPr/>
        </p:nvPicPr>
        <p:blipFill>
          <a:blip r:embed="rId3"/>
          <a:stretch>
            <a:fillRect/>
          </a:stretch>
        </p:blipFill>
        <p:spPr>
          <a:xfrm>
            <a:off x="9684419" y="5394318"/>
            <a:ext cx="1884631" cy="1025354"/>
          </a:xfrm>
          <a:prstGeom prst="rect">
            <a:avLst/>
          </a:prstGeom>
        </p:spPr>
      </p:pic>
    </p:spTree>
    <p:extLst>
      <p:ext uri="{BB962C8B-B14F-4D97-AF65-F5344CB8AC3E}">
        <p14:creationId xmlns:p14="http://schemas.microsoft.com/office/powerpoint/2010/main" val="16570288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ホームベース 37"/>
          <p:cNvSpPr/>
          <p:nvPr/>
        </p:nvSpPr>
        <p:spPr>
          <a:xfrm>
            <a:off x="2852381" y="6432488"/>
            <a:ext cx="1692323" cy="365125"/>
          </a:xfrm>
          <a:prstGeom prst="homePlate">
            <a:avLst/>
          </a:prstGeom>
          <a:solidFill>
            <a:schemeClr val="accent1">
              <a:lumMod val="40000"/>
              <a:lumOff val="6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t>提案の概要</a:t>
            </a:r>
          </a:p>
        </p:txBody>
      </p:sp>
      <p:sp>
        <p:nvSpPr>
          <p:cNvPr id="39" name="ホームベース 38"/>
          <p:cNvSpPr/>
          <p:nvPr/>
        </p:nvSpPr>
        <p:spPr>
          <a:xfrm>
            <a:off x="4544704" y="6432488"/>
            <a:ext cx="1692323" cy="365125"/>
          </a:xfrm>
          <a:prstGeom prst="homePlate">
            <a:avLst/>
          </a:prstGeom>
          <a:solidFill>
            <a:schemeClr val="accent1">
              <a:lumMod val="40000"/>
              <a:lumOff val="6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t>前提条件と体制</a:t>
            </a:r>
          </a:p>
        </p:txBody>
      </p:sp>
      <p:sp>
        <p:nvSpPr>
          <p:cNvPr id="40" name="ホームベース 39"/>
          <p:cNvSpPr/>
          <p:nvPr/>
        </p:nvSpPr>
        <p:spPr>
          <a:xfrm>
            <a:off x="6237027" y="6432487"/>
            <a:ext cx="1692323" cy="365125"/>
          </a:xfrm>
          <a:prstGeom prst="homePlate">
            <a:avLst/>
          </a:prstGeom>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100" dirty="0"/>
              <a:t>テストの全体像</a:t>
            </a:r>
          </a:p>
        </p:txBody>
      </p:sp>
      <p:sp>
        <p:nvSpPr>
          <p:cNvPr id="42" name="ホームベース 41"/>
          <p:cNvSpPr/>
          <p:nvPr/>
        </p:nvSpPr>
        <p:spPr>
          <a:xfrm>
            <a:off x="7929350" y="6432487"/>
            <a:ext cx="1692323" cy="365125"/>
          </a:xfrm>
          <a:prstGeom prst="homePlate">
            <a:avLst/>
          </a:prstGeom>
          <a:solidFill>
            <a:schemeClr val="accent1">
              <a:lumMod val="40000"/>
              <a:lumOff val="6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100" dirty="0"/>
              <a:t>まとめ</a:t>
            </a:r>
            <a:endParaRPr lang="en-US" altLang="ja-JP" sz="1100" dirty="0"/>
          </a:p>
        </p:txBody>
      </p:sp>
      <p:sp>
        <p:nvSpPr>
          <p:cNvPr id="2" name="タイトル 1"/>
          <p:cNvSpPr>
            <a:spLocks noGrp="1"/>
          </p:cNvSpPr>
          <p:nvPr>
            <p:ph type="title"/>
          </p:nvPr>
        </p:nvSpPr>
        <p:spPr/>
        <p:txBody>
          <a:bodyPr/>
          <a:lstStyle/>
          <a:p>
            <a:r>
              <a:rPr lang="ja-JP" altLang="en-US" dirty="0"/>
              <a:t>フォールトツリー作成方法</a:t>
            </a:r>
            <a:endParaRPr kumimoji="1" lang="ja-JP" altLang="en-US" dirty="0"/>
          </a:p>
        </p:txBody>
      </p:sp>
      <p:sp>
        <p:nvSpPr>
          <p:cNvPr id="3" name="スライド番号プレースホルダー 2"/>
          <p:cNvSpPr>
            <a:spLocks noGrp="1"/>
          </p:cNvSpPr>
          <p:nvPr>
            <p:ph type="sldNum" sz="quarter" idx="12"/>
          </p:nvPr>
        </p:nvSpPr>
        <p:spPr/>
        <p:txBody>
          <a:bodyPr/>
          <a:lstStyle/>
          <a:p>
            <a:fld id="{C0685AC5-7F16-4986-9275-35D3C24FC03C}" type="slidenum">
              <a:rPr lang="ja-JP" altLang="en-US" smtClean="0"/>
              <a:pPr/>
              <a:t>10</a:t>
            </a:fld>
            <a:r>
              <a:rPr lang="en-US" altLang="ja-JP" dirty="0"/>
              <a:t> /32</a:t>
            </a:r>
            <a:endParaRPr lang="ja-JP" altLang="en-US" dirty="0"/>
          </a:p>
        </p:txBody>
      </p:sp>
      <p:grpSp>
        <p:nvGrpSpPr>
          <p:cNvPr id="7" name="グループ化 6"/>
          <p:cNvGrpSpPr/>
          <p:nvPr/>
        </p:nvGrpSpPr>
        <p:grpSpPr>
          <a:xfrm>
            <a:off x="1150387" y="1864836"/>
            <a:ext cx="3242245" cy="3835422"/>
            <a:chOff x="1249949" y="1807032"/>
            <a:chExt cx="3242245" cy="3835422"/>
          </a:xfrm>
        </p:grpSpPr>
        <p:sp>
          <p:nvSpPr>
            <p:cNvPr id="5" name="正方形/長方形 4"/>
            <p:cNvSpPr/>
            <p:nvPr/>
          </p:nvSpPr>
          <p:spPr>
            <a:xfrm>
              <a:off x="1249949" y="1807032"/>
              <a:ext cx="3242245" cy="383542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6" name="正方形/長方形 5"/>
            <p:cNvSpPr/>
            <p:nvPr/>
          </p:nvSpPr>
          <p:spPr>
            <a:xfrm>
              <a:off x="1249949" y="1807033"/>
              <a:ext cx="3242245" cy="800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ユーザ事象</a:t>
              </a:r>
              <a:endParaRPr kumimoji="1" lang="en-US" altLang="ja-JP" dirty="0">
                <a:solidFill>
                  <a:schemeClr val="tx1"/>
                </a:solidFill>
              </a:endParaRPr>
            </a:p>
            <a:p>
              <a:pPr algn="ctr"/>
              <a:r>
                <a:rPr lang="en-US" altLang="ja-JP" dirty="0">
                  <a:solidFill>
                    <a:schemeClr val="tx1"/>
                  </a:solidFill>
                </a:rPr>
                <a:t>(</a:t>
              </a:r>
              <a:r>
                <a:rPr lang="ja-JP" altLang="en-US" dirty="0">
                  <a:solidFill>
                    <a:schemeClr val="tx1"/>
                  </a:solidFill>
                </a:rPr>
                <a:t>トップ階層</a:t>
              </a:r>
              <a:r>
                <a:rPr lang="en-US" altLang="ja-JP" dirty="0">
                  <a:solidFill>
                    <a:schemeClr val="tx1"/>
                  </a:solidFill>
                </a:rPr>
                <a:t>)</a:t>
              </a:r>
              <a:endParaRPr kumimoji="1" lang="ja-JP" altLang="en-US" dirty="0">
                <a:solidFill>
                  <a:schemeClr val="tx1"/>
                </a:solidFill>
              </a:endParaRPr>
            </a:p>
          </p:txBody>
        </p:sp>
      </p:grpSp>
      <p:grpSp>
        <p:nvGrpSpPr>
          <p:cNvPr id="8" name="グループ化 7"/>
          <p:cNvGrpSpPr/>
          <p:nvPr/>
        </p:nvGrpSpPr>
        <p:grpSpPr>
          <a:xfrm>
            <a:off x="4600667" y="1864836"/>
            <a:ext cx="3242245" cy="3835422"/>
            <a:chOff x="1249949" y="1807032"/>
            <a:chExt cx="3242245" cy="3835422"/>
          </a:xfrm>
        </p:grpSpPr>
        <p:sp>
          <p:nvSpPr>
            <p:cNvPr id="9" name="正方形/長方形 8"/>
            <p:cNvSpPr/>
            <p:nvPr/>
          </p:nvSpPr>
          <p:spPr>
            <a:xfrm>
              <a:off x="1249949" y="1807032"/>
              <a:ext cx="3242245" cy="383542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10" name="正方形/長方形 9"/>
            <p:cNvSpPr/>
            <p:nvPr/>
          </p:nvSpPr>
          <p:spPr>
            <a:xfrm>
              <a:off x="1249949" y="1807033"/>
              <a:ext cx="3242245" cy="800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システム</a:t>
              </a:r>
              <a:r>
                <a:rPr kumimoji="1" lang="ja-JP" altLang="en-US" dirty="0">
                  <a:solidFill>
                    <a:schemeClr val="tx1"/>
                  </a:solidFill>
                </a:rPr>
                <a:t>事象</a:t>
              </a:r>
              <a:endParaRPr kumimoji="1" lang="en-US" altLang="ja-JP" dirty="0">
                <a:solidFill>
                  <a:schemeClr val="tx1"/>
                </a:solidFill>
              </a:endParaRPr>
            </a:p>
            <a:p>
              <a:pPr algn="ctr"/>
              <a:r>
                <a:rPr lang="en-US" altLang="ja-JP" dirty="0">
                  <a:solidFill>
                    <a:schemeClr val="tx1"/>
                  </a:solidFill>
                </a:rPr>
                <a:t>(</a:t>
              </a:r>
              <a:r>
                <a:rPr lang="ja-JP" altLang="en-US" dirty="0">
                  <a:solidFill>
                    <a:schemeClr val="tx1"/>
                  </a:solidFill>
                </a:rPr>
                <a:t>ミドル階層</a:t>
              </a:r>
              <a:r>
                <a:rPr lang="en-US" altLang="ja-JP" dirty="0">
                  <a:solidFill>
                    <a:schemeClr val="tx1"/>
                  </a:solidFill>
                </a:rPr>
                <a:t>)</a:t>
              </a:r>
              <a:endParaRPr kumimoji="1" lang="ja-JP" altLang="en-US" dirty="0">
                <a:solidFill>
                  <a:schemeClr val="tx1"/>
                </a:solidFill>
              </a:endParaRPr>
            </a:p>
          </p:txBody>
        </p:sp>
      </p:grpSp>
      <p:grpSp>
        <p:nvGrpSpPr>
          <p:cNvPr id="11" name="グループ化 10"/>
          <p:cNvGrpSpPr/>
          <p:nvPr/>
        </p:nvGrpSpPr>
        <p:grpSpPr>
          <a:xfrm>
            <a:off x="8050947" y="1864836"/>
            <a:ext cx="2843559" cy="3835422"/>
            <a:chOff x="1249949" y="1807032"/>
            <a:chExt cx="3242245" cy="3835422"/>
          </a:xfrm>
        </p:grpSpPr>
        <p:sp>
          <p:nvSpPr>
            <p:cNvPr id="12" name="正方形/長方形 11"/>
            <p:cNvSpPr/>
            <p:nvPr/>
          </p:nvSpPr>
          <p:spPr>
            <a:xfrm>
              <a:off x="1249949" y="1807032"/>
              <a:ext cx="3242245" cy="383542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13" name="正方形/長方形 12"/>
            <p:cNvSpPr/>
            <p:nvPr/>
          </p:nvSpPr>
          <p:spPr>
            <a:xfrm>
              <a:off x="1249949" y="1807033"/>
              <a:ext cx="3242245" cy="800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原因</a:t>
              </a:r>
              <a:r>
                <a:rPr kumimoji="1" lang="ja-JP" altLang="en-US" dirty="0">
                  <a:solidFill>
                    <a:schemeClr val="tx1"/>
                  </a:solidFill>
                </a:rPr>
                <a:t>事象</a:t>
              </a:r>
              <a:endParaRPr kumimoji="1" lang="en-US" altLang="ja-JP" dirty="0">
                <a:solidFill>
                  <a:schemeClr val="tx1"/>
                </a:solidFill>
              </a:endParaRPr>
            </a:p>
            <a:p>
              <a:pPr algn="ctr"/>
              <a:r>
                <a:rPr lang="en-US" altLang="ja-JP" dirty="0">
                  <a:solidFill>
                    <a:schemeClr val="tx1"/>
                  </a:solidFill>
                </a:rPr>
                <a:t>(</a:t>
              </a:r>
              <a:r>
                <a:rPr lang="ja-JP" altLang="en-US" dirty="0">
                  <a:solidFill>
                    <a:schemeClr val="tx1"/>
                  </a:solidFill>
                </a:rPr>
                <a:t>ボトム階層</a:t>
              </a:r>
              <a:r>
                <a:rPr lang="en-US" altLang="ja-JP" dirty="0">
                  <a:solidFill>
                    <a:schemeClr val="tx1"/>
                  </a:solidFill>
                </a:rPr>
                <a:t>)</a:t>
              </a:r>
              <a:endParaRPr kumimoji="1" lang="ja-JP" altLang="en-US" dirty="0">
                <a:solidFill>
                  <a:schemeClr val="tx1"/>
                </a:solidFill>
              </a:endParaRPr>
            </a:p>
          </p:txBody>
        </p:sp>
      </p:grpSp>
      <p:sp>
        <p:nvSpPr>
          <p:cNvPr id="14" name="角丸四角形 13"/>
          <p:cNvSpPr/>
          <p:nvPr/>
        </p:nvSpPr>
        <p:spPr>
          <a:xfrm>
            <a:off x="1962040" y="3107989"/>
            <a:ext cx="1618938" cy="67455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Top</a:t>
            </a:r>
            <a:r>
              <a:rPr kumimoji="1" lang="ja-JP" altLang="en-US" dirty="0">
                <a:solidFill>
                  <a:schemeClr val="tx1"/>
                </a:solidFill>
              </a:rPr>
              <a:t>事象</a:t>
            </a:r>
          </a:p>
        </p:txBody>
      </p:sp>
      <p:sp>
        <p:nvSpPr>
          <p:cNvPr id="15" name="角丸四角形 14"/>
          <p:cNvSpPr/>
          <p:nvPr/>
        </p:nvSpPr>
        <p:spPr>
          <a:xfrm>
            <a:off x="5412320" y="3103323"/>
            <a:ext cx="1618938" cy="67455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サブ</a:t>
            </a:r>
            <a:r>
              <a:rPr kumimoji="1" lang="ja-JP" altLang="en-US" dirty="0">
                <a:solidFill>
                  <a:schemeClr val="tx1"/>
                </a:solidFill>
              </a:rPr>
              <a:t>事象</a:t>
            </a:r>
          </a:p>
        </p:txBody>
      </p:sp>
      <p:sp>
        <p:nvSpPr>
          <p:cNvPr id="16" name="角丸四角形 15"/>
          <p:cNvSpPr/>
          <p:nvPr/>
        </p:nvSpPr>
        <p:spPr>
          <a:xfrm>
            <a:off x="5412320" y="4307183"/>
            <a:ext cx="1618938" cy="67455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サブ</a:t>
            </a:r>
            <a:r>
              <a:rPr kumimoji="1" lang="ja-JP" altLang="en-US" dirty="0">
                <a:solidFill>
                  <a:schemeClr val="tx1"/>
                </a:solidFill>
              </a:rPr>
              <a:t>事象</a:t>
            </a:r>
          </a:p>
        </p:txBody>
      </p:sp>
      <p:sp>
        <p:nvSpPr>
          <p:cNvPr id="17" name="角丸四角形 16"/>
          <p:cNvSpPr/>
          <p:nvPr/>
        </p:nvSpPr>
        <p:spPr>
          <a:xfrm>
            <a:off x="8660579" y="3103323"/>
            <a:ext cx="1618938" cy="67455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原因事象</a:t>
            </a:r>
          </a:p>
        </p:txBody>
      </p:sp>
      <p:cxnSp>
        <p:nvCxnSpPr>
          <p:cNvPr id="18" name="直線矢印コネクタ 17"/>
          <p:cNvCxnSpPr>
            <a:stCxn id="14" idx="3"/>
            <a:endCxn id="15" idx="1"/>
          </p:cNvCxnSpPr>
          <p:nvPr/>
        </p:nvCxnSpPr>
        <p:spPr>
          <a:xfrm flipV="1">
            <a:off x="3580978" y="3440602"/>
            <a:ext cx="1831342" cy="4666"/>
          </a:xfrm>
          <a:prstGeom prst="straightConnector1">
            <a:avLst/>
          </a:pr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3" name="直線矢印コネクタ 22"/>
          <p:cNvCxnSpPr>
            <a:stCxn id="14" idx="3"/>
            <a:endCxn id="16" idx="1"/>
          </p:cNvCxnSpPr>
          <p:nvPr/>
        </p:nvCxnSpPr>
        <p:spPr>
          <a:xfrm>
            <a:off x="3580978" y="3445268"/>
            <a:ext cx="1831342" cy="1199194"/>
          </a:xfrm>
          <a:prstGeom prst="bentConnector3">
            <a:avLst>
              <a:gd name="adj1" fmla="val 50000"/>
            </a:avLst>
          </a:pr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8" name="角丸四角形 27"/>
          <p:cNvSpPr/>
          <p:nvPr/>
        </p:nvSpPr>
        <p:spPr>
          <a:xfrm>
            <a:off x="8659885" y="4306134"/>
            <a:ext cx="1618938" cy="67455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原因事象</a:t>
            </a:r>
            <a:endParaRPr kumimoji="1" lang="ja-JP" altLang="en-US" dirty="0">
              <a:solidFill>
                <a:schemeClr val="tx1"/>
              </a:solidFill>
            </a:endParaRPr>
          </a:p>
        </p:txBody>
      </p:sp>
      <p:cxnSp>
        <p:nvCxnSpPr>
          <p:cNvPr id="29" name="直線矢印コネクタ 28"/>
          <p:cNvCxnSpPr>
            <a:stCxn id="15" idx="3"/>
            <a:endCxn id="17" idx="1"/>
          </p:cNvCxnSpPr>
          <p:nvPr/>
        </p:nvCxnSpPr>
        <p:spPr>
          <a:xfrm>
            <a:off x="7031258" y="3440602"/>
            <a:ext cx="1629321" cy="0"/>
          </a:xfrm>
          <a:prstGeom prst="straightConnector1">
            <a:avLst/>
          </a:pr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2" name="直線矢印コネクタ 31"/>
          <p:cNvCxnSpPr>
            <a:stCxn id="16" idx="3"/>
            <a:endCxn id="28" idx="1"/>
          </p:cNvCxnSpPr>
          <p:nvPr/>
        </p:nvCxnSpPr>
        <p:spPr>
          <a:xfrm flipV="1">
            <a:off x="7031258" y="4643413"/>
            <a:ext cx="1628627" cy="1049"/>
          </a:xfrm>
          <a:prstGeom prst="straightConnector1">
            <a:avLst/>
          </a:pr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4" name="テキスト ボックス 53"/>
          <p:cNvSpPr txBox="1"/>
          <p:nvPr/>
        </p:nvSpPr>
        <p:spPr>
          <a:xfrm>
            <a:off x="543861" y="1185713"/>
            <a:ext cx="6288901" cy="523220"/>
          </a:xfrm>
          <a:prstGeom prst="rect">
            <a:avLst/>
          </a:prstGeom>
          <a:noFill/>
        </p:spPr>
        <p:txBody>
          <a:bodyPr wrap="none" rtlCol="0">
            <a:spAutoFit/>
          </a:bodyPr>
          <a:lstStyle/>
          <a:p>
            <a:r>
              <a:rPr lang="ja-JP" altLang="en-US" sz="2800" dirty="0"/>
              <a:t>三層に分けてフォルトツリーを考える</a:t>
            </a:r>
            <a:endParaRPr kumimoji="1" lang="ja-JP" altLang="en-US" sz="2800" dirty="0"/>
          </a:p>
        </p:txBody>
      </p:sp>
    </p:spTree>
    <p:extLst>
      <p:ext uri="{BB962C8B-B14F-4D97-AF65-F5344CB8AC3E}">
        <p14:creationId xmlns:p14="http://schemas.microsoft.com/office/powerpoint/2010/main" val="11523475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ホームベース 37"/>
          <p:cNvSpPr/>
          <p:nvPr/>
        </p:nvSpPr>
        <p:spPr>
          <a:xfrm>
            <a:off x="2852381" y="6432488"/>
            <a:ext cx="1692323" cy="365125"/>
          </a:xfrm>
          <a:prstGeom prst="homePlate">
            <a:avLst/>
          </a:prstGeom>
          <a:solidFill>
            <a:schemeClr val="accent1">
              <a:lumMod val="40000"/>
              <a:lumOff val="6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t>提案の概要</a:t>
            </a:r>
          </a:p>
        </p:txBody>
      </p:sp>
      <p:sp>
        <p:nvSpPr>
          <p:cNvPr id="39" name="ホームベース 38"/>
          <p:cNvSpPr/>
          <p:nvPr/>
        </p:nvSpPr>
        <p:spPr>
          <a:xfrm>
            <a:off x="4544704" y="6432488"/>
            <a:ext cx="1692323" cy="365125"/>
          </a:xfrm>
          <a:prstGeom prst="homePlate">
            <a:avLst/>
          </a:prstGeom>
          <a:solidFill>
            <a:schemeClr val="accent1">
              <a:lumMod val="40000"/>
              <a:lumOff val="6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t>前提条件と体制</a:t>
            </a:r>
          </a:p>
        </p:txBody>
      </p:sp>
      <p:sp>
        <p:nvSpPr>
          <p:cNvPr id="40" name="ホームベース 39"/>
          <p:cNvSpPr/>
          <p:nvPr/>
        </p:nvSpPr>
        <p:spPr>
          <a:xfrm>
            <a:off x="6237027" y="6432487"/>
            <a:ext cx="1692323" cy="365125"/>
          </a:xfrm>
          <a:prstGeom prst="homePlate">
            <a:avLst/>
          </a:prstGeom>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100" dirty="0"/>
              <a:t>テストの全体像</a:t>
            </a:r>
          </a:p>
        </p:txBody>
      </p:sp>
      <p:sp>
        <p:nvSpPr>
          <p:cNvPr id="42" name="ホームベース 41"/>
          <p:cNvSpPr/>
          <p:nvPr/>
        </p:nvSpPr>
        <p:spPr>
          <a:xfrm>
            <a:off x="7929350" y="6432487"/>
            <a:ext cx="1692323" cy="365125"/>
          </a:xfrm>
          <a:prstGeom prst="homePlate">
            <a:avLst/>
          </a:prstGeom>
          <a:solidFill>
            <a:schemeClr val="accent1">
              <a:lumMod val="40000"/>
              <a:lumOff val="6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100" dirty="0"/>
              <a:t>まとめ</a:t>
            </a:r>
            <a:endParaRPr lang="en-US" altLang="ja-JP" sz="1100" dirty="0"/>
          </a:p>
        </p:txBody>
      </p:sp>
      <p:sp>
        <p:nvSpPr>
          <p:cNvPr id="2" name="タイトル 1"/>
          <p:cNvSpPr>
            <a:spLocks noGrp="1"/>
          </p:cNvSpPr>
          <p:nvPr>
            <p:ph type="title"/>
          </p:nvPr>
        </p:nvSpPr>
        <p:spPr/>
        <p:txBody>
          <a:bodyPr/>
          <a:lstStyle/>
          <a:p>
            <a:r>
              <a:rPr lang="ja-JP" altLang="en-US" dirty="0"/>
              <a:t>フォールトツリー作成方法</a:t>
            </a:r>
            <a:endParaRPr kumimoji="1" lang="ja-JP" altLang="en-US" dirty="0"/>
          </a:p>
        </p:txBody>
      </p:sp>
      <p:sp>
        <p:nvSpPr>
          <p:cNvPr id="3" name="スライド番号プレースホルダー 2"/>
          <p:cNvSpPr>
            <a:spLocks noGrp="1"/>
          </p:cNvSpPr>
          <p:nvPr>
            <p:ph type="sldNum" sz="quarter" idx="12"/>
          </p:nvPr>
        </p:nvSpPr>
        <p:spPr/>
        <p:txBody>
          <a:bodyPr/>
          <a:lstStyle/>
          <a:p>
            <a:fld id="{C0685AC5-7F16-4986-9275-35D3C24FC03C}" type="slidenum">
              <a:rPr lang="ja-JP" altLang="en-US" smtClean="0"/>
              <a:pPr/>
              <a:t>11</a:t>
            </a:fld>
            <a:r>
              <a:rPr lang="en-US" altLang="ja-JP" dirty="0"/>
              <a:t> /32</a:t>
            </a:r>
            <a:endParaRPr lang="ja-JP" altLang="en-US" dirty="0"/>
          </a:p>
        </p:txBody>
      </p:sp>
      <p:grpSp>
        <p:nvGrpSpPr>
          <p:cNvPr id="7" name="グループ化 6"/>
          <p:cNvGrpSpPr/>
          <p:nvPr/>
        </p:nvGrpSpPr>
        <p:grpSpPr>
          <a:xfrm>
            <a:off x="1150387" y="1864836"/>
            <a:ext cx="3242245" cy="3835422"/>
            <a:chOff x="1249949" y="1807032"/>
            <a:chExt cx="3242245" cy="3835422"/>
          </a:xfrm>
        </p:grpSpPr>
        <p:sp>
          <p:nvSpPr>
            <p:cNvPr id="5" name="正方形/長方形 4"/>
            <p:cNvSpPr/>
            <p:nvPr/>
          </p:nvSpPr>
          <p:spPr>
            <a:xfrm>
              <a:off x="1249949" y="1807032"/>
              <a:ext cx="3242245" cy="383542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6" name="正方形/長方形 5"/>
            <p:cNvSpPr/>
            <p:nvPr/>
          </p:nvSpPr>
          <p:spPr>
            <a:xfrm>
              <a:off x="1249949" y="1807033"/>
              <a:ext cx="3242245" cy="800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ユーザ事象</a:t>
              </a:r>
              <a:endParaRPr kumimoji="1" lang="en-US" altLang="ja-JP" dirty="0">
                <a:solidFill>
                  <a:schemeClr val="tx1"/>
                </a:solidFill>
              </a:endParaRPr>
            </a:p>
            <a:p>
              <a:pPr algn="ctr"/>
              <a:r>
                <a:rPr lang="en-US" altLang="ja-JP" dirty="0">
                  <a:solidFill>
                    <a:schemeClr val="tx1"/>
                  </a:solidFill>
                </a:rPr>
                <a:t>(</a:t>
              </a:r>
              <a:r>
                <a:rPr lang="ja-JP" altLang="en-US" dirty="0">
                  <a:solidFill>
                    <a:schemeClr val="tx1"/>
                  </a:solidFill>
                </a:rPr>
                <a:t>トップ階層</a:t>
              </a:r>
              <a:r>
                <a:rPr lang="en-US" altLang="ja-JP" dirty="0">
                  <a:solidFill>
                    <a:schemeClr val="tx1"/>
                  </a:solidFill>
                </a:rPr>
                <a:t>)</a:t>
              </a:r>
              <a:endParaRPr kumimoji="1" lang="ja-JP" altLang="en-US" dirty="0">
                <a:solidFill>
                  <a:schemeClr val="tx1"/>
                </a:solidFill>
              </a:endParaRPr>
            </a:p>
          </p:txBody>
        </p:sp>
      </p:grpSp>
      <p:grpSp>
        <p:nvGrpSpPr>
          <p:cNvPr id="8" name="グループ化 7"/>
          <p:cNvGrpSpPr/>
          <p:nvPr/>
        </p:nvGrpSpPr>
        <p:grpSpPr>
          <a:xfrm>
            <a:off x="4600667" y="1864836"/>
            <a:ext cx="3242245" cy="3835422"/>
            <a:chOff x="1249949" y="1807032"/>
            <a:chExt cx="3242245" cy="3835422"/>
          </a:xfrm>
        </p:grpSpPr>
        <p:sp>
          <p:nvSpPr>
            <p:cNvPr id="9" name="正方形/長方形 8"/>
            <p:cNvSpPr/>
            <p:nvPr/>
          </p:nvSpPr>
          <p:spPr>
            <a:xfrm>
              <a:off x="1249949" y="1807032"/>
              <a:ext cx="3242245" cy="383542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10" name="正方形/長方形 9"/>
            <p:cNvSpPr/>
            <p:nvPr/>
          </p:nvSpPr>
          <p:spPr>
            <a:xfrm>
              <a:off x="1249949" y="1807033"/>
              <a:ext cx="3242245" cy="800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システム</a:t>
              </a:r>
              <a:r>
                <a:rPr kumimoji="1" lang="ja-JP" altLang="en-US" dirty="0">
                  <a:solidFill>
                    <a:schemeClr val="tx1"/>
                  </a:solidFill>
                </a:rPr>
                <a:t>事象</a:t>
              </a:r>
              <a:endParaRPr kumimoji="1" lang="en-US" altLang="ja-JP" dirty="0">
                <a:solidFill>
                  <a:schemeClr val="tx1"/>
                </a:solidFill>
              </a:endParaRPr>
            </a:p>
            <a:p>
              <a:pPr algn="ctr"/>
              <a:r>
                <a:rPr lang="en-US" altLang="ja-JP" dirty="0">
                  <a:solidFill>
                    <a:schemeClr val="tx1"/>
                  </a:solidFill>
                </a:rPr>
                <a:t>(</a:t>
              </a:r>
              <a:r>
                <a:rPr lang="ja-JP" altLang="en-US" dirty="0">
                  <a:solidFill>
                    <a:schemeClr val="tx1"/>
                  </a:solidFill>
                </a:rPr>
                <a:t>ミドル階層</a:t>
              </a:r>
              <a:r>
                <a:rPr lang="en-US" altLang="ja-JP" dirty="0">
                  <a:solidFill>
                    <a:schemeClr val="tx1"/>
                  </a:solidFill>
                </a:rPr>
                <a:t>)</a:t>
              </a:r>
              <a:endParaRPr kumimoji="1" lang="ja-JP" altLang="en-US" dirty="0">
                <a:solidFill>
                  <a:schemeClr val="tx1"/>
                </a:solidFill>
              </a:endParaRPr>
            </a:p>
          </p:txBody>
        </p:sp>
      </p:grpSp>
      <p:grpSp>
        <p:nvGrpSpPr>
          <p:cNvPr id="11" name="グループ化 10"/>
          <p:cNvGrpSpPr/>
          <p:nvPr/>
        </p:nvGrpSpPr>
        <p:grpSpPr>
          <a:xfrm>
            <a:off x="8050947" y="1864836"/>
            <a:ext cx="2843559" cy="3835422"/>
            <a:chOff x="1249949" y="1807032"/>
            <a:chExt cx="3242245" cy="3835422"/>
          </a:xfrm>
        </p:grpSpPr>
        <p:sp>
          <p:nvSpPr>
            <p:cNvPr id="12" name="正方形/長方形 11"/>
            <p:cNvSpPr/>
            <p:nvPr/>
          </p:nvSpPr>
          <p:spPr>
            <a:xfrm>
              <a:off x="1249949" y="1807032"/>
              <a:ext cx="3242245" cy="383542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13" name="正方形/長方形 12"/>
            <p:cNvSpPr/>
            <p:nvPr/>
          </p:nvSpPr>
          <p:spPr>
            <a:xfrm>
              <a:off x="1249949" y="1807033"/>
              <a:ext cx="3242245" cy="800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原因</a:t>
              </a:r>
              <a:r>
                <a:rPr kumimoji="1" lang="ja-JP" altLang="en-US" dirty="0">
                  <a:solidFill>
                    <a:schemeClr val="tx1"/>
                  </a:solidFill>
                </a:rPr>
                <a:t>事象</a:t>
              </a:r>
              <a:endParaRPr kumimoji="1" lang="en-US" altLang="ja-JP" dirty="0">
                <a:solidFill>
                  <a:schemeClr val="tx1"/>
                </a:solidFill>
              </a:endParaRPr>
            </a:p>
            <a:p>
              <a:pPr algn="ctr"/>
              <a:r>
                <a:rPr lang="en-US" altLang="ja-JP" dirty="0">
                  <a:solidFill>
                    <a:schemeClr val="tx1"/>
                  </a:solidFill>
                </a:rPr>
                <a:t>(</a:t>
              </a:r>
              <a:r>
                <a:rPr lang="ja-JP" altLang="en-US" dirty="0">
                  <a:solidFill>
                    <a:schemeClr val="tx1"/>
                  </a:solidFill>
                </a:rPr>
                <a:t>ボトム階層</a:t>
              </a:r>
              <a:r>
                <a:rPr lang="en-US" altLang="ja-JP" dirty="0">
                  <a:solidFill>
                    <a:schemeClr val="tx1"/>
                  </a:solidFill>
                </a:rPr>
                <a:t>)</a:t>
              </a:r>
              <a:endParaRPr kumimoji="1" lang="ja-JP" altLang="en-US" dirty="0">
                <a:solidFill>
                  <a:schemeClr val="tx1"/>
                </a:solidFill>
              </a:endParaRPr>
            </a:p>
          </p:txBody>
        </p:sp>
      </p:grpSp>
      <p:sp>
        <p:nvSpPr>
          <p:cNvPr id="14" name="角丸四角形 13"/>
          <p:cNvSpPr/>
          <p:nvPr/>
        </p:nvSpPr>
        <p:spPr>
          <a:xfrm>
            <a:off x="1962040" y="3107989"/>
            <a:ext cx="1618938" cy="67455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Top</a:t>
            </a:r>
            <a:r>
              <a:rPr kumimoji="1" lang="ja-JP" altLang="en-US" dirty="0">
                <a:solidFill>
                  <a:schemeClr val="tx1"/>
                </a:solidFill>
              </a:rPr>
              <a:t>事象</a:t>
            </a:r>
          </a:p>
        </p:txBody>
      </p:sp>
      <p:sp>
        <p:nvSpPr>
          <p:cNvPr id="15" name="角丸四角形 14"/>
          <p:cNvSpPr/>
          <p:nvPr/>
        </p:nvSpPr>
        <p:spPr>
          <a:xfrm>
            <a:off x="5412320" y="3103323"/>
            <a:ext cx="1618938" cy="67455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サブ</a:t>
            </a:r>
            <a:r>
              <a:rPr kumimoji="1" lang="ja-JP" altLang="en-US" dirty="0">
                <a:solidFill>
                  <a:schemeClr val="tx1"/>
                </a:solidFill>
              </a:rPr>
              <a:t>事象</a:t>
            </a:r>
          </a:p>
        </p:txBody>
      </p:sp>
      <p:sp>
        <p:nvSpPr>
          <p:cNvPr id="16" name="角丸四角形 15"/>
          <p:cNvSpPr/>
          <p:nvPr/>
        </p:nvSpPr>
        <p:spPr>
          <a:xfrm>
            <a:off x="5412320" y="4307183"/>
            <a:ext cx="1618938" cy="67455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サブ</a:t>
            </a:r>
            <a:r>
              <a:rPr kumimoji="1" lang="ja-JP" altLang="en-US" dirty="0">
                <a:solidFill>
                  <a:schemeClr val="tx1"/>
                </a:solidFill>
              </a:rPr>
              <a:t>事象</a:t>
            </a:r>
          </a:p>
        </p:txBody>
      </p:sp>
      <p:sp>
        <p:nvSpPr>
          <p:cNvPr id="17" name="角丸四角形 16"/>
          <p:cNvSpPr/>
          <p:nvPr/>
        </p:nvSpPr>
        <p:spPr>
          <a:xfrm>
            <a:off x="8660579" y="3103323"/>
            <a:ext cx="1618938" cy="67455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原因事象</a:t>
            </a:r>
          </a:p>
        </p:txBody>
      </p:sp>
      <p:cxnSp>
        <p:nvCxnSpPr>
          <p:cNvPr id="18" name="直線矢印コネクタ 17"/>
          <p:cNvCxnSpPr>
            <a:stCxn id="14" idx="3"/>
            <a:endCxn id="15" idx="1"/>
          </p:cNvCxnSpPr>
          <p:nvPr/>
        </p:nvCxnSpPr>
        <p:spPr>
          <a:xfrm flipV="1">
            <a:off x="3580978" y="3440602"/>
            <a:ext cx="1831342" cy="4666"/>
          </a:xfrm>
          <a:prstGeom prst="straightConnector1">
            <a:avLst/>
          </a:pr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3" name="直線矢印コネクタ 22"/>
          <p:cNvCxnSpPr>
            <a:stCxn id="14" idx="3"/>
            <a:endCxn id="16" idx="1"/>
          </p:cNvCxnSpPr>
          <p:nvPr/>
        </p:nvCxnSpPr>
        <p:spPr>
          <a:xfrm>
            <a:off x="3580978" y="3445268"/>
            <a:ext cx="1831342" cy="1199194"/>
          </a:xfrm>
          <a:prstGeom prst="bentConnector3">
            <a:avLst>
              <a:gd name="adj1" fmla="val 50000"/>
            </a:avLst>
          </a:pr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8" name="角丸四角形 27"/>
          <p:cNvSpPr/>
          <p:nvPr/>
        </p:nvSpPr>
        <p:spPr>
          <a:xfrm>
            <a:off x="8659885" y="4306134"/>
            <a:ext cx="1618938" cy="67455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原因事象</a:t>
            </a:r>
            <a:endParaRPr kumimoji="1" lang="ja-JP" altLang="en-US" dirty="0">
              <a:solidFill>
                <a:schemeClr val="tx1"/>
              </a:solidFill>
            </a:endParaRPr>
          </a:p>
        </p:txBody>
      </p:sp>
      <p:cxnSp>
        <p:nvCxnSpPr>
          <p:cNvPr id="29" name="直線矢印コネクタ 28"/>
          <p:cNvCxnSpPr>
            <a:stCxn id="15" idx="3"/>
            <a:endCxn id="17" idx="1"/>
          </p:cNvCxnSpPr>
          <p:nvPr/>
        </p:nvCxnSpPr>
        <p:spPr>
          <a:xfrm>
            <a:off x="7031258" y="3440602"/>
            <a:ext cx="1629321" cy="0"/>
          </a:xfrm>
          <a:prstGeom prst="straightConnector1">
            <a:avLst/>
          </a:pr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2" name="直線矢印コネクタ 31"/>
          <p:cNvCxnSpPr>
            <a:stCxn id="16" idx="3"/>
            <a:endCxn id="28" idx="1"/>
          </p:cNvCxnSpPr>
          <p:nvPr/>
        </p:nvCxnSpPr>
        <p:spPr>
          <a:xfrm flipV="1">
            <a:off x="7031258" y="4643413"/>
            <a:ext cx="1628627" cy="1049"/>
          </a:xfrm>
          <a:prstGeom prst="straightConnector1">
            <a:avLst/>
          </a:pr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4" name="テキスト ボックス 53"/>
          <p:cNvSpPr txBox="1"/>
          <p:nvPr/>
        </p:nvSpPr>
        <p:spPr>
          <a:xfrm>
            <a:off x="1097280" y="1157742"/>
            <a:ext cx="7528151" cy="523220"/>
          </a:xfrm>
          <a:prstGeom prst="rect">
            <a:avLst/>
          </a:prstGeom>
          <a:noFill/>
        </p:spPr>
        <p:txBody>
          <a:bodyPr wrap="none" rtlCol="0">
            <a:spAutoFit/>
          </a:bodyPr>
          <a:lstStyle/>
          <a:p>
            <a:r>
              <a:rPr lang="ja-JP" altLang="en-US" sz="2800" dirty="0"/>
              <a:t>ステークホルダーの要求から</a:t>
            </a:r>
            <a:r>
              <a:rPr lang="en-US" altLang="ja-JP" sz="2800" dirty="0"/>
              <a:t>Top</a:t>
            </a:r>
            <a:r>
              <a:rPr lang="ja-JP" altLang="en-US" sz="2800" dirty="0"/>
              <a:t>事象を出す。</a:t>
            </a:r>
            <a:endParaRPr kumimoji="1" lang="ja-JP" altLang="en-US" sz="2800" dirty="0"/>
          </a:p>
        </p:txBody>
      </p:sp>
      <p:sp>
        <p:nvSpPr>
          <p:cNvPr id="27" name="テキスト ボックス 26">
            <a:extLst>
              <a:ext uri="{FF2B5EF4-FFF2-40B4-BE49-F238E27FC236}">
                <a16:creationId xmlns:a16="http://schemas.microsoft.com/office/drawing/2014/main" id="{139CBF63-99C3-47CF-8A7D-80C308AE566A}"/>
              </a:ext>
            </a:extLst>
          </p:cNvPr>
          <p:cNvSpPr txBox="1"/>
          <p:nvPr/>
        </p:nvSpPr>
        <p:spPr>
          <a:xfrm>
            <a:off x="1528622" y="5368876"/>
            <a:ext cx="4976087" cy="646331"/>
          </a:xfrm>
          <a:prstGeom prst="rect">
            <a:avLst/>
          </a:prstGeom>
          <a:solidFill>
            <a:schemeClr val="accent1">
              <a:lumMod val="20000"/>
              <a:lumOff val="80000"/>
            </a:schemeClr>
          </a:solidFill>
          <a:effectLst>
            <a:outerShdw blurRad="50800" dist="38100" dir="2700000" algn="tl" rotWithShape="0">
              <a:prstClr val="black">
                <a:alpha val="40000"/>
              </a:prstClr>
            </a:outerShdw>
          </a:effectLst>
        </p:spPr>
        <p:txBody>
          <a:bodyPr wrap="square" rtlCol="0">
            <a:spAutoFit/>
          </a:bodyPr>
          <a:lstStyle/>
          <a:p>
            <a:r>
              <a:rPr lang="ja-JP" altLang="en-US" dirty="0"/>
              <a:t>より導出するため、要求に対して</a:t>
            </a:r>
            <a:endParaRPr lang="en-US" altLang="ja-JP" dirty="0"/>
          </a:p>
          <a:p>
            <a:r>
              <a:rPr lang="ja-JP" altLang="en-US" dirty="0"/>
              <a:t>ガイドワードを適用し、</a:t>
            </a:r>
            <a:r>
              <a:rPr lang="en-US" altLang="ja-JP" dirty="0"/>
              <a:t>Top</a:t>
            </a:r>
            <a:r>
              <a:rPr lang="ja-JP" altLang="en-US" dirty="0"/>
              <a:t>事象を洗い出す。</a:t>
            </a:r>
            <a:endParaRPr lang="en-US" altLang="ja-JP" dirty="0"/>
          </a:p>
        </p:txBody>
      </p:sp>
      <p:sp>
        <p:nvSpPr>
          <p:cNvPr id="30" name="円/楕円 30">
            <a:extLst>
              <a:ext uri="{FF2B5EF4-FFF2-40B4-BE49-F238E27FC236}">
                <a16:creationId xmlns:a16="http://schemas.microsoft.com/office/drawing/2014/main" id="{37DF8539-99C6-4113-86AD-17DF30635461}"/>
              </a:ext>
            </a:extLst>
          </p:cNvPr>
          <p:cNvSpPr/>
          <p:nvPr/>
        </p:nvSpPr>
        <p:spPr>
          <a:xfrm>
            <a:off x="1728134" y="2847109"/>
            <a:ext cx="1992039" cy="1537130"/>
          </a:xfrm>
          <a:prstGeom prst="ellipse">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31" name="直線コネクタ 30">
            <a:extLst>
              <a:ext uri="{FF2B5EF4-FFF2-40B4-BE49-F238E27FC236}">
                <a16:creationId xmlns:a16="http://schemas.microsoft.com/office/drawing/2014/main" id="{0DCE48B3-D6CC-4A09-A599-66A8C3B6C745}"/>
              </a:ext>
            </a:extLst>
          </p:cNvPr>
          <p:cNvCxnSpPr>
            <a:cxnSpLocks/>
            <a:endCxn id="27" idx="0"/>
          </p:cNvCxnSpPr>
          <p:nvPr/>
        </p:nvCxnSpPr>
        <p:spPr>
          <a:xfrm>
            <a:off x="2852381" y="4384239"/>
            <a:ext cx="1164285" cy="984637"/>
          </a:xfrm>
          <a:prstGeom prst="line">
            <a:avLst/>
          </a:prstGeom>
          <a:ln w="28575">
            <a:solidFill>
              <a:srgbClr val="FF0000"/>
            </a:solidFill>
            <a:head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3958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正方形/長方形 19">
            <a:extLst>
              <a:ext uri="{FF2B5EF4-FFF2-40B4-BE49-F238E27FC236}">
                <a16:creationId xmlns:a16="http://schemas.microsoft.com/office/drawing/2014/main" id="{B8E3E079-DBC4-4010-B9BF-7CB105506E57}"/>
              </a:ext>
            </a:extLst>
          </p:cNvPr>
          <p:cNvSpPr/>
          <p:nvPr/>
        </p:nvSpPr>
        <p:spPr>
          <a:xfrm>
            <a:off x="1245704" y="3849757"/>
            <a:ext cx="10032380" cy="2053006"/>
          </a:xfrm>
          <a:prstGeom prst="rect">
            <a:avLst/>
          </a:prstGeom>
          <a:solidFill>
            <a:schemeClr val="accent1">
              <a:lumMod val="20000"/>
              <a:lumOff val="80000"/>
            </a:schemeClr>
          </a:solidFill>
          <a:ln>
            <a:solidFill>
              <a:schemeClr val="accent1">
                <a:lumMod val="20000"/>
                <a:lumOff val="8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FC4A043D-15A4-4A12-8846-398107E1AFB7}"/>
              </a:ext>
            </a:extLst>
          </p:cNvPr>
          <p:cNvSpPr>
            <a:spLocks noGrp="1"/>
          </p:cNvSpPr>
          <p:nvPr>
            <p:ph type="title"/>
          </p:nvPr>
        </p:nvSpPr>
        <p:spPr/>
        <p:txBody>
          <a:bodyPr/>
          <a:lstStyle/>
          <a:p>
            <a:r>
              <a:rPr kumimoji="1" lang="ja-JP" altLang="en-US" dirty="0"/>
              <a:t>要求からの</a:t>
            </a:r>
            <a:r>
              <a:rPr kumimoji="1" lang="en-US" altLang="ja-JP" dirty="0"/>
              <a:t>Top</a:t>
            </a:r>
            <a:r>
              <a:rPr kumimoji="1" lang="ja-JP" altLang="en-US" dirty="0"/>
              <a:t>事象</a:t>
            </a:r>
            <a:r>
              <a:rPr kumimoji="1" lang="en-US" altLang="ja-JP" dirty="0"/>
              <a:t>(</a:t>
            </a:r>
            <a:r>
              <a:rPr kumimoji="1" lang="ja-JP" altLang="en-US" dirty="0"/>
              <a:t>フォールト</a:t>
            </a:r>
            <a:r>
              <a:rPr kumimoji="1" lang="en-US" altLang="ja-JP" dirty="0"/>
              <a:t>)</a:t>
            </a:r>
            <a:r>
              <a:rPr kumimoji="1" lang="ja-JP" altLang="en-US" dirty="0"/>
              <a:t>だし</a:t>
            </a:r>
          </a:p>
        </p:txBody>
      </p:sp>
      <p:sp>
        <p:nvSpPr>
          <p:cNvPr id="3" name="スライド番号プレースホルダー 2">
            <a:extLst>
              <a:ext uri="{FF2B5EF4-FFF2-40B4-BE49-F238E27FC236}">
                <a16:creationId xmlns:a16="http://schemas.microsoft.com/office/drawing/2014/main" id="{D38361B1-9285-4564-8743-2C41D501B763}"/>
              </a:ext>
            </a:extLst>
          </p:cNvPr>
          <p:cNvSpPr>
            <a:spLocks noGrp="1"/>
          </p:cNvSpPr>
          <p:nvPr>
            <p:ph type="sldNum" sz="quarter" idx="12"/>
          </p:nvPr>
        </p:nvSpPr>
        <p:spPr/>
        <p:txBody>
          <a:bodyPr/>
          <a:lstStyle/>
          <a:p>
            <a:fld id="{C0685AC5-7F16-4986-9275-35D3C24FC03C}" type="slidenum">
              <a:rPr lang="ja-JP" altLang="en-US" smtClean="0"/>
              <a:pPr/>
              <a:t>12</a:t>
            </a:fld>
            <a:endParaRPr lang="ja-JP" altLang="en-US" dirty="0"/>
          </a:p>
        </p:txBody>
      </p:sp>
      <p:pic>
        <p:nvPicPr>
          <p:cNvPr id="5" name="Picture 2" descr="UML ユースケース図 アクター">
            <a:extLst>
              <a:ext uri="{FF2B5EF4-FFF2-40B4-BE49-F238E27FC236}">
                <a16:creationId xmlns:a16="http://schemas.microsoft.com/office/drawing/2014/main" id="{0E59C639-712C-4801-BC68-EE203EA09F49}"/>
              </a:ext>
            </a:extLst>
          </p:cNvPr>
          <p:cNvPicPr>
            <a:picLocks noChangeAspect="1" noChangeArrowheads="1"/>
          </p:cNvPicPr>
          <p:nvPr/>
        </p:nvPicPr>
        <p:blipFill>
          <a:blip r:embed="rId3"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846075" y="2633231"/>
            <a:ext cx="731501" cy="1170402"/>
          </a:xfrm>
          <a:prstGeom prst="rect">
            <a:avLst/>
          </a:prstGeom>
          <a:noFill/>
          <a:extLst>
            <a:ext uri="{909E8E84-426E-40DD-AFC4-6F175D3DCCD1}">
              <a14:hiddenFill xmlns:a14="http://schemas.microsoft.com/office/drawing/2010/main">
                <a:solidFill>
                  <a:srgbClr val="FFFFFF"/>
                </a:solidFill>
              </a14:hiddenFill>
            </a:ext>
          </a:extLst>
        </p:spPr>
      </p:pic>
      <p:sp>
        <p:nvSpPr>
          <p:cNvPr id="6" name="思考の吹き出し: 雲形 5">
            <a:extLst>
              <a:ext uri="{FF2B5EF4-FFF2-40B4-BE49-F238E27FC236}">
                <a16:creationId xmlns:a16="http://schemas.microsoft.com/office/drawing/2014/main" id="{82046520-5D4B-428A-B218-96642A1D1AA5}"/>
              </a:ext>
            </a:extLst>
          </p:cNvPr>
          <p:cNvSpPr/>
          <p:nvPr/>
        </p:nvSpPr>
        <p:spPr>
          <a:xfrm>
            <a:off x="2758260" y="2633231"/>
            <a:ext cx="1123274" cy="823811"/>
          </a:xfrm>
          <a:prstGeom prst="cloudCallout">
            <a:avLst>
              <a:gd name="adj1" fmla="val -68594"/>
              <a:gd name="adj2" fmla="val -1859"/>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要求</a:t>
            </a:r>
          </a:p>
        </p:txBody>
      </p:sp>
      <p:sp>
        <p:nvSpPr>
          <p:cNvPr id="8" name="稲妻 7">
            <a:extLst>
              <a:ext uri="{FF2B5EF4-FFF2-40B4-BE49-F238E27FC236}">
                <a16:creationId xmlns:a16="http://schemas.microsoft.com/office/drawing/2014/main" id="{842C8074-950B-4BDD-A8FD-972535201720}"/>
              </a:ext>
            </a:extLst>
          </p:cNvPr>
          <p:cNvSpPr/>
          <p:nvPr/>
        </p:nvSpPr>
        <p:spPr>
          <a:xfrm>
            <a:off x="5936574" y="2538558"/>
            <a:ext cx="914210" cy="1045028"/>
          </a:xfrm>
          <a:prstGeom prst="lightningBol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テキスト ボックス 8">
            <a:extLst>
              <a:ext uri="{FF2B5EF4-FFF2-40B4-BE49-F238E27FC236}">
                <a16:creationId xmlns:a16="http://schemas.microsoft.com/office/drawing/2014/main" id="{0D6C0641-999F-4B8D-A5BB-C9BA7308D41A}"/>
              </a:ext>
            </a:extLst>
          </p:cNvPr>
          <p:cNvSpPr txBox="1"/>
          <p:nvPr/>
        </p:nvSpPr>
        <p:spPr>
          <a:xfrm>
            <a:off x="5685793" y="3002403"/>
            <a:ext cx="1415772" cy="338554"/>
          </a:xfrm>
          <a:prstGeom prst="rect">
            <a:avLst/>
          </a:prstGeom>
          <a:noFill/>
        </p:spPr>
        <p:txBody>
          <a:bodyPr wrap="none" rtlCol="0">
            <a:spAutoFit/>
          </a:bodyPr>
          <a:lstStyle/>
          <a:p>
            <a:r>
              <a:rPr kumimoji="1" lang="ja-JP" altLang="en-US" sz="1600" b="1" dirty="0">
                <a:effectLst>
                  <a:outerShdw blurRad="38100" dist="38100" dir="2700000" algn="tl">
                    <a:srgbClr val="000000">
                      <a:alpha val="43137"/>
                    </a:srgbClr>
                  </a:outerShdw>
                </a:effectLst>
              </a:rPr>
              <a:t>ガイドワード</a:t>
            </a:r>
          </a:p>
        </p:txBody>
      </p:sp>
      <p:sp>
        <p:nvSpPr>
          <p:cNvPr id="10" name="テキスト ボックス 9">
            <a:extLst>
              <a:ext uri="{FF2B5EF4-FFF2-40B4-BE49-F238E27FC236}">
                <a16:creationId xmlns:a16="http://schemas.microsoft.com/office/drawing/2014/main" id="{399B78E6-AE22-48C4-B670-6EC62A36DB88}"/>
              </a:ext>
            </a:extLst>
          </p:cNvPr>
          <p:cNvSpPr txBox="1"/>
          <p:nvPr/>
        </p:nvSpPr>
        <p:spPr>
          <a:xfrm>
            <a:off x="1825025" y="2365462"/>
            <a:ext cx="800219" cy="338554"/>
          </a:xfrm>
          <a:prstGeom prst="rect">
            <a:avLst/>
          </a:prstGeom>
          <a:noFill/>
        </p:spPr>
        <p:txBody>
          <a:bodyPr wrap="none" rtlCol="0">
            <a:spAutoFit/>
          </a:bodyPr>
          <a:lstStyle/>
          <a:p>
            <a:r>
              <a:rPr kumimoji="1" lang="ja-JP" altLang="en-US" sz="1600" b="1" dirty="0">
                <a:effectLst>
                  <a:outerShdw blurRad="38100" dist="38100" dir="2700000" algn="tl">
                    <a:srgbClr val="000000">
                      <a:alpha val="43137"/>
                    </a:srgbClr>
                  </a:outerShdw>
                </a:effectLst>
              </a:rPr>
              <a:t>ユーザ</a:t>
            </a:r>
          </a:p>
        </p:txBody>
      </p:sp>
      <p:sp>
        <p:nvSpPr>
          <p:cNvPr id="11" name="次の値と等しい 10">
            <a:extLst>
              <a:ext uri="{FF2B5EF4-FFF2-40B4-BE49-F238E27FC236}">
                <a16:creationId xmlns:a16="http://schemas.microsoft.com/office/drawing/2014/main" id="{85F75EA4-4914-40B0-804B-4DF0F0CFFF15}"/>
              </a:ext>
            </a:extLst>
          </p:cNvPr>
          <p:cNvSpPr/>
          <p:nvPr/>
        </p:nvSpPr>
        <p:spPr>
          <a:xfrm>
            <a:off x="7541063" y="2764197"/>
            <a:ext cx="544026" cy="476411"/>
          </a:xfrm>
          <a:prstGeom prst="mathEqual">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2" name="楕円 11">
            <a:extLst>
              <a:ext uri="{FF2B5EF4-FFF2-40B4-BE49-F238E27FC236}">
                <a16:creationId xmlns:a16="http://schemas.microsoft.com/office/drawing/2014/main" id="{2AB3D8A1-3D6C-418D-BFF2-FD46496CC322}"/>
              </a:ext>
            </a:extLst>
          </p:cNvPr>
          <p:cNvSpPr/>
          <p:nvPr/>
        </p:nvSpPr>
        <p:spPr>
          <a:xfrm>
            <a:off x="8179939" y="2548299"/>
            <a:ext cx="2110881" cy="864795"/>
          </a:xfrm>
          <a:prstGeom prst="ellipse">
            <a:avLst/>
          </a:prstGeom>
          <a:solidFill>
            <a:schemeClr val="accent5">
              <a:lumMod val="20000"/>
              <a:lumOff val="80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accent5"/>
                </a:solidFill>
              </a:rPr>
              <a:t>フォールト</a:t>
            </a:r>
            <a:endParaRPr kumimoji="1" lang="ja-JP" altLang="en-US" dirty="0">
              <a:solidFill>
                <a:schemeClr val="accent5"/>
              </a:solidFill>
            </a:endParaRPr>
          </a:p>
        </p:txBody>
      </p:sp>
      <p:sp>
        <p:nvSpPr>
          <p:cNvPr id="13" name="テキスト ボックス 12">
            <a:extLst>
              <a:ext uri="{FF2B5EF4-FFF2-40B4-BE49-F238E27FC236}">
                <a16:creationId xmlns:a16="http://schemas.microsoft.com/office/drawing/2014/main" id="{6C91CF56-4988-464E-A2EE-CBC6E4B0F7F3}"/>
              </a:ext>
            </a:extLst>
          </p:cNvPr>
          <p:cNvSpPr txBox="1"/>
          <p:nvPr/>
        </p:nvSpPr>
        <p:spPr>
          <a:xfrm>
            <a:off x="8245364" y="3489853"/>
            <a:ext cx="1980029" cy="307777"/>
          </a:xfrm>
          <a:prstGeom prst="rect">
            <a:avLst/>
          </a:prstGeom>
          <a:noFill/>
        </p:spPr>
        <p:txBody>
          <a:bodyPr wrap="none" rtlCol="0">
            <a:spAutoFit/>
          </a:bodyPr>
          <a:lstStyle/>
          <a:p>
            <a:r>
              <a:rPr kumimoji="1" lang="ja-JP" altLang="en-US" sz="1400" u="sng" dirty="0"/>
              <a:t>起きてほしくない事象</a:t>
            </a:r>
          </a:p>
        </p:txBody>
      </p:sp>
      <p:sp>
        <p:nvSpPr>
          <p:cNvPr id="14" name="テキスト ボックス 13">
            <a:extLst>
              <a:ext uri="{FF2B5EF4-FFF2-40B4-BE49-F238E27FC236}">
                <a16:creationId xmlns:a16="http://schemas.microsoft.com/office/drawing/2014/main" id="{3017EFEE-B211-4AB4-ADBD-EFFAE59DB28E}"/>
              </a:ext>
            </a:extLst>
          </p:cNvPr>
          <p:cNvSpPr txBox="1"/>
          <p:nvPr/>
        </p:nvSpPr>
        <p:spPr>
          <a:xfrm>
            <a:off x="844053" y="1362301"/>
            <a:ext cx="10702673" cy="523220"/>
          </a:xfrm>
          <a:prstGeom prst="rect">
            <a:avLst/>
          </a:prstGeom>
          <a:noFill/>
        </p:spPr>
        <p:txBody>
          <a:bodyPr wrap="none" rtlCol="0">
            <a:spAutoFit/>
          </a:bodyPr>
          <a:lstStyle/>
          <a:p>
            <a:r>
              <a:rPr lang="ja-JP" altLang="en-US" sz="2800" dirty="0"/>
              <a:t>要求＋</a:t>
            </a:r>
            <a:r>
              <a:rPr lang="en-US" altLang="ja-JP" sz="2800" dirty="0"/>
              <a:t>HAZOP</a:t>
            </a:r>
            <a:r>
              <a:rPr lang="ja-JP" altLang="en-US" sz="2800" dirty="0"/>
              <a:t>ガイドワードにより、</a:t>
            </a:r>
            <a:r>
              <a:rPr lang="en-US" altLang="ja-JP" sz="2800" dirty="0"/>
              <a:t>Top</a:t>
            </a:r>
            <a:r>
              <a:rPr lang="ja-JP" altLang="en-US" sz="2800" dirty="0"/>
              <a:t>事象を効率よく導出する。</a:t>
            </a:r>
          </a:p>
        </p:txBody>
      </p:sp>
      <p:sp>
        <p:nvSpPr>
          <p:cNvPr id="16" name="乗算記号 15">
            <a:extLst>
              <a:ext uri="{FF2B5EF4-FFF2-40B4-BE49-F238E27FC236}">
                <a16:creationId xmlns:a16="http://schemas.microsoft.com/office/drawing/2014/main" id="{AA7C2CA4-FA96-4921-8CBC-F08C0CCD8EB8}"/>
              </a:ext>
            </a:extLst>
          </p:cNvPr>
          <p:cNvSpPr/>
          <p:nvPr/>
        </p:nvSpPr>
        <p:spPr>
          <a:xfrm>
            <a:off x="4647323" y="2896744"/>
            <a:ext cx="523461" cy="52322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a:extLst>
              <a:ext uri="{FF2B5EF4-FFF2-40B4-BE49-F238E27FC236}">
                <a16:creationId xmlns:a16="http://schemas.microsoft.com/office/drawing/2014/main" id="{1BC9B02E-F5C8-4B76-A05F-D7FAD5648909}"/>
              </a:ext>
            </a:extLst>
          </p:cNvPr>
          <p:cNvSpPr/>
          <p:nvPr/>
        </p:nvSpPr>
        <p:spPr>
          <a:xfrm>
            <a:off x="1614274" y="3969319"/>
            <a:ext cx="877163" cy="369332"/>
          </a:xfrm>
          <a:prstGeom prst="rect">
            <a:avLst/>
          </a:prstGeom>
        </p:spPr>
        <p:txBody>
          <a:bodyPr wrap="none">
            <a:spAutoFit/>
          </a:bodyPr>
          <a:lstStyle/>
          <a:p>
            <a:r>
              <a:rPr lang="ja-JP" altLang="en-US" b="1" dirty="0"/>
              <a:t>オーナ</a:t>
            </a:r>
          </a:p>
        </p:txBody>
      </p:sp>
      <p:sp>
        <p:nvSpPr>
          <p:cNvPr id="18" name="正方形/長方形 17">
            <a:extLst>
              <a:ext uri="{FF2B5EF4-FFF2-40B4-BE49-F238E27FC236}">
                <a16:creationId xmlns:a16="http://schemas.microsoft.com/office/drawing/2014/main" id="{8BD6C2B1-ED68-4094-A514-B7866E28F31D}"/>
              </a:ext>
            </a:extLst>
          </p:cNvPr>
          <p:cNvSpPr/>
          <p:nvPr/>
        </p:nvSpPr>
        <p:spPr>
          <a:xfrm>
            <a:off x="1968337" y="4399179"/>
            <a:ext cx="2272357" cy="923330"/>
          </a:xfrm>
          <a:prstGeom prst="rect">
            <a:avLst/>
          </a:prstGeom>
          <a:solidFill>
            <a:schemeClr val="bg1"/>
          </a:solidFill>
          <a:ln>
            <a:solidFill>
              <a:schemeClr val="tx1"/>
            </a:solidFill>
          </a:ln>
        </p:spPr>
        <p:txBody>
          <a:bodyPr wrap="square">
            <a:spAutoFit/>
          </a:bodyPr>
          <a:lstStyle/>
          <a:p>
            <a:r>
              <a:rPr lang="ja-JP" altLang="en-US" dirty="0"/>
              <a:t>お客さんが利用</a:t>
            </a:r>
            <a:endParaRPr lang="en-US" altLang="ja-JP" dirty="0"/>
          </a:p>
          <a:p>
            <a:r>
              <a:rPr lang="ja-JP" altLang="en-US" dirty="0"/>
              <a:t>してくれ、儲かる</a:t>
            </a:r>
            <a:endParaRPr lang="en-US" altLang="ja-JP" dirty="0"/>
          </a:p>
          <a:p>
            <a:r>
              <a:rPr lang="ja-JP" altLang="en-US" dirty="0"/>
              <a:t>（課金ができる）</a:t>
            </a:r>
          </a:p>
        </p:txBody>
      </p:sp>
      <p:sp>
        <p:nvSpPr>
          <p:cNvPr id="19" name="乗算記号 18">
            <a:extLst>
              <a:ext uri="{FF2B5EF4-FFF2-40B4-BE49-F238E27FC236}">
                <a16:creationId xmlns:a16="http://schemas.microsoft.com/office/drawing/2014/main" id="{01C1923E-850F-49A4-A4BD-767AF251C41E}"/>
              </a:ext>
            </a:extLst>
          </p:cNvPr>
          <p:cNvSpPr/>
          <p:nvPr/>
        </p:nvSpPr>
        <p:spPr>
          <a:xfrm>
            <a:off x="4528053" y="4547937"/>
            <a:ext cx="523461" cy="52322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a:extLst>
              <a:ext uri="{FF2B5EF4-FFF2-40B4-BE49-F238E27FC236}">
                <a16:creationId xmlns:a16="http://schemas.microsoft.com/office/drawing/2014/main" id="{11CEA08C-1D18-4F80-82E4-B0D92F6CD363}"/>
              </a:ext>
            </a:extLst>
          </p:cNvPr>
          <p:cNvSpPr/>
          <p:nvPr/>
        </p:nvSpPr>
        <p:spPr>
          <a:xfrm>
            <a:off x="5756809" y="4624881"/>
            <a:ext cx="1338828" cy="369332"/>
          </a:xfrm>
          <a:prstGeom prst="rect">
            <a:avLst/>
          </a:prstGeom>
          <a:solidFill>
            <a:schemeClr val="bg1"/>
          </a:solidFill>
          <a:ln>
            <a:solidFill>
              <a:schemeClr val="tx1"/>
            </a:solidFill>
          </a:ln>
        </p:spPr>
        <p:txBody>
          <a:bodyPr wrap="none">
            <a:spAutoFit/>
          </a:bodyPr>
          <a:lstStyle/>
          <a:p>
            <a:r>
              <a:rPr lang="ja-JP" altLang="en-US" dirty="0"/>
              <a:t>種類：違う</a:t>
            </a:r>
          </a:p>
        </p:txBody>
      </p:sp>
      <p:sp>
        <p:nvSpPr>
          <p:cNvPr id="22" name="次の値と等しい 21">
            <a:extLst>
              <a:ext uri="{FF2B5EF4-FFF2-40B4-BE49-F238E27FC236}">
                <a16:creationId xmlns:a16="http://schemas.microsoft.com/office/drawing/2014/main" id="{45D732B8-8C0C-43B5-A96B-24E5D305E5A0}"/>
              </a:ext>
            </a:extLst>
          </p:cNvPr>
          <p:cNvSpPr/>
          <p:nvPr/>
        </p:nvSpPr>
        <p:spPr>
          <a:xfrm>
            <a:off x="7529074" y="4621568"/>
            <a:ext cx="544026" cy="476411"/>
          </a:xfrm>
          <a:prstGeom prst="mathEqual">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3" name="楕円 22">
            <a:extLst>
              <a:ext uri="{FF2B5EF4-FFF2-40B4-BE49-F238E27FC236}">
                <a16:creationId xmlns:a16="http://schemas.microsoft.com/office/drawing/2014/main" id="{854FA19B-A26D-48CE-9252-525D93B7F495}"/>
              </a:ext>
            </a:extLst>
          </p:cNvPr>
          <p:cNvSpPr/>
          <p:nvPr/>
        </p:nvSpPr>
        <p:spPr>
          <a:xfrm>
            <a:off x="8339894" y="4377149"/>
            <a:ext cx="2210766" cy="864795"/>
          </a:xfrm>
          <a:prstGeom prst="ellipse">
            <a:avLst/>
          </a:prstGeom>
          <a:solidFill>
            <a:schemeClr val="accent5">
              <a:lumMod val="20000"/>
              <a:lumOff val="80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accent5"/>
                </a:solidFill>
              </a:rPr>
              <a:t>課金額を誤る</a:t>
            </a:r>
            <a:endParaRPr kumimoji="1" lang="ja-JP" altLang="en-US" dirty="0">
              <a:solidFill>
                <a:schemeClr val="accent5"/>
              </a:solidFill>
            </a:endParaRPr>
          </a:p>
        </p:txBody>
      </p:sp>
    </p:spTree>
    <p:extLst>
      <p:ext uri="{BB962C8B-B14F-4D97-AF65-F5344CB8AC3E}">
        <p14:creationId xmlns:p14="http://schemas.microsoft.com/office/powerpoint/2010/main" val="2507701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ホームベース 37"/>
          <p:cNvSpPr/>
          <p:nvPr/>
        </p:nvSpPr>
        <p:spPr>
          <a:xfrm>
            <a:off x="2852381" y="6432488"/>
            <a:ext cx="1692323" cy="365125"/>
          </a:xfrm>
          <a:prstGeom prst="homePlate">
            <a:avLst/>
          </a:prstGeom>
          <a:solidFill>
            <a:schemeClr val="accent1">
              <a:lumMod val="40000"/>
              <a:lumOff val="6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t>提案の概要</a:t>
            </a:r>
          </a:p>
        </p:txBody>
      </p:sp>
      <p:sp>
        <p:nvSpPr>
          <p:cNvPr id="39" name="ホームベース 38"/>
          <p:cNvSpPr/>
          <p:nvPr/>
        </p:nvSpPr>
        <p:spPr>
          <a:xfrm>
            <a:off x="4544704" y="6432488"/>
            <a:ext cx="1692323" cy="365125"/>
          </a:xfrm>
          <a:prstGeom prst="homePlate">
            <a:avLst/>
          </a:prstGeom>
          <a:solidFill>
            <a:schemeClr val="accent1">
              <a:lumMod val="40000"/>
              <a:lumOff val="6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t>前提条件と体制</a:t>
            </a:r>
          </a:p>
        </p:txBody>
      </p:sp>
      <p:sp>
        <p:nvSpPr>
          <p:cNvPr id="40" name="ホームベース 39"/>
          <p:cNvSpPr/>
          <p:nvPr/>
        </p:nvSpPr>
        <p:spPr>
          <a:xfrm>
            <a:off x="6237027" y="6432487"/>
            <a:ext cx="1692323" cy="365125"/>
          </a:xfrm>
          <a:prstGeom prst="homePlate">
            <a:avLst/>
          </a:prstGeom>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100" dirty="0"/>
              <a:t>テストの全体像</a:t>
            </a:r>
          </a:p>
        </p:txBody>
      </p:sp>
      <p:sp>
        <p:nvSpPr>
          <p:cNvPr id="42" name="ホームベース 41"/>
          <p:cNvSpPr/>
          <p:nvPr/>
        </p:nvSpPr>
        <p:spPr>
          <a:xfrm>
            <a:off x="7929350" y="6432487"/>
            <a:ext cx="1692323" cy="365125"/>
          </a:xfrm>
          <a:prstGeom prst="homePlate">
            <a:avLst/>
          </a:prstGeom>
          <a:solidFill>
            <a:schemeClr val="accent1">
              <a:lumMod val="40000"/>
              <a:lumOff val="6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100" dirty="0"/>
              <a:t>まとめ</a:t>
            </a:r>
            <a:endParaRPr lang="en-US" altLang="ja-JP" sz="1100" dirty="0"/>
          </a:p>
        </p:txBody>
      </p:sp>
      <p:sp>
        <p:nvSpPr>
          <p:cNvPr id="2" name="タイトル 1"/>
          <p:cNvSpPr>
            <a:spLocks noGrp="1"/>
          </p:cNvSpPr>
          <p:nvPr>
            <p:ph type="title"/>
          </p:nvPr>
        </p:nvSpPr>
        <p:spPr/>
        <p:txBody>
          <a:bodyPr/>
          <a:lstStyle/>
          <a:p>
            <a:r>
              <a:rPr lang="ja-JP" altLang="en-US" dirty="0"/>
              <a:t>フォールトツリー作成方法</a:t>
            </a:r>
            <a:endParaRPr kumimoji="1" lang="ja-JP" altLang="en-US" dirty="0"/>
          </a:p>
        </p:txBody>
      </p:sp>
      <p:sp>
        <p:nvSpPr>
          <p:cNvPr id="3" name="スライド番号プレースホルダー 2"/>
          <p:cNvSpPr>
            <a:spLocks noGrp="1"/>
          </p:cNvSpPr>
          <p:nvPr>
            <p:ph type="sldNum" sz="quarter" idx="12"/>
          </p:nvPr>
        </p:nvSpPr>
        <p:spPr/>
        <p:txBody>
          <a:bodyPr/>
          <a:lstStyle/>
          <a:p>
            <a:fld id="{C0685AC5-7F16-4986-9275-35D3C24FC03C}" type="slidenum">
              <a:rPr lang="ja-JP" altLang="en-US" smtClean="0"/>
              <a:pPr/>
              <a:t>13</a:t>
            </a:fld>
            <a:r>
              <a:rPr lang="en-US" altLang="ja-JP" dirty="0"/>
              <a:t> /32</a:t>
            </a:r>
            <a:endParaRPr lang="ja-JP" altLang="en-US" dirty="0"/>
          </a:p>
        </p:txBody>
      </p:sp>
      <p:grpSp>
        <p:nvGrpSpPr>
          <p:cNvPr id="7" name="グループ化 6"/>
          <p:cNvGrpSpPr/>
          <p:nvPr/>
        </p:nvGrpSpPr>
        <p:grpSpPr>
          <a:xfrm>
            <a:off x="526932" y="1747072"/>
            <a:ext cx="3242245" cy="3835422"/>
            <a:chOff x="1249949" y="1807032"/>
            <a:chExt cx="3242245" cy="3835422"/>
          </a:xfrm>
        </p:grpSpPr>
        <p:sp>
          <p:nvSpPr>
            <p:cNvPr id="5" name="正方形/長方形 4"/>
            <p:cNvSpPr/>
            <p:nvPr/>
          </p:nvSpPr>
          <p:spPr>
            <a:xfrm>
              <a:off x="1249949" y="1807032"/>
              <a:ext cx="3242245" cy="383542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6" name="正方形/長方形 5"/>
            <p:cNvSpPr/>
            <p:nvPr/>
          </p:nvSpPr>
          <p:spPr>
            <a:xfrm>
              <a:off x="1249949" y="1807033"/>
              <a:ext cx="3242245" cy="800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ユーザ事象</a:t>
              </a:r>
              <a:endParaRPr kumimoji="1" lang="en-US" altLang="ja-JP" dirty="0">
                <a:solidFill>
                  <a:schemeClr val="tx1"/>
                </a:solidFill>
              </a:endParaRPr>
            </a:p>
            <a:p>
              <a:pPr algn="ctr"/>
              <a:r>
                <a:rPr lang="en-US" altLang="ja-JP" dirty="0">
                  <a:solidFill>
                    <a:schemeClr val="tx1"/>
                  </a:solidFill>
                </a:rPr>
                <a:t>(</a:t>
              </a:r>
              <a:r>
                <a:rPr lang="ja-JP" altLang="en-US" dirty="0">
                  <a:solidFill>
                    <a:schemeClr val="tx1"/>
                  </a:solidFill>
                </a:rPr>
                <a:t>トップ階層</a:t>
              </a:r>
              <a:r>
                <a:rPr lang="en-US" altLang="ja-JP" dirty="0">
                  <a:solidFill>
                    <a:schemeClr val="tx1"/>
                  </a:solidFill>
                </a:rPr>
                <a:t>)</a:t>
              </a:r>
              <a:endParaRPr kumimoji="1" lang="ja-JP" altLang="en-US" dirty="0">
                <a:solidFill>
                  <a:schemeClr val="tx1"/>
                </a:solidFill>
              </a:endParaRPr>
            </a:p>
          </p:txBody>
        </p:sp>
      </p:grpSp>
      <p:grpSp>
        <p:nvGrpSpPr>
          <p:cNvPr id="8" name="グループ化 7"/>
          <p:cNvGrpSpPr/>
          <p:nvPr/>
        </p:nvGrpSpPr>
        <p:grpSpPr>
          <a:xfrm>
            <a:off x="3977212" y="1747072"/>
            <a:ext cx="3242245" cy="3835422"/>
            <a:chOff x="1249949" y="1807032"/>
            <a:chExt cx="3242245" cy="3835422"/>
          </a:xfrm>
        </p:grpSpPr>
        <p:sp>
          <p:nvSpPr>
            <p:cNvPr id="9" name="正方形/長方形 8"/>
            <p:cNvSpPr/>
            <p:nvPr/>
          </p:nvSpPr>
          <p:spPr>
            <a:xfrm>
              <a:off x="1249949" y="1807032"/>
              <a:ext cx="3242245" cy="383542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10" name="正方形/長方形 9"/>
            <p:cNvSpPr/>
            <p:nvPr/>
          </p:nvSpPr>
          <p:spPr>
            <a:xfrm>
              <a:off x="1249949" y="1807033"/>
              <a:ext cx="3242245" cy="800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システム</a:t>
              </a:r>
              <a:r>
                <a:rPr kumimoji="1" lang="ja-JP" altLang="en-US" dirty="0">
                  <a:solidFill>
                    <a:schemeClr val="tx1"/>
                  </a:solidFill>
                </a:rPr>
                <a:t>事象</a:t>
              </a:r>
              <a:endParaRPr kumimoji="1" lang="en-US" altLang="ja-JP" dirty="0">
                <a:solidFill>
                  <a:schemeClr val="tx1"/>
                </a:solidFill>
              </a:endParaRPr>
            </a:p>
            <a:p>
              <a:pPr algn="ctr"/>
              <a:r>
                <a:rPr lang="en-US" altLang="ja-JP" dirty="0">
                  <a:solidFill>
                    <a:schemeClr val="tx1"/>
                  </a:solidFill>
                </a:rPr>
                <a:t>(</a:t>
              </a:r>
              <a:r>
                <a:rPr lang="ja-JP" altLang="en-US" dirty="0">
                  <a:solidFill>
                    <a:schemeClr val="tx1"/>
                  </a:solidFill>
                </a:rPr>
                <a:t>ミドル階層</a:t>
              </a:r>
              <a:r>
                <a:rPr lang="en-US" altLang="ja-JP" dirty="0">
                  <a:solidFill>
                    <a:schemeClr val="tx1"/>
                  </a:solidFill>
                </a:rPr>
                <a:t>)</a:t>
              </a:r>
              <a:endParaRPr kumimoji="1" lang="ja-JP" altLang="en-US" dirty="0">
                <a:solidFill>
                  <a:schemeClr val="tx1"/>
                </a:solidFill>
              </a:endParaRPr>
            </a:p>
          </p:txBody>
        </p:sp>
      </p:grpSp>
      <p:grpSp>
        <p:nvGrpSpPr>
          <p:cNvPr id="11" name="グループ化 10"/>
          <p:cNvGrpSpPr/>
          <p:nvPr/>
        </p:nvGrpSpPr>
        <p:grpSpPr>
          <a:xfrm>
            <a:off x="7427492" y="1747072"/>
            <a:ext cx="2843559" cy="3835422"/>
            <a:chOff x="1249949" y="1807032"/>
            <a:chExt cx="3242245" cy="3835422"/>
          </a:xfrm>
        </p:grpSpPr>
        <p:sp>
          <p:nvSpPr>
            <p:cNvPr id="12" name="正方形/長方形 11"/>
            <p:cNvSpPr/>
            <p:nvPr/>
          </p:nvSpPr>
          <p:spPr>
            <a:xfrm>
              <a:off x="1249949" y="1807032"/>
              <a:ext cx="3242245" cy="383542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13" name="正方形/長方形 12"/>
            <p:cNvSpPr/>
            <p:nvPr/>
          </p:nvSpPr>
          <p:spPr>
            <a:xfrm>
              <a:off x="1249949" y="1807033"/>
              <a:ext cx="3242245" cy="800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原因</a:t>
              </a:r>
              <a:r>
                <a:rPr kumimoji="1" lang="ja-JP" altLang="en-US" dirty="0">
                  <a:solidFill>
                    <a:schemeClr val="tx1"/>
                  </a:solidFill>
                </a:rPr>
                <a:t>事象</a:t>
              </a:r>
              <a:endParaRPr kumimoji="1" lang="en-US" altLang="ja-JP" dirty="0">
                <a:solidFill>
                  <a:schemeClr val="tx1"/>
                </a:solidFill>
              </a:endParaRPr>
            </a:p>
            <a:p>
              <a:pPr algn="ctr"/>
              <a:r>
                <a:rPr lang="en-US" altLang="ja-JP" dirty="0">
                  <a:solidFill>
                    <a:schemeClr val="tx1"/>
                  </a:solidFill>
                </a:rPr>
                <a:t>(</a:t>
              </a:r>
              <a:r>
                <a:rPr lang="ja-JP" altLang="en-US" dirty="0">
                  <a:solidFill>
                    <a:schemeClr val="tx1"/>
                  </a:solidFill>
                </a:rPr>
                <a:t>ボトム階層</a:t>
              </a:r>
              <a:r>
                <a:rPr lang="en-US" altLang="ja-JP" dirty="0">
                  <a:solidFill>
                    <a:schemeClr val="tx1"/>
                  </a:solidFill>
                </a:rPr>
                <a:t>)</a:t>
              </a:r>
              <a:endParaRPr kumimoji="1" lang="ja-JP" altLang="en-US" dirty="0">
                <a:solidFill>
                  <a:schemeClr val="tx1"/>
                </a:solidFill>
              </a:endParaRPr>
            </a:p>
          </p:txBody>
        </p:sp>
      </p:grpSp>
      <p:sp>
        <p:nvSpPr>
          <p:cNvPr id="14" name="角丸四角形 13"/>
          <p:cNvSpPr/>
          <p:nvPr/>
        </p:nvSpPr>
        <p:spPr>
          <a:xfrm>
            <a:off x="1338585" y="2990225"/>
            <a:ext cx="1618938" cy="67455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Top</a:t>
            </a:r>
            <a:r>
              <a:rPr kumimoji="1" lang="ja-JP" altLang="en-US" dirty="0">
                <a:solidFill>
                  <a:schemeClr val="tx1"/>
                </a:solidFill>
              </a:rPr>
              <a:t>事象</a:t>
            </a:r>
          </a:p>
        </p:txBody>
      </p:sp>
      <p:sp>
        <p:nvSpPr>
          <p:cNvPr id="15" name="角丸四角形 14"/>
          <p:cNvSpPr/>
          <p:nvPr/>
        </p:nvSpPr>
        <p:spPr>
          <a:xfrm>
            <a:off x="4788865" y="2985559"/>
            <a:ext cx="1618938" cy="67455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サブ</a:t>
            </a:r>
            <a:r>
              <a:rPr kumimoji="1" lang="ja-JP" altLang="en-US" dirty="0">
                <a:solidFill>
                  <a:schemeClr val="tx1"/>
                </a:solidFill>
              </a:rPr>
              <a:t>事象</a:t>
            </a:r>
          </a:p>
        </p:txBody>
      </p:sp>
      <p:sp>
        <p:nvSpPr>
          <p:cNvPr id="16" name="角丸四角形 15"/>
          <p:cNvSpPr/>
          <p:nvPr/>
        </p:nvSpPr>
        <p:spPr>
          <a:xfrm>
            <a:off x="4788865" y="4189419"/>
            <a:ext cx="1618938" cy="67455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サブ</a:t>
            </a:r>
            <a:r>
              <a:rPr kumimoji="1" lang="ja-JP" altLang="en-US" dirty="0">
                <a:solidFill>
                  <a:schemeClr val="tx1"/>
                </a:solidFill>
              </a:rPr>
              <a:t>事象</a:t>
            </a:r>
          </a:p>
        </p:txBody>
      </p:sp>
      <p:sp>
        <p:nvSpPr>
          <p:cNvPr id="17" name="角丸四角形 16"/>
          <p:cNvSpPr/>
          <p:nvPr/>
        </p:nvSpPr>
        <p:spPr>
          <a:xfrm>
            <a:off x="8037124" y="2985559"/>
            <a:ext cx="1618938" cy="67455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原因事象</a:t>
            </a:r>
          </a:p>
        </p:txBody>
      </p:sp>
      <p:cxnSp>
        <p:nvCxnSpPr>
          <p:cNvPr id="18" name="直線矢印コネクタ 17"/>
          <p:cNvCxnSpPr>
            <a:stCxn id="14" idx="3"/>
            <a:endCxn id="15" idx="1"/>
          </p:cNvCxnSpPr>
          <p:nvPr/>
        </p:nvCxnSpPr>
        <p:spPr>
          <a:xfrm flipV="1">
            <a:off x="2957523" y="3322838"/>
            <a:ext cx="1831342" cy="4666"/>
          </a:xfrm>
          <a:prstGeom prst="straightConnector1">
            <a:avLst/>
          </a:pr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3" name="直線矢印コネクタ 22"/>
          <p:cNvCxnSpPr>
            <a:stCxn id="14" idx="3"/>
            <a:endCxn id="16" idx="1"/>
          </p:cNvCxnSpPr>
          <p:nvPr/>
        </p:nvCxnSpPr>
        <p:spPr>
          <a:xfrm>
            <a:off x="2957523" y="3327504"/>
            <a:ext cx="1831342" cy="1199194"/>
          </a:xfrm>
          <a:prstGeom prst="bentConnector3">
            <a:avLst>
              <a:gd name="adj1" fmla="val 50000"/>
            </a:avLst>
          </a:pr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8" name="角丸四角形 27"/>
          <p:cNvSpPr/>
          <p:nvPr/>
        </p:nvSpPr>
        <p:spPr>
          <a:xfrm>
            <a:off x="8036430" y="4188370"/>
            <a:ext cx="1618938" cy="67455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原因事象</a:t>
            </a:r>
            <a:endParaRPr kumimoji="1" lang="ja-JP" altLang="en-US" dirty="0">
              <a:solidFill>
                <a:schemeClr val="tx1"/>
              </a:solidFill>
            </a:endParaRPr>
          </a:p>
        </p:txBody>
      </p:sp>
      <p:cxnSp>
        <p:nvCxnSpPr>
          <p:cNvPr id="29" name="直線矢印コネクタ 28"/>
          <p:cNvCxnSpPr>
            <a:stCxn id="15" idx="3"/>
            <a:endCxn id="17" idx="1"/>
          </p:cNvCxnSpPr>
          <p:nvPr/>
        </p:nvCxnSpPr>
        <p:spPr>
          <a:xfrm>
            <a:off x="6407803" y="3322838"/>
            <a:ext cx="1629321" cy="0"/>
          </a:xfrm>
          <a:prstGeom prst="straightConnector1">
            <a:avLst/>
          </a:pr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2" name="直線矢印コネクタ 31"/>
          <p:cNvCxnSpPr>
            <a:stCxn id="16" idx="3"/>
            <a:endCxn id="28" idx="1"/>
          </p:cNvCxnSpPr>
          <p:nvPr/>
        </p:nvCxnSpPr>
        <p:spPr>
          <a:xfrm flipV="1">
            <a:off x="6407803" y="4525649"/>
            <a:ext cx="1628627" cy="1049"/>
          </a:xfrm>
          <a:prstGeom prst="straightConnector1">
            <a:avLst/>
          </a:pr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4" name="テキスト ボックス 53"/>
          <p:cNvSpPr txBox="1"/>
          <p:nvPr/>
        </p:nvSpPr>
        <p:spPr>
          <a:xfrm>
            <a:off x="543861" y="1185713"/>
            <a:ext cx="9161482" cy="523220"/>
          </a:xfrm>
          <a:prstGeom prst="rect">
            <a:avLst/>
          </a:prstGeom>
          <a:noFill/>
        </p:spPr>
        <p:txBody>
          <a:bodyPr wrap="none" rtlCol="0">
            <a:spAutoFit/>
          </a:bodyPr>
          <a:lstStyle/>
          <a:p>
            <a:r>
              <a:rPr lang="ja-JP" altLang="en-US" sz="2800" dirty="0"/>
              <a:t>また他に</a:t>
            </a:r>
            <a:r>
              <a:rPr kumimoji="1" lang="ja-JP" altLang="en-US" sz="2800" dirty="0"/>
              <a:t>ハードとソフトの分析</a:t>
            </a:r>
            <a:r>
              <a:rPr lang="ja-JP" altLang="en-US" sz="2800" dirty="0"/>
              <a:t>を行ってから作成する</a:t>
            </a:r>
            <a:r>
              <a:rPr kumimoji="1" lang="ja-JP" altLang="en-US" sz="2800" dirty="0"/>
              <a:t>。</a:t>
            </a:r>
          </a:p>
        </p:txBody>
      </p:sp>
      <p:sp>
        <p:nvSpPr>
          <p:cNvPr id="31" name="円/楕円 30"/>
          <p:cNvSpPr/>
          <p:nvPr/>
        </p:nvSpPr>
        <p:spPr>
          <a:xfrm>
            <a:off x="4557224" y="2748868"/>
            <a:ext cx="1992039" cy="2356466"/>
          </a:xfrm>
          <a:prstGeom prst="ellipse">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33" name="直線コネクタ 32"/>
          <p:cNvCxnSpPr>
            <a:cxnSpLocks/>
          </p:cNvCxnSpPr>
          <p:nvPr/>
        </p:nvCxnSpPr>
        <p:spPr>
          <a:xfrm>
            <a:off x="6237027" y="4749804"/>
            <a:ext cx="131071" cy="446414"/>
          </a:xfrm>
          <a:prstGeom prst="line">
            <a:avLst/>
          </a:prstGeom>
          <a:ln w="28575">
            <a:solidFill>
              <a:srgbClr val="FF0000"/>
            </a:solidFill>
            <a:headEnd type="oval"/>
          </a:ln>
        </p:spPr>
        <p:style>
          <a:lnRef idx="1">
            <a:schemeClr val="accent1"/>
          </a:lnRef>
          <a:fillRef idx="0">
            <a:schemeClr val="accent1"/>
          </a:fillRef>
          <a:effectRef idx="0">
            <a:schemeClr val="accent1"/>
          </a:effectRef>
          <a:fontRef idx="minor">
            <a:schemeClr val="tx1"/>
          </a:fontRef>
        </p:style>
      </p:cxnSp>
      <p:sp>
        <p:nvSpPr>
          <p:cNvPr id="34" name="テキスト ボックス 33"/>
          <p:cNvSpPr txBox="1"/>
          <p:nvPr/>
        </p:nvSpPr>
        <p:spPr>
          <a:xfrm>
            <a:off x="4929516" y="5167557"/>
            <a:ext cx="6887137" cy="1200329"/>
          </a:xfrm>
          <a:prstGeom prst="rect">
            <a:avLst/>
          </a:prstGeom>
          <a:solidFill>
            <a:schemeClr val="accent1">
              <a:lumMod val="20000"/>
              <a:lumOff val="80000"/>
            </a:schemeClr>
          </a:solidFill>
          <a:effectLst>
            <a:outerShdw blurRad="50800" dist="38100" dir="2700000" algn="tl" rotWithShape="0">
              <a:prstClr val="black">
                <a:alpha val="40000"/>
              </a:prstClr>
            </a:outerShdw>
          </a:effectLst>
        </p:spPr>
        <p:txBody>
          <a:bodyPr wrap="square" rtlCol="0">
            <a:spAutoFit/>
          </a:bodyPr>
          <a:lstStyle/>
          <a:p>
            <a:r>
              <a:rPr lang="ja-JP" altLang="en-US" dirty="0"/>
              <a:t>より導出するため、下記の分析を行っておく</a:t>
            </a:r>
            <a:endParaRPr lang="en-US" altLang="ja-JP" dirty="0"/>
          </a:p>
          <a:p>
            <a:r>
              <a:rPr lang="en-US" altLang="ja-JP" dirty="0"/>
              <a:t>1</a:t>
            </a:r>
            <a:r>
              <a:rPr lang="ja-JP" altLang="en-US" dirty="0" err="1"/>
              <a:t>．</a:t>
            </a:r>
            <a:r>
              <a:rPr kumimoji="1" lang="ja-JP" altLang="en-US" dirty="0"/>
              <a:t>システムのハード構成</a:t>
            </a:r>
            <a:r>
              <a:rPr kumimoji="1" lang="en-US" altLang="ja-JP" dirty="0"/>
              <a:t>:</a:t>
            </a:r>
            <a:r>
              <a:rPr kumimoji="1" lang="ja-JP" altLang="en-US" dirty="0"/>
              <a:t>機器の種類、機器の構成</a:t>
            </a:r>
            <a:endParaRPr kumimoji="1" lang="en-US" altLang="ja-JP" dirty="0"/>
          </a:p>
          <a:p>
            <a:r>
              <a:rPr lang="en-US" altLang="ja-JP" dirty="0"/>
              <a:t>2</a:t>
            </a:r>
            <a:r>
              <a:rPr lang="ja-JP" altLang="en-US" dirty="0" err="1"/>
              <a:t>．</a:t>
            </a:r>
            <a:r>
              <a:rPr lang="ja-JP" altLang="en-US" dirty="0"/>
              <a:t>システムのソフト構成</a:t>
            </a:r>
            <a:r>
              <a:rPr lang="en-US" altLang="ja-JP" dirty="0"/>
              <a:t>:</a:t>
            </a:r>
            <a:r>
              <a:rPr lang="ja-JP" altLang="en-US" dirty="0"/>
              <a:t>処理の種類、処理実装のファイル構成</a:t>
            </a:r>
            <a:endParaRPr lang="en-US" altLang="ja-JP" dirty="0"/>
          </a:p>
          <a:p>
            <a:r>
              <a:rPr kumimoji="1" lang="en-US" altLang="ja-JP" dirty="0">
                <a:solidFill>
                  <a:srgbClr val="FF0000"/>
                </a:solidFill>
              </a:rPr>
              <a:t>※</a:t>
            </a:r>
            <a:r>
              <a:rPr kumimoji="1" lang="ja-JP" altLang="en-US" dirty="0"/>
              <a:t>想定でもよいので出す</a:t>
            </a:r>
          </a:p>
        </p:txBody>
      </p:sp>
    </p:spTree>
    <p:extLst>
      <p:ext uri="{BB962C8B-B14F-4D97-AF65-F5344CB8AC3E}">
        <p14:creationId xmlns:p14="http://schemas.microsoft.com/office/powerpoint/2010/main" val="32116010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ja-JP" altLang="en-US" dirty="0"/>
              <a:t>ハードの分析</a:t>
            </a:r>
            <a:r>
              <a:rPr lang="en-US" altLang="ja-JP" dirty="0"/>
              <a:t>:</a:t>
            </a:r>
            <a:r>
              <a:rPr lang="ja-JP" altLang="en-US" dirty="0"/>
              <a:t>機器の構成</a:t>
            </a:r>
            <a:endParaRPr lang="en-US" altLang="ja-JP" dirty="0"/>
          </a:p>
        </p:txBody>
      </p:sp>
      <p:sp>
        <p:nvSpPr>
          <p:cNvPr id="3" name="スライド番号プレースホルダー 2"/>
          <p:cNvSpPr>
            <a:spLocks noGrp="1"/>
          </p:cNvSpPr>
          <p:nvPr>
            <p:ph type="sldNum" sz="quarter" idx="12"/>
          </p:nvPr>
        </p:nvSpPr>
        <p:spPr/>
        <p:txBody>
          <a:bodyPr/>
          <a:lstStyle/>
          <a:p>
            <a:fld id="{C0685AC5-7F16-4986-9275-35D3C24FC03C}" type="slidenum">
              <a:rPr lang="ja-JP" altLang="en-US" smtClean="0"/>
              <a:pPr/>
              <a:t>14</a:t>
            </a:fld>
            <a:r>
              <a:rPr lang="en-US" altLang="ja-JP" dirty="0"/>
              <a:t> /32</a:t>
            </a:r>
            <a:endParaRPr lang="ja-JP" altLang="en-US" dirty="0"/>
          </a:p>
        </p:txBody>
      </p:sp>
      <p:pic>
        <p:nvPicPr>
          <p:cNvPr id="2" name="図 1"/>
          <p:cNvPicPr>
            <a:picLocks noChangeAspect="1"/>
          </p:cNvPicPr>
          <p:nvPr/>
        </p:nvPicPr>
        <p:blipFill>
          <a:blip r:embed="rId3"/>
          <a:stretch>
            <a:fillRect/>
          </a:stretch>
        </p:blipFill>
        <p:spPr>
          <a:xfrm>
            <a:off x="4544704" y="1861870"/>
            <a:ext cx="7458293" cy="4321907"/>
          </a:xfrm>
          <a:prstGeom prst="rect">
            <a:avLst/>
          </a:prstGeom>
        </p:spPr>
      </p:pic>
      <p:sp>
        <p:nvSpPr>
          <p:cNvPr id="5" name="角丸四角形 4"/>
          <p:cNvSpPr/>
          <p:nvPr/>
        </p:nvSpPr>
        <p:spPr>
          <a:xfrm>
            <a:off x="707575" y="3574170"/>
            <a:ext cx="1214236" cy="61510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b="1" dirty="0">
                <a:solidFill>
                  <a:schemeClr val="tx1"/>
                </a:solidFill>
              </a:rPr>
              <a:t>ソフト処理</a:t>
            </a:r>
            <a:endParaRPr kumimoji="1" lang="en-US" altLang="ja-JP" sz="1200" b="1" dirty="0">
              <a:solidFill>
                <a:schemeClr val="tx1"/>
              </a:solidFill>
            </a:endParaRPr>
          </a:p>
        </p:txBody>
      </p:sp>
      <p:sp>
        <p:nvSpPr>
          <p:cNvPr id="6" name="角丸四角形 5"/>
          <p:cNvSpPr/>
          <p:nvPr/>
        </p:nvSpPr>
        <p:spPr>
          <a:xfrm>
            <a:off x="2231575" y="3574170"/>
            <a:ext cx="1214236" cy="61510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b="1" dirty="0">
                <a:solidFill>
                  <a:schemeClr val="tx1"/>
                </a:solidFill>
              </a:rPr>
              <a:t>ハード機器</a:t>
            </a:r>
          </a:p>
        </p:txBody>
      </p:sp>
      <p:sp>
        <p:nvSpPr>
          <p:cNvPr id="7" name="角丸四角形 6"/>
          <p:cNvSpPr/>
          <p:nvPr/>
        </p:nvSpPr>
        <p:spPr>
          <a:xfrm>
            <a:off x="707575" y="2656559"/>
            <a:ext cx="1214236" cy="615106"/>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ja-JP" altLang="en-US" sz="1200" b="1" dirty="0">
                <a:solidFill>
                  <a:schemeClr val="tx1"/>
                </a:solidFill>
              </a:rPr>
              <a:t>グループ</a:t>
            </a:r>
            <a:endParaRPr kumimoji="1" lang="en-US" altLang="ja-JP" sz="1200" b="1" dirty="0">
              <a:solidFill>
                <a:schemeClr val="tx1"/>
              </a:solidFill>
            </a:endParaRPr>
          </a:p>
        </p:txBody>
      </p:sp>
      <p:sp>
        <p:nvSpPr>
          <p:cNvPr id="8" name="角丸四角形 7"/>
          <p:cNvSpPr/>
          <p:nvPr/>
        </p:nvSpPr>
        <p:spPr>
          <a:xfrm>
            <a:off x="2231575" y="2656559"/>
            <a:ext cx="1214236" cy="615106"/>
          </a:xfrm>
          <a:prstGeom prst="roundRect">
            <a:avLst/>
          </a:prstGeom>
          <a:solidFill>
            <a:srgbClr val="FFCCCC"/>
          </a:solidFill>
          <a:ln>
            <a:solidFill>
              <a:srgbClr val="FF7C8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ja-JP" altLang="en-US" sz="1200" b="1" dirty="0">
                <a:solidFill>
                  <a:schemeClr val="tx1"/>
                </a:solidFill>
              </a:rPr>
              <a:t>ユーザー</a:t>
            </a:r>
            <a:endParaRPr kumimoji="1" lang="en-US" altLang="ja-JP" sz="1200" b="1" dirty="0">
              <a:solidFill>
                <a:schemeClr val="tx1"/>
              </a:solidFill>
            </a:endParaRPr>
          </a:p>
          <a:p>
            <a:pPr algn="ctr"/>
            <a:r>
              <a:rPr kumimoji="1" lang="ja-JP" altLang="en-US" sz="1200" b="1" dirty="0">
                <a:solidFill>
                  <a:schemeClr val="tx1"/>
                </a:solidFill>
              </a:rPr>
              <a:t>グループ</a:t>
            </a:r>
            <a:endParaRPr kumimoji="1" lang="en-US" altLang="ja-JP" sz="1200" b="1" dirty="0">
              <a:solidFill>
                <a:schemeClr val="tx1"/>
              </a:solidFill>
            </a:endParaRPr>
          </a:p>
        </p:txBody>
      </p:sp>
      <p:cxnSp>
        <p:nvCxnSpPr>
          <p:cNvPr id="10" name="直線矢印コネクタ 9"/>
          <p:cNvCxnSpPr/>
          <p:nvPr/>
        </p:nvCxnSpPr>
        <p:spPr>
          <a:xfrm>
            <a:off x="846249" y="5132818"/>
            <a:ext cx="830649" cy="1"/>
          </a:xfrm>
          <a:prstGeom prst="straightConnector1">
            <a:avLst/>
          </a:prstGeom>
          <a:ln w="28575">
            <a:solidFill>
              <a:srgbClr val="FF7C8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4" name="正方形/長方形 13"/>
          <p:cNvSpPr/>
          <p:nvPr/>
        </p:nvSpPr>
        <p:spPr>
          <a:xfrm>
            <a:off x="299345" y="2249029"/>
            <a:ext cx="3599411" cy="354759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p:cNvSpPr txBox="1"/>
          <p:nvPr/>
        </p:nvSpPr>
        <p:spPr>
          <a:xfrm>
            <a:off x="4003630" y="1893043"/>
            <a:ext cx="492443" cy="461665"/>
          </a:xfrm>
          <a:prstGeom prst="rect">
            <a:avLst/>
          </a:prstGeom>
          <a:noFill/>
        </p:spPr>
        <p:txBody>
          <a:bodyPr wrap="none" rtlCol="0">
            <a:spAutoFit/>
          </a:bodyPr>
          <a:lstStyle/>
          <a:p>
            <a:r>
              <a:rPr kumimoji="1" lang="ja-JP" altLang="en-US" sz="2400" dirty="0"/>
              <a:t>例</a:t>
            </a:r>
            <a:endParaRPr kumimoji="1" lang="en-US" altLang="ja-JP" sz="2400" dirty="0"/>
          </a:p>
        </p:txBody>
      </p:sp>
      <p:sp>
        <p:nvSpPr>
          <p:cNvPr id="16" name="テキスト ボックス 15"/>
          <p:cNvSpPr txBox="1"/>
          <p:nvPr/>
        </p:nvSpPr>
        <p:spPr>
          <a:xfrm>
            <a:off x="707575" y="4491781"/>
            <a:ext cx="1338828" cy="369332"/>
          </a:xfrm>
          <a:prstGeom prst="rect">
            <a:avLst/>
          </a:prstGeom>
          <a:noFill/>
        </p:spPr>
        <p:txBody>
          <a:bodyPr wrap="none" rtlCol="0">
            <a:spAutoFit/>
          </a:bodyPr>
          <a:lstStyle/>
          <a:p>
            <a:r>
              <a:rPr kumimoji="1" lang="ja-JP" altLang="en-US" dirty="0"/>
              <a:t>処理の流れ</a:t>
            </a:r>
            <a:endParaRPr kumimoji="1" lang="en-US" altLang="ja-JP" dirty="0"/>
          </a:p>
        </p:txBody>
      </p:sp>
      <p:sp>
        <p:nvSpPr>
          <p:cNvPr id="13" name="ホームベース 12"/>
          <p:cNvSpPr/>
          <p:nvPr/>
        </p:nvSpPr>
        <p:spPr>
          <a:xfrm>
            <a:off x="2852381" y="6432488"/>
            <a:ext cx="1692323" cy="365125"/>
          </a:xfrm>
          <a:prstGeom prst="homePlate">
            <a:avLst/>
          </a:prstGeom>
          <a:solidFill>
            <a:schemeClr val="accent1">
              <a:lumMod val="40000"/>
              <a:lumOff val="6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t>提案の概要</a:t>
            </a:r>
          </a:p>
        </p:txBody>
      </p:sp>
      <p:sp>
        <p:nvSpPr>
          <p:cNvPr id="17" name="ホームベース 16"/>
          <p:cNvSpPr/>
          <p:nvPr/>
        </p:nvSpPr>
        <p:spPr>
          <a:xfrm>
            <a:off x="4544704" y="6432488"/>
            <a:ext cx="1692323" cy="365125"/>
          </a:xfrm>
          <a:prstGeom prst="homePlate">
            <a:avLst/>
          </a:prstGeom>
          <a:solidFill>
            <a:schemeClr val="accent1">
              <a:lumMod val="40000"/>
              <a:lumOff val="6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t>前提条件と体制</a:t>
            </a:r>
          </a:p>
        </p:txBody>
      </p:sp>
      <p:sp>
        <p:nvSpPr>
          <p:cNvPr id="18" name="ホームベース 17"/>
          <p:cNvSpPr/>
          <p:nvPr/>
        </p:nvSpPr>
        <p:spPr>
          <a:xfrm>
            <a:off x="6237027" y="6432487"/>
            <a:ext cx="1692323" cy="365125"/>
          </a:xfrm>
          <a:prstGeom prst="homePlate">
            <a:avLst/>
          </a:prstGeom>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100" dirty="0"/>
              <a:t>テストの全体像</a:t>
            </a:r>
          </a:p>
        </p:txBody>
      </p:sp>
      <p:sp>
        <p:nvSpPr>
          <p:cNvPr id="19" name="ホームベース 18"/>
          <p:cNvSpPr/>
          <p:nvPr/>
        </p:nvSpPr>
        <p:spPr>
          <a:xfrm>
            <a:off x="7929350" y="6432487"/>
            <a:ext cx="1692323" cy="365125"/>
          </a:xfrm>
          <a:prstGeom prst="homePlate">
            <a:avLst/>
          </a:prstGeom>
          <a:solidFill>
            <a:schemeClr val="accent1">
              <a:lumMod val="40000"/>
              <a:lumOff val="6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100" dirty="0"/>
              <a:t>まとめ</a:t>
            </a:r>
            <a:endParaRPr lang="en-US" altLang="ja-JP" sz="1100" dirty="0"/>
          </a:p>
        </p:txBody>
      </p:sp>
      <p:sp>
        <p:nvSpPr>
          <p:cNvPr id="20" name="テキスト ボックス 19">
            <a:extLst>
              <a:ext uri="{FF2B5EF4-FFF2-40B4-BE49-F238E27FC236}">
                <a16:creationId xmlns:a16="http://schemas.microsoft.com/office/drawing/2014/main" id="{216506CF-4425-4CA2-ACC2-F6098B60648C}"/>
              </a:ext>
            </a:extLst>
          </p:cNvPr>
          <p:cNvSpPr txBox="1"/>
          <p:nvPr/>
        </p:nvSpPr>
        <p:spPr>
          <a:xfrm>
            <a:off x="1097280" y="1164177"/>
            <a:ext cx="5929828" cy="523220"/>
          </a:xfrm>
          <a:prstGeom prst="rect">
            <a:avLst/>
          </a:prstGeom>
          <a:noFill/>
        </p:spPr>
        <p:txBody>
          <a:bodyPr wrap="none" rtlCol="0">
            <a:spAutoFit/>
          </a:bodyPr>
          <a:lstStyle/>
          <a:p>
            <a:r>
              <a:rPr lang="ja-JP" altLang="en-US" sz="2800" dirty="0"/>
              <a:t>ハードウェア機器の構成を考える。</a:t>
            </a:r>
            <a:endParaRPr kumimoji="1" lang="ja-JP" altLang="en-US" sz="2800" dirty="0"/>
          </a:p>
        </p:txBody>
      </p:sp>
    </p:spTree>
    <p:extLst>
      <p:ext uri="{BB962C8B-B14F-4D97-AF65-F5344CB8AC3E}">
        <p14:creationId xmlns:p14="http://schemas.microsoft.com/office/powerpoint/2010/main" val="2225369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normAutofit fontScale="90000"/>
          </a:bodyPr>
          <a:lstStyle/>
          <a:p>
            <a:r>
              <a:rPr lang="ja-JP" altLang="en-US" dirty="0"/>
              <a:t>ソフトの分析：処理実装のファイル構成　</a:t>
            </a:r>
            <a:endParaRPr lang="en-US" altLang="ja-JP" dirty="0"/>
          </a:p>
        </p:txBody>
      </p:sp>
      <p:sp>
        <p:nvSpPr>
          <p:cNvPr id="3" name="スライド番号プレースホルダー 2"/>
          <p:cNvSpPr>
            <a:spLocks noGrp="1"/>
          </p:cNvSpPr>
          <p:nvPr>
            <p:ph type="sldNum" sz="quarter" idx="12"/>
          </p:nvPr>
        </p:nvSpPr>
        <p:spPr/>
        <p:txBody>
          <a:bodyPr/>
          <a:lstStyle/>
          <a:p>
            <a:fld id="{C0685AC5-7F16-4986-9275-35D3C24FC03C}" type="slidenum">
              <a:rPr lang="ja-JP" altLang="en-US" smtClean="0"/>
              <a:pPr/>
              <a:t>15</a:t>
            </a:fld>
            <a:r>
              <a:rPr lang="en-US" altLang="ja-JP" dirty="0"/>
              <a:t> /32</a:t>
            </a:r>
            <a:endParaRPr lang="ja-JP" altLang="en-US" dirty="0"/>
          </a:p>
        </p:txBody>
      </p:sp>
      <p:sp>
        <p:nvSpPr>
          <p:cNvPr id="33" name="角丸四角形 32"/>
          <p:cNvSpPr/>
          <p:nvPr/>
        </p:nvSpPr>
        <p:spPr>
          <a:xfrm>
            <a:off x="1378896" y="4179949"/>
            <a:ext cx="1214236" cy="61510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solidFill>
                  <a:schemeClr val="tx1"/>
                </a:solidFill>
              </a:rPr>
              <a:t>ソフト処理</a:t>
            </a:r>
            <a:endParaRPr kumimoji="1" lang="ja-JP" altLang="en-US" sz="1200" dirty="0">
              <a:solidFill>
                <a:schemeClr val="tx1"/>
              </a:solidFill>
            </a:endParaRPr>
          </a:p>
        </p:txBody>
      </p:sp>
      <p:cxnSp>
        <p:nvCxnSpPr>
          <p:cNvPr id="37" name="直線コネクタ 36"/>
          <p:cNvCxnSpPr/>
          <p:nvPr/>
        </p:nvCxnSpPr>
        <p:spPr>
          <a:xfrm flipH="1">
            <a:off x="1504027" y="5737768"/>
            <a:ext cx="908778" cy="18792"/>
          </a:xfrm>
          <a:prstGeom prst="line">
            <a:avLst/>
          </a:prstGeom>
          <a:ln w="28575"/>
        </p:spPr>
        <p:style>
          <a:lnRef idx="1">
            <a:schemeClr val="accent1"/>
          </a:lnRef>
          <a:fillRef idx="0">
            <a:schemeClr val="accent1"/>
          </a:fillRef>
          <a:effectRef idx="0">
            <a:schemeClr val="accent1"/>
          </a:effectRef>
          <a:fontRef idx="minor">
            <a:schemeClr val="tx1"/>
          </a:fontRef>
        </p:style>
      </p:cxnSp>
      <p:grpSp>
        <p:nvGrpSpPr>
          <p:cNvPr id="2" name="グループ化 1"/>
          <p:cNvGrpSpPr/>
          <p:nvPr/>
        </p:nvGrpSpPr>
        <p:grpSpPr>
          <a:xfrm>
            <a:off x="1097280" y="2337571"/>
            <a:ext cx="2139692" cy="1009291"/>
            <a:chOff x="98239" y="1258786"/>
            <a:chExt cx="2139692" cy="1009291"/>
          </a:xfrm>
        </p:grpSpPr>
        <p:sp>
          <p:nvSpPr>
            <p:cNvPr id="78" name="メモ 77"/>
            <p:cNvSpPr/>
            <p:nvPr/>
          </p:nvSpPr>
          <p:spPr>
            <a:xfrm>
              <a:off x="98239" y="1258786"/>
              <a:ext cx="2139692" cy="1009291"/>
            </a:xfrm>
            <a:prstGeom prst="foldedCorner">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テキスト ボックス 78"/>
            <p:cNvSpPr txBox="1"/>
            <p:nvPr/>
          </p:nvSpPr>
          <p:spPr>
            <a:xfrm>
              <a:off x="164300" y="1325993"/>
              <a:ext cx="1415772" cy="276999"/>
            </a:xfrm>
            <a:prstGeom prst="rect">
              <a:avLst/>
            </a:prstGeom>
            <a:noFill/>
          </p:spPr>
          <p:txBody>
            <a:bodyPr wrap="none" rtlCol="0">
              <a:spAutoFit/>
            </a:bodyPr>
            <a:lstStyle/>
            <a:p>
              <a:r>
                <a:rPr kumimoji="1" lang="ja-JP" altLang="en-US" sz="1200" u="sng" dirty="0"/>
                <a:t>課金制御ファイル</a:t>
              </a:r>
            </a:p>
          </p:txBody>
        </p:sp>
      </p:grpSp>
      <p:sp>
        <p:nvSpPr>
          <p:cNvPr id="28" name="テキスト ボックス 27"/>
          <p:cNvSpPr txBox="1"/>
          <p:nvPr/>
        </p:nvSpPr>
        <p:spPr>
          <a:xfrm>
            <a:off x="1432016" y="1842819"/>
            <a:ext cx="1107996" cy="369332"/>
          </a:xfrm>
          <a:prstGeom prst="rect">
            <a:avLst/>
          </a:prstGeom>
          <a:noFill/>
        </p:spPr>
        <p:txBody>
          <a:bodyPr wrap="none" rtlCol="0">
            <a:spAutoFit/>
          </a:bodyPr>
          <a:lstStyle/>
          <a:p>
            <a:r>
              <a:rPr lang="ja-JP" altLang="en-US" dirty="0"/>
              <a:t>ファイル</a:t>
            </a:r>
            <a:endParaRPr kumimoji="1" lang="en-US" altLang="ja-JP" dirty="0"/>
          </a:p>
        </p:txBody>
      </p:sp>
      <p:sp>
        <p:nvSpPr>
          <p:cNvPr id="54" name="テキスト ボックス 53"/>
          <p:cNvSpPr txBox="1"/>
          <p:nvPr/>
        </p:nvSpPr>
        <p:spPr>
          <a:xfrm>
            <a:off x="1662849" y="3701962"/>
            <a:ext cx="646331" cy="369332"/>
          </a:xfrm>
          <a:prstGeom prst="rect">
            <a:avLst/>
          </a:prstGeom>
          <a:noFill/>
        </p:spPr>
        <p:txBody>
          <a:bodyPr wrap="none" rtlCol="0">
            <a:spAutoFit/>
          </a:bodyPr>
          <a:lstStyle/>
          <a:p>
            <a:r>
              <a:rPr kumimoji="1" lang="ja-JP" altLang="en-US" dirty="0"/>
              <a:t>処理</a:t>
            </a:r>
            <a:endParaRPr kumimoji="1" lang="en-US" altLang="ja-JP" dirty="0"/>
          </a:p>
        </p:txBody>
      </p:sp>
      <p:sp>
        <p:nvSpPr>
          <p:cNvPr id="55" name="テキスト ボックス 54"/>
          <p:cNvSpPr txBox="1"/>
          <p:nvPr/>
        </p:nvSpPr>
        <p:spPr>
          <a:xfrm>
            <a:off x="1635251" y="5110569"/>
            <a:ext cx="646331" cy="369332"/>
          </a:xfrm>
          <a:prstGeom prst="rect">
            <a:avLst/>
          </a:prstGeom>
          <a:noFill/>
        </p:spPr>
        <p:txBody>
          <a:bodyPr wrap="none" rtlCol="0">
            <a:spAutoFit/>
          </a:bodyPr>
          <a:lstStyle/>
          <a:p>
            <a:r>
              <a:rPr kumimoji="1" lang="ja-JP" altLang="en-US" dirty="0"/>
              <a:t>関連</a:t>
            </a:r>
            <a:endParaRPr kumimoji="1" lang="en-US" altLang="ja-JP" dirty="0"/>
          </a:p>
        </p:txBody>
      </p:sp>
      <p:sp>
        <p:nvSpPr>
          <p:cNvPr id="29" name="テキスト ボックス 28"/>
          <p:cNvSpPr txBox="1"/>
          <p:nvPr/>
        </p:nvSpPr>
        <p:spPr>
          <a:xfrm>
            <a:off x="6589668" y="5707950"/>
            <a:ext cx="5416868" cy="461665"/>
          </a:xfrm>
          <a:prstGeom prst="rect">
            <a:avLst/>
          </a:prstGeom>
          <a:noFill/>
        </p:spPr>
        <p:txBody>
          <a:bodyPr wrap="none" rtlCol="0">
            <a:spAutoFit/>
          </a:bodyPr>
          <a:lstStyle/>
          <a:p>
            <a:r>
              <a:rPr kumimoji="1" lang="en-US" altLang="ja-JP" sz="2400" dirty="0">
                <a:solidFill>
                  <a:srgbClr val="FF0000"/>
                </a:solidFill>
              </a:rPr>
              <a:t>※</a:t>
            </a:r>
            <a:r>
              <a:rPr kumimoji="1" lang="ja-JP" altLang="en-US" sz="2400" dirty="0"/>
              <a:t>可能であれば、処理の流れも書く。</a:t>
            </a:r>
          </a:p>
        </p:txBody>
      </p:sp>
      <p:pic>
        <p:nvPicPr>
          <p:cNvPr id="31" name="図 30"/>
          <p:cNvPicPr>
            <a:picLocks noChangeAspect="1"/>
          </p:cNvPicPr>
          <p:nvPr/>
        </p:nvPicPr>
        <p:blipFill>
          <a:blip r:embed="rId3"/>
          <a:stretch>
            <a:fillRect/>
          </a:stretch>
        </p:blipFill>
        <p:spPr>
          <a:xfrm>
            <a:off x="4149213" y="2245806"/>
            <a:ext cx="8007976" cy="3142938"/>
          </a:xfrm>
          <a:prstGeom prst="rect">
            <a:avLst/>
          </a:prstGeom>
        </p:spPr>
      </p:pic>
      <p:sp>
        <p:nvSpPr>
          <p:cNvPr id="58" name="テキスト ボックス 57"/>
          <p:cNvSpPr txBox="1"/>
          <p:nvPr/>
        </p:nvSpPr>
        <p:spPr>
          <a:xfrm>
            <a:off x="4223846" y="1664811"/>
            <a:ext cx="492443" cy="461665"/>
          </a:xfrm>
          <a:prstGeom prst="rect">
            <a:avLst/>
          </a:prstGeom>
          <a:noFill/>
        </p:spPr>
        <p:txBody>
          <a:bodyPr wrap="none" rtlCol="0">
            <a:spAutoFit/>
          </a:bodyPr>
          <a:lstStyle/>
          <a:p>
            <a:r>
              <a:rPr kumimoji="1" lang="ja-JP" altLang="en-US" sz="2400" dirty="0"/>
              <a:t>例</a:t>
            </a:r>
            <a:endParaRPr kumimoji="1" lang="en-US" altLang="ja-JP" sz="2400" dirty="0"/>
          </a:p>
        </p:txBody>
      </p:sp>
      <p:sp>
        <p:nvSpPr>
          <p:cNvPr id="32" name="正方形/長方形 31"/>
          <p:cNvSpPr/>
          <p:nvPr/>
        </p:nvSpPr>
        <p:spPr>
          <a:xfrm>
            <a:off x="367420" y="1724890"/>
            <a:ext cx="3599411" cy="438858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ホームベース 15"/>
          <p:cNvSpPr/>
          <p:nvPr/>
        </p:nvSpPr>
        <p:spPr>
          <a:xfrm>
            <a:off x="2852381" y="6432488"/>
            <a:ext cx="1692323" cy="365125"/>
          </a:xfrm>
          <a:prstGeom prst="homePlate">
            <a:avLst/>
          </a:prstGeom>
          <a:solidFill>
            <a:schemeClr val="accent1">
              <a:lumMod val="40000"/>
              <a:lumOff val="6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t>提案の概要</a:t>
            </a:r>
          </a:p>
        </p:txBody>
      </p:sp>
      <p:sp>
        <p:nvSpPr>
          <p:cNvPr id="17" name="ホームベース 16"/>
          <p:cNvSpPr/>
          <p:nvPr/>
        </p:nvSpPr>
        <p:spPr>
          <a:xfrm>
            <a:off x="4544704" y="6432488"/>
            <a:ext cx="1692323" cy="365125"/>
          </a:xfrm>
          <a:prstGeom prst="homePlate">
            <a:avLst/>
          </a:prstGeom>
          <a:solidFill>
            <a:schemeClr val="accent1">
              <a:lumMod val="40000"/>
              <a:lumOff val="6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t>前提条件と体制</a:t>
            </a:r>
          </a:p>
        </p:txBody>
      </p:sp>
      <p:sp>
        <p:nvSpPr>
          <p:cNvPr id="18" name="ホームベース 17"/>
          <p:cNvSpPr/>
          <p:nvPr/>
        </p:nvSpPr>
        <p:spPr>
          <a:xfrm>
            <a:off x="6237027" y="6432487"/>
            <a:ext cx="1692323" cy="365125"/>
          </a:xfrm>
          <a:prstGeom prst="homePlate">
            <a:avLst/>
          </a:prstGeom>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100" dirty="0"/>
              <a:t>テストの全体像</a:t>
            </a:r>
          </a:p>
        </p:txBody>
      </p:sp>
      <p:sp>
        <p:nvSpPr>
          <p:cNvPr id="19" name="ホームベース 18"/>
          <p:cNvSpPr/>
          <p:nvPr/>
        </p:nvSpPr>
        <p:spPr>
          <a:xfrm>
            <a:off x="7929350" y="6432487"/>
            <a:ext cx="1692323" cy="365125"/>
          </a:xfrm>
          <a:prstGeom prst="homePlate">
            <a:avLst/>
          </a:prstGeom>
          <a:solidFill>
            <a:schemeClr val="accent1">
              <a:lumMod val="40000"/>
              <a:lumOff val="6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100" dirty="0"/>
              <a:t>まとめ</a:t>
            </a:r>
            <a:endParaRPr lang="en-US" altLang="ja-JP" sz="1100" dirty="0"/>
          </a:p>
        </p:txBody>
      </p:sp>
      <p:sp>
        <p:nvSpPr>
          <p:cNvPr id="20" name="テキスト ボックス 19">
            <a:extLst>
              <a:ext uri="{FF2B5EF4-FFF2-40B4-BE49-F238E27FC236}">
                <a16:creationId xmlns:a16="http://schemas.microsoft.com/office/drawing/2014/main" id="{98B6F934-0A68-4A6E-BD27-F9AB21A53381}"/>
              </a:ext>
            </a:extLst>
          </p:cNvPr>
          <p:cNvSpPr txBox="1"/>
          <p:nvPr/>
        </p:nvSpPr>
        <p:spPr>
          <a:xfrm>
            <a:off x="1097280" y="1164177"/>
            <a:ext cx="8084264" cy="523220"/>
          </a:xfrm>
          <a:prstGeom prst="rect">
            <a:avLst/>
          </a:prstGeom>
          <a:noFill/>
        </p:spPr>
        <p:txBody>
          <a:bodyPr wrap="none" rtlCol="0">
            <a:spAutoFit/>
          </a:bodyPr>
          <a:lstStyle/>
          <a:p>
            <a:r>
              <a:rPr lang="ja-JP" altLang="en-US" sz="2800" dirty="0"/>
              <a:t>ソフトウェア処理実装のファイル構成を考える。</a:t>
            </a:r>
            <a:endParaRPr kumimoji="1" lang="ja-JP" altLang="en-US" sz="2800" dirty="0"/>
          </a:p>
        </p:txBody>
      </p:sp>
    </p:spTree>
    <p:extLst>
      <p:ext uri="{BB962C8B-B14F-4D97-AF65-F5344CB8AC3E}">
        <p14:creationId xmlns:p14="http://schemas.microsoft.com/office/powerpoint/2010/main" val="25579573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グループ化 17"/>
          <p:cNvGrpSpPr/>
          <p:nvPr/>
        </p:nvGrpSpPr>
        <p:grpSpPr>
          <a:xfrm>
            <a:off x="7469695" y="1183499"/>
            <a:ext cx="4099490" cy="4932379"/>
            <a:chOff x="1249949" y="1807031"/>
            <a:chExt cx="3242245" cy="4542045"/>
          </a:xfrm>
        </p:grpSpPr>
        <p:sp>
          <p:nvSpPr>
            <p:cNvPr id="19" name="正方形/長方形 18"/>
            <p:cNvSpPr/>
            <p:nvPr/>
          </p:nvSpPr>
          <p:spPr>
            <a:xfrm>
              <a:off x="1249949" y="1807031"/>
              <a:ext cx="3242245" cy="454204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20" name="正方形/長方形 19"/>
            <p:cNvSpPr/>
            <p:nvPr/>
          </p:nvSpPr>
          <p:spPr>
            <a:xfrm>
              <a:off x="1249949" y="1807033"/>
              <a:ext cx="3242245" cy="800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原因</a:t>
              </a:r>
              <a:r>
                <a:rPr kumimoji="1" lang="ja-JP" altLang="en-US" dirty="0">
                  <a:solidFill>
                    <a:schemeClr val="tx1"/>
                  </a:solidFill>
                </a:rPr>
                <a:t>事象</a:t>
              </a:r>
              <a:endParaRPr kumimoji="1" lang="en-US" altLang="ja-JP" dirty="0">
                <a:solidFill>
                  <a:schemeClr val="tx1"/>
                </a:solidFill>
              </a:endParaRPr>
            </a:p>
            <a:p>
              <a:pPr algn="ctr"/>
              <a:r>
                <a:rPr lang="en-US" altLang="ja-JP" dirty="0">
                  <a:solidFill>
                    <a:schemeClr val="tx1"/>
                  </a:solidFill>
                </a:rPr>
                <a:t>(</a:t>
              </a:r>
              <a:r>
                <a:rPr lang="ja-JP" altLang="en-US" dirty="0">
                  <a:solidFill>
                    <a:schemeClr val="tx1"/>
                  </a:solidFill>
                </a:rPr>
                <a:t>ボトム階層</a:t>
              </a:r>
              <a:r>
                <a:rPr lang="en-US" altLang="ja-JP" dirty="0">
                  <a:solidFill>
                    <a:schemeClr val="tx1"/>
                  </a:solidFill>
                </a:rPr>
                <a:t>)</a:t>
              </a:r>
              <a:endParaRPr kumimoji="1" lang="ja-JP" altLang="en-US" dirty="0">
                <a:solidFill>
                  <a:schemeClr val="tx1"/>
                </a:solidFill>
              </a:endParaRPr>
            </a:p>
          </p:txBody>
        </p:sp>
      </p:grpSp>
      <p:grpSp>
        <p:nvGrpSpPr>
          <p:cNvPr id="15" name="グループ化 14"/>
          <p:cNvGrpSpPr/>
          <p:nvPr/>
        </p:nvGrpSpPr>
        <p:grpSpPr>
          <a:xfrm>
            <a:off x="4019415" y="1183500"/>
            <a:ext cx="3242245" cy="4932378"/>
            <a:chOff x="1249949" y="1807032"/>
            <a:chExt cx="3242245" cy="4932378"/>
          </a:xfrm>
        </p:grpSpPr>
        <p:sp>
          <p:nvSpPr>
            <p:cNvPr id="16" name="正方形/長方形 15"/>
            <p:cNvSpPr/>
            <p:nvPr/>
          </p:nvSpPr>
          <p:spPr>
            <a:xfrm>
              <a:off x="1249949" y="1807032"/>
              <a:ext cx="3242245" cy="493237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17" name="正方形/長方形 16"/>
            <p:cNvSpPr/>
            <p:nvPr/>
          </p:nvSpPr>
          <p:spPr>
            <a:xfrm>
              <a:off x="1249949" y="1807033"/>
              <a:ext cx="3242245" cy="800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システム</a:t>
              </a:r>
              <a:r>
                <a:rPr kumimoji="1" lang="ja-JP" altLang="en-US" dirty="0">
                  <a:solidFill>
                    <a:schemeClr val="tx1"/>
                  </a:solidFill>
                </a:rPr>
                <a:t>事象</a:t>
              </a:r>
              <a:endParaRPr kumimoji="1" lang="en-US" altLang="ja-JP" dirty="0">
                <a:solidFill>
                  <a:schemeClr val="tx1"/>
                </a:solidFill>
              </a:endParaRPr>
            </a:p>
            <a:p>
              <a:pPr algn="ctr"/>
              <a:r>
                <a:rPr lang="en-US" altLang="ja-JP" dirty="0">
                  <a:solidFill>
                    <a:schemeClr val="tx1"/>
                  </a:solidFill>
                </a:rPr>
                <a:t>(</a:t>
              </a:r>
              <a:r>
                <a:rPr lang="ja-JP" altLang="en-US" dirty="0">
                  <a:solidFill>
                    <a:schemeClr val="tx1"/>
                  </a:solidFill>
                </a:rPr>
                <a:t>ミドル階層</a:t>
              </a:r>
              <a:r>
                <a:rPr lang="en-US" altLang="ja-JP" dirty="0">
                  <a:solidFill>
                    <a:schemeClr val="tx1"/>
                  </a:solidFill>
                </a:rPr>
                <a:t>)</a:t>
              </a:r>
              <a:endParaRPr kumimoji="1" lang="ja-JP" altLang="en-US" dirty="0">
                <a:solidFill>
                  <a:schemeClr val="tx1"/>
                </a:solidFill>
              </a:endParaRPr>
            </a:p>
          </p:txBody>
        </p:sp>
      </p:grpSp>
      <p:grpSp>
        <p:nvGrpSpPr>
          <p:cNvPr id="12" name="グループ化 11"/>
          <p:cNvGrpSpPr/>
          <p:nvPr/>
        </p:nvGrpSpPr>
        <p:grpSpPr>
          <a:xfrm>
            <a:off x="569135" y="1183499"/>
            <a:ext cx="3242245" cy="4932380"/>
            <a:chOff x="1249949" y="1807031"/>
            <a:chExt cx="3242245" cy="4165031"/>
          </a:xfrm>
        </p:grpSpPr>
        <p:sp>
          <p:nvSpPr>
            <p:cNvPr id="13" name="正方形/長方形 12"/>
            <p:cNvSpPr/>
            <p:nvPr/>
          </p:nvSpPr>
          <p:spPr>
            <a:xfrm>
              <a:off x="1249949" y="1807031"/>
              <a:ext cx="3242245" cy="4165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14" name="正方形/長方形 13"/>
            <p:cNvSpPr/>
            <p:nvPr/>
          </p:nvSpPr>
          <p:spPr>
            <a:xfrm>
              <a:off x="1249949" y="1807034"/>
              <a:ext cx="3242245" cy="6761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ユーザ事象</a:t>
              </a:r>
              <a:endParaRPr kumimoji="1" lang="en-US" altLang="ja-JP" dirty="0">
                <a:solidFill>
                  <a:schemeClr val="tx1"/>
                </a:solidFill>
              </a:endParaRPr>
            </a:p>
            <a:p>
              <a:pPr algn="ctr"/>
              <a:r>
                <a:rPr lang="en-US" altLang="ja-JP" dirty="0">
                  <a:solidFill>
                    <a:schemeClr val="tx1"/>
                  </a:solidFill>
                </a:rPr>
                <a:t>(</a:t>
              </a:r>
              <a:r>
                <a:rPr lang="ja-JP" altLang="en-US" dirty="0">
                  <a:solidFill>
                    <a:schemeClr val="tx1"/>
                  </a:solidFill>
                </a:rPr>
                <a:t>トップ階層</a:t>
              </a:r>
              <a:r>
                <a:rPr lang="en-US" altLang="ja-JP" dirty="0">
                  <a:solidFill>
                    <a:schemeClr val="tx1"/>
                  </a:solidFill>
                </a:rPr>
                <a:t>)</a:t>
              </a:r>
              <a:endParaRPr kumimoji="1" lang="ja-JP" altLang="en-US" dirty="0">
                <a:solidFill>
                  <a:schemeClr val="tx1"/>
                </a:solidFill>
              </a:endParaRPr>
            </a:p>
          </p:txBody>
        </p:sp>
      </p:grpSp>
      <p:sp>
        <p:nvSpPr>
          <p:cNvPr id="4" name="タイトル 3"/>
          <p:cNvSpPr>
            <a:spLocks noGrp="1"/>
          </p:cNvSpPr>
          <p:nvPr>
            <p:ph type="title"/>
          </p:nvPr>
        </p:nvSpPr>
        <p:spPr/>
        <p:txBody>
          <a:bodyPr/>
          <a:lstStyle/>
          <a:p>
            <a:r>
              <a:rPr kumimoji="1" lang="ja-JP" altLang="en-US" dirty="0"/>
              <a:t>フォールトツリーフレームサンプル</a:t>
            </a:r>
          </a:p>
        </p:txBody>
      </p:sp>
      <p:sp>
        <p:nvSpPr>
          <p:cNvPr id="3" name="スライド番号プレースホルダー 2"/>
          <p:cNvSpPr>
            <a:spLocks noGrp="1"/>
          </p:cNvSpPr>
          <p:nvPr>
            <p:ph type="sldNum" sz="quarter" idx="12"/>
          </p:nvPr>
        </p:nvSpPr>
        <p:spPr/>
        <p:txBody>
          <a:bodyPr/>
          <a:lstStyle/>
          <a:p>
            <a:fld id="{C0685AC5-7F16-4986-9275-35D3C24FC03C}" type="slidenum">
              <a:rPr lang="ja-JP" altLang="en-US" smtClean="0"/>
              <a:pPr/>
              <a:t>16</a:t>
            </a:fld>
            <a:r>
              <a:rPr lang="en-US" altLang="ja-JP" dirty="0"/>
              <a:t> /32</a:t>
            </a:r>
            <a:endParaRPr lang="ja-JP" altLang="en-US" dirty="0"/>
          </a:p>
        </p:txBody>
      </p:sp>
      <p:sp>
        <p:nvSpPr>
          <p:cNvPr id="6" name="ホームベース 5"/>
          <p:cNvSpPr/>
          <p:nvPr/>
        </p:nvSpPr>
        <p:spPr>
          <a:xfrm>
            <a:off x="2852381" y="6432488"/>
            <a:ext cx="1692323" cy="365125"/>
          </a:xfrm>
          <a:prstGeom prst="homePlate">
            <a:avLst/>
          </a:prstGeom>
          <a:solidFill>
            <a:schemeClr val="accent1">
              <a:lumMod val="40000"/>
              <a:lumOff val="6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t>提案の概要</a:t>
            </a:r>
          </a:p>
        </p:txBody>
      </p:sp>
      <p:sp>
        <p:nvSpPr>
          <p:cNvPr id="7" name="ホームベース 6"/>
          <p:cNvSpPr/>
          <p:nvPr/>
        </p:nvSpPr>
        <p:spPr>
          <a:xfrm>
            <a:off x="4544704" y="6432488"/>
            <a:ext cx="1692323" cy="365125"/>
          </a:xfrm>
          <a:prstGeom prst="homePlate">
            <a:avLst/>
          </a:prstGeom>
          <a:solidFill>
            <a:schemeClr val="accent1">
              <a:lumMod val="40000"/>
              <a:lumOff val="6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t>前提条件と体制</a:t>
            </a:r>
          </a:p>
        </p:txBody>
      </p:sp>
      <p:sp>
        <p:nvSpPr>
          <p:cNvPr id="8" name="ホームベース 7"/>
          <p:cNvSpPr/>
          <p:nvPr/>
        </p:nvSpPr>
        <p:spPr>
          <a:xfrm>
            <a:off x="6237027" y="6432487"/>
            <a:ext cx="1692323" cy="365125"/>
          </a:xfrm>
          <a:prstGeom prst="homePlate">
            <a:avLst/>
          </a:prstGeom>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100" dirty="0"/>
              <a:t>テストの全体像</a:t>
            </a:r>
          </a:p>
        </p:txBody>
      </p:sp>
      <p:sp>
        <p:nvSpPr>
          <p:cNvPr id="9" name="ホームベース 8"/>
          <p:cNvSpPr/>
          <p:nvPr/>
        </p:nvSpPr>
        <p:spPr>
          <a:xfrm>
            <a:off x="7929350" y="6432487"/>
            <a:ext cx="1692323" cy="365125"/>
          </a:xfrm>
          <a:prstGeom prst="homePlate">
            <a:avLst/>
          </a:prstGeom>
          <a:solidFill>
            <a:schemeClr val="accent1">
              <a:lumMod val="40000"/>
              <a:lumOff val="6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100" dirty="0"/>
              <a:t>まとめ</a:t>
            </a:r>
            <a:endParaRPr lang="en-US" altLang="ja-JP" sz="1100" dirty="0"/>
          </a:p>
        </p:txBody>
      </p:sp>
      <p:pic>
        <p:nvPicPr>
          <p:cNvPr id="10" name="図 9"/>
          <p:cNvPicPr>
            <a:picLocks noChangeAspect="1"/>
          </p:cNvPicPr>
          <p:nvPr/>
        </p:nvPicPr>
        <p:blipFill>
          <a:blip r:embed="rId3"/>
          <a:stretch>
            <a:fillRect/>
          </a:stretch>
        </p:blipFill>
        <p:spPr>
          <a:xfrm>
            <a:off x="1097280" y="1901687"/>
            <a:ext cx="11178690" cy="4350226"/>
          </a:xfrm>
          <a:prstGeom prst="rect">
            <a:avLst/>
          </a:prstGeom>
        </p:spPr>
      </p:pic>
    </p:spTree>
    <p:extLst>
      <p:ext uri="{BB962C8B-B14F-4D97-AF65-F5344CB8AC3E}">
        <p14:creationId xmlns:p14="http://schemas.microsoft.com/office/powerpoint/2010/main" val="32594995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1097280" y="1086824"/>
            <a:ext cx="10058400" cy="870330"/>
          </a:xfrm>
        </p:spPr>
        <p:txBody>
          <a:bodyPr>
            <a:noAutofit/>
          </a:bodyPr>
          <a:lstStyle/>
          <a:p>
            <a:pPr marL="0" indent="0">
              <a:buNone/>
            </a:pPr>
            <a:r>
              <a:rPr lang="ja-JP" altLang="en-US" sz="2800" dirty="0"/>
              <a:t>テストで対処</a:t>
            </a:r>
            <a:r>
              <a:rPr lang="ja-JP" altLang="en-US" sz="2800" dirty="0" err="1"/>
              <a:t>する起こって</a:t>
            </a:r>
            <a:r>
              <a:rPr lang="ja-JP" altLang="en-US" sz="2800" dirty="0"/>
              <a:t>ほしくない事象のために、テスト設計方針を合意する。</a:t>
            </a:r>
          </a:p>
        </p:txBody>
      </p:sp>
      <p:sp>
        <p:nvSpPr>
          <p:cNvPr id="7" name="スライド番号プレースホルダー 6"/>
          <p:cNvSpPr>
            <a:spLocks noGrp="1"/>
          </p:cNvSpPr>
          <p:nvPr>
            <p:ph type="sldNum" sz="quarter" idx="11"/>
          </p:nvPr>
        </p:nvSpPr>
        <p:spPr/>
        <p:txBody>
          <a:bodyPr/>
          <a:lstStyle/>
          <a:p>
            <a:fld id="{C0685AC5-7F16-4986-9275-35D3C24FC03C}" type="slidenum">
              <a:rPr lang="ja-JP" altLang="en-US" smtClean="0"/>
              <a:pPr/>
              <a:t>17</a:t>
            </a:fld>
            <a:r>
              <a:rPr lang="en-US" altLang="ja-JP" dirty="0"/>
              <a:t> /32</a:t>
            </a:r>
            <a:endParaRPr lang="ja-JP" altLang="en-US" dirty="0"/>
          </a:p>
        </p:txBody>
      </p:sp>
      <p:sp>
        <p:nvSpPr>
          <p:cNvPr id="4" name="タイトル 3"/>
          <p:cNvSpPr>
            <a:spLocks noGrp="1"/>
          </p:cNvSpPr>
          <p:nvPr>
            <p:ph type="title"/>
          </p:nvPr>
        </p:nvSpPr>
        <p:spPr/>
        <p:txBody>
          <a:bodyPr>
            <a:noAutofit/>
          </a:bodyPr>
          <a:lstStyle/>
          <a:p>
            <a:r>
              <a:rPr lang="ja-JP" altLang="en-US" sz="4400" dirty="0"/>
              <a:t>テストアーキテクチャ</a:t>
            </a:r>
            <a:r>
              <a:rPr lang="en-US" altLang="ja-JP" sz="4400" dirty="0"/>
              <a:t>(</a:t>
            </a:r>
            <a:r>
              <a:rPr lang="ja-JP" altLang="en-US" sz="4400" dirty="0"/>
              <a:t>テスト設計方針</a:t>
            </a:r>
            <a:r>
              <a:rPr lang="en-US" altLang="ja-JP" sz="4400" dirty="0"/>
              <a:t>)</a:t>
            </a:r>
          </a:p>
        </p:txBody>
      </p:sp>
      <p:sp>
        <p:nvSpPr>
          <p:cNvPr id="11" name="ホームベース 10"/>
          <p:cNvSpPr/>
          <p:nvPr/>
        </p:nvSpPr>
        <p:spPr>
          <a:xfrm>
            <a:off x="2852381" y="6432488"/>
            <a:ext cx="1692323" cy="365125"/>
          </a:xfrm>
          <a:prstGeom prst="homePlate">
            <a:avLst/>
          </a:prstGeom>
          <a:solidFill>
            <a:schemeClr val="accent1">
              <a:lumMod val="40000"/>
              <a:lumOff val="6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t>提案の概要</a:t>
            </a:r>
          </a:p>
        </p:txBody>
      </p:sp>
      <p:sp>
        <p:nvSpPr>
          <p:cNvPr id="14" name="ホームベース 13"/>
          <p:cNvSpPr/>
          <p:nvPr/>
        </p:nvSpPr>
        <p:spPr>
          <a:xfrm>
            <a:off x="4544704" y="6432488"/>
            <a:ext cx="1692323" cy="365125"/>
          </a:xfrm>
          <a:prstGeom prst="homePlate">
            <a:avLst/>
          </a:prstGeom>
          <a:solidFill>
            <a:schemeClr val="accent1">
              <a:lumMod val="40000"/>
              <a:lumOff val="6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t>前提条件と体制</a:t>
            </a:r>
          </a:p>
        </p:txBody>
      </p:sp>
      <p:sp>
        <p:nvSpPr>
          <p:cNvPr id="15" name="ホームベース 14"/>
          <p:cNvSpPr/>
          <p:nvPr/>
        </p:nvSpPr>
        <p:spPr>
          <a:xfrm>
            <a:off x="6237027" y="6432487"/>
            <a:ext cx="1692323" cy="365125"/>
          </a:xfrm>
          <a:prstGeom prst="homePlate">
            <a:avLst/>
          </a:prstGeom>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100" dirty="0"/>
              <a:t>テストの全体像</a:t>
            </a:r>
          </a:p>
        </p:txBody>
      </p:sp>
      <p:sp>
        <p:nvSpPr>
          <p:cNvPr id="16" name="ホームベース 15"/>
          <p:cNvSpPr/>
          <p:nvPr/>
        </p:nvSpPr>
        <p:spPr>
          <a:xfrm>
            <a:off x="7929350" y="6432487"/>
            <a:ext cx="1692323" cy="365125"/>
          </a:xfrm>
          <a:prstGeom prst="homePlate">
            <a:avLst/>
          </a:prstGeom>
          <a:solidFill>
            <a:schemeClr val="accent1">
              <a:lumMod val="40000"/>
              <a:lumOff val="6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100" dirty="0"/>
              <a:t>まとめ</a:t>
            </a:r>
            <a:endParaRPr lang="en-US" altLang="ja-JP" sz="1100" dirty="0"/>
          </a:p>
        </p:txBody>
      </p:sp>
      <p:pic>
        <p:nvPicPr>
          <p:cNvPr id="21" name="図 20"/>
          <p:cNvPicPr>
            <a:picLocks noChangeAspect="1"/>
          </p:cNvPicPr>
          <p:nvPr/>
        </p:nvPicPr>
        <p:blipFill>
          <a:blip r:embed="rId3"/>
          <a:stretch>
            <a:fillRect/>
          </a:stretch>
        </p:blipFill>
        <p:spPr>
          <a:xfrm>
            <a:off x="664595" y="3273644"/>
            <a:ext cx="5461885" cy="2880015"/>
          </a:xfrm>
          <a:prstGeom prst="rect">
            <a:avLst/>
          </a:prstGeom>
        </p:spPr>
      </p:pic>
      <p:sp>
        <p:nvSpPr>
          <p:cNvPr id="22" name="十角形 21"/>
          <p:cNvSpPr/>
          <p:nvPr/>
        </p:nvSpPr>
        <p:spPr>
          <a:xfrm>
            <a:off x="11360956" y="1109278"/>
            <a:ext cx="387795" cy="387795"/>
          </a:xfrm>
          <a:prstGeom prst="decagon">
            <a:avLst/>
          </a:prstGeom>
          <a:solidFill>
            <a:srgbClr val="FF0000"/>
          </a:solidFill>
          <a:ln>
            <a:solidFill>
              <a:srgbClr val="FF0000"/>
            </a:solidFill>
          </a:ln>
          <a:effectLst>
            <a:outerShdw blurRad="50800" dist="38100" dir="2700000" algn="tl"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ja-JP" sz="2000" b="1" dirty="0">
                <a:latin typeface="+mj-ea"/>
                <a:ea typeface="+mj-ea"/>
              </a:rPr>
              <a:t>2</a:t>
            </a:r>
            <a:endParaRPr kumimoji="1" lang="ja-JP" altLang="en-US" sz="2000" b="1" dirty="0">
              <a:latin typeface="+mj-ea"/>
              <a:ea typeface="+mj-ea"/>
            </a:endParaRPr>
          </a:p>
        </p:txBody>
      </p:sp>
      <p:pic>
        <p:nvPicPr>
          <p:cNvPr id="17" name="図 16"/>
          <p:cNvPicPr>
            <a:picLocks noChangeAspect="1"/>
          </p:cNvPicPr>
          <p:nvPr/>
        </p:nvPicPr>
        <p:blipFill>
          <a:blip r:embed="rId4"/>
          <a:stretch>
            <a:fillRect/>
          </a:stretch>
        </p:blipFill>
        <p:spPr>
          <a:xfrm>
            <a:off x="6339942" y="2026565"/>
            <a:ext cx="5671949" cy="1567225"/>
          </a:xfrm>
          <a:prstGeom prst="rect">
            <a:avLst/>
          </a:prstGeom>
        </p:spPr>
      </p:pic>
      <p:pic>
        <p:nvPicPr>
          <p:cNvPr id="18" name="図 17"/>
          <p:cNvPicPr>
            <a:picLocks noChangeAspect="1"/>
          </p:cNvPicPr>
          <p:nvPr/>
        </p:nvPicPr>
        <p:blipFill>
          <a:blip r:embed="rId5"/>
          <a:stretch>
            <a:fillRect/>
          </a:stretch>
        </p:blipFill>
        <p:spPr>
          <a:xfrm>
            <a:off x="6339942" y="4056967"/>
            <a:ext cx="5627009" cy="1451916"/>
          </a:xfrm>
          <a:prstGeom prst="rect">
            <a:avLst/>
          </a:prstGeom>
        </p:spPr>
      </p:pic>
      <p:sp>
        <p:nvSpPr>
          <p:cNvPr id="19" name="テキスト ボックス 18"/>
          <p:cNvSpPr txBox="1"/>
          <p:nvPr/>
        </p:nvSpPr>
        <p:spPr>
          <a:xfrm>
            <a:off x="719425" y="1957154"/>
            <a:ext cx="3897221" cy="1395510"/>
          </a:xfrm>
          <a:prstGeom prst="rect">
            <a:avLst/>
          </a:prstGeom>
          <a:noFill/>
        </p:spPr>
        <p:txBody>
          <a:bodyPr wrap="none" rtlCol="0">
            <a:spAutoFit/>
          </a:bodyPr>
          <a:lstStyle/>
          <a:p>
            <a:r>
              <a:rPr lang="ja-JP" altLang="en-US" dirty="0"/>
              <a:t>合意事項</a:t>
            </a:r>
            <a:r>
              <a:rPr lang="en-US" altLang="ja-JP" dirty="0"/>
              <a:t>:</a:t>
            </a:r>
          </a:p>
          <a:p>
            <a:pPr marL="457200" indent="-457200">
              <a:buFont typeface="+mj-lt"/>
              <a:buAutoNum type="arabicPeriod"/>
            </a:pPr>
            <a:r>
              <a:rPr lang="ja-JP" altLang="en-US" dirty="0"/>
              <a:t>テストにおける対応</a:t>
            </a:r>
            <a:r>
              <a:rPr lang="ja-JP" altLang="ja-JP" dirty="0"/>
              <a:t>者</a:t>
            </a:r>
            <a:endParaRPr lang="en-US" altLang="ja-JP" dirty="0"/>
          </a:p>
          <a:p>
            <a:pPr marL="457200" indent="-457200">
              <a:buFont typeface="+mj-lt"/>
              <a:buAutoNum type="arabicPeriod"/>
            </a:pPr>
            <a:r>
              <a:rPr lang="ja-JP" altLang="en-US" dirty="0"/>
              <a:t>テストの重み</a:t>
            </a:r>
            <a:r>
              <a:rPr lang="en-US" altLang="ja-JP" dirty="0"/>
              <a:t>(</a:t>
            </a:r>
            <a:r>
              <a:rPr lang="ja-JP" altLang="en-US" dirty="0"/>
              <a:t>カバレッジ</a:t>
            </a:r>
            <a:r>
              <a:rPr lang="en-US" altLang="ja-JP" dirty="0"/>
              <a:t>)</a:t>
            </a:r>
          </a:p>
          <a:p>
            <a:pPr marL="457200" indent="-457200">
              <a:buFont typeface="+mj-lt"/>
              <a:buAutoNum type="arabicPeriod"/>
            </a:pPr>
            <a:r>
              <a:rPr lang="ja-JP" altLang="en-US" dirty="0"/>
              <a:t>テストタイプ</a:t>
            </a:r>
            <a:r>
              <a:rPr lang="en-US" altLang="ja-JP" dirty="0"/>
              <a:t>(</a:t>
            </a:r>
            <a:r>
              <a:rPr lang="ja-JP" altLang="en-US" dirty="0"/>
              <a:t>対応方法</a:t>
            </a:r>
            <a:r>
              <a:rPr lang="en-US" altLang="ja-JP" dirty="0"/>
              <a:t>)</a:t>
            </a:r>
          </a:p>
        </p:txBody>
      </p:sp>
    </p:spTree>
    <p:extLst>
      <p:ext uri="{BB962C8B-B14F-4D97-AF65-F5344CB8AC3E}">
        <p14:creationId xmlns:p14="http://schemas.microsoft.com/office/powerpoint/2010/main" val="4655021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グループ化 52">
            <a:extLst>
              <a:ext uri="{FF2B5EF4-FFF2-40B4-BE49-F238E27FC236}">
                <a16:creationId xmlns:a16="http://schemas.microsoft.com/office/drawing/2014/main" id="{0BBB8BC1-B782-4065-BBCF-4A9511CD423E}"/>
              </a:ext>
            </a:extLst>
          </p:cNvPr>
          <p:cNvGrpSpPr/>
          <p:nvPr/>
        </p:nvGrpSpPr>
        <p:grpSpPr>
          <a:xfrm>
            <a:off x="-2990088" y="2169283"/>
            <a:ext cx="3242245" cy="3835422"/>
            <a:chOff x="1249949" y="1807032"/>
            <a:chExt cx="3242245" cy="3835422"/>
          </a:xfrm>
        </p:grpSpPr>
        <p:sp>
          <p:nvSpPr>
            <p:cNvPr id="54" name="正方形/長方形 53">
              <a:extLst>
                <a:ext uri="{FF2B5EF4-FFF2-40B4-BE49-F238E27FC236}">
                  <a16:creationId xmlns:a16="http://schemas.microsoft.com/office/drawing/2014/main" id="{97E3F5F4-9259-4047-9E50-EBF044525675}"/>
                </a:ext>
              </a:extLst>
            </p:cNvPr>
            <p:cNvSpPr/>
            <p:nvPr/>
          </p:nvSpPr>
          <p:spPr>
            <a:xfrm>
              <a:off x="1249949" y="1807032"/>
              <a:ext cx="3242245" cy="383542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55" name="正方形/長方形 54">
              <a:extLst>
                <a:ext uri="{FF2B5EF4-FFF2-40B4-BE49-F238E27FC236}">
                  <a16:creationId xmlns:a16="http://schemas.microsoft.com/office/drawing/2014/main" id="{0BB374BF-F603-485E-898B-D6B7EEB7180B}"/>
                </a:ext>
              </a:extLst>
            </p:cNvPr>
            <p:cNvSpPr/>
            <p:nvPr/>
          </p:nvSpPr>
          <p:spPr>
            <a:xfrm>
              <a:off x="1249949" y="1807033"/>
              <a:ext cx="3242245" cy="800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ユーザ事象</a:t>
              </a:r>
              <a:endParaRPr kumimoji="1" lang="en-US" altLang="ja-JP" dirty="0">
                <a:solidFill>
                  <a:schemeClr val="tx1"/>
                </a:solidFill>
              </a:endParaRPr>
            </a:p>
            <a:p>
              <a:pPr algn="ctr"/>
              <a:r>
                <a:rPr lang="en-US" altLang="ja-JP" dirty="0">
                  <a:solidFill>
                    <a:schemeClr val="tx1"/>
                  </a:solidFill>
                </a:rPr>
                <a:t>(</a:t>
              </a:r>
              <a:r>
                <a:rPr lang="ja-JP" altLang="en-US" dirty="0">
                  <a:solidFill>
                    <a:schemeClr val="tx1"/>
                  </a:solidFill>
                </a:rPr>
                <a:t>トップ階層</a:t>
              </a:r>
              <a:r>
                <a:rPr lang="en-US" altLang="ja-JP" dirty="0">
                  <a:solidFill>
                    <a:schemeClr val="tx1"/>
                  </a:solidFill>
                </a:rPr>
                <a:t>)</a:t>
              </a:r>
              <a:endParaRPr kumimoji="1" lang="ja-JP" altLang="en-US" dirty="0">
                <a:solidFill>
                  <a:schemeClr val="tx1"/>
                </a:solidFill>
              </a:endParaRPr>
            </a:p>
          </p:txBody>
        </p:sp>
      </p:grpSp>
      <p:grpSp>
        <p:nvGrpSpPr>
          <p:cNvPr id="56" name="グループ化 55">
            <a:extLst>
              <a:ext uri="{FF2B5EF4-FFF2-40B4-BE49-F238E27FC236}">
                <a16:creationId xmlns:a16="http://schemas.microsoft.com/office/drawing/2014/main" id="{926D2A16-37DD-4913-A0F6-3A3EBEBBA349}"/>
              </a:ext>
            </a:extLst>
          </p:cNvPr>
          <p:cNvGrpSpPr/>
          <p:nvPr/>
        </p:nvGrpSpPr>
        <p:grpSpPr>
          <a:xfrm>
            <a:off x="460192" y="2169283"/>
            <a:ext cx="3242245" cy="3835422"/>
            <a:chOff x="1249949" y="1807032"/>
            <a:chExt cx="3242245" cy="3835422"/>
          </a:xfrm>
        </p:grpSpPr>
        <p:sp>
          <p:nvSpPr>
            <p:cNvPr id="57" name="正方形/長方形 56">
              <a:extLst>
                <a:ext uri="{FF2B5EF4-FFF2-40B4-BE49-F238E27FC236}">
                  <a16:creationId xmlns:a16="http://schemas.microsoft.com/office/drawing/2014/main" id="{6140F92E-E128-4C3D-8D9E-0C55C5DE9BCC}"/>
                </a:ext>
              </a:extLst>
            </p:cNvPr>
            <p:cNvSpPr/>
            <p:nvPr/>
          </p:nvSpPr>
          <p:spPr>
            <a:xfrm>
              <a:off x="1249949" y="1807032"/>
              <a:ext cx="3242245" cy="383542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58" name="正方形/長方形 57">
              <a:extLst>
                <a:ext uri="{FF2B5EF4-FFF2-40B4-BE49-F238E27FC236}">
                  <a16:creationId xmlns:a16="http://schemas.microsoft.com/office/drawing/2014/main" id="{B522269B-B971-408C-8FCD-9D0080327899}"/>
                </a:ext>
              </a:extLst>
            </p:cNvPr>
            <p:cNvSpPr/>
            <p:nvPr/>
          </p:nvSpPr>
          <p:spPr>
            <a:xfrm>
              <a:off x="1249949" y="1807033"/>
              <a:ext cx="3242245" cy="800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システム</a:t>
              </a:r>
              <a:r>
                <a:rPr kumimoji="1" lang="ja-JP" altLang="en-US" dirty="0">
                  <a:solidFill>
                    <a:schemeClr val="tx1"/>
                  </a:solidFill>
                </a:rPr>
                <a:t>事象</a:t>
              </a:r>
              <a:endParaRPr kumimoji="1" lang="en-US" altLang="ja-JP" dirty="0">
                <a:solidFill>
                  <a:schemeClr val="tx1"/>
                </a:solidFill>
              </a:endParaRPr>
            </a:p>
            <a:p>
              <a:pPr algn="ctr"/>
              <a:r>
                <a:rPr lang="en-US" altLang="ja-JP" dirty="0">
                  <a:solidFill>
                    <a:schemeClr val="tx1"/>
                  </a:solidFill>
                </a:rPr>
                <a:t>(</a:t>
              </a:r>
              <a:r>
                <a:rPr lang="ja-JP" altLang="en-US" dirty="0">
                  <a:solidFill>
                    <a:schemeClr val="tx1"/>
                  </a:solidFill>
                </a:rPr>
                <a:t>ミドル階層</a:t>
              </a:r>
              <a:r>
                <a:rPr lang="en-US" altLang="ja-JP" dirty="0">
                  <a:solidFill>
                    <a:schemeClr val="tx1"/>
                  </a:solidFill>
                </a:rPr>
                <a:t>)</a:t>
              </a:r>
              <a:endParaRPr kumimoji="1" lang="ja-JP" altLang="en-US" dirty="0">
                <a:solidFill>
                  <a:schemeClr val="tx1"/>
                </a:solidFill>
              </a:endParaRPr>
            </a:p>
          </p:txBody>
        </p:sp>
      </p:grpSp>
      <p:sp>
        <p:nvSpPr>
          <p:cNvPr id="59" name="角丸四角形 46">
            <a:extLst>
              <a:ext uri="{FF2B5EF4-FFF2-40B4-BE49-F238E27FC236}">
                <a16:creationId xmlns:a16="http://schemas.microsoft.com/office/drawing/2014/main" id="{A1601507-4FE7-4772-AD5F-5A70ADFF599D}"/>
              </a:ext>
            </a:extLst>
          </p:cNvPr>
          <p:cNvSpPr/>
          <p:nvPr/>
        </p:nvSpPr>
        <p:spPr>
          <a:xfrm>
            <a:off x="-2178435" y="3412436"/>
            <a:ext cx="1618938" cy="67455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Top</a:t>
            </a:r>
            <a:r>
              <a:rPr kumimoji="1" lang="ja-JP" altLang="en-US" dirty="0">
                <a:solidFill>
                  <a:schemeClr val="tx1"/>
                </a:solidFill>
              </a:rPr>
              <a:t>事象</a:t>
            </a:r>
          </a:p>
        </p:txBody>
      </p:sp>
      <p:sp>
        <p:nvSpPr>
          <p:cNvPr id="60" name="角丸四角形 47">
            <a:extLst>
              <a:ext uri="{FF2B5EF4-FFF2-40B4-BE49-F238E27FC236}">
                <a16:creationId xmlns:a16="http://schemas.microsoft.com/office/drawing/2014/main" id="{3EEF0000-0005-4DFD-8812-D77C83CF23AA}"/>
              </a:ext>
            </a:extLst>
          </p:cNvPr>
          <p:cNvSpPr/>
          <p:nvPr/>
        </p:nvSpPr>
        <p:spPr>
          <a:xfrm>
            <a:off x="1271845" y="3407770"/>
            <a:ext cx="1618938" cy="67455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サブ</a:t>
            </a:r>
            <a:r>
              <a:rPr kumimoji="1" lang="ja-JP" altLang="en-US" dirty="0">
                <a:solidFill>
                  <a:schemeClr val="tx1"/>
                </a:solidFill>
              </a:rPr>
              <a:t>事象</a:t>
            </a:r>
          </a:p>
        </p:txBody>
      </p:sp>
      <p:sp>
        <p:nvSpPr>
          <p:cNvPr id="61" name="角丸四角形 48">
            <a:extLst>
              <a:ext uri="{FF2B5EF4-FFF2-40B4-BE49-F238E27FC236}">
                <a16:creationId xmlns:a16="http://schemas.microsoft.com/office/drawing/2014/main" id="{C1631B5D-B3FF-4DFF-A3E6-FA411539604C}"/>
              </a:ext>
            </a:extLst>
          </p:cNvPr>
          <p:cNvSpPr/>
          <p:nvPr/>
        </p:nvSpPr>
        <p:spPr>
          <a:xfrm>
            <a:off x="1271845" y="4611630"/>
            <a:ext cx="1618938" cy="67455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サブ</a:t>
            </a:r>
            <a:r>
              <a:rPr kumimoji="1" lang="ja-JP" altLang="en-US" dirty="0">
                <a:solidFill>
                  <a:schemeClr val="tx1"/>
                </a:solidFill>
              </a:rPr>
              <a:t>事象</a:t>
            </a:r>
          </a:p>
        </p:txBody>
      </p:sp>
      <p:cxnSp>
        <p:nvCxnSpPr>
          <p:cNvPr id="62" name="直線矢印コネクタ 61">
            <a:extLst>
              <a:ext uri="{FF2B5EF4-FFF2-40B4-BE49-F238E27FC236}">
                <a16:creationId xmlns:a16="http://schemas.microsoft.com/office/drawing/2014/main" id="{ABAF40B1-E78D-41F4-A0C1-E0EDE8E879DB}"/>
              </a:ext>
            </a:extLst>
          </p:cNvPr>
          <p:cNvCxnSpPr>
            <a:stCxn id="59" idx="3"/>
            <a:endCxn id="60" idx="1"/>
          </p:cNvCxnSpPr>
          <p:nvPr/>
        </p:nvCxnSpPr>
        <p:spPr>
          <a:xfrm flipV="1">
            <a:off x="-559497" y="3745049"/>
            <a:ext cx="1831342" cy="4666"/>
          </a:xfrm>
          <a:prstGeom prst="straightConnector1">
            <a:avLst/>
          </a:pr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3" name="直線矢印コネクタ 22">
            <a:extLst>
              <a:ext uri="{FF2B5EF4-FFF2-40B4-BE49-F238E27FC236}">
                <a16:creationId xmlns:a16="http://schemas.microsoft.com/office/drawing/2014/main" id="{EA726E1B-8F62-4720-9B16-59F79CD96F57}"/>
              </a:ext>
            </a:extLst>
          </p:cNvPr>
          <p:cNvCxnSpPr>
            <a:stCxn id="59" idx="3"/>
            <a:endCxn id="61" idx="1"/>
          </p:cNvCxnSpPr>
          <p:nvPr/>
        </p:nvCxnSpPr>
        <p:spPr>
          <a:xfrm>
            <a:off x="-559497" y="3749715"/>
            <a:ext cx="1831342" cy="1199194"/>
          </a:xfrm>
          <a:prstGeom prst="bentConnector3">
            <a:avLst>
              <a:gd name="adj1" fmla="val 50000"/>
            </a:avLst>
          </a:pr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p:nvPr>
        </p:nvSpPr>
        <p:spPr/>
        <p:txBody>
          <a:bodyPr>
            <a:noAutofit/>
          </a:bodyPr>
          <a:lstStyle/>
          <a:p>
            <a:r>
              <a:rPr lang="ja-JP" altLang="en-US" sz="3200" dirty="0"/>
              <a:t>対処する事象</a:t>
            </a:r>
            <a:r>
              <a:rPr lang="en-US" altLang="ja-JP" sz="3200" dirty="0"/>
              <a:t>(</a:t>
            </a:r>
            <a:r>
              <a:rPr lang="ja-JP" altLang="en-US" sz="3200" dirty="0"/>
              <a:t>フォールト</a:t>
            </a:r>
            <a:r>
              <a:rPr lang="en-US" altLang="ja-JP" sz="3200" dirty="0"/>
              <a:t>)</a:t>
            </a:r>
            <a:r>
              <a:rPr lang="ja-JP" altLang="en-US" sz="3200" dirty="0"/>
              <a:t>の選定と対処方法割り当て</a:t>
            </a:r>
            <a:endParaRPr kumimoji="1" lang="ja-JP" altLang="en-US" sz="3200" dirty="0"/>
          </a:p>
        </p:txBody>
      </p:sp>
      <p:sp>
        <p:nvSpPr>
          <p:cNvPr id="4" name="スライド番号プレースホルダー 3"/>
          <p:cNvSpPr>
            <a:spLocks noGrp="1"/>
          </p:cNvSpPr>
          <p:nvPr>
            <p:ph type="sldNum" sz="quarter" idx="12"/>
          </p:nvPr>
        </p:nvSpPr>
        <p:spPr/>
        <p:txBody>
          <a:bodyPr/>
          <a:lstStyle/>
          <a:p>
            <a:fld id="{C0685AC5-7F16-4986-9275-35D3C24FC03C}" type="slidenum">
              <a:rPr lang="ja-JP" altLang="en-US" smtClean="0"/>
              <a:pPr/>
              <a:t>18</a:t>
            </a:fld>
            <a:r>
              <a:rPr lang="ja-JP" altLang="en-US" dirty="0"/>
              <a:t> </a:t>
            </a:r>
            <a:r>
              <a:rPr lang="en-US" altLang="ja-JP" dirty="0"/>
              <a:t>/32</a:t>
            </a:r>
          </a:p>
        </p:txBody>
      </p:sp>
      <p:sp>
        <p:nvSpPr>
          <p:cNvPr id="24" name="ホームベース 23"/>
          <p:cNvSpPr/>
          <p:nvPr/>
        </p:nvSpPr>
        <p:spPr>
          <a:xfrm>
            <a:off x="2852381" y="6432488"/>
            <a:ext cx="1692323" cy="365125"/>
          </a:xfrm>
          <a:prstGeom prst="homePlate">
            <a:avLst/>
          </a:prstGeom>
          <a:solidFill>
            <a:schemeClr val="accent1">
              <a:lumMod val="40000"/>
              <a:lumOff val="6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t>提案の概要</a:t>
            </a:r>
          </a:p>
        </p:txBody>
      </p:sp>
      <p:sp>
        <p:nvSpPr>
          <p:cNvPr id="25" name="ホームベース 24"/>
          <p:cNvSpPr/>
          <p:nvPr/>
        </p:nvSpPr>
        <p:spPr>
          <a:xfrm>
            <a:off x="4544704" y="6432488"/>
            <a:ext cx="1692323" cy="365125"/>
          </a:xfrm>
          <a:prstGeom prst="homePlate">
            <a:avLst/>
          </a:prstGeom>
          <a:solidFill>
            <a:schemeClr val="accent1">
              <a:lumMod val="40000"/>
              <a:lumOff val="6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t>前提条件と体制</a:t>
            </a:r>
          </a:p>
        </p:txBody>
      </p:sp>
      <p:sp>
        <p:nvSpPr>
          <p:cNvPr id="26" name="ホームベース 25"/>
          <p:cNvSpPr/>
          <p:nvPr/>
        </p:nvSpPr>
        <p:spPr>
          <a:xfrm>
            <a:off x="6237027" y="6432487"/>
            <a:ext cx="1692323" cy="365125"/>
          </a:xfrm>
          <a:prstGeom prst="homePlate">
            <a:avLst/>
          </a:prstGeom>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100" dirty="0"/>
              <a:t>テストの全体像</a:t>
            </a:r>
          </a:p>
        </p:txBody>
      </p:sp>
      <p:sp>
        <p:nvSpPr>
          <p:cNvPr id="27" name="ホームベース 26"/>
          <p:cNvSpPr/>
          <p:nvPr/>
        </p:nvSpPr>
        <p:spPr>
          <a:xfrm>
            <a:off x="7929350" y="6432487"/>
            <a:ext cx="1692323" cy="365125"/>
          </a:xfrm>
          <a:prstGeom prst="homePlate">
            <a:avLst/>
          </a:prstGeom>
          <a:solidFill>
            <a:schemeClr val="accent1">
              <a:lumMod val="40000"/>
              <a:lumOff val="6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100" dirty="0"/>
              <a:t>まとめ</a:t>
            </a:r>
            <a:endParaRPr lang="en-US" altLang="ja-JP" sz="1100" dirty="0"/>
          </a:p>
        </p:txBody>
      </p:sp>
      <p:sp>
        <p:nvSpPr>
          <p:cNvPr id="18" name="テキスト ボックス 17">
            <a:extLst>
              <a:ext uri="{FF2B5EF4-FFF2-40B4-BE49-F238E27FC236}">
                <a16:creationId xmlns:a16="http://schemas.microsoft.com/office/drawing/2014/main" id="{258B1B41-CB6E-4910-AB81-FD4A776B38ED}"/>
              </a:ext>
            </a:extLst>
          </p:cNvPr>
          <p:cNvSpPr txBox="1"/>
          <p:nvPr/>
        </p:nvSpPr>
        <p:spPr>
          <a:xfrm>
            <a:off x="1203140" y="1200427"/>
            <a:ext cx="6183802" cy="523220"/>
          </a:xfrm>
          <a:prstGeom prst="rect">
            <a:avLst/>
          </a:prstGeom>
          <a:noFill/>
        </p:spPr>
        <p:txBody>
          <a:bodyPr wrap="square" rtlCol="0">
            <a:spAutoFit/>
          </a:bodyPr>
          <a:lstStyle/>
          <a:p>
            <a:r>
              <a:rPr kumimoji="1" lang="en-US" altLang="ja-JP" sz="2800" dirty="0"/>
              <a:t>QA</a:t>
            </a:r>
            <a:r>
              <a:rPr kumimoji="1" lang="ja-JP" altLang="en-US" sz="2800" dirty="0"/>
              <a:t>が対処すべきかを合意する。</a:t>
            </a:r>
          </a:p>
        </p:txBody>
      </p:sp>
      <p:grpSp>
        <p:nvGrpSpPr>
          <p:cNvPr id="34" name="グループ化 33">
            <a:extLst>
              <a:ext uri="{FF2B5EF4-FFF2-40B4-BE49-F238E27FC236}">
                <a16:creationId xmlns:a16="http://schemas.microsoft.com/office/drawing/2014/main" id="{F4E87BDD-BC19-45EC-9851-41F1B0BF5F30}"/>
              </a:ext>
            </a:extLst>
          </p:cNvPr>
          <p:cNvGrpSpPr/>
          <p:nvPr/>
        </p:nvGrpSpPr>
        <p:grpSpPr>
          <a:xfrm>
            <a:off x="3804891" y="2160356"/>
            <a:ext cx="2843559" cy="3835422"/>
            <a:chOff x="1249949" y="1807032"/>
            <a:chExt cx="3242245" cy="3835422"/>
          </a:xfrm>
        </p:grpSpPr>
        <p:sp>
          <p:nvSpPr>
            <p:cNvPr id="35" name="正方形/長方形 34">
              <a:extLst>
                <a:ext uri="{FF2B5EF4-FFF2-40B4-BE49-F238E27FC236}">
                  <a16:creationId xmlns:a16="http://schemas.microsoft.com/office/drawing/2014/main" id="{500E7F27-C4A4-4F33-8E9D-4C1B7253B5F7}"/>
                </a:ext>
              </a:extLst>
            </p:cNvPr>
            <p:cNvSpPr/>
            <p:nvPr/>
          </p:nvSpPr>
          <p:spPr>
            <a:xfrm>
              <a:off x="1249949" y="1807032"/>
              <a:ext cx="3242245" cy="383542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36" name="正方形/長方形 35">
              <a:extLst>
                <a:ext uri="{FF2B5EF4-FFF2-40B4-BE49-F238E27FC236}">
                  <a16:creationId xmlns:a16="http://schemas.microsoft.com/office/drawing/2014/main" id="{9F479BF2-8ACB-431A-9C72-AED5B89CDCCA}"/>
                </a:ext>
              </a:extLst>
            </p:cNvPr>
            <p:cNvSpPr/>
            <p:nvPr/>
          </p:nvSpPr>
          <p:spPr>
            <a:xfrm>
              <a:off x="1249949" y="1807033"/>
              <a:ext cx="3242245" cy="800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原因</a:t>
              </a:r>
              <a:r>
                <a:rPr kumimoji="1" lang="ja-JP" altLang="en-US" dirty="0">
                  <a:solidFill>
                    <a:schemeClr val="tx1"/>
                  </a:solidFill>
                </a:rPr>
                <a:t>事象</a:t>
              </a:r>
              <a:endParaRPr kumimoji="1" lang="en-US" altLang="ja-JP" dirty="0">
                <a:solidFill>
                  <a:schemeClr val="tx1"/>
                </a:solidFill>
              </a:endParaRPr>
            </a:p>
            <a:p>
              <a:pPr algn="ctr"/>
              <a:r>
                <a:rPr lang="en-US" altLang="ja-JP" dirty="0">
                  <a:solidFill>
                    <a:schemeClr val="tx1"/>
                  </a:solidFill>
                </a:rPr>
                <a:t>(</a:t>
              </a:r>
              <a:r>
                <a:rPr lang="ja-JP" altLang="en-US" dirty="0">
                  <a:solidFill>
                    <a:schemeClr val="tx1"/>
                  </a:solidFill>
                </a:rPr>
                <a:t>ボトム階層</a:t>
              </a:r>
              <a:r>
                <a:rPr lang="en-US" altLang="ja-JP" dirty="0">
                  <a:solidFill>
                    <a:schemeClr val="tx1"/>
                  </a:solidFill>
                </a:rPr>
                <a:t>)</a:t>
              </a:r>
              <a:endParaRPr kumimoji="1" lang="ja-JP" altLang="en-US" dirty="0">
                <a:solidFill>
                  <a:schemeClr val="tx1"/>
                </a:solidFill>
              </a:endParaRPr>
            </a:p>
          </p:txBody>
        </p:sp>
      </p:grpSp>
      <p:sp>
        <p:nvSpPr>
          <p:cNvPr id="13" name="テキスト ボックス 12">
            <a:extLst>
              <a:ext uri="{FF2B5EF4-FFF2-40B4-BE49-F238E27FC236}">
                <a16:creationId xmlns:a16="http://schemas.microsoft.com/office/drawing/2014/main" id="{567CC985-C099-42DC-9568-AF0EED8F78C2}"/>
              </a:ext>
            </a:extLst>
          </p:cNvPr>
          <p:cNvSpPr txBox="1"/>
          <p:nvPr/>
        </p:nvSpPr>
        <p:spPr>
          <a:xfrm>
            <a:off x="8773963" y="2169283"/>
            <a:ext cx="1107996" cy="461665"/>
          </a:xfrm>
          <a:prstGeom prst="rect">
            <a:avLst/>
          </a:prstGeom>
          <a:noFill/>
        </p:spPr>
        <p:txBody>
          <a:bodyPr wrap="none" rtlCol="0">
            <a:spAutoFit/>
          </a:bodyPr>
          <a:lstStyle/>
          <a:p>
            <a:r>
              <a:rPr kumimoji="1" lang="ja-JP" altLang="en-US" sz="2400" b="1" u="sng" dirty="0"/>
              <a:t>対応者</a:t>
            </a:r>
          </a:p>
        </p:txBody>
      </p:sp>
      <p:sp>
        <p:nvSpPr>
          <p:cNvPr id="39" name="角丸四角形 26">
            <a:extLst>
              <a:ext uri="{FF2B5EF4-FFF2-40B4-BE49-F238E27FC236}">
                <a16:creationId xmlns:a16="http://schemas.microsoft.com/office/drawing/2014/main" id="{F54D37F1-D218-4DAF-8238-AE1A3D080766}"/>
              </a:ext>
            </a:extLst>
          </p:cNvPr>
          <p:cNvSpPr/>
          <p:nvPr/>
        </p:nvSpPr>
        <p:spPr>
          <a:xfrm>
            <a:off x="7331851" y="3794412"/>
            <a:ext cx="1471762" cy="458813"/>
          </a:xfrm>
          <a:prstGeom prst="roundRect">
            <a:avLst/>
          </a:prstGeom>
          <a:solidFill>
            <a:schemeClr val="accent5">
              <a:lumMod val="40000"/>
              <a:lumOff val="60000"/>
            </a:schemeClr>
          </a:solidFill>
          <a:ln>
            <a:solidFill>
              <a:srgbClr val="FF7C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solidFill>
                  <a:schemeClr val="tx1"/>
                </a:solidFill>
              </a:rPr>
              <a:t>ユーザー</a:t>
            </a:r>
            <a:endParaRPr kumimoji="1" lang="en-US" altLang="ja-JP" sz="1600" dirty="0">
              <a:solidFill>
                <a:schemeClr val="tx1"/>
              </a:solidFill>
            </a:endParaRPr>
          </a:p>
        </p:txBody>
      </p:sp>
      <p:sp>
        <p:nvSpPr>
          <p:cNvPr id="40" name="角丸四角形 32">
            <a:extLst>
              <a:ext uri="{FF2B5EF4-FFF2-40B4-BE49-F238E27FC236}">
                <a16:creationId xmlns:a16="http://schemas.microsoft.com/office/drawing/2014/main" id="{4D4C0517-8C42-411A-B4F1-25F291DB106B}"/>
              </a:ext>
            </a:extLst>
          </p:cNvPr>
          <p:cNvSpPr/>
          <p:nvPr/>
        </p:nvSpPr>
        <p:spPr>
          <a:xfrm>
            <a:off x="8147441" y="4845444"/>
            <a:ext cx="1471762" cy="458813"/>
          </a:xfrm>
          <a:prstGeom prst="roundRect">
            <a:avLst/>
          </a:prstGeom>
          <a:solidFill>
            <a:schemeClr val="accent5">
              <a:lumMod val="40000"/>
              <a:lumOff val="60000"/>
            </a:schemeClr>
          </a:solidFill>
          <a:ln>
            <a:solidFill>
              <a:srgbClr val="FF7C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solidFill>
                  <a:schemeClr val="tx1"/>
                </a:solidFill>
              </a:rPr>
              <a:t>ハード</a:t>
            </a:r>
            <a:endParaRPr kumimoji="1" lang="en-US" altLang="ja-JP" sz="1600" dirty="0">
              <a:solidFill>
                <a:schemeClr val="tx1"/>
              </a:solidFill>
            </a:endParaRPr>
          </a:p>
          <a:p>
            <a:pPr algn="ctr"/>
            <a:r>
              <a:rPr kumimoji="1" lang="ja-JP" altLang="en-US" sz="1600" dirty="0">
                <a:solidFill>
                  <a:schemeClr val="tx1"/>
                </a:solidFill>
              </a:rPr>
              <a:t>ベンダー</a:t>
            </a:r>
            <a:endParaRPr kumimoji="1" lang="en-US" altLang="ja-JP" sz="1600" dirty="0">
              <a:solidFill>
                <a:schemeClr val="tx1"/>
              </a:solidFill>
            </a:endParaRPr>
          </a:p>
        </p:txBody>
      </p:sp>
      <p:sp>
        <p:nvSpPr>
          <p:cNvPr id="41" name="角丸四角形 52">
            <a:extLst>
              <a:ext uri="{FF2B5EF4-FFF2-40B4-BE49-F238E27FC236}">
                <a16:creationId xmlns:a16="http://schemas.microsoft.com/office/drawing/2014/main" id="{695E9625-C1A0-4B55-91A7-7CF34ED1D7EA}"/>
              </a:ext>
            </a:extLst>
          </p:cNvPr>
          <p:cNvSpPr/>
          <p:nvPr/>
        </p:nvSpPr>
        <p:spPr>
          <a:xfrm>
            <a:off x="9886946" y="4185365"/>
            <a:ext cx="1471762" cy="458813"/>
          </a:xfrm>
          <a:prstGeom prst="roundRect">
            <a:avLst/>
          </a:prstGeom>
          <a:solidFill>
            <a:srgbClr val="66CCFF"/>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rPr>
              <a:t>開発者</a:t>
            </a:r>
            <a:endParaRPr kumimoji="1" lang="en-US" altLang="ja-JP" sz="1600" dirty="0">
              <a:solidFill>
                <a:schemeClr val="tx1"/>
              </a:solidFill>
            </a:endParaRPr>
          </a:p>
        </p:txBody>
      </p:sp>
      <p:sp>
        <p:nvSpPr>
          <p:cNvPr id="42" name="角丸四角形 59">
            <a:extLst>
              <a:ext uri="{FF2B5EF4-FFF2-40B4-BE49-F238E27FC236}">
                <a16:creationId xmlns:a16="http://schemas.microsoft.com/office/drawing/2014/main" id="{C38AD5D8-03FF-47FD-879C-91D7E3706ED0}"/>
              </a:ext>
            </a:extLst>
          </p:cNvPr>
          <p:cNvSpPr/>
          <p:nvPr/>
        </p:nvSpPr>
        <p:spPr>
          <a:xfrm>
            <a:off x="9151065" y="3216176"/>
            <a:ext cx="1471762" cy="458813"/>
          </a:xfrm>
          <a:prstGeom prst="roundRect">
            <a:avLst/>
          </a:prstGeom>
          <a:solidFill>
            <a:srgbClr val="66CCFF"/>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solidFill>
                  <a:schemeClr val="tx1"/>
                </a:solidFill>
              </a:rPr>
              <a:t>ＱＡ担当</a:t>
            </a:r>
            <a:endParaRPr kumimoji="1" lang="en-US" altLang="ja-JP" sz="1600" dirty="0">
              <a:solidFill>
                <a:schemeClr val="tx1"/>
              </a:solidFill>
            </a:endParaRPr>
          </a:p>
        </p:txBody>
      </p:sp>
      <p:cxnSp>
        <p:nvCxnSpPr>
          <p:cNvPr id="22" name="直線矢印コネクタ 21">
            <a:extLst>
              <a:ext uri="{FF2B5EF4-FFF2-40B4-BE49-F238E27FC236}">
                <a16:creationId xmlns:a16="http://schemas.microsoft.com/office/drawing/2014/main" id="{6CBFEE74-2650-459E-9148-13894963B90C}"/>
              </a:ext>
            </a:extLst>
          </p:cNvPr>
          <p:cNvCxnSpPr>
            <a:cxnSpLocks/>
            <a:stCxn id="37" idx="3"/>
            <a:endCxn id="42" idx="1"/>
          </p:cNvCxnSpPr>
          <p:nvPr/>
        </p:nvCxnSpPr>
        <p:spPr>
          <a:xfrm flipV="1">
            <a:off x="6033461" y="3445583"/>
            <a:ext cx="3117604" cy="29053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直線矢印コネクタ 42">
            <a:extLst>
              <a:ext uri="{FF2B5EF4-FFF2-40B4-BE49-F238E27FC236}">
                <a16:creationId xmlns:a16="http://schemas.microsoft.com/office/drawing/2014/main" id="{B03CFE7C-687D-488E-A95C-ABA636AD27D9}"/>
              </a:ext>
            </a:extLst>
          </p:cNvPr>
          <p:cNvCxnSpPr>
            <a:cxnSpLocks/>
            <a:stCxn id="38" idx="3"/>
            <a:endCxn id="40" idx="1"/>
          </p:cNvCxnSpPr>
          <p:nvPr/>
        </p:nvCxnSpPr>
        <p:spPr>
          <a:xfrm>
            <a:off x="6032767" y="4938933"/>
            <a:ext cx="2114674" cy="1359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テキスト ボックス 47">
            <a:extLst>
              <a:ext uri="{FF2B5EF4-FFF2-40B4-BE49-F238E27FC236}">
                <a16:creationId xmlns:a16="http://schemas.microsoft.com/office/drawing/2014/main" id="{0C7293B9-B2C4-4A5D-8FD4-7746E19B50E0}"/>
              </a:ext>
            </a:extLst>
          </p:cNvPr>
          <p:cNvSpPr txBox="1"/>
          <p:nvPr/>
        </p:nvSpPr>
        <p:spPr>
          <a:xfrm>
            <a:off x="3246526" y="5376692"/>
            <a:ext cx="1931670" cy="369332"/>
          </a:xfrm>
          <a:prstGeom prst="rect">
            <a:avLst/>
          </a:prstGeom>
          <a:solidFill>
            <a:srgbClr val="FF0000"/>
          </a:solidFill>
          <a:ln>
            <a:solidFill>
              <a:srgbClr val="FF0000"/>
            </a:solidFill>
          </a:ln>
          <a:effectLst>
            <a:outerShdw blurRad="50800" dist="38100" dir="2700000" algn="tl" rotWithShape="0">
              <a:prstClr val="black">
                <a:alpha val="40000"/>
              </a:prstClr>
            </a:outerShdw>
          </a:effectLst>
        </p:spPr>
        <p:txBody>
          <a:bodyPr wrap="square" rtlCol="0">
            <a:spAutoFit/>
          </a:bodyPr>
          <a:lstStyle/>
          <a:p>
            <a:r>
              <a:rPr lang="ja-JP" altLang="en-US" dirty="0">
                <a:solidFill>
                  <a:schemeClr val="bg1"/>
                </a:solidFill>
              </a:rPr>
              <a:t>テストする事象</a:t>
            </a:r>
            <a:endParaRPr lang="en-US" altLang="ja-JP" dirty="0">
              <a:solidFill>
                <a:schemeClr val="bg1"/>
              </a:solidFill>
            </a:endParaRPr>
          </a:p>
        </p:txBody>
      </p:sp>
      <p:cxnSp>
        <p:nvCxnSpPr>
          <p:cNvPr id="64" name="直線矢印コネクタ 63">
            <a:extLst>
              <a:ext uri="{FF2B5EF4-FFF2-40B4-BE49-F238E27FC236}">
                <a16:creationId xmlns:a16="http://schemas.microsoft.com/office/drawing/2014/main" id="{64B495D4-3EAB-48AB-95C5-0010FD160F16}"/>
              </a:ext>
            </a:extLst>
          </p:cNvPr>
          <p:cNvCxnSpPr>
            <a:stCxn id="60" idx="3"/>
          </p:cNvCxnSpPr>
          <p:nvPr/>
        </p:nvCxnSpPr>
        <p:spPr>
          <a:xfrm>
            <a:off x="2890783" y="3745049"/>
            <a:ext cx="1629321" cy="0"/>
          </a:xfrm>
          <a:prstGeom prst="straightConnector1">
            <a:avLst/>
          </a:pr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7" name="角丸四角形 49">
            <a:extLst>
              <a:ext uri="{FF2B5EF4-FFF2-40B4-BE49-F238E27FC236}">
                <a16:creationId xmlns:a16="http://schemas.microsoft.com/office/drawing/2014/main" id="{5FD2E3D6-F1CD-4EC5-A9EE-E9C7B9A784C8}"/>
              </a:ext>
            </a:extLst>
          </p:cNvPr>
          <p:cNvSpPr/>
          <p:nvPr/>
        </p:nvSpPr>
        <p:spPr>
          <a:xfrm>
            <a:off x="4414523" y="3398843"/>
            <a:ext cx="1618938" cy="674558"/>
          </a:xfrm>
          <a:prstGeom prst="roundRect">
            <a:avLst/>
          </a:prstGeom>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原因</a:t>
            </a:r>
          </a:p>
        </p:txBody>
      </p:sp>
      <p:cxnSp>
        <p:nvCxnSpPr>
          <p:cNvPr id="65" name="直線矢印コネクタ 64">
            <a:extLst>
              <a:ext uri="{FF2B5EF4-FFF2-40B4-BE49-F238E27FC236}">
                <a16:creationId xmlns:a16="http://schemas.microsoft.com/office/drawing/2014/main" id="{6FB88F48-8154-44C8-AB7F-434EDDAAC8DE}"/>
              </a:ext>
            </a:extLst>
          </p:cNvPr>
          <p:cNvCxnSpPr>
            <a:cxnSpLocks/>
            <a:stCxn id="61" idx="3"/>
            <a:endCxn id="38" idx="1"/>
          </p:cNvCxnSpPr>
          <p:nvPr/>
        </p:nvCxnSpPr>
        <p:spPr>
          <a:xfrm flipV="1">
            <a:off x="2890783" y="4938933"/>
            <a:ext cx="1523046" cy="9976"/>
          </a:xfrm>
          <a:prstGeom prst="straightConnector1">
            <a:avLst/>
          </a:pr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8" name="角丸四角形 52">
            <a:extLst>
              <a:ext uri="{FF2B5EF4-FFF2-40B4-BE49-F238E27FC236}">
                <a16:creationId xmlns:a16="http://schemas.microsoft.com/office/drawing/2014/main" id="{60BE5865-40AF-4713-BE72-680E0D69C195}"/>
              </a:ext>
            </a:extLst>
          </p:cNvPr>
          <p:cNvSpPr/>
          <p:nvPr/>
        </p:nvSpPr>
        <p:spPr>
          <a:xfrm>
            <a:off x="4413829" y="4601654"/>
            <a:ext cx="1618938" cy="674558"/>
          </a:xfrm>
          <a:prstGeom prst="round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bg1">
                    <a:lumMod val="85000"/>
                  </a:schemeClr>
                </a:solidFill>
              </a:rPr>
              <a:t>原因</a:t>
            </a:r>
            <a:endParaRPr kumimoji="1" lang="ja-JP" altLang="en-US" dirty="0">
              <a:solidFill>
                <a:schemeClr val="bg1">
                  <a:lumMod val="85000"/>
                </a:schemeClr>
              </a:solidFill>
            </a:endParaRPr>
          </a:p>
        </p:txBody>
      </p:sp>
      <p:cxnSp>
        <p:nvCxnSpPr>
          <p:cNvPr id="49" name="直線コネクタ 48">
            <a:extLst>
              <a:ext uri="{FF2B5EF4-FFF2-40B4-BE49-F238E27FC236}">
                <a16:creationId xmlns:a16="http://schemas.microsoft.com/office/drawing/2014/main" id="{7C7402BB-35AC-492D-8865-9643B3600B44}"/>
              </a:ext>
            </a:extLst>
          </p:cNvPr>
          <p:cNvCxnSpPr>
            <a:cxnSpLocks/>
            <a:stCxn id="37" idx="1"/>
            <a:endCxn id="48" idx="0"/>
          </p:cNvCxnSpPr>
          <p:nvPr/>
        </p:nvCxnSpPr>
        <p:spPr>
          <a:xfrm flipH="1">
            <a:off x="4212361" y="3736122"/>
            <a:ext cx="202162" cy="1640570"/>
          </a:xfrm>
          <a:prstGeom prst="line">
            <a:avLst/>
          </a:prstGeom>
          <a:ln w="28575">
            <a:solidFill>
              <a:srgbClr val="FF0000"/>
            </a:solidFill>
            <a:head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93743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ホームベース 57"/>
          <p:cNvSpPr/>
          <p:nvPr/>
        </p:nvSpPr>
        <p:spPr>
          <a:xfrm>
            <a:off x="2852381" y="6432488"/>
            <a:ext cx="1692323" cy="365125"/>
          </a:xfrm>
          <a:prstGeom prst="homePlate">
            <a:avLst/>
          </a:prstGeom>
          <a:solidFill>
            <a:schemeClr val="accent1">
              <a:lumMod val="40000"/>
              <a:lumOff val="6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t>提案の概要</a:t>
            </a:r>
          </a:p>
        </p:txBody>
      </p:sp>
      <p:sp>
        <p:nvSpPr>
          <p:cNvPr id="63" name="ホームベース 62"/>
          <p:cNvSpPr/>
          <p:nvPr/>
        </p:nvSpPr>
        <p:spPr>
          <a:xfrm>
            <a:off x="4544704" y="6432488"/>
            <a:ext cx="1692323" cy="365125"/>
          </a:xfrm>
          <a:prstGeom prst="homePlate">
            <a:avLst/>
          </a:prstGeom>
          <a:solidFill>
            <a:schemeClr val="accent1">
              <a:lumMod val="40000"/>
              <a:lumOff val="6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t>前提条件と体制</a:t>
            </a:r>
          </a:p>
        </p:txBody>
      </p:sp>
      <p:sp>
        <p:nvSpPr>
          <p:cNvPr id="65" name="ホームベース 64"/>
          <p:cNvSpPr/>
          <p:nvPr/>
        </p:nvSpPr>
        <p:spPr>
          <a:xfrm>
            <a:off x="6237027" y="6432487"/>
            <a:ext cx="1692323" cy="365125"/>
          </a:xfrm>
          <a:prstGeom prst="homePlate">
            <a:avLst/>
          </a:prstGeom>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100" dirty="0"/>
              <a:t>テストの全体像</a:t>
            </a:r>
          </a:p>
        </p:txBody>
      </p:sp>
      <p:sp>
        <p:nvSpPr>
          <p:cNvPr id="71" name="ホームベース 70"/>
          <p:cNvSpPr/>
          <p:nvPr/>
        </p:nvSpPr>
        <p:spPr>
          <a:xfrm>
            <a:off x="7929350" y="6432487"/>
            <a:ext cx="1692323" cy="365125"/>
          </a:xfrm>
          <a:prstGeom prst="homePlate">
            <a:avLst/>
          </a:prstGeom>
          <a:solidFill>
            <a:schemeClr val="accent1">
              <a:lumMod val="40000"/>
              <a:lumOff val="6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100" dirty="0"/>
              <a:t>まとめ</a:t>
            </a:r>
            <a:endParaRPr lang="en-US" altLang="ja-JP" sz="1100" dirty="0"/>
          </a:p>
        </p:txBody>
      </p:sp>
      <p:sp>
        <p:nvSpPr>
          <p:cNvPr id="4" name="タイトル 3"/>
          <p:cNvSpPr>
            <a:spLocks noGrp="1"/>
          </p:cNvSpPr>
          <p:nvPr>
            <p:ph type="title"/>
          </p:nvPr>
        </p:nvSpPr>
        <p:spPr/>
        <p:txBody>
          <a:bodyPr/>
          <a:lstStyle/>
          <a:p>
            <a:r>
              <a:rPr kumimoji="1" lang="ja-JP" altLang="en-US" dirty="0"/>
              <a:t>事象ごとのテスト担当決めフロー</a:t>
            </a:r>
          </a:p>
        </p:txBody>
      </p:sp>
      <p:sp>
        <p:nvSpPr>
          <p:cNvPr id="3" name="スライド番号プレースホルダー 2"/>
          <p:cNvSpPr>
            <a:spLocks noGrp="1"/>
          </p:cNvSpPr>
          <p:nvPr>
            <p:ph type="sldNum" sz="quarter" idx="12"/>
          </p:nvPr>
        </p:nvSpPr>
        <p:spPr/>
        <p:txBody>
          <a:bodyPr/>
          <a:lstStyle/>
          <a:p>
            <a:fld id="{C0685AC5-7F16-4986-9275-35D3C24FC03C}" type="slidenum">
              <a:rPr lang="ja-JP" altLang="en-US" smtClean="0"/>
              <a:pPr/>
              <a:t>19</a:t>
            </a:fld>
            <a:r>
              <a:rPr lang="en-US" altLang="ja-JP" dirty="0"/>
              <a:t> /32</a:t>
            </a:r>
            <a:endParaRPr lang="ja-JP" altLang="en-US" dirty="0"/>
          </a:p>
        </p:txBody>
      </p:sp>
      <p:sp>
        <p:nvSpPr>
          <p:cNvPr id="77" name="角丸四角形 76"/>
          <p:cNvSpPr/>
          <p:nvPr/>
        </p:nvSpPr>
        <p:spPr>
          <a:xfrm>
            <a:off x="1323923" y="4133714"/>
            <a:ext cx="1895949" cy="2018532"/>
          </a:xfrm>
          <a:prstGeom prst="roundRect">
            <a:avLst/>
          </a:prstGeom>
          <a:solidFill>
            <a:srgbClr val="CCFFFF"/>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角丸四角形 69"/>
          <p:cNvSpPr/>
          <p:nvPr/>
        </p:nvSpPr>
        <p:spPr>
          <a:xfrm>
            <a:off x="7791138" y="4161452"/>
            <a:ext cx="3978219" cy="2097882"/>
          </a:xfrm>
          <a:prstGeom prst="roundRect">
            <a:avLst/>
          </a:prstGeom>
          <a:solidFill>
            <a:srgbClr val="CCFFFF"/>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角丸四角形 66"/>
          <p:cNvSpPr/>
          <p:nvPr/>
        </p:nvSpPr>
        <p:spPr>
          <a:xfrm>
            <a:off x="3346525" y="4133218"/>
            <a:ext cx="4133104" cy="2249971"/>
          </a:xfrm>
          <a:prstGeom prst="roundRect">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フローチャート: 判断 6"/>
          <p:cNvSpPr/>
          <p:nvPr/>
        </p:nvSpPr>
        <p:spPr>
          <a:xfrm>
            <a:off x="3007166" y="2223709"/>
            <a:ext cx="2683108" cy="687055"/>
          </a:xfrm>
          <a:prstGeom prst="flowChartDecision">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accent1">
                    <a:lumMod val="50000"/>
                  </a:schemeClr>
                </a:solidFill>
              </a:rPr>
              <a:t>リスクが</a:t>
            </a:r>
            <a:endParaRPr kumimoji="1" lang="en-US" altLang="ja-JP" sz="1400" dirty="0">
              <a:solidFill>
                <a:schemeClr val="accent1">
                  <a:lumMod val="50000"/>
                </a:schemeClr>
              </a:solidFill>
            </a:endParaRPr>
          </a:p>
          <a:p>
            <a:pPr algn="ctr"/>
            <a:r>
              <a:rPr kumimoji="1" lang="ja-JP" altLang="en-US" sz="1400" dirty="0">
                <a:solidFill>
                  <a:schemeClr val="accent1">
                    <a:lumMod val="50000"/>
                  </a:schemeClr>
                </a:solidFill>
              </a:rPr>
              <a:t>顕在化しやすいか</a:t>
            </a:r>
          </a:p>
        </p:txBody>
      </p:sp>
      <p:sp>
        <p:nvSpPr>
          <p:cNvPr id="8" name="フローチャート: 判断 7"/>
          <p:cNvSpPr/>
          <p:nvPr/>
        </p:nvSpPr>
        <p:spPr>
          <a:xfrm>
            <a:off x="5110367" y="2761951"/>
            <a:ext cx="2371719" cy="687055"/>
          </a:xfrm>
          <a:prstGeom prst="flowChartDecision">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solidFill>
                  <a:schemeClr val="accent1">
                    <a:lumMod val="50000"/>
                  </a:schemeClr>
                </a:solidFill>
              </a:rPr>
              <a:t>ソフト要因</a:t>
            </a:r>
            <a:r>
              <a:rPr kumimoji="1" lang="ja-JP" altLang="en-US" sz="1400" dirty="0">
                <a:solidFill>
                  <a:schemeClr val="accent1">
                    <a:lumMod val="50000"/>
                  </a:schemeClr>
                </a:solidFill>
              </a:rPr>
              <a:t>のリスクか</a:t>
            </a:r>
          </a:p>
        </p:txBody>
      </p:sp>
      <p:cxnSp>
        <p:nvCxnSpPr>
          <p:cNvPr id="9" name="直線矢印コネクタ 8"/>
          <p:cNvCxnSpPr>
            <a:stCxn id="72" idx="4"/>
            <a:endCxn id="66" idx="0"/>
          </p:cNvCxnSpPr>
          <p:nvPr/>
        </p:nvCxnSpPr>
        <p:spPr>
          <a:xfrm>
            <a:off x="2290501" y="1413594"/>
            <a:ext cx="8309" cy="2707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直線矢印コネクタ 24"/>
          <p:cNvCxnSpPr>
            <a:stCxn id="7" idx="3"/>
            <a:endCxn id="8" idx="0"/>
          </p:cNvCxnSpPr>
          <p:nvPr/>
        </p:nvCxnSpPr>
        <p:spPr>
          <a:xfrm>
            <a:off x="5690274" y="2567237"/>
            <a:ext cx="605953" cy="19471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テキスト ボックス 14"/>
          <p:cNvSpPr txBox="1"/>
          <p:nvPr/>
        </p:nvSpPr>
        <p:spPr>
          <a:xfrm>
            <a:off x="5443085" y="2277884"/>
            <a:ext cx="902811" cy="307777"/>
          </a:xfrm>
          <a:prstGeom prst="rect">
            <a:avLst/>
          </a:prstGeom>
          <a:noFill/>
        </p:spPr>
        <p:txBody>
          <a:bodyPr wrap="none" rtlCol="0">
            <a:spAutoFit/>
          </a:bodyPr>
          <a:lstStyle/>
          <a:p>
            <a:r>
              <a:rPr lang="ja-JP" altLang="en-US" sz="1400" dirty="0">
                <a:solidFill>
                  <a:schemeClr val="accent1">
                    <a:lumMod val="50000"/>
                  </a:schemeClr>
                </a:solidFill>
              </a:rPr>
              <a:t>しにくい</a:t>
            </a:r>
            <a:endParaRPr kumimoji="1" lang="ja-JP" altLang="en-US" sz="1400" dirty="0">
              <a:solidFill>
                <a:schemeClr val="accent1">
                  <a:lumMod val="50000"/>
                </a:schemeClr>
              </a:solidFill>
            </a:endParaRPr>
          </a:p>
        </p:txBody>
      </p:sp>
      <p:cxnSp>
        <p:nvCxnSpPr>
          <p:cNvPr id="16" name="直線矢印コネクタ 15"/>
          <p:cNvCxnSpPr>
            <a:stCxn id="7" idx="2"/>
            <a:endCxn id="19" idx="0"/>
          </p:cNvCxnSpPr>
          <p:nvPr/>
        </p:nvCxnSpPr>
        <p:spPr>
          <a:xfrm flipH="1">
            <a:off x="4300727" y="2910764"/>
            <a:ext cx="47993" cy="20394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角丸四角形 18"/>
          <p:cNvSpPr/>
          <p:nvPr/>
        </p:nvSpPr>
        <p:spPr>
          <a:xfrm>
            <a:off x="3564846" y="4950189"/>
            <a:ext cx="1471762" cy="460732"/>
          </a:xfrm>
          <a:prstGeom prst="round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tx1"/>
                </a:solidFill>
              </a:rPr>
              <a:t>ユーザー</a:t>
            </a:r>
            <a:endParaRPr kumimoji="1" lang="en-US" altLang="ja-JP" sz="1400" dirty="0">
              <a:solidFill>
                <a:schemeClr val="tx1"/>
              </a:solidFill>
            </a:endParaRPr>
          </a:p>
          <a:p>
            <a:pPr algn="ctr"/>
            <a:r>
              <a:rPr kumimoji="1" lang="ja-JP" altLang="en-US" sz="1400" dirty="0">
                <a:solidFill>
                  <a:schemeClr val="tx1"/>
                </a:solidFill>
              </a:rPr>
              <a:t>テスト</a:t>
            </a:r>
          </a:p>
        </p:txBody>
      </p:sp>
      <p:sp>
        <p:nvSpPr>
          <p:cNvPr id="22" name="角丸四角形 21"/>
          <p:cNvSpPr/>
          <p:nvPr/>
        </p:nvSpPr>
        <p:spPr>
          <a:xfrm>
            <a:off x="5530111" y="4930006"/>
            <a:ext cx="1471762" cy="460732"/>
          </a:xfrm>
          <a:prstGeom prst="round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tx1"/>
                </a:solidFill>
              </a:rPr>
              <a:t>フォールト</a:t>
            </a:r>
            <a:endParaRPr kumimoji="1" lang="en-US" altLang="ja-JP" sz="1400" dirty="0">
              <a:solidFill>
                <a:schemeClr val="tx1"/>
              </a:solidFill>
            </a:endParaRPr>
          </a:p>
          <a:p>
            <a:pPr algn="ctr"/>
            <a:r>
              <a:rPr kumimoji="1" lang="ja-JP" altLang="en-US" sz="1400" dirty="0">
                <a:solidFill>
                  <a:schemeClr val="tx1"/>
                </a:solidFill>
              </a:rPr>
              <a:t>テスト</a:t>
            </a:r>
            <a:r>
              <a:rPr kumimoji="1" lang="en-US" altLang="ja-JP" sz="1400" dirty="0">
                <a:solidFill>
                  <a:schemeClr val="tx1"/>
                </a:solidFill>
              </a:rPr>
              <a:t>(</a:t>
            </a:r>
            <a:r>
              <a:rPr kumimoji="1" lang="ja-JP" altLang="en-US" sz="1400" dirty="0">
                <a:solidFill>
                  <a:schemeClr val="tx1"/>
                </a:solidFill>
              </a:rPr>
              <a:t>ハード</a:t>
            </a:r>
            <a:r>
              <a:rPr kumimoji="1" lang="en-US" altLang="ja-JP" sz="1400" dirty="0">
                <a:solidFill>
                  <a:schemeClr val="tx1"/>
                </a:solidFill>
              </a:rPr>
              <a:t>)</a:t>
            </a:r>
            <a:endParaRPr kumimoji="1" lang="ja-JP" altLang="en-US" sz="1400" dirty="0">
              <a:solidFill>
                <a:schemeClr val="tx1"/>
              </a:solidFill>
            </a:endParaRPr>
          </a:p>
        </p:txBody>
      </p:sp>
      <p:sp>
        <p:nvSpPr>
          <p:cNvPr id="23" name="テキスト ボックス 22"/>
          <p:cNvSpPr txBox="1"/>
          <p:nvPr/>
        </p:nvSpPr>
        <p:spPr>
          <a:xfrm>
            <a:off x="3346525" y="3091931"/>
            <a:ext cx="902811" cy="307777"/>
          </a:xfrm>
          <a:prstGeom prst="rect">
            <a:avLst/>
          </a:prstGeom>
          <a:noFill/>
        </p:spPr>
        <p:txBody>
          <a:bodyPr wrap="none" rtlCol="0">
            <a:spAutoFit/>
          </a:bodyPr>
          <a:lstStyle/>
          <a:p>
            <a:r>
              <a:rPr kumimoji="1" lang="ja-JP" altLang="en-US" sz="1400" dirty="0">
                <a:solidFill>
                  <a:schemeClr val="accent1">
                    <a:lumMod val="50000"/>
                  </a:schemeClr>
                </a:solidFill>
              </a:rPr>
              <a:t>しやすい</a:t>
            </a:r>
          </a:p>
        </p:txBody>
      </p:sp>
      <p:cxnSp>
        <p:nvCxnSpPr>
          <p:cNvPr id="24" name="直線矢印コネクタ 23"/>
          <p:cNvCxnSpPr>
            <a:stCxn id="8" idx="2"/>
            <a:endCxn id="22" idx="0"/>
          </p:cNvCxnSpPr>
          <p:nvPr/>
        </p:nvCxnSpPr>
        <p:spPr>
          <a:xfrm flipH="1">
            <a:off x="6265992" y="3449006"/>
            <a:ext cx="30235" cy="1481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角丸四角形 26"/>
          <p:cNvSpPr/>
          <p:nvPr/>
        </p:nvSpPr>
        <p:spPr>
          <a:xfrm>
            <a:off x="3564846" y="5627843"/>
            <a:ext cx="1471762" cy="458813"/>
          </a:xfrm>
          <a:prstGeom prst="roundRect">
            <a:avLst/>
          </a:prstGeom>
          <a:solidFill>
            <a:schemeClr val="accent5">
              <a:lumMod val="40000"/>
              <a:lumOff val="60000"/>
            </a:schemeClr>
          </a:solidFill>
          <a:ln>
            <a:solidFill>
              <a:srgbClr val="FF7C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solidFill>
                  <a:schemeClr val="tx1"/>
                </a:solidFill>
              </a:rPr>
              <a:t>ユーザー</a:t>
            </a:r>
            <a:endParaRPr kumimoji="1" lang="en-US" altLang="ja-JP" sz="1600" dirty="0">
              <a:solidFill>
                <a:schemeClr val="tx1"/>
              </a:solidFill>
            </a:endParaRPr>
          </a:p>
        </p:txBody>
      </p:sp>
      <p:cxnSp>
        <p:nvCxnSpPr>
          <p:cNvPr id="28" name="直線矢印コネクタ 27"/>
          <p:cNvCxnSpPr>
            <a:stCxn id="19" idx="2"/>
            <a:endCxn id="27" idx="0"/>
          </p:cNvCxnSpPr>
          <p:nvPr/>
        </p:nvCxnSpPr>
        <p:spPr>
          <a:xfrm>
            <a:off x="4300727" y="5410921"/>
            <a:ext cx="0" cy="2169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角丸四角形 32"/>
          <p:cNvSpPr/>
          <p:nvPr/>
        </p:nvSpPr>
        <p:spPr>
          <a:xfrm>
            <a:off x="5530111" y="5607660"/>
            <a:ext cx="1471762" cy="458813"/>
          </a:xfrm>
          <a:prstGeom prst="roundRect">
            <a:avLst/>
          </a:prstGeom>
          <a:solidFill>
            <a:schemeClr val="accent5">
              <a:lumMod val="40000"/>
              <a:lumOff val="60000"/>
            </a:schemeClr>
          </a:solidFill>
          <a:ln>
            <a:solidFill>
              <a:srgbClr val="FF7C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solidFill>
                  <a:schemeClr val="tx1"/>
                </a:solidFill>
              </a:rPr>
              <a:t>ハード</a:t>
            </a:r>
            <a:endParaRPr kumimoji="1" lang="en-US" altLang="ja-JP" sz="1600" dirty="0">
              <a:solidFill>
                <a:schemeClr val="tx1"/>
              </a:solidFill>
            </a:endParaRPr>
          </a:p>
          <a:p>
            <a:pPr algn="ctr"/>
            <a:r>
              <a:rPr kumimoji="1" lang="ja-JP" altLang="en-US" sz="1600" dirty="0">
                <a:solidFill>
                  <a:schemeClr val="tx1"/>
                </a:solidFill>
              </a:rPr>
              <a:t>ベンダー</a:t>
            </a:r>
            <a:endParaRPr kumimoji="1" lang="en-US" altLang="ja-JP" sz="1600" dirty="0">
              <a:solidFill>
                <a:schemeClr val="tx1"/>
              </a:solidFill>
            </a:endParaRPr>
          </a:p>
        </p:txBody>
      </p:sp>
      <p:cxnSp>
        <p:nvCxnSpPr>
          <p:cNvPr id="34" name="直線矢印コネクタ 33"/>
          <p:cNvCxnSpPr>
            <a:stCxn id="22" idx="2"/>
            <a:endCxn id="33" idx="0"/>
          </p:cNvCxnSpPr>
          <p:nvPr/>
        </p:nvCxnSpPr>
        <p:spPr>
          <a:xfrm>
            <a:off x="6265992" y="5390738"/>
            <a:ext cx="0" cy="2169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テキスト ボックス 36"/>
          <p:cNvSpPr txBox="1"/>
          <p:nvPr/>
        </p:nvSpPr>
        <p:spPr>
          <a:xfrm>
            <a:off x="4922338" y="3512039"/>
            <a:ext cx="1441420" cy="307777"/>
          </a:xfrm>
          <a:prstGeom prst="rect">
            <a:avLst/>
          </a:prstGeom>
          <a:noFill/>
        </p:spPr>
        <p:txBody>
          <a:bodyPr wrap="none" rtlCol="0">
            <a:spAutoFit/>
          </a:bodyPr>
          <a:lstStyle/>
          <a:p>
            <a:r>
              <a:rPr kumimoji="1" lang="ja-JP" altLang="en-US" sz="1400" dirty="0">
                <a:solidFill>
                  <a:schemeClr val="accent1">
                    <a:lumMod val="50000"/>
                  </a:schemeClr>
                </a:solidFill>
              </a:rPr>
              <a:t>ハード要因だけ</a:t>
            </a:r>
          </a:p>
        </p:txBody>
      </p:sp>
      <p:cxnSp>
        <p:nvCxnSpPr>
          <p:cNvPr id="39" name="直線矢印コネクタ 24"/>
          <p:cNvCxnSpPr>
            <a:stCxn id="8" idx="3"/>
            <a:endCxn id="51" idx="0"/>
          </p:cNvCxnSpPr>
          <p:nvPr/>
        </p:nvCxnSpPr>
        <p:spPr>
          <a:xfrm>
            <a:off x="7482086" y="3105479"/>
            <a:ext cx="1506662" cy="17037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テキスト ボックス 42"/>
          <p:cNvSpPr txBox="1"/>
          <p:nvPr/>
        </p:nvSpPr>
        <p:spPr>
          <a:xfrm>
            <a:off x="7332035" y="2733099"/>
            <a:ext cx="1620957" cy="307777"/>
          </a:xfrm>
          <a:prstGeom prst="rect">
            <a:avLst/>
          </a:prstGeom>
          <a:noFill/>
        </p:spPr>
        <p:txBody>
          <a:bodyPr wrap="none" rtlCol="0">
            <a:spAutoFit/>
          </a:bodyPr>
          <a:lstStyle/>
          <a:p>
            <a:r>
              <a:rPr kumimoji="1" lang="ja-JP" altLang="en-US" sz="1400" dirty="0">
                <a:solidFill>
                  <a:schemeClr val="accent1">
                    <a:lumMod val="50000"/>
                  </a:schemeClr>
                </a:solidFill>
              </a:rPr>
              <a:t>ソフト要因がある</a:t>
            </a:r>
          </a:p>
        </p:txBody>
      </p:sp>
      <p:sp>
        <p:nvSpPr>
          <p:cNvPr id="44" name="テキスト ボックス 43"/>
          <p:cNvSpPr txBox="1"/>
          <p:nvPr/>
        </p:nvSpPr>
        <p:spPr>
          <a:xfrm>
            <a:off x="10231231" y="3348020"/>
            <a:ext cx="394660" cy="307777"/>
          </a:xfrm>
          <a:prstGeom prst="rect">
            <a:avLst/>
          </a:prstGeom>
          <a:noFill/>
        </p:spPr>
        <p:txBody>
          <a:bodyPr wrap="none" rtlCol="0">
            <a:spAutoFit/>
          </a:bodyPr>
          <a:lstStyle/>
          <a:p>
            <a:r>
              <a:rPr kumimoji="1" lang="en-US" altLang="ja-JP" sz="1400" dirty="0">
                <a:solidFill>
                  <a:schemeClr val="accent1">
                    <a:lumMod val="50000"/>
                  </a:schemeClr>
                </a:solidFill>
              </a:rPr>
              <a:t>No</a:t>
            </a:r>
            <a:endParaRPr kumimoji="1" lang="ja-JP" altLang="en-US" sz="1400" dirty="0">
              <a:solidFill>
                <a:schemeClr val="accent1">
                  <a:lumMod val="50000"/>
                </a:schemeClr>
              </a:solidFill>
            </a:endParaRPr>
          </a:p>
        </p:txBody>
      </p:sp>
      <p:cxnSp>
        <p:nvCxnSpPr>
          <p:cNvPr id="45" name="直線矢印コネクタ 44"/>
          <p:cNvCxnSpPr>
            <a:stCxn id="66" idx="2"/>
            <a:endCxn id="52" idx="0"/>
          </p:cNvCxnSpPr>
          <p:nvPr/>
        </p:nvCxnSpPr>
        <p:spPr>
          <a:xfrm flipH="1">
            <a:off x="2290501" y="2371434"/>
            <a:ext cx="8309" cy="25327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角丸四角形 47"/>
          <p:cNvSpPr/>
          <p:nvPr/>
        </p:nvSpPr>
        <p:spPr>
          <a:xfrm>
            <a:off x="10090740" y="4983778"/>
            <a:ext cx="1471762" cy="460732"/>
          </a:xfrm>
          <a:prstGeom prst="round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tx1"/>
                </a:solidFill>
              </a:rPr>
              <a:t>フォールト</a:t>
            </a:r>
            <a:endParaRPr kumimoji="1" lang="en-US" altLang="ja-JP" sz="1400" dirty="0">
              <a:solidFill>
                <a:schemeClr val="tx1"/>
              </a:solidFill>
            </a:endParaRPr>
          </a:p>
          <a:p>
            <a:pPr algn="ctr"/>
            <a:r>
              <a:rPr kumimoji="1" lang="ja-JP" altLang="en-US" sz="1400" dirty="0">
                <a:solidFill>
                  <a:schemeClr val="tx1"/>
                </a:solidFill>
              </a:rPr>
              <a:t>テスト</a:t>
            </a:r>
            <a:r>
              <a:rPr kumimoji="1" lang="en-US" altLang="ja-JP" sz="1400" dirty="0">
                <a:solidFill>
                  <a:schemeClr val="tx1"/>
                </a:solidFill>
              </a:rPr>
              <a:t>(</a:t>
            </a:r>
            <a:r>
              <a:rPr lang="ja-JP" altLang="en-US" sz="1400" dirty="0">
                <a:solidFill>
                  <a:schemeClr val="tx1"/>
                </a:solidFill>
              </a:rPr>
              <a:t>ソフト</a:t>
            </a:r>
            <a:r>
              <a:rPr kumimoji="1" lang="en-US" altLang="ja-JP" sz="1400" dirty="0">
                <a:solidFill>
                  <a:schemeClr val="tx1"/>
                </a:solidFill>
              </a:rPr>
              <a:t>)</a:t>
            </a:r>
            <a:endParaRPr kumimoji="1" lang="ja-JP" altLang="en-US" sz="1400" dirty="0">
              <a:solidFill>
                <a:schemeClr val="tx1"/>
              </a:solidFill>
            </a:endParaRPr>
          </a:p>
        </p:txBody>
      </p:sp>
      <p:sp>
        <p:nvSpPr>
          <p:cNvPr id="49" name="角丸四角形 48"/>
          <p:cNvSpPr/>
          <p:nvPr/>
        </p:nvSpPr>
        <p:spPr>
          <a:xfrm>
            <a:off x="10099049" y="5661432"/>
            <a:ext cx="1471762" cy="458813"/>
          </a:xfrm>
          <a:prstGeom prst="roundRect">
            <a:avLst/>
          </a:prstGeom>
          <a:solidFill>
            <a:srgbClr val="66CCFF"/>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solidFill>
                  <a:schemeClr val="tx1"/>
                </a:solidFill>
              </a:rPr>
              <a:t>ＱＡ担当</a:t>
            </a:r>
            <a:endParaRPr kumimoji="1" lang="en-US" altLang="ja-JP" sz="1600" dirty="0">
              <a:solidFill>
                <a:schemeClr val="tx1"/>
              </a:solidFill>
            </a:endParaRPr>
          </a:p>
        </p:txBody>
      </p:sp>
      <p:cxnSp>
        <p:nvCxnSpPr>
          <p:cNvPr id="50" name="直線矢印コネクタ 49"/>
          <p:cNvCxnSpPr>
            <a:stCxn id="48" idx="2"/>
            <a:endCxn id="49" idx="0"/>
          </p:cNvCxnSpPr>
          <p:nvPr/>
        </p:nvCxnSpPr>
        <p:spPr>
          <a:xfrm>
            <a:off x="10826621" y="5444510"/>
            <a:ext cx="8309" cy="2169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角丸四角形 51"/>
          <p:cNvSpPr/>
          <p:nvPr/>
        </p:nvSpPr>
        <p:spPr>
          <a:xfrm>
            <a:off x="1554620" y="4904177"/>
            <a:ext cx="1471762" cy="460732"/>
          </a:xfrm>
          <a:prstGeom prst="round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tx1"/>
                </a:solidFill>
              </a:rPr>
              <a:t>ユニット</a:t>
            </a:r>
            <a:endParaRPr kumimoji="1" lang="en-US" altLang="ja-JP" sz="1400" dirty="0">
              <a:solidFill>
                <a:schemeClr val="tx1"/>
              </a:solidFill>
            </a:endParaRPr>
          </a:p>
          <a:p>
            <a:pPr algn="ctr"/>
            <a:r>
              <a:rPr kumimoji="1" lang="ja-JP" altLang="en-US" sz="1400" dirty="0">
                <a:solidFill>
                  <a:schemeClr val="tx1"/>
                </a:solidFill>
              </a:rPr>
              <a:t>テスト</a:t>
            </a:r>
          </a:p>
        </p:txBody>
      </p:sp>
      <p:sp>
        <p:nvSpPr>
          <p:cNvPr id="53" name="角丸四角形 52"/>
          <p:cNvSpPr/>
          <p:nvPr/>
        </p:nvSpPr>
        <p:spPr>
          <a:xfrm>
            <a:off x="1562929" y="5581831"/>
            <a:ext cx="1471762" cy="458813"/>
          </a:xfrm>
          <a:prstGeom prst="roundRect">
            <a:avLst/>
          </a:prstGeom>
          <a:solidFill>
            <a:srgbClr val="66CCFF"/>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rPr>
              <a:t>開発者</a:t>
            </a:r>
            <a:endParaRPr kumimoji="1" lang="en-US" altLang="ja-JP" sz="1600" dirty="0">
              <a:solidFill>
                <a:schemeClr val="tx1"/>
              </a:solidFill>
            </a:endParaRPr>
          </a:p>
        </p:txBody>
      </p:sp>
      <p:cxnSp>
        <p:nvCxnSpPr>
          <p:cNvPr id="56" name="直線矢印コネクタ 55"/>
          <p:cNvCxnSpPr>
            <a:stCxn id="52" idx="2"/>
            <a:endCxn id="53" idx="0"/>
          </p:cNvCxnSpPr>
          <p:nvPr/>
        </p:nvCxnSpPr>
        <p:spPr>
          <a:xfrm>
            <a:off x="2290501" y="5364909"/>
            <a:ext cx="8309" cy="2169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直線矢印コネクタ 24"/>
          <p:cNvCxnSpPr>
            <a:stCxn id="66" idx="3"/>
            <a:endCxn id="7" idx="0"/>
          </p:cNvCxnSpPr>
          <p:nvPr/>
        </p:nvCxnSpPr>
        <p:spPr>
          <a:xfrm>
            <a:off x="3484669" y="2027907"/>
            <a:ext cx="864051" cy="19580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62" name="テキスト ボックス 61"/>
          <p:cNvSpPr txBox="1"/>
          <p:nvPr/>
        </p:nvSpPr>
        <p:spPr>
          <a:xfrm>
            <a:off x="1851654" y="2585882"/>
            <a:ext cx="420243" cy="307777"/>
          </a:xfrm>
          <a:prstGeom prst="rect">
            <a:avLst/>
          </a:prstGeom>
          <a:noFill/>
        </p:spPr>
        <p:txBody>
          <a:bodyPr wrap="none" rtlCol="0">
            <a:spAutoFit/>
          </a:bodyPr>
          <a:lstStyle/>
          <a:p>
            <a:r>
              <a:rPr kumimoji="1" lang="en-US" altLang="ja-JP" sz="1400" dirty="0">
                <a:solidFill>
                  <a:schemeClr val="accent1">
                    <a:lumMod val="50000"/>
                  </a:schemeClr>
                </a:solidFill>
              </a:rPr>
              <a:t>Yes</a:t>
            </a:r>
            <a:endParaRPr kumimoji="1" lang="ja-JP" altLang="en-US" sz="1400" dirty="0">
              <a:solidFill>
                <a:schemeClr val="accent1">
                  <a:lumMod val="50000"/>
                </a:schemeClr>
              </a:solidFill>
            </a:endParaRPr>
          </a:p>
        </p:txBody>
      </p:sp>
      <p:sp>
        <p:nvSpPr>
          <p:cNvPr id="68" name="テキスト ボックス 67"/>
          <p:cNvSpPr txBox="1"/>
          <p:nvPr/>
        </p:nvSpPr>
        <p:spPr>
          <a:xfrm>
            <a:off x="8705336" y="1821905"/>
            <a:ext cx="2112436" cy="307777"/>
          </a:xfrm>
          <a:prstGeom prst="rect">
            <a:avLst/>
          </a:prstGeom>
          <a:noFill/>
        </p:spPr>
        <p:txBody>
          <a:bodyPr wrap="square" rtlCol="0">
            <a:spAutoFit/>
          </a:bodyPr>
          <a:lstStyle/>
          <a:p>
            <a:pPr algn="r"/>
            <a:r>
              <a:rPr kumimoji="1" lang="ja-JP" altLang="en-US" sz="1400" u="sng" dirty="0">
                <a:solidFill>
                  <a:schemeClr val="bg1">
                    <a:lumMod val="50000"/>
                  </a:schemeClr>
                </a:solidFill>
              </a:rPr>
              <a:t>外部</a:t>
            </a:r>
            <a:r>
              <a:rPr lang="en-US" altLang="ja-JP" sz="1400" u="sng" dirty="0">
                <a:solidFill>
                  <a:schemeClr val="bg1">
                    <a:lumMod val="50000"/>
                  </a:schemeClr>
                </a:solidFill>
              </a:rPr>
              <a:t>(</a:t>
            </a:r>
            <a:r>
              <a:rPr lang="ja-JP" altLang="en-US" sz="1400" u="sng" dirty="0">
                <a:solidFill>
                  <a:schemeClr val="bg1">
                    <a:lumMod val="50000"/>
                  </a:schemeClr>
                </a:solidFill>
              </a:rPr>
              <a:t>コミュニティ外</a:t>
            </a:r>
            <a:r>
              <a:rPr lang="en-US" altLang="ja-JP" sz="1400" u="sng" dirty="0">
                <a:solidFill>
                  <a:schemeClr val="bg1">
                    <a:lumMod val="50000"/>
                  </a:schemeClr>
                </a:solidFill>
              </a:rPr>
              <a:t>):</a:t>
            </a:r>
          </a:p>
        </p:txBody>
      </p:sp>
      <p:sp>
        <p:nvSpPr>
          <p:cNvPr id="69" name="テキスト ボックス 68"/>
          <p:cNvSpPr txBox="1"/>
          <p:nvPr/>
        </p:nvSpPr>
        <p:spPr>
          <a:xfrm>
            <a:off x="3370624" y="6112850"/>
            <a:ext cx="4066329" cy="261610"/>
          </a:xfrm>
          <a:prstGeom prst="rect">
            <a:avLst/>
          </a:prstGeom>
          <a:noFill/>
        </p:spPr>
        <p:txBody>
          <a:bodyPr wrap="square" rtlCol="0">
            <a:spAutoFit/>
          </a:bodyPr>
          <a:lstStyle/>
          <a:p>
            <a:r>
              <a:rPr kumimoji="1" lang="en-US" altLang="ja-JP" sz="1100" dirty="0">
                <a:solidFill>
                  <a:schemeClr val="accent5"/>
                </a:solidFill>
              </a:rPr>
              <a:t>※</a:t>
            </a:r>
            <a:r>
              <a:rPr kumimoji="1" lang="ja-JP" altLang="en-US" sz="1100" dirty="0"/>
              <a:t>コントロールできない範囲</a:t>
            </a:r>
            <a:r>
              <a:rPr kumimoji="1" lang="en-US" altLang="ja-JP" sz="1100" dirty="0"/>
              <a:t>(ex.</a:t>
            </a:r>
            <a:r>
              <a:rPr kumimoji="1" lang="ja-JP" altLang="en-US" sz="1100" dirty="0"/>
              <a:t>テストの方法、リソース</a:t>
            </a:r>
            <a:r>
              <a:rPr kumimoji="1" lang="en-US" altLang="ja-JP" sz="1100" dirty="0"/>
              <a:t>)</a:t>
            </a:r>
            <a:endParaRPr kumimoji="1" lang="ja-JP" altLang="en-US" sz="1100" dirty="0"/>
          </a:p>
        </p:txBody>
      </p:sp>
      <p:sp>
        <p:nvSpPr>
          <p:cNvPr id="74" name="テキスト ボックス 73"/>
          <p:cNvSpPr txBox="1"/>
          <p:nvPr/>
        </p:nvSpPr>
        <p:spPr>
          <a:xfrm>
            <a:off x="104588" y="5043136"/>
            <a:ext cx="1181511" cy="276999"/>
          </a:xfrm>
          <a:prstGeom prst="rect">
            <a:avLst/>
          </a:prstGeom>
          <a:noFill/>
        </p:spPr>
        <p:txBody>
          <a:bodyPr wrap="square" rtlCol="0">
            <a:spAutoFit/>
          </a:bodyPr>
          <a:lstStyle/>
          <a:p>
            <a:r>
              <a:rPr kumimoji="1" lang="ja-JP" altLang="en-US" sz="1200" u="sng" dirty="0"/>
              <a:t>テストの種類</a:t>
            </a:r>
          </a:p>
        </p:txBody>
      </p:sp>
      <p:sp>
        <p:nvSpPr>
          <p:cNvPr id="75" name="テキスト ボックス 74"/>
          <p:cNvSpPr txBox="1"/>
          <p:nvPr/>
        </p:nvSpPr>
        <p:spPr>
          <a:xfrm>
            <a:off x="104588" y="5692001"/>
            <a:ext cx="1182359" cy="276999"/>
          </a:xfrm>
          <a:prstGeom prst="rect">
            <a:avLst/>
          </a:prstGeom>
          <a:noFill/>
        </p:spPr>
        <p:txBody>
          <a:bodyPr wrap="square" rtlCol="0">
            <a:spAutoFit/>
          </a:bodyPr>
          <a:lstStyle/>
          <a:p>
            <a:r>
              <a:rPr kumimoji="1" lang="ja-JP" altLang="en-US" sz="1200" u="sng" dirty="0"/>
              <a:t>テスト実施者</a:t>
            </a:r>
          </a:p>
        </p:txBody>
      </p:sp>
      <p:sp>
        <p:nvSpPr>
          <p:cNvPr id="41" name="角丸四角形 40"/>
          <p:cNvSpPr/>
          <p:nvPr/>
        </p:nvSpPr>
        <p:spPr>
          <a:xfrm>
            <a:off x="3637162" y="4437244"/>
            <a:ext cx="1327129" cy="282579"/>
          </a:xfrm>
          <a:prstGeom prst="roundRect">
            <a:avLst/>
          </a:prstGeom>
          <a:solidFill>
            <a:srgbClr val="92D05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solidFill>
                  <a:schemeClr val="tx1"/>
                </a:solidFill>
              </a:rPr>
              <a:t>ソフト</a:t>
            </a:r>
            <a:r>
              <a:rPr kumimoji="1" lang="ja-JP" altLang="en-US" sz="1200" dirty="0">
                <a:solidFill>
                  <a:schemeClr val="tx1"/>
                </a:solidFill>
              </a:rPr>
              <a:t>カラオケ</a:t>
            </a:r>
          </a:p>
        </p:txBody>
      </p:sp>
      <p:sp>
        <p:nvSpPr>
          <p:cNvPr id="42" name="角丸四角形 41"/>
          <p:cNvSpPr/>
          <p:nvPr/>
        </p:nvSpPr>
        <p:spPr>
          <a:xfrm>
            <a:off x="5625186" y="4419796"/>
            <a:ext cx="1328876" cy="289353"/>
          </a:xfrm>
          <a:prstGeom prst="roundRect">
            <a:avLst/>
          </a:prstGeom>
          <a:solidFill>
            <a:srgbClr val="FF7C8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solidFill>
                  <a:schemeClr val="tx1"/>
                </a:solidFill>
              </a:rPr>
              <a:t>ハード</a:t>
            </a:r>
            <a:r>
              <a:rPr kumimoji="1" lang="ja-JP" altLang="en-US" sz="1200" dirty="0">
                <a:solidFill>
                  <a:schemeClr val="tx1"/>
                </a:solidFill>
              </a:rPr>
              <a:t>カラオケ</a:t>
            </a:r>
          </a:p>
        </p:txBody>
      </p:sp>
      <p:sp>
        <p:nvSpPr>
          <p:cNvPr id="51" name="フローチャート: 判断 50"/>
          <p:cNvSpPr/>
          <p:nvPr/>
        </p:nvSpPr>
        <p:spPr>
          <a:xfrm>
            <a:off x="7802888" y="3275852"/>
            <a:ext cx="2371719" cy="687055"/>
          </a:xfrm>
          <a:prstGeom prst="flowChartDecision">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solidFill>
                  <a:schemeClr val="accent1">
                    <a:lumMod val="50000"/>
                  </a:schemeClr>
                </a:solidFill>
              </a:rPr>
              <a:t>コード処理が要因</a:t>
            </a:r>
            <a:endParaRPr kumimoji="1" lang="en-US" altLang="ja-JP" sz="1400" dirty="0">
              <a:solidFill>
                <a:schemeClr val="accent1">
                  <a:lumMod val="50000"/>
                </a:schemeClr>
              </a:solidFill>
            </a:endParaRPr>
          </a:p>
        </p:txBody>
      </p:sp>
      <p:sp>
        <p:nvSpPr>
          <p:cNvPr id="54" name="角丸四角形 53"/>
          <p:cNvSpPr/>
          <p:nvPr/>
        </p:nvSpPr>
        <p:spPr>
          <a:xfrm>
            <a:off x="8252867" y="4974834"/>
            <a:ext cx="1471762" cy="460732"/>
          </a:xfrm>
          <a:prstGeom prst="round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tx1"/>
                </a:solidFill>
              </a:rPr>
              <a:t>ユニット</a:t>
            </a:r>
            <a:endParaRPr kumimoji="1" lang="en-US" altLang="ja-JP" sz="1400" dirty="0">
              <a:solidFill>
                <a:schemeClr val="tx1"/>
              </a:solidFill>
            </a:endParaRPr>
          </a:p>
          <a:p>
            <a:pPr algn="ctr"/>
            <a:r>
              <a:rPr kumimoji="1" lang="ja-JP" altLang="en-US" sz="1400" dirty="0">
                <a:solidFill>
                  <a:schemeClr val="tx1"/>
                </a:solidFill>
              </a:rPr>
              <a:t>テスト</a:t>
            </a:r>
          </a:p>
        </p:txBody>
      </p:sp>
      <p:cxnSp>
        <p:nvCxnSpPr>
          <p:cNvPr id="57" name="直線矢印コネクタ 56"/>
          <p:cNvCxnSpPr>
            <a:stCxn id="51" idx="2"/>
            <a:endCxn id="54" idx="0"/>
          </p:cNvCxnSpPr>
          <p:nvPr/>
        </p:nvCxnSpPr>
        <p:spPr>
          <a:xfrm>
            <a:off x="8988748" y="3962907"/>
            <a:ext cx="0" cy="10119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0" name="角丸四角形 59"/>
          <p:cNvSpPr/>
          <p:nvPr/>
        </p:nvSpPr>
        <p:spPr>
          <a:xfrm>
            <a:off x="8273103" y="5652488"/>
            <a:ext cx="1471762" cy="458813"/>
          </a:xfrm>
          <a:prstGeom prst="roundRect">
            <a:avLst/>
          </a:prstGeom>
          <a:solidFill>
            <a:srgbClr val="66CCFF"/>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solidFill>
                  <a:schemeClr val="tx1"/>
                </a:solidFill>
              </a:rPr>
              <a:t>ＱＡ担当</a:t>
            </a:r>
            <a:endParaRPr kumimoji="1" lang="en-US" altLang="ja-JP" sz="1600" dirty="0">
              <a:solidFill>
                <a:schemeClr val="tx1"/>
              </a:solidFill>
            </a:endParaRPr>
          </a:p>
        </p:txBody>
      </p:sp>
      <p:cxnSp>
        <p:nvCxnSpPr>
          <p:cNvPr id="61" name="直線矢印コネクタ 60"/>
          <p:cNvCxnSpPr>
            <a:stCxn id="54" idx="2"/>
            <a:endCxn id="60" idx="0"/>
          </p:cNvCxnSpPr>
          <p:nvPr/>
        </p:nvCxnSpPr>
        <p:spPr>
          <a:xfrm>
            <a:off x="8988748" y="5435566"/>
            <a:ext cx="20236" cy="2169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直線矢印コネクタ 24"/>
          <p:cNvCxnSpPr>
            <a:stCxn id="51" idx="3"/>
            <a:endCxn id="48" idx="0"/>
          </p:cNvCxnSpPr>
          <p:nvPr/>
        </p:nvCxnSpPr>
        <p:spPr>
          <a:xfrm>
            <a:off x="10174607" y="3619380"/>
            <a:ext cx="652014" cy="136439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66" name="フローチャート: 判断 65"/>
          <p:cNvSpPr/>
          <p:nvPr/>
        </p:nvSpPr>
        <p:spPr>
          <a:xfrm>
            <a:off x="1112950" y="1684379"/>
            <a:ext cx="2371719" cy="687055"/>
          </a:xfrm>
          <a:prstGeom prst="flowChartDecision">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accent1">
                    <a:lumMod val="50000"/>
                  </a:schemeClr>
                </a:solidFill>
              </a:rPr>
              <a:t>開発者が</a:t>
            </a:r>
            <a:endParaRPr kumimoji="1" lang="en-US" altLang="ja-JP" sz="1400" dirty="0">
              <a:solidFill>
                <a:schemeClr val="accent1">
                  <a:lumMod val="50000"/>
                </a:schemeClr>
              </a:solidFill>
            </a:endParaRPr>
          </a:p>
          <a:p>
            <a:pPr algn="ctr"/>
            <a:r>
              <a:rPr lang="ja-JP" altLang="en-US" sz="1400" dirty="0">
                <a:solidFill>
                  <a:schemeClr val="accent1">
                    <a:lumMod val="50000"/>
                  </a:schemeClr>
                </a:solidFill>
              </a:rPr>
              <a:t>ミスし</a:t>
            </a:r>
            <a:r>
              <a:rPr kumimoji="1" lang="ja-JP" altLang="en-US" sz="1400" dirty="0">
                <a:solidFill>
                  <a:schemeClr val="accent1">
                    <a:lumMod val="50000"/>
                  </a:schemeClr>
                </a:solidFill>
              </a:rPr>
              <a:t>やすいと思っている</a:t>
            </a:r>
          </a:p>
        </p:txBody>
      </p:sp>
      <p:sp>
        <p:nvSpPr>
          <p:cNvPr id="72" name="円/楕円 71"/>
          <p:cNvSpPr/>
          <p:nvPr/>
        </p:nvSpPr>
        <p:spPr>
          <a:xfrm>
            <a:off x="2096603" y="1061052"/>
            <a:ext cx="387795" cy="352542"/>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6" name="テキスト ボックス 95"/>
          <p:cNvSpPr txBox="1"/>
          <p:nvPr/>
        </p:nvSpPr>
        <p:spPr>
          <a:xfrm>
            <a:off x="8588741" y="3920433"/>
            <a:ext cx="420243" cy="307777"/>
          </a:xfrm>
          <a:prstGeom prst="rect">
            <a:avLst/>
          </a:prstGeom>
          <a:noFill/>
        </p:spPr>
        <p:txBody>
          <a:bodyPr wrap="none" rtlCol="0">
            <a:spAutoFit/>
          </a:bodyPr>
          <a:lstStyle/>
          <a:p>
            <a:r>
              <a:rPr kumimoji="1" lang="en-US" altLang="ja-JP" sz="1400" dirty="0">
                <a:solidFill>
                  <a:schemeClr val="accent1">
                    <a:lumMod val="50000"/>
                  </a:schemeClr>
                </a:solidFill>
              </a:rPr>
              <a:t>Yes</a:t>
            </a:r>
            <a:endParaRPr kumimoji="1" lang="ja-JP" altLang="en-US" sz="1400" dirty="0">
              <a:solidFill>
                <a:schemeClr val="accent1">
                  <a:lumMod val="50000"/>
                </a:schemeClr>
              </a:solidFill>
            </a:endParaRPr>
          </a:p>
        </p:txBody>
      </p:sp>
      <p:sp>
        <p:nvSpPr>
          <p:cNvPr id="109" name="テキスト ボックス 108"/>
          <p:cNvSpPr txBox="1"/>
          <p:nvPr/>
        </p:nvSpPr>
        <p:spPr>
          <a:xfrm>
            <a:off x="3531984" y="1773279"/>
            <a:ext cx="394660" cy="307777"/>
          </a:xfrm>
          <a:prstGeom prst="rect">
            <a:avLst/>
          </a:prstGeom>
          <a:noFill/>
        </p:spPr>
        <p:txBody>
          <a:bodyPr wrap="none" rtlCol="0">
            <a:spAutoFit/>
          </a:bodyPr>
          <a:lstStyle/>
          <a:p>
            <a:r>
              <a:rPr kumimoji="1" lang="en-US" altLang="ja-JP" sz="1400" dirty="0">
                <a:solidFill>
                  <a:schemeClr val="accent1">
                    <a:lumMod val="50000"/>
                  </a:schemeClr>
                </a:solidFill>
              </a:rPr>
              <a:t>No</a:t>
            </a:r>
            <a:endParaRPr kumimoji="1" lang="ja-JP" altLang="en-US" sz="1400" dirty="0">
              <a:solidFill>
                <a:schemeClr val="accent1">
                  <a:lumMod val="50000"/>
                </a:schemeClr>
              </a:solidFill>
            </a:endParaRPr>
          </a:p>
        </p:txBody>
      </p:sp>
      <p:sp>
        <p:nvSpPr>
          <p:cNvPr id="47" name="角丸四角形 46"/>
          <p:cNvSpPr/>
          <p:nvPr/>
        </p:nvSpPr>
        <p:spPr>
          <a:xfrm>
            <a:off x="8288554" y="4453493"/>
            <a:ext cx="1328876" cy="289353"/>
          </a:xfrm>
          <a:prstGeom prst="roundRect">
            <a:avLst/>
          </a:prstGeom>
          <a:solidFill>
            <a:srgbClr val="92D05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solidFill>
                  <a:schemeClr val="tx1"/>
                </a:solidFill>
              </a:rPr>
              <a:t>ソフト</a:t>
            </a:r>
            <a:r>
              <a:rPr kumimoji="1" lang="ja-JP" altLang="en-US" sz="1200" dirty="0">
                <a:solidFill>
                  <a:schemeClr val="tx1"/>
                </a:solidFill>
              </a:rPr>
              <a:t>カラオケ</a:t>
            </a:r>
          </a:p>
        </p:txBody>
      </p:sp>
      <p:sp>
        <p:nvSpPr>
          <p:cNvPr id="111" name="角丸四角形 110"/>
          <p:cNvSpPr/>
          <p:nvPr/>
        </p:nvSpPr>
        <p:spPr>
          <a:xfrm>
            <a:off x="1600283" y="4409519"/>
            <a:ext cx="1328876" cy="289353"/>
          </a:xfrm>
          <a:prstGeom prst="roundRect">
            <a:avLst/>
          </a:prstGeom>
          <a:solidFill>
            <a:srgbClr val="92D05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solidFill>
                  <a:schemeClr val="tx1"/>
                </a:solidFill>
              </a:rPr>
              <a:t>ソフト</a:t>
            </a:r>
            <a:r>
              <a:rPr kumimoji="1" lang="ja-JP" altLang="en-US" sz="1200" dirty="0">
                <a:solidFill>
                  <a:schemeClr val="tx1"/>
                </a:solidFill>
              </a:rPr>
              <a:t>カラオケ</a:t>
            </a:r>
          </a:p>
        </p:txBody>
      </p:sp>
      <p:sp>
        <p:nvSpPr>
          <p:cNvPr id="112" name="テキスト ボックス 111"/>
          <p:cNvSpPr txBox="1"/>
          <p:nvPr/>
        </p:nvSpPr>
        <p:spPr>
          <a:xfrm>
            <a:off x="58424" y="4394271"/>
            <a:ext cx="1181511" cy="276999"/>
          </a:xfrm>
          <a:prstGeom prst="rect">
            <a:avLst/>
          </a:prstGeom>
          <a:noFill/>
        </p:spPr>
        <p:txBody>
          <a:bodyPr wrap="square" rtlCol="0">
            <a:spAutoFit/>
          </a:bodyPr>
          <a:lstStyle/>
          <a:p>
            <a:r>
              <a:rPr kumimoji="1" lang="ja-JP" altLang="en-US" sz="1200" u="sng" dirty="0"/>
              <a:t>テストの</a:t>
            </a:r>
            <a:r>
              <a:rPr lang="ja-JP" altLang="en-US" sz="1200" u="sng" dirty="0"/>
              <a:t>対象</a:t>
            </a:r>
            <a:endParaRPr kumimoji="1" lang="ja-JP" altLang="en-US" sz="1200" u="sng" dirty="0"/>
          </a:p>
        </p:txBody>
      </p:sp>
      <p:sp>
        <p:nvSpPr>
          <p:cNvPr id="113" name="テキスト ボックス 112"/>
          <p:cNvSpPr txBox="1"/>
          <p:nvPr/>
        </p:nvSpPr>
        <p:spPr>
          <a:xfrm>
            <a:off x="8705336" y="1324489"/>
            <a:ext cx="2112436" cy="307777"/>
          </a:xfrm>
          <a:prstGeom prst="rect">
            <a:avLst/>
          </a:prstGeom>
          <a:noFill/>
        </p:spPr>
        <p:txBody>
          <a:bodyPr wrap="square" rtlCol="0">
            <a:spAutoFit/>
          </a:bodyPr>
          <a:lstStyle/>
          <a:p>
            <a:pPr algn="r"/>
            <a:r>
              <a:rPr lang="ja-JP" altLang="en-US" sz="1400" u="sng" dirty="0">
                <a:solidFill>
                  <a:schemeClr val="bg1">
                    <a:lumMod val="50000"/>
                  </a:schemeClr>
                </a:solidFill>
              </a:rPr>
              <a:t>コミュニティ</a:t>
            </a:r>
            <a:r>
              <a:rPr lang="en-US" altLang="ja-JP" sz="1400" u="sng" dirty="0">
                <a:solidFill>
                  <a:schemeClr val="bg1">
                    <a:lumMod val="50000"/>
                  </a:schemeClr>
                </a:solidFill>
              </a:rPr>
              <a:t>:</a:t>
            </a:r>
          </a:p>
        </p:txBody>
      </p:sp>
      <p:sp>
        <p:nvSpPr>
          <p:cNvPr id="114" name="角丸四角形 113"/>
          <p:cNvSpPr/>
          <p:nvPr/>
        </p:nvSpPr>
        <p:spPr>
          <a:xfrm>
            <a:off x="11014456" y="1255249"/>
            <a:ext cx="798968" cy="362479"/>
          </a:xfrm>
          <a:prstGeom prst="roundRect">
            <a:avLst/>
          </a:prstGeom>
          <a:solidFill>
            <a:srgbClr val="CCFFFF"/>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5" name="角丸四角形 114"/>
          <p:cNvSpPr/>
          <p:nvPr/>
        </p:nvSpPr>
        <p:spPr>
          <a:xfrm>
            <a:off x="11014456" y="1773279"/>
            <a:ext cx="814199" cy="352879"/>
          </a:xfrm>
          <a:prstGeom prst="roundRect">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角丸四角形 45"/>
          <p:cNvSpPr/>
          <p:nvPr/>
        </p:nvSpPr>
        <p:spPr>
          <a:xfrm>
            <a:off x="10162183" y="4428880"/>
            <a:ext cx="1328876" cy="289353"/>
          </a:xfrm>
          <a:prstGeom prst="roundRect">
            <a:avLst/>
          </a:prstGeom>
          <a:solidFill>
            <a:srgbClr val="92D05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solidFill>
                  <a:schemeClr val="tx1"/>
                </a:solidFill>
              </a:rPr>
              <a:t>ソフト</a:t>
            </a:r>
            <a:r>
              <a:rPr kumimoji="1" lang="ja-JP" altLang="en-US" sz="1200" dirty="0">
                <a:solidFill>
                  <a:schemeClr val="tx1"/>
                </a:solidFill>
              </a:rPr>
              <a:t>カラオケ</a:t>
            </a:r>
          </a:p>
        </p:txBody>
      </p:sp>
    </p:spTree>
    <p:extLst>
      <p:ext uri="{BB962C8B-B14F-4D97-AF65-F5344CB8AC3E}">
        <p14:creationId xmlns:p14="http://schemas.microsoft.com/office/powerpoint/2010/main" val="37868008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kumimoji="1" lang="ja-JP" altLang="en-US" dirty="0"/>
              <a:t>私たちのチーム紹介</a:t>
            </a:r>
          </a:p>
        </p:txBody>
      </p:sp>
      <p:sp>
        <p:nvSpPr>
          <p:cNvPr id="18" name="スライド番号プレースホルダー 17"/>
          <p:cNvSpPr>
            <a:spLocks noGrp="1"/>
          </p:cNvSpPr>
          <p:nvPr>
            <p:ph type="sldNum" sz="quarter" idx="12"/>
          </p:nvPr>
        </p:nvSpPr>
        <p:spPr/>
        <p:txBody>
          <a:bodyPr/>
          <a:lstStyle/>
          <a:p>
            <a:fld id="{C0685AC5-7F16-4986-9275-35D3C24FC03C}" type="slidenum">
              <a:rPr lang="ja-JP" altLang="en-US" smtClean="0"/>
              <a:pPr/>
              <a:t>2</a:t>
            </a:fld>
            <a:r>
              <a:rPr lang="en-US" altLang="ja-JP" dirty="0"/>
              <a:t> /32</a:t>
            </a:r>
            <a:endParaRPr lang="ja-JP" altLang="en-US" dirty="0"/>
          </a:p>
        </p:txBody>
      </p:sp>
      <p:sp>
        <p:nvSpPr>
          <p:cNvPr id="15" name="コンテンツ プレースホルダー 5"/>
          <p:cNvSpPr>
            <a:spLocks noGrp="1"/>
          </p:cNvSpPr>
          <p:nvPr>
            <p:ph idx="4294967295"/>
          </p:nvPr>
        </p:nvSpPr>
        <p:spPr>
          <a:xfrm>
            <a:off x="245660" y="5458485"/>
            <a:ext cx="11505015" cy="635000"/>
          </a:xfrm>
          <a:solidFill>
            <a:schemeClr val="accent1"/>
          </a:solidFill>
          <a:ln>
            <a:solidFill>
              <a:schemeClr val="accent1"/>
            </a:solidFill>
          </a:ln>
        </p:spPr>
        <p:style>
          <a:lnRef idx="1">
            <a:schemeClr val="accent2"/>
          </a:lnRef>
          <a:fillRef idx="3">
            <a:schemeClr val="accent2"/>
          </a:fillRef>
          <a:effectRef idx="2">
            <a:schemeClr val="accent2"/>
          </a:effectRef>
          <a:fontRef idx="minor">
            <a:schemeClr val="lt1"/>
          </a:fontRef>
        </p:style>
        <p:txBody>
          <a:bodyPr anchor="ctr">
            <a:noAutofit/>
          </a:bodyPr>
          <a:lstStyle/>
          <a:p>
            <a:pPr marL="0" indent="0" algn="ctr">
              <a:buNone/>
            </a:pPr>
            <a:r>
              <a:rPr lang="ja-JP" altLang="en-US" sz="2400" dirty="0"/>
              <a:t>東海</a:t>
            </a:r>
            <a:r>
              <a:rPr lang="en-US" altLang="ja-JP" sz="2400" dirty="0"/>
              <a:t>/</a:t>
            </a:r>
            <a:r>
              <a:rPr lang="ja-JP" altLang="en-US" sz="2400" dirty="0"/>
              <a:t>関西</a:t>
            </a:r>
            <a:r>
              <a:rPr lang="ja-JP" altLang="en-US" sz="2800" dirty="0"/>
              <a:t>のテスト設計の有志。</a:t>
            </a:r>
            <a:endParaRPr kumimoji="1" lang="ja-JP" altLang="en-US" sz="2400" dirty="0">
              <a:solidFill>
                <a:srgbClr val="FF0000"/>
              </a:solidFill>
            </a:endParaRPr>
          </a:p>
        </p:txBody>
      </p:sp>
      <p:pic>
        <p:nvPicPr>
          <p:cNvPr id="22" name="図 21"/>
          <p:cNvPicPr>
            <a:picLocks noChangeAspect="1"/>
          </p:cNvPicPr>
          <p:nvPr/>
        </p:nvPicPr>
        <p:blipFill>
          <a:blip r:embed="rId3"/>
          <a:stretch>
            <a:fillRect/>
          </a:stretch>
        </p:blipFill>
        <p:spPr>
          <a:xfrm>
            <a:off x="3739733" y="1146924"/>
            <a:ext cx="4684117" cy="2163132"/>
          </a:xfrm>
          <a:prstGeom prst="rect">
            <a:avLst/>
          </a:prstGeom>
        </p:spPr>
      </p:pic>
      <p:pic>
        <p:nvPicPr>
          <p:cNvPr id="23" name="Picture 16" descr="ソマリのイラスト（猫）"/>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73610" y="3071774"/>
            <a:ext cx="1739869" cy="2359145"/>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18" descr="ロシアン・ブルーのイラスト（猫）"/>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9887246" y="3285317"/>
            <a:ext cx="1591008" cy="2142772"/>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0" descr="座っている猫のイラスト"/>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flipH="1">
            <a:off x="416882" y="3358439"/>
            <a:ext cx="1767995" cy="2086130"/>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12" descr="ノルウェージャン・フォレスト・キャットのイラスト（猫）"/>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36553" y="2778674"/>
            <a:ext cx="2488131" cy="2612211"/>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4" descr="スフィンクスのイラスト（猫）"/>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69077" y="2981481"/>
            <a:ext cx="2011126" cy="2445138"/>
          </a:xfrm>
          <a:prstGeom prst="rect">
            <a:avLst/>
          </a:prstGeom>
          <a:noFill/>
          <a:extLst>
            <a:ext uri="{909E8E84-426E-40DD-AFC4-6F175D3DCCD1}">
              <a14:hiddenFill xmlns:a14="http://schemas.microsoft.com/office/drawing/2010/main">
                <a:solidFill>
                  <a:srgbClr val="FFFFFF"/>
                </a:solidFill>
              </a14:hiddenFill>
            </a:ext>
          </a:extLst>
        </p:spPr>
      </p:pic>
      <p:sp>
        <p:nvSpPr>
          <p:cNvPr id="28" name="テキスト ボックス 27"/>
          <p:cNvSpPr txBox="1"/>
          <p:nvPr/>
        </p:nvSpPr>
        <p:spPr>
          <a:xfrm flipH="1">
            <a:off x="5683796" y="2568538"/>
            <a:ext cx="980375" cy="335756"/>
          </a:xfrm>
          <a:prstGeom prst="rect">
            <a:avLst/>
          </a:prstGeom>
          <a:noFill/>
        </p:spPr>
        <p:txBody>
          <a:bodyPr wrap="square" rtlCol="0">
            <a:spAutoFit/>
          </a:bodyPr>
          <a:lstStyle/>
          <a:p>
            <a:r>
              <a:rPr kumimoji="1" lang="ja-JP" altLang="en-US" b="1" dirty="0">
                <a:latin typeface="みかちゃん" panose="02000609000000000000" pitchFamily="1" charset="-128"/>
                <a:ea typeface="みかちゃん" panose="02000609000000000000" pitchFamily="1" charset="-128"/>
              </a:rPr>
              <a:t>いわた</a:t>
            </a:r>
          </a:p>
        </p:txBody>
      </p:sp>
      <p:sp>
        <p:nvSpPr>
          <p:cNvPr id="29" name="テキスト ボックス 28"/>
          <p:cNvSpPr txBox="1"/>
          <p:nvPr/>
        </p:nvSpPr>
        <p:spPr>
          <a:xfrm flipH="1">
            <a:off x="7835679" y="2761050"/>
            <a:ext cx="1051045" cy="335756"/>
          </a:xfrm>
          <a:prstGeom prst="rect">
            <a:avLst/>
          </a:prstGeom>
          <a:noFill/>
        </p:spPr>
        <p:txBody>
          <a:bodyPr wrap="square" rtlCol="0">
            <a:spAutoFit/>
          </a:bodyPr>
          <a:lstStyle/>
          <a:p>
            <a:r>
              <a:rPr lang="ja-JP" altLang="en-US" b="1" dirty="0">
                <a:latin typeface="みかちゃん" panose="02000609000000000000" pitchFamily="1" charset="-128"/>
                <a:ea typeface="みかちゃん" panose="02000609000000000000" pitchFamily="1" charset="-128"/>
              </a:rPr>
              <a:t>すはら</a:t>
            </a:r>
            <a:endParaRPr kumimoji="1" lang="ja-JP" altLang="en-US" b="1" dirty="0">
              <a:latin typeface="みかちゃん" panose="02000609000000000000" pitchFamily="1" charset="-128"/>
              <a:ea typeface="みかちゃん" panose="02000609000000000000" pitchFamily="1" charset="-128"/>
            </a:endParaRPr>
          </a:p>
        </p:txBody>
      </p:sp>
      <p:sp>
        <p:nvSpPr>
          <p:cNvPr id="30" name="テキスト ボックス 29"/>
          <p:cNvSpPr txBox="1"/>
          <p:nvPr/>
        </p:nvSpPr>
        <p:spPr>
          <a:xfrm flipH="1">
            <a:off x="3191638" y="2761050"/>
            <a:ext cx="1307812" cy="335756"/>
          </a:xfrm>
          <a:prstGeom prst="rect">
            <a:avLst/>
          </a:prstGeom>
          <a:noFill/>
        </p:spPr>
        <p:txBody>
          <a:bodyPr wrap="square" rtlCol="0">
            <a:spAutoFit/>
          </a:bodyPr>
          <a:lstStyle/>
          <a:p>
            <a:r>
              <a:rPr lang="ja-JP" altLang="en-US" b="1" dirty="0">
                <a:latin typeface="みかちゃん" panose="02000609000000000000" pitchFamily="1" charset="-128"/>
                <a:ea typeface="みかちゃん" panose="02000609000000000000" pitchFamily="1" charset="-128"/>
              </a:rPr>
              <a:t>なかはら</a:t>
            </a:r>
            <a:endParaRPr kumimoji="1" lang="ja-JP" altLang="en-US" b="1" dirty="0">
              <a:latin typeface="みかちゃん" panose="02000609000000000000" pitchFamily="1" charset="-128"/>
              <a:ea typeface="みかちゃん" panose="02000609000000000000" pitchFamily="1" charset="-128"/>
            </a:endParaRPr>
          </a:p>
        </p:txBody>
      </p:sp>
      <p:sp>
        <p:nvSpPr>
          <p:cNvPr id="31" name="テキスト ボックス 30"/>
          <p:cNvSpPr txBox="1"/>
          <p:nvPr/>
        </p:nvSpPr>
        <p:spPr>
          <a:xfrm flipH="1">
            <a:off x="10061765" y="2761050"/>
            <a:ext cx="1051045" cy="335756"/>
          </a:xfrm>
          <a:prstGeom prst="rect">
            <a:avLst/>
          </a:prstGeom>
          <a:noFill/>
        </p:spPr>
        <p:txBody>
          <a:bodyPr wrap="square" rtlCol="0">
            <a:spAutoFit/>
          </a:bodyPr>
          <a:lstStyle/>
          <a:p>
            <a:r>
              <a:rPr lang="ja-JP" altLang="en-US" b="1" dirty="0">
                <a:latin typeface="みかちゃん" panose="02000609000000000000" pitchFamily="1" charset="-128"/>
                <a:ea typeface="みかちゃん" panose="02000609000000000000" pitchFamily="1" charset="-128"/>
              </a:rPr>
              <a:t>えのき</a:t>
            </a:r>
            <a:endParaRPr kumimoji="1" lang="ja-JP" altLang="en-US" b="1" dirty="0">
              <a:latin typeface="みかちゃん" panose="02000609000000000000" pitchFamily="1" charset="-128"/>
              <a:ea typeface="みかちゃん" panose="02000609000000000000" pitchFamily="1" charset="-128"/>
            </a:endParaRPr>
          </a:p>
        </p:txBody>
      </p:sp>
      <p:sp>
        <p:nvSpPr>
          <p:cNvPr id="32" name="テキスト ボックス 31"/>
          <p:cNvSpPr txBox="1"/>
          <p:nvPr/>
        </p:nvSpPr>
        <p:spPr>
          <a:xfrm flipH="1">
            <a:off x="679216" y="2761050"/>
            <a:ext cx="1311520" cy="335756"/>
          </a:xfrm>
          <a:prstGeom prst="rect">
            <a:avLst/>
          </a:prstGeom>
          <a:noFill/>
        </p:spPr>
        <p:txBody>
          <a:bodyPr wrap="square" rtlCol="0">
            <a:spAutoFit/>
          </a:bodyPr>
          <a:lstStyle/>
          <a:p>
            <a:r>
              <a:rPr lang="ja-JP" altLang="en-US" b="1" dirty="0">
                <a:latin typeface="みかちゃん" panose="02000609000000000000" pitchFamily="1" charset="-128"/>
                <a:ea typeface="みかちゃん" panose="02000609000000000000" pitchFamily="1" charset="-128"/>
              </a:rPr>
              <a:t>おーだん</a:t>
            </a:r>
            <a:endParaRPr kumimoji="1" lang="ja-JP" altLang="en-US" b="1" dirty="0">
              <a:latin typeface="みかちゃん" panose="02000609000000000000" pitchFamily="1" charset="-128"/>
              <a:ea typeface="みかちゃん" panose="02000609000000000000" pitchFamily="1" charset="-128"/>
            </a:endParaRPr>
          </a:p>
        </p:txBody>
      </p:sp>
    </p:spTree>
    <p:extLst>
      <p:ext uri="{BB962C8B-B14F-4D97-AF65-F5344CB8AC3E}">
        <p14:creationId xmlns:p14="http://schemas.microsoft.com/office/powerpoint/2010/main" val="34141095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sz="3200" dirty="0"/>
              <a:t>対処する事象</a:t>
            </a:r>
            <a:r>
              <a:rPr lang="en-US" altLang="ja-JP" sz="3200" dirty="0"/>
              <a:t>(</a:t>
            </a:r>
            <a:r>
              <a:rPr lang="ja-JP" altLang="en-US" sz="3200" dirty="0"/>
              <a:t>フォールト</a:t>
            </a:r>
            <a:r>
              <a:rPr lang="en-US" altLang="ja-JP" sz="3200" dirty="0"/>
              <a:t>)</a:t>
            </a:r>
            <a:r>
              <a:rPr lang="ja-JP" altLang="en-US" sz="3200" dirty="0"/>
              <a:t>の選定と対処方法割り当て</a:t>
            </a:r>
            <a:endParaRPr kumimoji="1" lang="ja-JP" altLang="en-US" sz="3200" dirty="0"/>
          </a:p>
        </p:txBody>
      </p:sp>
      <p:sp>
        <p:nvSpPr>
          <p:cNvPr id="4" name="スライド番号プレースホルダー 3"/>
          <p:cNvSpPr>
            <a:spLocks noGrp="1"/>
          </p:cNvSpPr>
          <p:nvPr>
            <p:ph type="sldNum" sz="quarter" idx="12"/>
          </p:nvPr>
        </p:nvSpPr>
        <p:spPr/>
        <p:txBody>
          <a:bodyPr/>
          <a:lstStyle/>
          <a:p>
            <a:fld id="{C0685AC5-7F16-4986-9275-35D3C24FC03C}" type="slidenum">
              <a:rPr lang="ja-JP" altLang="en-US" smtClean="0"/>
              <a:pPr/>
              <a:t>20</a:t>
            </a:fld>
            <a:r>
              <a:rPr lang="ja-JP" altLang="en-US" dirty="0"/>
              <a:t> </a:t>
            </a:r>
            <a:r>
              <a:rPr lang="en-US" altLang="ja-JP" dirty="0"/>
              <a:t>/32</a:t>
            </a:r>
          </a:p>
        </p:txBody>
      </p:sp>
      <p:sp>
        <p:nvSpPr>
          <p:cNvPr id="24" name="ホームベース 23"/>
          <p:cNvSpPr/>
          <p:nvPr/>
        </p:nvSpPr>
        <p:spPr>
          <a:xfrm>
            <a:off x="2852381" y="6432488"/>
            <a:ext cx="1692323" cy="365125"/>
          </a:xfrm>
          <a:prstGeom prst="homePlate">
            <a:avLst/>
          </a:prstGeom>
          <a:solidFill>
            <a:schemeClr val="accent1">
              <a:lumMod val="40000"/>
              <a:lumOff val="6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t>提案の概要</a:t>
            </a:r>
          </a:p>
        </p:txBody>
      </p:sp>
      <p:sp>
        <p:nvSpPr>
          <p:cNvPr id="25" name="ホームベース 24"/>
          <p:cNvSpPr/>
          <p:nvPr/>
        </p:nvSpPr>
        <p:spPr>
          <a:xfrm>
            <a:off x="4544704" y="6432488"/>
            <a:ext cx="1692323" cy="365125"/>
          </a:xfrm>
          <a:prstGeom prst="homePlate">
            <a:avLst/>
          </a:prstGeom>
          <a:solidFill>
            <a:schemeClr val="accent1">
              <a:lumMod val="40000"/>
              <a:lumOff val="6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t>前提条件と体制</a:t>
            </a:r>
          </a:p>
        </p:txBody>
      </p:sp>
      <p:sp>
        <p:nvSpPr>
          <p:cNvPr id="26" name="ホームベース 25"/>
          <p:cNvSpPr/>
          <p:nvPr/>
        </p:nvSpPr>
        <p:spPr>
          <a:xfrm>
            <a:off x="6237027" y="6432487"/>
            <a:ext cx="1692323" cy="365125"/>
          </a:xfrm>
          <a:prstGeom prst="homePlate">
            <a:avLst/>
          </a:prstGeom>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100" dirty="0"/>
              <a:t>テストの全体像</a:t>
            </a:r>
          </a:p>
        </p:txBody>
      </p:sp>
      <p:sp>
        <p:nvSpPr>
          <p:cNvPr id="27" name="ホームベース 26"/>
          <p:cNvSpPr/>
          <p:nvPr/>
        </p:nvSpPr>
        <p:spPr>
          <a:xfrm>
            <a:off x="7929350" y="6432487"/>
            <a:ext cx="1692323" cy="365125"/>
          </a:xfrm>
          <a:prstGeom prst="homePlate">
            <a:avLst/>
          </a:prstGeom>
          <a:solidFill>
            <a:schemeClr val="accent1">
              <a:lumMod val="40000"/>
              <a:lumOff val="6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100" dirty="0"/>
              <a:t>まとめ</a:t>
            </a:r>
            <a:endParaRPr lang="en-US" altLang="ja-JP" sz="1100" dirty="0"/>
          </a:p>
        </p:txBody>
      </p:sp>
      <p:sp>
        <p:nvSpPr>
          <p:cNvPr id="18" name="テキスト ボックス 17">
            <a:extLst>
              <a:ext uri="{FF2B5EF4-FFF2-40B4-BE49-F238E27FC236}">
                <a16:creationId xmlns:a16="http://schemas.microsoft.com/office/drawing/2014/main" id="{258B1B41-CB6E-4910-AB81-FD4A776B38ED}"/>
              </a:ext>
            </a:extLst>
          </p:cNvPr>
          <p:cNvSpPr txBox="1"/>
          <p:nvPr/>
        </p:nvSpPr>
        <p:spPr>
          <a:xfrm>
            <a:off x="1168476" y="1197625"/>
            <a:ext cx="10587242" cy="523220"/>
          </a:xfrm>
          <a:prstGeom prst="rect">
            <a:avLst/>
          </a:prstGeom>
          <a:noFill/>
        </p:spPr>
        <p:txBody>
          <a:bodyPr wrap="square" rtlCol="0">
            <a:spAutoFit/>
          </a:bodyPr>
          <a:lstStyle/>
          <a:p>
            <a:r>
              <a:rPr kumimoji="1" lang="en-US" altLang="ja-JP" sz="2800" dirty="0"/>
              <a:t>QA</a:t>
            </a:r>
            <a:r>
              <a:rPr kumimoji="1" lang="ja-JP" altLang="en-US" sz="2800" dirty="0"/>
              <a:t>が対処すべき事象に対処方法（テストタイプ）を割り当てる。</a:t>
            </a:r>
          </a:p>
        </p:txBody>
      </p:sp>
      <p:grpSp>
        <p:nvGrpSpPr>
          <p:cNvPr id="34" name="グループ化 33">
            <a:extLst>
              <a:ext uri="{FF2B5EF4-FFF2-40B4-BE49-F238E27FC236}">
                <a16:creationId xmlns:a16="http://schemas.microsoft.com/office/drawing/2014/main" id="{763535D0-AC34-4948-B667-8B75ADE6DE68}"/>
              </a:ext>
            </a:extLst>
          </p:cNvPr>
          <p:cNvGrpSpPr/>
          <p:nvPr/>
        </p:nvGrpSpPr>
        <p:grpSpPr>
          <a:xfrm>
            <a:off x="-2990088" y="2169283"/>
            <a:ext cx="3242245" cy="3835422"/>
            <a:chOff x="1249949" y="1807032"/>
            <a:chExt cx="3242245" cy="3835422"/>
          </a:xfrm>
        </p:grpSpPr>
        <p:sp>
          <p:nvSpPr>
            <p:cNvPr id="35" name="正方形/長方形 34">
              <a:extLst>
                <a:ext uri="{FF2B5EF4-FFF2-40B4-BE49-F238E27FC236}">
                  <a16:creationId xmlns:a16="http://schemas.microsoft.com/office/drawing/2014/main" id="{15E91C60-F6C0-4C82-8393-D291337A386B}"/>
                </a:ext>
              </a:extLst>
            </p:cNvPr>
            <p:cNvSpPr/>
            <p:nvPr/>
          </p:nvSpPr>
          <p:spPr>
            <a:xfrm>
              <a:off x="1249949" y="1807032"/>
              <a:ext cx="3242245" cy="383542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36" name="正方形/長方形 35">
              <a:extLst>
                <a:ext uri="{FF2B5EF4-FFF2-40B4-BE49-F238E27FC236}">
                  <a16:creationId xmlns:a16="http://schemas.microsoft.com/office/drawing/2014/main" id="{4A11E68A-2E6C-4BE4-9374-10B04B8B6A6A}"/>
                </a:ext>
              </a:extLst>
            </p:cNvPr>
            <p:cNvSpPr/>
            <p:nvPr/>
          </p:nvSpPr>
          <p:spPr>
            <a:xfrm>
              <a:off x="1249949" y="1807033"/>
              <a:ext cx="3242245" cy="800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ユーザ事象</a:t>
              </a:r>
              <a:endParaRPr kumimoji="1" lang="en-US" altLang="ja-JP" dirty="0">
                <a:solidFill>
                  <a:schemeClr val="tx1"/>
                </a:solidFill>
              </a:endParaRPr>
            </a:p>
            <a:p>
              <a:pPr algn="ctr"/>
              <a:r>
                <a:rPr lang="en-US" altLang="ja-JP" dirty="0">
                  <a:solidFill>
                    <a:schemeClr val="tx1"/>
                  </a:solidFill>
                </a:rPr>
                <a:t>(</a:t>
              </a:r>
              <a:r>
                <a:rPr lang="ja-JP" altLang="en-US" dirty="0">
                  <a:solidFill>
                    <a:schemeClr val="tx1"/>
                  </a:solidFill>
                </a:rPr>
                <a:t>トップ階層</a:t>
              </a:r>
              <a:r>
                <a:rPr lang="en-US" altLang="ja-JP" dirty="0">
                  <a:solidFill>
                    <a:schemeClr val="tx1"/>
                  </a:solidFill>
                </a:rPr>
                <a:t>)</a:t>
              </a:r>
              <a:endParaRPr kumimoji="1" lang="ja-JP" altLang="en-US" dirty="0">
                <a:solidFill>
                  <a:schemeClr val="tx1"/>
                </a:solidFill>
              </a:endParaRPr>
            </a:p>
          </p:txBody>
        </p:sp>
      </p:grpSp>
      <p:grpSp>
        <p:nvGrpSpPr>
          <p:cNvPr id="37" name="グループ化 36">
            <a:extLst>
              <a:ext uri="{FF2B5EF4-FFF2-40B4-BE49-F238E27FC236}">
                <a16:creationId xmlns:a16="http://schemas.microsoft.com/office/drawing/2014/main" id="{F99D487F-2895-488C-83BD-AE5623AA5A1E}"/>
              </a:ext>
            </a:extLst>
          </p:cNvPr>
          <p:cNvGrpSpPr/>
          <p:nvPr/>
        </p:nvGrpSpPr>
        <p:grpSpPr>
          <a:xfrm>
            <a:off x="460192" y="2169283"/>
            <a:ext cx="3242245" cy="3835422"/>
            <a:chOff x="1249949" y="1807032"/>
            <a:chExt cx="3242245" cy="3835422"/>
          </a:xfrm>
        </p:grpSpPr>
        <p:sp>
          <p:nvSpPr>
            <p:cNvPr id="38" name="正方形/長方形 37">
              <a:extLst>
                <a:ext uri="{FF2B5EF4-FFF2-40B4-BE49-F238E27FC236}">
                  <a16:creationId xmlns:a16="http://schemas.microsoft.com/office/drawing/2014/main" id="{703CA1CB-9898-48BB-B967-7C941B6748E0}"/>
                </a:ext>
              </a:extLst>
            </p:cNvPr>
            <p:cNvSpPr/>
            <p:nvPr/>
          </p:nvSpPr>
          <p:spPr>
            <a:xfrm>
              <a:off x="1249949" y="1807032"/>
              <a:ext cx="3242245" cy="383542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39" name="正方形/長方形 38">
              <a:extLst>
                <a:ext uri="{FF2B5EF4-FFF2-40B4-BE49-F238E27FC236}">
                  <a16:creationId xmlns:a16="http://schemas.microsoft.com/office/drawing/2014/main" id="{E6777D4B-E8AB-40FB-8442-EE97DAD67A6E}"/>
                </a:ext>
              </a:extLst>
            </p:cNvPr>
            <p:cNvSpPr/>
            <p:nvPr/>
          </p:nvSpPr>
          <p:spPr>
            <a:xfrm>
              <a:off x="1249949" y="1807033"/>
              <a:ext cx="3242245" cy="800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システム</a:t>
              </a:r>
              <a:r>
                <a:rPr kumimoji="1" lang="ja-JP" altLang="en-US" dirty="0">
                  <a:solidFill>
                    <a:schemeClr val="tx1"/>
                  </a:solidFill>
                </a:rPr>
                <a:t>事象</a:t>
              </a:r>
              <a:endParaRPr kumimoji="1" lang="en-US" altLang="ja-JP" dirty="0">
                <a:solidFill>
                  <a:schemeClr val="tx1"/>
                </a:solidFill>
              </a:endParaRPr>
            </a:p>
            <a:p>
              <a:pPr algn="ctr"/>
              <a:r>
                <a:rPr lang="en-US" altLang="ja-JP" dirty="0">
                  <a:solidFill>
                    <a:schemeClr val="tx1"/>
                  </a:solidFill>
                </a:rPr>
                <a:t>(</a:t>
              </a:r>
              <a:r>
                <a:rPr lang="ja-JP" altLang="en-US" dirty="0">
                  <a:solidFill>
                    <a:schemeClr val="tx1"/>
                  </a:solidFill>
                </a:rPr>
                <a:t>ミドル階層</a:t>
              </a:r>
              <a:r>
                <a:rPr lang="en-US" altLang="ja-JP" dirty="0">
                  <a:solidFill>
                    <a:schemeClr val="tx1"/>
                  </a:solidFill>
                </a:rPr>
                <a:t>)</a:t>
              </a:r>
              <a:endParaRPr kumimoji="1" lang="ja-JP" altLang="en-US" dirty="0">
                <a:solidFill>
                  <a:schemeClr val="tx1"/>
                </a:solidFill>
              </a:endParaRPr>
            </a:p>
          </p:txBody>
        </p:sp>
      </p:grpSp>
      <p:sp>
        <p:nvSpPr>
          <p:cNvPr id="40" name="角丸四角形 46">
            <a:extLst>
              <a:ext uri="{FF2B5EF4-FFF2-40B4-BE49-F238E27FC236}">
                <a16:creationId xmlns:a16="http://schemas.microsoft.com/office/drawing/2014/main" id="{5C451091-002B-46FE-B582-8D8BDF2632D8}"/>
              </a:ext>
            </a:extLst>
          </p:cNvPr>
          <p:cNvSpPr/>
          <p:nvPr/>
        </p:nvSpPr>
        <p:spPr>
          <a:xfrm>
            <a:off x="-2178435" y="3412436"/>
            <a:ext cx="1618938" cy="67455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Top</a:t>
            </a:r>
            <a:r>
              <a:rPr kumimoji="1" lang="ja-JP" altLang="en-US" dirty="0">
                <a:solidFill>
                  <a:schemeClr val="tx1"/>
                </a:solidFill>
              </a:rPr>
              <a:t>事象</a:t>
            </a:r>
          </a:p>
        </p:txBody>
      </p:sp>
      <p:sp>
        <p:nvSpPr>
          <p:cNvPr id="41" name="角丸四角形 47">
            <a:extLst>
              <a:ext uri="{FF2B5EF4-FFF2-40B4-BE49-F238E27FC236}">
                <a16:creationId xmlns:a16="http://schemas.microsoft.com/office/drawing/2014/main" id="{218F190E-8014-47C0-B39B-FBD93C97B19C}"/>
              </a:ext>
            </a:extLst>
          </p:cNvPr>
          <p:cNvSpPr/>
          <p:nvPr/>
        </p:nvSpPr>
        <p:spPr>
          <a:xfrm>
            <a:off x="1271845" y="3407770"/>
            <a:ext cx="1618938" cy="67455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サブ</a:t>
            </a:r>
            <a:r>
              <a:rPr kumimoji="1" lang="ja-JP" altLang="en-US" dirty="0">
                <a:solidFill>
                  <a:schemeClr val="tx1"/>
                </a:solidFill>
              </a:rPr>
              <a:t>事象</a:t>
            </a:r>
          </a:p>
        </p:txBody>
      </p:sp>
      <p:sp>
        <p:nvSpPr>
          <p:cNvPr id="42" name="角丸四角形 48">
            <a:extLst>
              <a:ext uri="{FF2B5EF4-FFF2-40B4-BE49-F238E27FC236}">
                <a16:creationId xmlns:a16="http://schemas.microsoft.com/office/drawing/2014/main" id="{3BC5D122-DC9E-4E87-BC66-30037B9D3B5A}"/>
              </a:ext>
            </a:extLst>
          </p:cNvPr>
          <p:cNvSpPr/>
          <p:nvPr/>
        </p:nvSpPr>
        <p:spPr>
          <a:xfrm>
            <a:off x="1271845" y="4611630"/>
            <a:ext cx="1618938" cy="67455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サブ</a:t>
            </a:r>
            <a:r>
              <a:rPr kumimoji="1" lang="ja-JP" altLang="en-US" dirty="0">
                <a:solidFill>
                  <a:schemeClr val="tx1"/>
                </a:solidFill>
              </a:rPr>
              <a:t>事象</a:t>
            </a:r>
          </a:p>
        </p:txBody>
      </p:sp>
      <p:cxnSp>
        <p:nvCxnSpPr>
          <p:cNvPr id="43" name="直線矢印コネクタ 42">
            <a:extLst>
              <a:ext uri="{FF2B5EF4-FFF2-40B4-BE49-F238E27FC236}">
                <a16:creationId xmlns:a16="http://schemas.microsoft.com/office/drawing/2014/main" id="{27254980-C1D2-43D2-957F-5C4381C0E4D7}"/>
              </a:ext>
            </a:extLst>
          </p:cNvPr>
          <p:cNvCxnSpPr>
            <a:stCxn id="40" idx="3"/>
            <a:endCxn id="41" idx="1"/>
          </p:cNvCxnSpPr>
          <p:nvPr/>
        </p:nvCxnSpPr>
        <p:spPr>
          <a:xfrm flipV="1">
            <a:off x="-559497" y="3745049"/>
            <a:ext cx="1831342" cy="4666"/>
          </a:xfrm>
          <a:prstGeom prst="straightConnector1">
            <a:avLst/>
          </a:pr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4" name="直線矢印コネクタ 22">
            <a:extLst>
              <a:ext uri="{FF2B5EF4-FFF2-40B4-BE49-F238E27FC236}">
                <a16:creationId xmlns:a16="http://schemas.microsoft.com/office/drawing/2014/main" id="{293EFD4D-AA02-473F-8509-878742B4F60F}"/>
              </a:ext>
            </a:extLst>
          </p:cNvPr>
          <p:cNvCxnSpPr>
            <a:stCxn id="40" idx="3"/>
            <a:endCxn id="42" idx="1"/>
          </p:cNvCxnSpPr>
          <p:nvPr/>
        </p:nvCxnSpPr>
        <p:spPr>
          <a:xfrm>
            <a:off x="-559497" y="3749715"/>
            <a:ext cx="1831342" cy="1199194"/>
          </a:xfrm>
          <a:prstGeom prst="bentConnector3">
            <a:avLst>
              <a:gd name="adj1" fmla="val 50000"/>
            </a:avLst>
          </a:pr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45" name="グループ化 44">
            <a:extLst>
              <a:ext uri="{FF2B5EF4-FFF2-40B4-BE49-F238E27FC236}">
                <a16:creationId xmlns:a16="http://schemas.microsoft.com/office/drawing/2014/main" id="{DD8C6034-58A0-4DED-896D-4053CF38D94C}"/>
              </a:ext>
            </a:extLst>
          </p:cNvPr>
          <p:cNvGrpSpPr/>
          <p:nvPr/>
        </p:nvGrpSpPr>
        <p:grpSpPr>
          <a:xfrm>
            <a:off x="3804891" y="2160356"/>
            <a:ext cx="2843559" cy="3835422"/>
            <a:chOff x="1249949" y="1807032"/>
            <a:chExt cx="3242245" cy="3835422"/>
          </a:xfrm>
        </p:grpSpPr>
        <p:sp>
          <p:nvSpPr>
            <p:cNvPr id="46" name="正方形/長方形 45">
              <a:extLst>
                <a:ext uri="{FF2B5EF4-FFF2-40B4-BE49-F238E27FC236}">
                  <a16:creationId xmlns:a16="http://schemas.microsoft.com/office/drawing/2014/main" id="{A77824A0-F499-45C3-A103-59F63461DD4D}"/>
                </a:ext>
              </a:extLst>
            </p:cNvPr>
            <p:cNvSpPr/>
            <p:nvPr/>
          </p:nvSpPr>
          <p:spPr>
            <a:xfrm>
              <a:off x="1249949" y="1807032"/>
              <a:ext cx="3242245" cy="383542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47" name="正方形/長方形 46">
              <a:extLst>
                <a:ext uri="{FF2B5EF4-FFF2-40B4-BE49-F238E27FC236}">
                  <a16:creationId xmlns:a16="http://schemas.microsoft.com/office/drawing/2014/main" id="{0D5B5021-2FC2-4521-9525-EF45DDAE6DCB}"/>
                </a:ext>
              </a:extLst>
            </p:cNvPr>
            <p:cNvSpPr/>
            <p:nvPr/>
          </p:nvSpPr>
          <p:spPr>
            <a:xfrm>
              <a:off x="1249949" y="1807033"/>
              <a:ext cx="3242245" cy="800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原因</a:t>
              </a:r>
              <a:r>
                <a:rPr kumimoji="1" lang="ja-JP" altLang="en-US" dirty="0">
                  <a:solidFill>
                    <a:schemeClr val="tx1"/>
                  </a:solidFill>
                </a:rPr>
                <a:t>事象</a:t>
              </a:r>
              <a:endParaRPr kumimoji="1" lang="en-US" altLang="ja-JP" dirty="0">
                <a:solidFill>
                  <a:schemeClr val="tx1"/>
                </a:solidFill>
              </a:endParaRPr>
            </a:p>
            <a:p>
              <a:pPr algn="ctr"/>
              <a:r>
                <a:rPr lang="en-US" altLang="ja-JP" dirty="0">
                  <a:solidFill>
                    <a:schemeClr val="tx1"/>
                  </a:solidFill>
                </a:rPr>
                <a:t>(</a:t>
              </a:r>
              <a:r>
                <a:rPr lang="ja-JP" altLang="en-US" dirty="0">
                  <a:solidFill>
                    <a:schemeClr val="tx1"/>
                  </a:solidFill>
                </a:rPr>
                <a:t>ボトム階層</a:t>
              </a:r>
              <a:r>
                <a:rPr lang="en-US" altLang="ja-JP" dirty="0">
                  <a:solidFill>
                    <a:schemeClr val="tx1"/>
                  </a:solidFill>
                </a:rPr>
                <a:t>)</a:t>
              </a:r>
              <a:endParaRPr kumimoji="1" lang="ja-JP" altLang="en-US" dirty="0">
                <a:solidFill>
                  <a:schemeClr val="tx1"/>
                </a:solidFill>
              </a:endParaRPr>
            </a:p>
          </p:txBody>
        </p:sp>
      </p:grpSp>
      <p:cxnSp>
        <p:nvCxnSpPr>
          <p:cNvPr id="49" name="直線矢印コネクタ 48">
            <a:extLst>
              <a:ext uri="{FF2B5EF4-FFF2-40B4-BE49-F238E27FC236}">
                <a16:creationId xmlns:a16="http://schemas.microsoft.com/office/drawing/2014/main" id="{C0141B59-6C8D-45DA-80C4-4C1AB55CBD49}"/>
              </a:ext>
            </a:extLst>
          </p:cNvPr>
          <p:cNvCxnSpPr>
            <a:stCxn id="41" idx="3"/>
          </p:cNvCxnSpPr>
          <p:nvPr/>
        </p:nvCxnSpPr>
        <p:spPr>
          <a:xfrm>
            <a:off x="2890783" y="3745049"/>
            <a:ext cx="1629321" cy="0"/>
          </a:xfrm>
          <a:prstGeom prst="straightConnector1">
            <a:avLst/>
          </a:pr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0" name="角丸四角形 49">
            <a:extLst>
              <a:ext uri="{FF2B5EF4-FFF2-40B4-BE49-F238E27FC236}">
                <a16:creationId xmlns:a16="http://schemas.microsoft.com/office/drawing/2014/main" id="{19E6C7DE-A2E3-476B-AF2E-6AC0077876A9}"/>
              </a:ext>
            </a:extLst>
          </p:cNvPr>
          <p:cNvSpPr/>
          <p:nvPr/>
        </p:nvSpPr>
        <p:spPr>
          <a:xfrm>
            <a:off x="4414523" y="3398843"/>
            <a:ext cx="1618938" cy="674558"/>
          </a:xfrm>
          <a:prstGeom prst="roundRect">
            <a:avLst/>
          </a:prstGeom>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原因</a:t>
            </a:r>
          </a:p>
        </p:txBody>
      </p:sp>
      <p:cxnSp>
        <p:nvCxnSpPr>
          <p:cNvPr id="51" name="直線矢印コネクタ 50">
            <a:extLst>
              <a:ext uri="{FF2B5EF4-FFF2-40B4-BE49-F238E27FC236}">
                <a16:creationId xmlns:a16="http://schemas.microsoft.com/office/drawing/2014/main" id="{D8904BE0-865B-42CE-89A0-F18ACE38B6EF}"/>
              </a:ext>
            </a:extLst>
          </p:cNvPr>
          <p:cNvCxnSpPr>
            <a:cxnSpLocks/>
            <a:stCxn id="42" idx="3"/>
            <a:endCxn id="52" idx="1"/>
          </p:cNvCxnSpPr>
          <p:nvPr/>
        </p:nvCxnSpPr>
        <p:spPr>
          <a:xfrm flipV="1">
            <a:off x="2890783" y="4938933"/>
            <a:ext cx="1523046" cy="9976"/>
          </a:xfrm>
          <a:prstGeom prst="straightConnector1">
            <a:avLst/>
          </a:pr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2" name="角丸四角形 52">
            <a:extLst>
              <a:ext uri="{FF2B5EF4-FFF2-40B4-BE49-F238E27FC236}">
                <a16:creationId xmlns:a16="http://schemas.microsoft.com/office/drawing/2014/main" id="{31C628D9-F908-468E-BFA8-891989E5BE93}"/>
              </a:ext>
            </a:extLst>
          </p:cNvPr>
          <p:cNvSpPr/>
          <p:nvPr/>
        </p:nvSpPr>
        <p:spPr>
          <a:xfrm>
            <a:off x="4413829" y="4601654"/>
            <a:ext cx="1618938" cy="674558"/>
          </a:xfrm>
          <a:prstGeom prst="round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bg1">
                    <a:lumMod val="85000"/>
                  </a:schemeClr>
                </a:solidFill>
              </a:rPr>
              <a:t>原因</a:t>
            </a:r>
            <a:endParaRPr kumimoji="1" lang="ja-JP" altLang="en-US" dirty="0">
              <a:solidFill>
                <a:schemeClr val="bg1">
                  <a:lumMod val="85000"/>
                </a:schemeClr>
              </a:solidFill>
            </a:endParaRPr>
          </a:p>
        </p:txBody>
      </p:sp>
      <p:sp>
        <p:nvSpPr>
          <p:cNvPr id="64" name="テキスト ボックス 63">
            <a:extLst>
              <a:ext uri="{FF2B5EF4-FFF2-40B4-BE49-F238E27FC236}">
                <a16:creationId xmlns:a16="http://schemas.microsoft.com/office/drawing/2014/main" id="{804E2AE3-BB2B-4C5E-9B4A-840491219632}"/>
              </a:ext>
            </a:extLst>
          </p:cNvPr>
          <p:cNvSpPr txBox="1"/>
          <p:nvPr/>
        </p:nvSpPr>
        <p:spPr>
          <a:xfrm>
            <a:off x="7288008" y="3437254"/>
            <a:ext cx="1569660" cy="646331"/>
          </a:xfrm>
          <a:prstGeom prst="rect">
            <a:avLst/>
          </a:prstGeom>
          <a:solidFill>
            <a:srgbClr val="FF0000"/>
          </a:solidFill>
          <a:ln>
            <a:solidFill>
              <a:srgbClr val="FF0000"/>
            </a:solidFill>
          </a:ln>
        </p:spPr>
        <p:txBody>
          <a:bodyPr wrap="none" rtlCol="0">
            <a:spAutoFit/>
          </a:bodyPr>
          <a:lstStyle/>
          <a:p>
            <a:r>
              <a:rPr kumimoji="1" lang="ja-JP" altLang="en-US" b="1" dirty="0">
                <a:solidFill>
                  <a:schemeClr val="bg1"/>
                </a:solidFill>
              </a:rPr>
              <a:t>テストタイプ</a:t>
            </a:r>
            <a:endParaRPr kumimoji="1" lang="en-US" altLang="ja-JP" b="1" dirty="0">
              <a:solidFill>
                <a:schemeClr val="bg1"/>
              </a:solidFill>
            </a:endParaRPr>
          </a:p>
          <a:p>
            <a:r>
              <a:rPr lang="en-US" altLang="ja-JP" b="1" dirty="0">
                <a:solidFill>
                  <a:schemeClr val="bg1"/>
                </a:solidFill>
              </a:rPr>
              <a:t>(</a:t>
            </a:r>
            <a:r>
              <a:rPr lang="ja-JP" altLang="en-US" b="1" dirty="0">
                <a:solidFill>
                  <a:schemeClr val="bg1"/>
                </a:solidFill>
              </a:rPr>
              <a:t>テスト技法</a:t>
            </a:r>
            <a:r>
              <a:rPr lang="en-US" altLang="ja-JP" b="1" dirty="0">
                <a:solidFill>
                  <a:schemeClr val="bg1"/>
                </a:solidFill>
              </a:rPr>
              <a:t>)</a:t>
            </a:r>
            <a:endParaRPr kumimoji="1" lang="ja-JP" altLang="en-US" b="1" dirty="0">
              <a:solidFill>
                <a:schemeClr val="bg1"/>
              </a:solidFill>
            </a:endParaRPr>
          </a:p>
        </p:txBody>
      </p:sp>
      <p:cxnSp>
        <p:nvCxnSpPr>
          <p:cNvPr id="65" name="直線矢印コネクタ 64">
            <a:extLst>
              <a:ext uri="{FF2B5EF4-FFF2-40B4-BE49-F238E27FC236}">
                <a16:creationId xmlns:a16="http://schemas.microsoft.com/office/drawing/2014/main" id="{FDB83ABE-71B9-427E-84B9-C2ED75C04D84}"/>
              </a:ext>
            </a:extLst>
          </p:cNvPr>
          <p:cNvCxnSpPr>
            <a:cxnSpLocks/>
            <a:stCxn id="50" idx="3"/>
            <a:endCxn id="64" idx="1"/>
          </p:cNvCxnSpPr>
          <p:nvPr/>
        </p:nvCxnSpPr>
        <p:spPr>
          <a:xfrm>
            <a:off x="6033461" y="3736122"/>
            <a:ext cx="1254547" cy="24298"/>
          </a:xfrm>
          <a:prstGeom prst="straightConnector1">
            <a:avLst/>
          </a:prstGeom>
          <a:ln w="28575">
            <a:solidFill>
              <a:srgbClr val="FF0000"/>
            </a:solidFill>
            <a:prstDash val="sysDot"/>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7" name="テキスト ボックス 66">
            <a:extLst>
              <a:ext uri="{FF2B5EF4-FFF2-40B4-BE49-F238E27FC236}">
                <a16:creationId xmlns:a16="http://schemas.microsoft.com/office/drawing/2014/main" id="{170D836D-DE4E-45DA-838E-6F10230F5255}"/>
              </a:ext>
            </a:extLst>
          </p:cNvPr>
          <p:cNvSpPr txBox="1"/>
          <p:nvPr/>
        </p:nvSpPr>
        <p:spPr>
          <a:xfrm>
            <a:off x="7046630" y="4948909"/>
            <a:ext cx="4868307" cy="830997"/>
          </a:xfrm>
          <a:prstGeom prst="rect">
            <a:avLst/>
          </a:prstGeom>
          <a:solidFill>
            <a:schemeClr val="accent1">
              <a:lumMod val="20000"/>
              <a:lumOff val="80000"/>
            </a:schemeClr>
          </a:solidFill>
          <a:effectLst>
            <a:outerShdw blurRad="50800" dist="38100" dir="2700000" algn="tl" rotWithShape="0">
              <a:prstClr val="black">
                <a:alpha val="40000"/>
              </a:prstClr>
            </a:outerShdw>
          </a:effectLst>
        </p:spPr>
        <p:txBody>
          <a:bodyPr wrap="square" rtlCol="0">
            <a:spAutoFit/>
          </a:bodyPr>
          <a:lstStyle/>
          <a:p>
            <a:r>
              <a:rPr lang="ja-JP" altLang="en-US" sz="2400" dirty="0"/>
              <a:t>原因からどのようにテストケースを作成するか事前に決めておく。</a:t>
            </a:r>
            <a:endParaRPr kumimoji="1" lang="ja-JP" altLang="en-US" sz="2400" dirty="0"/>
          </a:p>
        </p:txBody>
      </p:sp>
      <p:cxnSp>
        <p:nvCxnSpPr>
          <p:cNvPr id="68" name="直線コネクタ 67">
            <a:extLst>
              <a:ext uri="{FF2B5EF4-FFF2-40B4-BE49-F238E27FC236}">
                <a16:creationId xmlns:a16="http://schemas.microsoft.com/office/drawing/2014/main" id="{C48A316D-C79F-4B29-A5AD-33E514F4235D}"/>
              </a:ext>
            </a:extLst>
          </p:cNvPr>
          <p:cNvCxnSpPr>
            <a:cxnSpLocks/>
            <a:endCxn id="67" idx="1"/>
          </p:cNvCxnSpPr>
          <p:nvPr/>
        </p:nvCxnSpPr>
        <p:spPr>
          <a:xfrm>
            <a:off x="6522636" y="3760420"/>
            <a:ext cx="523994" cy="1603988"/>
          </a:xfrm>
          <a:prstGeom prst="line">
            <a:avLst/>
          </a:prstGeom>
          <a:ln w="28575">
            <a:solidFill>
              <a:srgbClr val="FF0000"/>
            </a:solidFill>
            <a:headEnd type="oval"/>
          </a:ln>
        </p:spPr>
        <p:style>
          <a:lnRef idx="1">
            <a:schemeClr val="accent1"/>
          </a:lnRef>
          <a:fillRef idx="0">
            <a:schemeClr val="accent1"/>
          </a:fillRef>
          <a:effectRef idx="0">
            <a:schemeClr val="accent1"/>
          </a:effectRef>
          <a:fontRef idx="minor">
            <a:schemeClr val="tx1"/>
          </a:fontRef>
        </p:style>
      </p:cxnSp>
      <p:pic>
        <p:nvPicPr>
          <p:cNvPr id="80" name="図 79">
            <a:extLst>
              <a:ext uri="{FF2B5EF4-FFF2-40B4-BE49-F238E27FC236}">
                <a16:creationId xmlns:a16="http://schemas.microsoft.com/office/drawing/2014/main" id="{68A07962-AB31-4DAC-846D-1BB8C63C8C22}"/>
              </a:ext>
            </a:extLst>
          </p:cNvPr>
          <p:cNvPicPr>
            <a:picLocks noChangeAspect="1"/>
          </p:cNvPicPr>
          <p:nvPr/>
        </p:nvPicPr>
        <p:blipFill>
          <a:blip r:embed="rId3"/>
          <a:stretch>
            <a:fillRect/>
          </a:stretch>
        </p:blipFill>
        <p:spPr>
          <a:xfrm>
            <a:off x="9881575" y="2270592"/>
            <a:ext cx="2033362" cy="616170"/>
          </a:xfrm>
          <a:prstGeom prst="rect">
            <a:avLst/>
          </a:prstGeom>
        </p:spPr>
      </p:pic>
      <p:sp>
        <p:nvSpPr>
          <p:cNvPr id="81" name="正方形/長方形 80">
            <a:extLst>
              <a:ext uri="{FF2B5EF4-FFF2-40B4-BE49-F238E27FC236}">
                <a16:creationId xmlns:a16="http://schemas.microsoft.com/office/drawing/2014/main" id="{738CEF6D-32AA-437E-8C74-5EFC4F7B1B08}"/>
              </a:ext>
            </a:extLst>
          </p:cNvPr>
          <p:cNvSpPr/>
          <p:nvPr/>
        </p:nvSpPr>
        <p:spPr>
          <a:xfrm>
            <a:off x="9708938" y="1823778"/>
            <a:ext cx="2378635" cy="369332"/>
          </a:xfrm>
          <a:prstGeom prst="rect">
            <a:avLst/>
          </a:prstGeom>
        </p:spPr>
        <p:txBody>
          <a:bodyPr wrap="square">
            <a:spAutoFit/>
          </a:bodyPr>
          <a:lstStyle/>
          <a:p>
            <a:r>
              <a:rPr lang="ja-JP" altLang="en-US" dirty="0"/>
              <a:t>同値分割</a:t>
            </a:r>
            <a:r>
              <a:rPr lang="en-US" altLang="ja-JP" dirty="0"/>
              <a:t>/</a:t>
            </a:r>
            <a:r>
              <a:rPr lang="ja-JP" altLang="en-US" dirty="0"/>
              <a:t>境界値分析</a:t>
            </a:r>
          </a:p>
        </p:txBody>
      </p:sp>
      <p:cxnSp>
        <p:nvCxnSpPr>
          <p:cNvPr id="82" name="直線矢印コネクタ 81">
            <a:extLst>
              <a:ext uri="{FF2B5EF4-FFF2-40B4-BE49-F238E27FC236}">
                <a16:creationId xmlns:a16="http://schemas.microsoft.com/office/drawing/2014/main" id="{A0D4538E-0F01-4DEC-B3A8-F284191AFEF1}"/>
              </a:ext>
            </a:extLst>
          </p:cNvPr>
          <p:cNvCxnSpPr>
            <a:cxnSpLocks/>
            <a:stCxn id="64" idx="3"/>
          </p:cNvCxnSpPr>
          <p:nvPr/>
        </p:nvCxnSpPr>
        <p:spPr>
          <a:xfrm flipV="1">
            <a:off x="8857668" y="2608587"/>
            <a:ext cx="851270" cy="115183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3" name="直線矢印コネクタ 82">
            <a:extLst>
              <a:ext uri="{FF2B5EF4-FFF2-40B4-BE49-F238E27FC236}">
                <a16:creationId xmlns:a16="http://schemas.microsoft.com/office/drawing/2014/main" id="{D5BED896-6766-4FEC-ACB4-09F89887843D}"/>
              </a:ext>
            </a:extLst>
          </p:cNvPr>
          <p:cNvCxnSpPr>
            <a:cxnSpLocks/>
            <a:stCxn id="64" idx="3"/>
          </p:cNvCxnSpPr>
          <p:nvPr/>
        </p:nvCxnSpPr>
        <p:spPr>
          <a:xfrm>
            <a:off x="8857668" y="3760420"/>
            <a:ext cx="764005" cy="721933"/>
          </a:xfrm>
          <a:prstGeom prst="straightConnector1">
            <a:avLst/>
          </a:prstGeom>
          <a:ln w="28575">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87" name="グループ化 86">
            <a:extLst>
              <a:ext uri="{FF2B5EF4-FFF2-40B4-BE49-F238E27FC236}">
                <a16:creationId xmlns:a16="http://schemas.microsoft.com/office/drawing/2014/main" id="{622B559C-8A51-4B12-8C70-F243ECEA7408}"/>
              </a:ext>
            </a:extLst>
          </p:cNvPr>
          <p:cNvGrpSpPr/>
          <p:nvPr/>
        </p:nvGrpSpPr>
        <p:grpSpPr>
          <a:xfrm>
            <a:off x="9899652" y="3400661"/>
            <a:ext cx="1867364" cy="506176"/>
            <a:chOff x="8532030" y="4116692"/>
            <a:chExt cx="1867364" cy="506176"/>
          </a:xfrm>
        </p:grpSpPr>
        <p:sp>
          <p:nvSpPr>
            <p:cNvPr id="88" name="円/楕円 53">
              <a:extLst>
                <a:ext uri="{FF2B5EF4-FFF2-40B4-BE49-F238E27FC236}">
                  <a16:creationId xmlns:a16="http://schemas.microsoft.com/office/drawing/2014/main" id="{D8CE25BB-A395-4A18-AD15-FA72C1906884}"/>
                </a:ext>
              </a:extLst>
            </p:cNvPr>
            <p:cNvSpPr/>
            <p:nvPr/>
          </p:nvSpPr>
          <p:spPr>
            <a:xfrm>
              <a:off x="8532030" y="4138661"/>
              <a:ext cx="149512" cy="135920"/>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9" name="直線矢印コネクタ 88">
              <a:extLst>
                <a:ext uri="{FF2B5EF4-FFF2-40B4-BE49-F238E27FC236}">
                  <a16:creationId xmlns:a16="http://schemas.microsoft.com/office/drawing/2014/main" id="{B8D4945D-9361-4FEC-95CF-7BD9E8FE1DAE}"/>
                </a:ext>
              </a:extLst>
            </p:cNvPr>
            <p:cNvCxnSpPr>
              <a:stCxn id="88" idx="6"/>
              <a:endCxn id="90" idx="1"/>
            </p:cNvCxnSpPr>
            <p:nvPr/>
          </p:nvCxnSpPr>
          <p:spPr>
            <a:xfrm flipV="1">
              <a:off x="8681542" y="4205751"/>
              <a:ext cx="292602" cy="870"/>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90" name="角丸四角形 55">
              <a:extLst>
                <a:ext uri="{FF2B5EF4-FFF2-40B4-BE49-F238E27FC236}">
                  <a16:creationId xmlns:a16="http://schemas.microsoft.com/office/drawing/2014/main" id="{1476021C-4CF5-4DBB-BA4A-351AE8B93B09}"/>
                </a:ext>
              </a:extLst>
            </p:cNvPr>
            <p:cNvSpPr/>
            <p:nvPr/>
          </p:nvSpPr>
          <p:spPr>
            <a:xfrm>
              <a:off x="8974144" y="4118883"/>
              <a:ext cx="323926" cy="173736"/>
            </a:xfrm>
            <a:prstGeom prst="round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1" name="角丸四角形 56">
              <a:extLst>
                <a:ext uri="{FF2B5EF4-FFF2-40B4-BE49-F238E27FC236}">
                  <a16:creationId xmlns:a16="http://schemas.microsoft.com/office/drawing/2014/main" id="{F1276F36-C068-4340-B4D4-EBB725EEE6C7}"/>
                </a:ext>
              </a:extLst>
            </p:cNvPr>
            <p:cNvSpPr/>
            <p:nvPr/>
          </p:nvSpPr>
          <p:spPr>
            <a:xfrm>
              <a:off x="8974144" y="4449132"/>
              <a:ext cx="323926" cy="173736"/>
            </a:xfrm>
            <a:prstGeom prst="round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2" name="角丸四角形 57">
              <a:extLst>
                <a:ext uri="{FF2B5EF4-FFF2-40B4-BE49-F238E27FC236}">
                  <a16:creationId xmlns:a16="http://schemas.microsoft.com/office/drawing/2014/main" id="{FEE7BBED-F0EA-4320-9929-20DD77772B30}"/>
                </a:ext>
              </a:extLst>
            </p:cNvPr>
            <p:cNvSpPr/>
            <p:nvPr/>
          </p:nvSpPr>
          <p:spPr>
            <a:xfrm>
              <a:off x="9610344" y="4116692"/>
              <a:ext cx="323926" cy="173736"/>
            </a:xfrm>
            <a:prstGeom prst="round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3" name="円/楕円 58">
              <a:extLst>
                <a:ext uri="{FF2B5EF4-FFF2-40B4-BE49-F238E27FC236}">
                  <a16:creationId xmlns:a16="http://schemas.microsoft.com/office/drawing/2014/main" id="{2698BCF7-0C9B-47F2-BC7F-7AEC2CA2EDA8}"/>
                </a:ext>
              </a:extLst>
            </p:cNvPr>
            <p:cNvSpPr/>
            <p:nvPr/>
          </p:nvSpPr>
          <p:spPr>
            <a:xfrm>
              <a:off x="10249882" y="4125836"/>
              <a:ext cx="149512" cy="135920"/>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4" name="直線矢印コネクタ 93">
              <a:extLst>
                <a:ext uri="{FF2B5EF4-FFF2-40B4-BE49-F238E27FC236}">
                  <a16:creationId xmlns:a16="http://schemas.microsoft.com/office/drawing/2014/main" id="{8DB8914F-44C4-4EEE-8FD4-A1FCAEA67501}"/>
                </a:ext>
              </a:extLst>
            </p:cNvPr>
            <p:cNvCxnSpPr>
              <a:stCxn id="92" idx="3"/>
              <a:endCxn id="93" idx="2"/>
            </p:cNvCxnSpPr>
            <p:nvPr/>
          </p:nvCxnSpPr>
          <p:spPr>
            <a:xfrm flipV="1">
              <a:off x="9934270" y="4193796"/>
              <a:ext cx="315612" cy="9764"/>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95" name="直線矢印コネクタ 94">
              <a:extLst>
                <a:ext uri="{FF2B5EF4-FFF2-40B4-BE49-F238E27FC236}">
                  <a16:creationId xmlns:a16="http://schemas.microsoft.com/office/drawing/2014/main" id="{BCBAD816-9FAE-4C3C-A42E-02E0A990F705}"/>
                </a:ext>
              </a:extLst>
            </p:cNvPr>
            <p:cNvCxnSpPr>
              <a:stCxn id="90" idx="3"/>
              <a:endCxn id="92" idx="1"/>
            </p:cNvCxnSpPr>
            <p:nvPr/>
          </p:nvCxnSpPr>
          <p:spPr>
            <a:xfrm flipV="1">
              <a:off x="9298070" y="4203560"/>
              <a:ext cx="312274" cy="2191"/>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96" name="直線矢印コネクタ 67">
              <a:extLst>
                <a:ext uri="{FF2B5EF4-FFF2-40B4-BE49-F238E27FC236}">
                  <a16:creationId xmlns:a16="http://schemas.microsoft.com/office/drawing/2014/main" id="{361BC81F-12BD-45C8-9D59-61A11DF4EBAA}"/>
                </a:ext>
              </a:extLst>
            </p:cNvPr>
            <p:cNvCxnSpPr>
              <a:stCxn id="92" idx="2"/>
              <a:endCxn id="91" idx="3"/>
            </p:cNvCxnSpPr>
            <p:nvPr/>
          </p:nvCxnSpPr>
          <p:spPr>
            <a:xfrm rot="5400000">
              <a:off x="9412403" y="4176096"/>
              <a:ext cx="245572" cy="474237"/>
            </a:xfrm>
            <a:prstGeom prst="bentConnector2">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97" name="直線矢印コネクタ 96">
              <a:extLst>
                <a:ext uri="{FF2B5EF4-FFF2-40B4-BE49-F238E27FC236}">
                  <a16:creationId xmlns:a16="http://schemas.microsoft.com/office/drawing/2014/main" id="{FE010C6F-B93A-4ED7-B9FB-417360B97677}"/>
                </a:ext>
              </a:extLst>
            </p:cNvPr>
            <p:cNvCxnSpPr>
              <a:stCxn id="91" idx="0"/>
              <a:endCxn id="90" idx="2"/>
            </p:cNvCxnSpPr>
            <p:nvPr/>
          </p:nvCxnSpPr>
          <p:spPr>
            <a:xfrm flipV="1">
              <a:off x="9136107" y="4292619"/>
              <a:ext cx="0" cy="156513"/>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grpSp>
      <p:sp>
        <p:nvSpPr>
          <p:cNvPr id="98" name="正方形/長方形 97">
            <a:extLst>
              <a:ext uri="{FF2B5EF4-FFF2-40B4-BE49-F238E27FC236}">
                <a16:creationId xmlns:a16="http://schemas.microsoft.com/office/drawing/2014/main" id="{BCDBF993-3F5E-49EB-A2D3-F26C04811FE0}"/>
              </a:ext>
            </a:extLst>
          </p:cNvPr>
          <p:cNvSpPr/>
          <p:nvPr/>
        </p:nvSpPr>
        <p:spPr>
          <a:xfrm>
            <a:off x="10152415" y="2994426"/>
            <a:ext cx="1338828" cy="369332"/>
          </a:xfrm>
          <a:prstGeom prst="rect">
            <a:avLst/>
          </a:prstGeom>
        </p:spPr>
        <p:txBody>
          <a:bodyPr wrap="none">
            <a:spAutoFit/>
          </a:bodyPr>
          <a:lstStyle/>
          <a:p>
            <a:r>
              <a:rPr lang="ja-JP" altLang="en-US" dirty="0"/>
              <a:t>状態遷移図</a:t>
            </a:r>
          </a:p>
        </p:txBody>
      </p:sp>
      <p:cxnSp>
        <p:nvCxnSpPr>
          <p:cNvPr id="99" name="直線矢印コネクタ 98">
            <a:extLst>
              <a:ext uri="{FF2B5EF4-FFF2-40B4-BE49-F238E27FC236}">
                <a16:creationId xmlns:a16="http://schemas.microsoft.com/office/drawing/2014/main" id="{5A67C1A8-5D6E-4980-987A-7008903D6445}"/>
              </a:ext>
            </a:extLst>
          </p:cNvPr>
          <p:cNvCxnSpPr>
            <a:cxnSpLocks/>
            <a:stCxn id="64" idx="3"/>
          </p:cNvCxnSpPr>
          <p:nvPr/>
        </p:nvCxnSpPr>
        <p:spPr>
          <a:xfrm>
            <a:off x="8857668" y="3760420"/>
            <a:ext cx="925814" cy="0"/>
          </a:xfrm>
          <a:prstGeom prst="straightConnector1">
            <a:avLst/>
          </a:prstGeom>
          <a:ln w="28575">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7" name="テキスト ボックス 106">
            <a:extLst>
              <a:ext uri="{FF2B5EF4-FFF2-40B4-BE49-F238E27FC236}">
                <a16:creationId xmlns:a16="http://schemas.microsoft.com/office/drawing/2014/main" id="{8E415C5B-A388-40F5-A7A1-F3AFF8569C08}"/>
              </a:ext>
            </a:extLst>
          </p:cNvPr>
          <p:cNvSpPr txBox="1"/>
          <p:nvPr/>
        </p:nvSpPr>
        <p:spPr>
          <a:xfrm>
            <a:off x="10314170" y="4296328"/>
            <a:ext cx="877163" cy="369332"/>
          </a:xfrm>
          <a:prstGeom prst="rect">
            <a:avLst/>
          </a:prstGeom>
          <a:noFill/>
        </p:spPr>
        <p:txBody>
          <a:bodyPr wrap="none" rtlCol="0">
            <a:spAutoFit/>
          </a:bodyPr>
          <a:lstStyle/>
          <a:p>
            <a:r>
              <a:rPr kumimoji="1" lang="ja-JP" altLang="en-US" dirty="0"/>
              <a:t>・・・</a:t>
            </a:r>
          </a:p>
        </p:txBody>
      </p:sp>
    </p:spTree>
    <p:extLst>
      <p:ext uri="{BB962C8B-B14F-4D97-AF65-F5344CB8AC3E}">
        <p14:creationId xmlns:p14="http://schemas.microsoft.com/office/powerpoint/2010/main" val="39935027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ホームベース 29"/>
          <p:cNvSpPr/>
          <p:nvPr/>
        </p:nvSpPr>
        <p:spPr>
          <a:xfrm>
            <a:off x="2852381" y="6432488"/>
            <a:ext cx="1692323" cy="365125"/>
          </a:xfrm>
          <a:prstGeom prst="homePlate">
            <a:avLst/>
          </a:prstGeom>
          <a:solidFill>
            <a:schemeClr val="accent1">
              <a:lumMod val="40000"/>
              <a:lumOff val="6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t>提案の概要</a:t>
            </a:r>
          </a:p>
        </p:txBody>
      </p:sp>
      <p:sp>
        <p:nvSpPr>
          <p:cNvPr id="35" name="ホームベース 34"/>
          <p:cNvSpPr/>
          <p:nvPr/>
        </p:nvSpPr>
        <p:spPr>
          <a:xfrm>
            <a:off x="4544704" y="6432488"/>
            <a:ext cx="1692323" cy="365125"/>
          </a:xfrm>
          <a:prstGeom prst="homePlate">
            <a:avLst/>
          </a:prstGeom>
          <a:solidFill>
            <a:schemeClr val="accent1">
              <a:lumMod val="40000"/>
              <a:lumOff val="6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t>前提条件と体制</a:t>
            </a:r>
          </a:p>
        </p:txBody>
      </p:sp>
      <p:sp>
        <p:nvSpPr>
          <p:cNvPr id="36" name="ホームベース 35"/>
          <p:cNvSpPr/>
          <p:nvPr/>
        </p:nvSpPr>
        <p:spPr>
          <a:xfrm>
            <a:off x="6237027" y="6432487"/>
            <a:ext cx="1692323" cy="365125"/>
          </a:xfrm>
          <a:prstGeom prst="homePlate">
            <a:avLst/>
          </a:prstGeom>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100" dirty="0"/>
              <a:t>テストの全体像</a:t>
            </a:r>
          </a:p>
        </p:txBody>
      </p:sp>
      <p:sp>
        <p:nvSpPr>
          <p:cNvPr id="37" name="ホームベース 36"/>
          <p:cNvSpPr/>
          <p:nvPr/>
        </p:nvSpPr>
        <p:spPr>
          <a:xfrm>
            <a:off x="7929350" y="6432487"/>
            <a:ext cx="1692323" cy="365125"/>
          </a:xfrm>
          <a:prstGeom prst="homePlate">
            <a:avLst/>
          </a:prstGeom>
          <a:solidFill>
            <a:schemeClr val="accent1">
              <a:lumMod val="40000"/>
              <a:lumOff val="6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100" dirty="0"/>
              <a:t>まとめ</a:t>
            </a:r>
            <a:endParaRPr lang="en-US" altLang="ja-JP" sz="1100" dirty="0"/>
          </a:p>
        </p:txBody>
      </p:sp>
      <p:sp>
        <p:nvSpPr>
          <p:cNvPr id="2" name="タイトル 1"/>
          <p:cNvSpPr>
            <a:spLocks noGrp="1"/>
          </p:cNvSpPr>
          <p:nvPr>
            <p:ph type="title"/>
          </p:nvPr>
        </p:nvSpPr>
        <p:spPr/>
        <p:txBody>
          <a:bodyPr/>
          <a:lstStyle/>
          <a:p>
            <a:r>
              <a:rPr lang="ja-JP" altLang="en-US" dirty="0"/>
              <a:t>テストケース作成方法</a:t>
            </a:r>
            <a:endParaRPr kumimoji="1" lang="ja-JP" altLang="en-US" dirty="0"/>
          </a:p>
        </p:txBody>
      </p:sp>
      <p:sp>
        <p:nvSpPr>
          <p:cNvPr id="3" name="スライド番号プレースホルダー 2"/>
          <p:cNvSpPr>
            <a:spLocks noGrp="1"/>
          </p:cNvSpPr>
          <p:nvPr>
            <p:ph type="sldNum" sz="quarter" idx="12"/>
          </p:nvPr>
        </p:nvSpPr>
        <p:spPr/>
        <p:txBody>
          <a:bodyPr/>
          <a:lstStyle/>
          <a:p>
            <a:fld id="{C0685AC5-7F16-4986-9275-35D3C24FC03C}" type="slidenum">
              <a:rPr lang="ja-JP" altLang="en-US" smtClean="0"/>
              <a:pPr/>
              <a:t>21</a:t>
            </a:fld>
            <a:r>
              <a:rPr lang="en-US" altLang="ja-JP" dirty="0"/>
              <a:t> /32</a:t>
            </a:r>
            <a:endParaRPr lang="ja-JP" altLang="en-US" dirty="0"/>
          </a:p>
        </p:txBody>
      </p:sp>
      <p:grpSp>
        <p:nvGrpSpPr>
          <p:cNvPr id="38" name="グループ化 37"/>
          <p:cNvGrpSpPr/>
          <p:nvPr/>
        </p:nvGrpSpPr>
        <p:grpSpPr>
          <a:xfrm>
            <a:off x="526932" y="1747072"/>
            <a:ext cx="3242245" cy="3835422"/>
            <a:chOff x="1249949" y="1807032"/>
            <a:chExt cx="3242245" cy="3835422"/>
          </a:xfrm>
        </p:grpSpPr>
        <p:sp>
          <p:nvSpPr>
            <p:cNvPr id="39" name="正方形/長方形 38"/>
            <p:cNvSpPr/>
            <p:nvPr/>
          </p:nvSpPr>
          <p:spPr>
            <a:xfrm>
              <a:off x="1249949" y="1807032"/>
              <a:ext cx="3242245" cy="383542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40" name="正方形/長方形 39"/>
            <p:cNvSpPr/>
            <p:nvPr/>
          </p:nvSpPr>
          <p:spPr>
            <a:xfrm>
              <a:off x="1249949" y="1807033"/>
              <a:ext cx="3242245" cy="800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ユーザ事象</a:t>
              </a:r>
              <a:endParaRPr kumimoji="1" lang="en-US" altLang="ja-JP" dirty="0">
                <a:solidFill>
                  <a:schemeClr val="tx1"/>
                </a:solidFill>
              </a:endParaRPr>
            </a:p>
            <a:p>
              <a:pPr algn="ctr"/>
              <a:r>
                <a:rPr lang="en-US" altLang="ja-JP" dirty="0">
                  <a:solidFill>
                    <a:schemeClr val="tx1"/>
                  </a:solidFill>
                </a:rPr>
                <a:t>(</a:t>
              </a:r>
              <a:r>
                <a:rPr lang="ja-JP" altLang="en-US" dirty="0">
                  <a:solidFill>
                    <a:schemeClr val="tx1"/>
                  </a:solidFill>
                </a:rPr>
                <a:t>トップ階層</a:t>
              </a:r>
              <a:r>
                <a:rPr lang="en-US" altLang="ja-JP" dirty="0">
                  <a:solidFill>
                    <a:schemeClr val="tx1"/>
                  </a:solidFill>
                </a:rPr>
                <a:t>)</a:t>
              </a:r>
              <a:endParaRPr kumimoji="1" lang="ja-JP" altLang="en-US" dirty="0">
                <a:solidFill>
                  <a:schemeClr val="tx1"/>
                </a:solidFill>
              </a:endParaRPr>
            </a:p>
          </p:txBody>
        </p:sp>
      </p:grpSp>
      <p:grpSp>
        <p:nvGrpSpPr>
          <p:cNvPr id="41" name="グループ化 40"/>
          <p:cNvGrpSpPr/>
          <p:nvPr/>
        </p:nvGrpSpPr>
        <p:grpSpPr>
          <a:xfrm>
            <a:off x="3977212" y="1747072"/>
            <a:ext cx="3242245" cy="3835422"/>
            <a:chOff x="1249949" y="1807032"/>
            <a:chExt cx="3242245" cy="3835422"/>
          </a:xfrm>
        </p:grpSpPr>
        <p:sp>
          <p:nvSpPr>
            <p:cNvPr id="42" name="正方形/長方形 41"/>
            <p:cNvSpPr/>
            <p:nvPr/>
          </p:nvSpPr>
          <p:spPr>
            <a:xfrm>
              <a:off x="1249949" y="1807032"/>
              <a:ext cx="3242245" cy="383542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43" name="正方形/長方形 42"/>
            <p:cNvSpPr/>
            <p:nvPr/>
          </p:nvSpPr>
          <p:spPr>
            <a:xfrm>
              <a:off x="1249949" y="1807033"/>
              <a:ext cx="3242245" cy="800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システム</a:t>
              </a:r>
              <a:r>
                <a:rPr kumimoji="1" lang="ja-JP" altLang="en-US" dirty="0">
                  <a:solidFill>
                    <a:schemeClr val="tx1"/>
                  </a:solidFill>
                </a:rPr>
                <a:t>事象</a:t>
              </a:r>
              <a:endParaRPr kumimoji="1" lang="en-US" altLang="ja-JP" dirty="0">
                <a:solidFill>
                  <a:schemeClr val="tx1"/>
                </a:solidFill>
              </a:endParaRPr>
            </a:p>
            <a:p>
              <a:pPr algn="ctr"/>
              <a:r>
                <a:rPr lang="en-US" altLang="ja-JP" dirty="0">
                  <a:solidFill>
                    <a:schemeClr val="tx1"/>
                  </a:solidFill>
                </a:rPr>
                <a:t>(</a:t>
              </a:r>
              <a:r>
                <a:rPr lang="ja-JP" altLang="en-US" dirty="0">
                  <a:solidFill>
                    <a:schemeClr val="tx1"/>
                  </a:solidFill>
                </a:rPr>
                <a:t>ミドル階層</a:t>
              </a:r>
              <a:r>
                <a:rPr lang="en-US" altLang="ja-JP" dirty="0">
                  <a:solidFill>
                    <a:schemeClr val="tx1"/>
                  </a:solidFill>
                </a:rPr>
                <a:t>)</a:t>
              </a:r>
              <a:endParaRPr kumimoji="1" lang="ja-JP" altLang="en-US" dirty="0">
                <a:solidFill>
                  <a:schemeClr val="tx1"/>
                </a:solidFill>
              </a:endParaRPr>
            </a:p>
          </p:txBody>
        </p:sp>
      </p:grpSp>
      <p:grpSp>
        <p:nvGrpSpPr>
          <p:cNvPr id="44" name="グループ化 43"/>
          <p:cNvGrpSpPr/>
          <p:nvPr/>
        </p:nvGrpSpPr>
        <p:grpSpPr>
          <a:xfrm>
            <a:off x="7427492" y="1747072"/>
            <a:ext cx="2843559" cy="3835422"/>
            <a:chOff x="1249949" y="1807032"/>
            <a:chExt cx="3242245" cy="3835422"/>
          </a:xfrm>
        </p:grpSpPr>
        <p:sp>
          <p:nvSpPr>
            <p:cNvPr id="45" name="正方形/長方形 44"/>
            <p:cNvSpPr/>
            <p:nvPr/>
          </p:nvSpPr>
          <p:spPr>
            <a:xfrm>
              <a:off x="1249949" y="1807032"/>
              <a:ext cx="3242245" cy="383542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46" name="正方形/長方形 45"/>
            <p:cNvSpPr/>
            <p:nvPr/>
          </p:nvSpPr>
          <p:spPr>
            <a:xfrm>
              <a:off x="1249949" y="1807033"/>
              <a:ext cx="3242245" cy="800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原因</a:t>
              </a:r>
              <a:r>
                <a:rPr kumimoji="1" lang="ja-JP" altLang="en-US" dirty="0">
                  <a:solidFill>
                    <a:schemeClr val="tx1"/>
                  </a:solidFill>
                </a:rPr>
                <a:t>事象</a:t>
              </a:r>
              <a:endParaRPr kumimoji="1" lang="en-US" altLang="ja-JP" dirty="0">
                <a:solidFill>
                  <a:schemeClr val="tx1"/>
                </a:solidFill>
              </a:endParaRPr>
            </a:p>
            <a:p>
              <a:pPr algn="ctr"/>
              <a:r>
                <a:rPr lang="en-US" altLang="ja-JP" dirty="0">
                  <a:solidFill>
                    <a:schemeClr val="tx1"/>
                  </a:solidFill>
                </a:rPr>
                <a:t>(</a:t>
              </a:r>
              <a:r>
                <a:rPr lang="ja-JP" altLang="en-US" dirty="0">
                  <a:solidFill>
                    <a:schemeClr val="tx1"/>
                  </a:solidFill>
                </a:rPr>
                <a:t>ボトム階層</a:t>
              </a:r>
              <a:r>
                <a:rPr lang="en-US" altLang="ja-JP" dirty="0">
                  <a:solidFill>
                    <a:schemeClr val="tx1"/>
                  </a:solidFill>
                </a:rPr>
                <a:t>)</a:t>
              </a:r>
              <a:endParaRPr kumimoji="1" lang="ja-JP" altLang="en-US" dirty="0">
                <a:solidFill>
                  <a:schemeClr val="tx1"/>
                </a:solidFill>
              </a:endParaRPr>
            </a:p>
          </p:txBody>
        </p:sp>
      </p:grpSp>
      <p:sp>
        <p:nvSpPr>
          <p:cNvPr id="47" name="角丸四角形 46"/>
          <p:cNvSpPr/>
          <p:nvPr/>
        </p:nvSpPr>
        <p:spPr>
          <a:xfrm>
            <a:off x="1338585" y="2990225"/>
            <a:ext cx="1618938" cy="67455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Top</a:t>
            </a:r>
            <a:r>
              <a:rPr kumimoji="1" lang="ja-JP" altLang="en-US" dirty="0">
                <a:solidFill>
                  <a:schemeClr val="tx1"/>
                </a:solidFill>
              </a:rPr>
              <a:t>事象</a:t>
            </a:r>
          </a:p>
        </p:txBody>
      </p:sp>
      <p:sp>
        <p:nvSpPr>
          <p:cNvPr id="48" name="角丸四角形 47"/>
          <p:cNvSpPr/>
          <p:nvPr/>
        </p:nvSpPr>
        <p:spPr>
          <a:xfrm>
            <a:off x="4788865" y="2985559"/>
            <a:ext cx="1618938" cy="67455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サブ</a:t>
            </a:r>
            <a:r>
              <a:rPr kumimoji="1" lang="ja-JP" altLang="en-US" dirty="0">
                <a:solidFill>
                  <a:schemeClr val="tx1"/>
                </a:solidFill>
              </a:rPr>
              <a:t>事象</a:t>
            </a:r>
          </a:p>
        </p:txBody>
      </p:sp>
      <p:sp>
        <p:nvSpPr>
          <p:cNvPr id="49" name="角丸四角形 48"/>
          <p:cNvSpPr/>
          <p:nvPr/>
        </p:nvSpPr>
        <p:spPr>
          <a:xfrm>
            <a:off x="4788865" y="4189419"/>
            <a:ext cx="1618938" cy="67455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サブ</a:t>
            </a:r>
            <a:r>
              <a:rPr kumimoji="1" lang="ja-JP" altLang="en-US" dirty="0">
                <a:solidFill>
                  <a:schemeClr val="tx1"/>
                </a:solidFill>
              </a:rPr>
              <a:t>事象</a:t>
            </a:r>
          </a:p>
        </p:txBody>
      </p:sp>
      <p:sp>
        <p:nvSpPr>
          <p:cNvPr id="50" name="角丸四角形 49"/>
          <p:cNvSpPr/>
          <p:nvPr/>
        </p:nvSpPr>
        <p:spPr>
          <a:xfrm>
            <a:off x="8037124" y="2985559"/>
            <a:ext cx="1618938" cy="67455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原因</a:t>
            </a:r>
          </a:p>
        </p:txBody>
      </p:sp>
      <p:cxnSp>
        <p:nvCxnSpPr>
          <p:cNvPr id="51" name="直線矢印コネクタ 50"/>
          <p:cNvCxnSpPr>
            <a:stCxn id="47" idx="3"/>
            <a:endCxn id="48" idx="1"/>
          </p:cNvCxnSpPr>
          <p:nvPr/>
        </p:nvCxnSpPr>
        <p:spPr>
          <a:xfrm flipV="1">
            <a:off x="2957523" y="3322838"/>
            <a:ext cx="1831342" cy="4666"/>
          </a:xfrm>
          <a:prstGeom prst="straightConnector1">
            <a:avLst/>
          </a:pr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2" name="直線矢印コネクタ 22"/>
          <p:cNvCxnSpPr>
            <a:stCxn id="47" idx="3"/>
            <a:endCxn id="49" idx="1"/>
          </p:cNvCxnSpPr>
          <p:nvPr/>
        </p:nvCxnSpPr>
        <p:spPr>
          <a:xfrm>
            <a:off x="2957523" y="3327504"/>
            <a:ext cx="1831342" cy="1199194"/>
          </a:xfrm>
          <a:prstGeom prst="bentConnector3">
            <a:avLst>
              <a:gd name="adj1" fmla="val 50000"/>
            </a:avLst>
          </a:pr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3" name="角丸四角形 52"/>
          <p:cNvSpPr/>
          <p:nvPr/>
        </p:nvSpPr>
        <p:spPr>
          <a:xfrm>
            <a:off x="8036430" y="4188370"/>
            <a:ext cx="1618938" cy="67455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原因</a:t>
            </a:r>
            <a:endParaRPr kumimoji="1" lang="ja-JP" altLang="en-US" dirty="0">
              <a:solidFill>
                <a:schemeClr val="tx1"/>
              </a:solidFill>
            </a:endParaRPr>
          </a:p>
        </p:txBody>
      </p:sp>
      <p:cxnSp>
        <p:nvCxnSpPr>
          <p:cNvPr id="55" name="直線矢印コネクタ 54"/>
          <p:cNvCxnSpPr>
            <a:stCxn id="48" idx="3"/>
            <a:endCxn id="50" idx="1"/>
          </p:cNvCxnSpPr>
          <p:nvPr/>
        </p:nvCxnSpPr>
        <p:spPr>
          <a:xfrm>
            <a:off x="6407803" y="3322838"/>
            <a:ext cx="1629321" cy="0"/>
          </a:xfrm>
          <a:prstGeom prst="straightConnector1">
            <a:avLst/>
          </a:pr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6" name="直線矢印コネクタ 55"/>
          <p:cNvCxnSpPr>
            <a:stCxn id="49" idx="3"/>
            <a:endCxn id="53" idx="1"/>
          </p:cNvCxnSpPr>
          <p:nvPr/>
        </p:nvCxnSpPr>
        <p:spPr>
          <a:xfrm flipV="1">
            <a:off x="6407803" y="4525649"/>
            <a:ext cx="1628627" cy="1049"/>
          </a:xfrm>
          <a:prstGeom prst="straightConnector1">
            <a:avLst/>
          </a:pr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7" name="テキスト ボックス 56"/>
          <p:cNvSpPr txBox="1"/>
          <p:nvPr/>
        </p:nvSpPr>
        <p:spPr>
          <a:xfrm>
            <a:off x="10471284" y="2999672"/>
            <a:ext cx="1569660" cy="646331"/>
          </a:xfrm>
          <a:prstGeom prst="rect">
            <a:avLst/>
          </a:prstGeom>
          <a:noFill/>
        </p:spPr>
        <p:txBody>
          <a:bodyPr wrap="none" rtlCol="0">
            <a:spAutoFit/>
          </a:bodyPr>
          <a:lstStyle/>
          <a:p>
            <a:r>
              <a:rPr kumimoji="1" lang="ja-JP" altLang="en-US" dirty="0"/>
              <a:t>テストタイプ</a:t>
            </a:r>
            <a:endParaRPr kumimoji="1" lang="en-US" altLang="ja-JP" dirty="0"/>
          </a:p>
          <a:p>
            <a:r>
              <a:rPr lang="en-US" altLang="ja-JP" dirty="0"/>
              <a:t>(</a:t>
            </a:r>
            <a:r>
              <a:rPr lang="ja-JP" altLang="en-US" dirty="0"/>
              <a:t>テスト技法</a:t>
            </a:r>
            <a:r>
              <a:rPr lang="en-US" altLang="ja-JP" dirty="0"/>
              <a:t>)</a:t>
            </a:r>
            <a:endParaRPr kumimoji="1" lang="ja-JP" altLang="en-US" dirty="0"/>
          </a:p>
        </p:txBody>
      </p:sp>
      <p:sp>
        <p:nvSpPr>
          <p:cNvPr id="58" name="テキスト ボックス 57"/>
          <p:cNvSpPr txBox="1"/>
          <p:nvPr/>
        </p:nvSpPr>
        <p:spPr>
          <a:xfrm>
            <a:off x="10471285" y="4175252"/>
            <a:ext cx="1569660" cy="646331"/>
          </a:xfrm>
          <a:prstGeom prst="rect">
            <a:avLst/>
          </a:prstGeom>
          <a:noFill/>
        </p:spPr>
        <p:txBody>
          <a:bodyPr wrap="none" rtlCol="0">
            <a:spAutoFit/>
          </a:bodyPr>
          <a:lstStyle/>
          <a:p>
            <a:r>
              <a:rPr kumimoji="1" lang="ja-JP" altLang="en-US" dirty="0"/>
              <a:t>テストタイプ</a:t>
            </a:r>
            <a:endParaRPr kumimoji="1" lang="en-US" altLang="ja-JP" dirty="0"/>
          </a:p>
          <a:p>
            <a:r>
              <a:rPr lang="en-US" altLang="ja-JP" dirty="0"/>
              <a:t>(</a:t>
            </a:r>
            <a:r>
              <a:rPr lang="ja-JP" altLang="en-US" dirty="0"/>
              <a:t>テスト技法</a:t>
            </a:r>
            <a:r>
              <a:rPr lang="en-US" altLang="ja-JP" dirty="0"/>
              <a:t>)</a:t>
            </a:r>
            <a:endParaRPr kumimoji="1" lang="ja-JP" altLang="en-US" dirty="0"/>
          </a:p>
        </p:txBody>
      </p:sp>
      <p:cxnSp>
        <p:nvCxnSpPr>
          <p:cNvPr id="59" name="直線矢印コネクタ 58"/>
          <p:cNvCxnSpPr>
            <a:stCxn id="50" idx="3"/>
            <a:endCxn id="57" idx="1"/>
          </p:cNvCxnSpPr>
          <p:nvPr/>
        </p:nvCxnSpPr>
        <p:spPr>
          <a:xfrm>
            <a:off x="9656062" y="3322838"/>
            <a:ext cx="815222" cy="0"/>
          </a:xfrm>
          <a:prstGeom prst="straightConnector1">
            <a:avLst/>
          </a:prstGeom>
          <a:ln w="28575">
            <a:solidFill>
              <a:schemeClr val="tx2"/>
            </a:solidFill>
            <a:prstDash val="sysDot"/>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0" name="直線矢印コネクタ 59"/>
          <p:cNvCxnSpPr>
            <a:stCxn id="53" idx="3"/>
            <a:endCxn id="58" idx="1"/>
          </p:cNvCxnSpPr>
          <p:nvPr/>
        </p:nvCxnSpPr>
        <p:spPr>
          <a:xfrm flipV="1">
            <a:off x="9655368" y="4498418"/>
            <a:ext cx="815917" cy="27231"/>
          </a:xfrm>
          <a:prstGeom prst="straightConnector1">
            <a:avLst/>
          </a:prstGeom>
          <a:ln w="28575">
            <a:solidFill>
              <a:schemeClr val="tx2"/>
            </a:solidFill>
            <a:prstDash val="sysDot"/>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1" name="直線コネクタ 60"/>
          <p:cNvCxnSpPr>
            <a:cxnSpLocks/>
          </p:cNvCxnSpPr>
          <p:nvPr/>
        </p:nvCxnSpPr>
        <p:spPr>
          <a:xfrm flipH="1">
            <a:off x="6218978" y="4792643"/>
            <a:ext cx="4006350" cy="879644"/>
          </a:xfrm>
          <a:prstGeom prst="line">
            <a:avLst/>
          </a:prstGeom>
          <a:ln w="28575">
            <a:solidFill>
              <a:srgbClr val="FF0000"/>
            </a:solidFill>
            <a:headEnd type="oval"/>
          </a:ln>
        </p:spPr>
        <p:style>
          <a:lnRef idx="1">
            <a:schemeClr val="accent1"/>
          </a:lnRef>
          <a:fillRef idx="0">
            <a:schemeClr val="accent1"/>
          </a:fillRef>
          <a:effectRef idx="0">
            <a:schemeClr val="accent1"/>
          </a:effectRef>
          <a:fontRef idx="minor">
            <a:schemeClr val="tx1"/>
          </a:fontRef>
        </p:style>
      </p:cxnSp>
      <p:sp>
        <p:nvSpPr>
          <p:cNvPr id="63" name="円/楕円 30"/>
          <p:cNvSpPr/>
          <p:nvPr/>
        </p:nvSpPr>
        <p:spPr>
          <a:xfrm>
            <a:off x="7613374" y="2328963"/>
            <a:ext cx="4300330" cy="3136456"/>
          </a:xfrm>
          <a:prstGeom prst="ellipse">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4" name="テキスト ボックス 63"/>
          <p:cNvSpPr txBox="1"/>
          <p:nvPr/>
        </p:nvSpPr>
        <p:spPr>
          <a:xfrm>
            <a:off x="2734536" y="5677977"/>
            <a:ext cx="6887137" cy="369332"/>
          </a:xfrm>
          <a:prstGeom prst="rect">
            <a:avLst/>
          </a:prstGeom>
          <a:solidFill>
            <a:schemeClr val="accent1">
              <a:lumMod val="20000"/>
              <a:lumOff val="80000"/>
            </a:schemeClr>
          </a:solidFill>
          <a:effectLst>
            <a:outerShdw blurRad="50800" dist="38100" dir="2700000" algn="tl" rotWithShape="0">
              <a:prstClr val="black">
                <a:alpha val="40000"/>
              </a:prstClr>
            </a:outerShdw>
          </a:effectLst>
        </p:spPr>
        <p:txBody>
          <a:bodyPr wrap="square" rtlCol="0">
            <a:spAutoFit/>
          </a:bodyPr>
          <a:lstStyle/>
          <a:p>
            <a:r>
              <a:rPr kumimoji="1" lang="ja-JP" altLang="en-US" dirty="0"/>
              <a:t>原因に対して、必要があれば、新たなテストタイプを定義する。</a:t>
            </a:r>
          </a:p>
        </p:txBody>
      </p:sp>
      <p:sp>
        <p:nvSpPr>
          <p:cNvPr id="65" name="テキスト ボックス 64"/>
          <p:cNvSpPr txBox="1"/>
          <p:nvPr/>
        </p:nvSpPr>
        <p:spPr>
          <a:xfrm>
            <a:off x="543861" y="1185713"/>
            <a:ext cx="9879628" cy="523220"/>
          </a:xfrm>
          <a:prstGeom prst="rect">
            <a:avLst/>
          </a:prstGeom>
          <a:noFill/>
        </p:spPr>
        <p:txBody>
          <a:bodyPr wrap="none" rtlCol="0">
            <a:spAutoFit/>
          </a:bodyPr>
          <a:lstStyle/>
          <a:p>
            <a:r>
              <a:rPr lang="ja-JP" altLang="en-US" sz="2800" dirty="0"/>
              <a:t>原因からどのようにテストケースを作成するか決めておく。</a:t>
            </a:r>
            <a:endParaRPr kumimoji="1" lang="ja-JP" altLang="en-US" sz="2800" dirty="0"/>
          </a:p>
        </p:txBody>
      </p:sp>
    </p:spTree>
    <p:extLst>
      <p:ext uri="{BB962C8B-B14F-4D97-AF65-F5344CB8AC3E}">
        <p14:creationId xmlns:p14="http://schemas.microsoft.com/office/powerpoint/2010/main" val="17224609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ホームベース 68"/>
          <p:cNvSpPr/>
          <p:nvPr/>
        </p:nvSpPr>
        <p:spPr>
          <a:xfrm>
            <a:off x="2852381" y="6432488"/>
            <a:ext cx="1692323" cy="365125"/>
          </a:xfrm>
          <a:prstGeom prst="homePlate">
            <a:avLst/>
          </a:prstGeom>
          <a:solidFill>
            <a:schemeClr val="accent1">
              <a:lumMod val="40000"/>
              <a:lumOff val="6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t>提案の概要</a:t>
            </a:r>
          </a:p>
        </p:txBody>
      </p:sp>
      <p:sp>
        <p:nvSpPr>
          <p:cNvPr id="70" name="ホームベース 69"/>
          <p:cNvSpPr/>
          <p:nvPr/>
        </p:nvSpPr>
        <p:spPr>
          <a:xfrm>
            <a:off x="4544704" y="6432488"/>
            <a:ext cx="1692323" cy="365125"/>
          </a:xfrm>
          <a:prstGeom prst="homePlate">
            <a:avLst/>
          </a:prstGeom>
          <a:solidFill>
            <a:schemeClr val="accent1">
              <a:lumMod val="40000"/>
              <a:lumOff val="6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t>前提条件と体制</a:t>
            </a:r>
          </a:p>
        </p:txBody>
      </p:sp>
      <p:sp>
        <p:nvSpPr>
          <p:cNvPr id="72" name="ホームベース 71"/>
          <p:cNvSpPr/>
          <p:nvPr/>
        </p:nvSpPr>
        <p:spPr>
          <a:xfrm>
            <a:off x="6237027" y="6432487"/>
            <a:ext cx="1692323" cy="365125"/>
          </a:xfrm>
          <a:prstGeom prst="homePlate">
            <a:avLst/>
          </a:prstGeom>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100" dirty="0"/>
              <a:t>テストの全体像</a:t>
            </a:r>
          </a:p>
        </p:txBody>
      </p:sp>
      <p:sp>
        <p:nvSpPr>
          <p:cNvPr id="73" name="ホームベース 72"/>
          <p:cNvSpPr/>
          <p:nvPr/>
        </p:nvSpPr>
        <p:spPr>
          <a:xfrm>
            <a:off x="7929350" y="6432487"/>
            <a:ext cx="1692323" cy="365125"/>
          </a:xfrm>
          <a:prstGeom prst="homePlate">
            <a:avLst/>
          </a:prstGeom>
          <a:solidFill>
            <a:schemeClr val="accent1">
              <a:lumMod val="40000"/>
              <a:lumOff val="6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100" dirty="0"/>
              <a:t>まとめ</a:t>
            </a:r>
            <a:endParaRPr lang="en-US" altLang="ja-JP" sz="1100" dirty="0"/>
          </a:p>
        </p:txBody>
      </p:sp>
      <p:sp>
        <p:nvSpPr>
          <p:cNvPr id="2" name="タイトル 1"/>
          <p:cNvSpPr>
            <a:spLocks noGrp="1"/>
          </p:cNvSpPr>
          <p:nvPr>
            <p:ph type="title"/>
          </p:nvPr>
        </p:nvSpPr>
        <p:spPr/>
        <p:txBody>
          <a:bodyPr/>
          <a:lstStyle/>
          <a:p>
            <a:r>
              <a:rPr lang="ja-JP" altLang="en-US" dirty="0"/>
              <a:t>テストタイプ</a:t>
            </a:r>
            <a:r>
              <a:rPr kumimoji="1" lang="ja-JP" altLang="en-US" dirty="0"/>
              <a:t>⇔</a:t>
            </a:r>
            <a:r>
              <a:rPr lang="ja-JP" altLang="en-US" dirty="0"/>
              <a:t>テスト技法対</a:t>
            </a:r>
            <a:r>
              <a:rPr kumimoji="1" lang="ja-JP" altLang="en-US" dirty="0"/>
              <a:t>応表</a:t>
            </a:r>
          </a:p>
        </p:txBody>
      </p:sp>
      <p:sp>
        <p:nvSpPr>
          <p:cNvPr id="3" name="スライド番号プレースホルダー 2"/>
          <p:cNvSpPr>
            <a:spLocks noGrp="1"/>
          </p:cNvSpPr>
          <p:nvPr>
            <p:ph type="sldNum" sz="quarter" idx="12"/>
          </p:nvPr>
        </p:nvSpPr>
        <p:spPr/>
        <p:txBody>
          <a:bodyPr/>
          <a:lstStyle/>
          <a:p>
            <a:fld id="{C0685AC5-7F16-4986-9275-35D3C24FC03C}" type="slidenum">
              <a:rPr lang="ja-JP" altLang="en-US" smtClean="0"/>
              <a:pPr/>
              <a:t>22</a:t>
            </a:fld>
            <a:r>
              <a:rPr lang="en-US" altLang="ja-JP" dirty="0"/>
              <a:t> /32</a:t>
            </a:r>
            <a:endParaRPr lang="ja-JP" altLang="en-US" dirty="0"/>
          </a:p>
        </p:txBody>
      </p:sp>
      <p:pic>
        <p:nvPicPr>
          <p:cNvPr id="4" name="図 3">
            <a:extLst>
              <a:ext uri="{FF2B5EF4-FFF2-40B4-BE49-F238E27FC236}">
                <a16:creationId xmlns:a16="http://schemas.microsoft.com/office/drawing/2014/main" id="{31B9659F-7D86-4CCB-960F-27F41E32E007}"/>
              </a:ext>
            </a:extLst>
          </p:cNvPr>
          <p:cNvPicPr>
            <a:picLocks noChangeAspect="1"/>
          </p:cNvPicPr>
          <p:nvPr/>
        </p:nvPicPr>
        <p:blipFill>
          <a:blip r:embed="rId3"/>
          <a:stretch>
            <a:fillRect/>
          </a:stretch>
        </p:blipFill>
        <p:spPr>
          <a:xfrm>
            <a:off x="1539955" y="1123806"/>
            <a:ext cx="9278100" cy="4982286"/>
          </a:xfrm>
          <a:prstGeom prst="rect">
            <a:avLst/>
          </a:prstGeom>
        </p:spPr>
      </p:pic>
    </p:spTree>
    <p:extLst>
      <p:ext uri="{BB962C8B-B14F-4D97-AF65-F5344CB8AC3E}">
        <p14:creationId xmlns:p14="http://schemas.microsoft.com/office/powerpoint/2010/main" val="29266446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sz="3200" dirty="0"/>
              <a:t>対処する事象</a:t>
            </a:r>
            <a:r>
              <a:rPr lang="en-US" altLang="ja-JP" sz="3200" dirty="0"/>
              <a:t>(</a:t>
            </a:r>
            <a:r>
              <a:rPr lang="ja-JP" altLang="en-US" sz="3200" dirty="0"/>
              <a:t>フォールト</a:t>
            </a:r>
            <a:r>
              <a:rPr lang="en-US" altLang="ja-JP" sz="3200" dirty="0"/>
              <a:t>)</a:t>
            </a:r>
            <a:r>
              <a:rPr lang="ja-JP" altLang="en-US" sz="3200" dirty="0"/>
              <a:t>の選定と対処方法割り当て</a:t>
            </a:r>
            <a:endParaRPr kumimoji="1" lang="ja-JP" altLang="en-US" sz="3200" dirty="0"/>
          </a:p>
        </p:txBody>
      </p:sp>
      <p:sp>
        <p:nvSpPr>
          <p:cNvPr id="4" name="スライド番号プレースホルダー 3"/>
          <p:cNvSpPr>
            <a:spLocks noGrp="1"/>
          </p:cNvSpPr>
          <p:nvPr>
            <p:ph type="sldNum" sz="quarter" idx="12"/>
          </p:nvPr>
        </p:nvSpPr>
        <p:spPr/>
        <p:txBody>
          <a:bodyPr/>
          <a:lstStyle/>
          <a:p>
            <a:fld id="{C0685AC5-7F16-4986-9275-35D3C24FC03C}" type="slidenum">
              <a:rPr lang="ja-JP" altLang="en-US" smtClean="0"/>
              <a:pPr/>
              <a:t>23</a:t>
            </a:fld>
            <a:r>
              <a:rPr lang="ja-JP" altLang="en-US" dirty="0"/>
              <a:t> </a:t>
            </a:r>
            <a:r>
              <a:rPr lang="en-US" altLang="ja-JP" dirty="0"/>
              <a:t>/32</a:t>
            </a:r>
          </a:p>
        </p:txBody>
      </p:sp>
      <p:sp>
        <p:nvSpPr>
          <p:cNvPr id="24" name="ホームベース 23"/>
          <p:cNvSpPr/>
          <p:nvPr/>
        </p:nvSpPr>
        <p:spPr>
          <a:xfrm>
            <a:off x="2852381" y="6432488"/>
            <a:ext cx="1692323" cy="365125"/>
          </a:xfrm>
          <a:prstGeom prst="homePlate">
            <a:avLst/>
          </a:prstGeom>
          <a:solidFill>
            <a:schemeClr val="accent1">
              <a:lumMod val="40000"/>
              <a:lumOff val="6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t>提案の概要</a:t>
            </a:r>
          </a:p>
        </p:txBody>
      </p:sp>
      <p:sp>
        <p:nvSpPr>
          <p:cNvPr id="25" name="ホームベース 24"/>
          <p:cNvSpPr/>
          <p:nvPr/>
        </p:nvSpPr>
        <p:spPr>
          <a:xfrm>
            <a:off x="4544704" y="6432488"/>
            <a:ext cx="1692323" cy="365125"/>
          </a:xfrm>
          <a:prstGeom prst="homePlate">
            <a:avLst/>
          </a:prstGeom>
          <a:solidFill>
            <a:schemeClr val="accent1">
              <a:lumMod val="40000"/>
              <a:lumOff val="6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t>前提条件と体制</a:t>
            </a:r>
          </a:p>
        </p:txBody>
      </p:sp>
      <p:sp>
        <p:nvSpPr>
          <p:cNvPr id="26" name="ホームベース 25"/>
          <p:cNvSpPr/>
          <p:nvPr/>
        </p:nvSpPr>
        <p:spPr>
          <a:xfrm>
            <a:off x="6237027" y="6432487"/>
            <a:ext cx="1692323" cy="365125"/>
          </a:xfrm>
          <a:prstGeom prst="homePlate">
            <a:avLst/>
          </a:prstGeom>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100" dirty="0"/>
              <a:t>テストの全体像</a:t>
            </a:r>
          </a:p>
        </p:txBody>
      </p:sp>
      <p:sp>
        <p:nvSpPr>
          <p:cNvPr id="27" name="ホームベース 26"/>
          <p:cNvSpPr/>
          <p:nvPr/>
        </p:nvSpPr>
        <p:spPr>
          <a:xfrm>
            <a:off x="7929350" y="6432487"/>
            <a:ext cx="1692323" cy="365125"/>
          </a:xfrm>
          <a:prstGeom prst="homePlate">
            <a:avLst/>
          </a:prstGeom>
          <a:solidFill>
            <a:schemeClr val="accent1">
              <a:lumMod val="40000"/>
              <a:lumOff val="6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100" dirty="0"/>
              <a:t>まとめ</a:t>
            </a:r>
            <a:endParaRPr lang="en-US" altLang="ja-JP" sz="1100" dirty="0"/>
          </a:p>
        </p:txBody>
      </p:sp>
      <p:sp>
        <p:nvSpPr>
          <p:cNvPr id="28" name="正方形/長方形 27"/>
          <p:cNvSpPr/>
          <p:nvPr/>
        </p:nvSpPr>
        <p:spPr>
          <a:xfrm rot="3347022">
            <a:off x="7079193" y="2174745"/>
            <a:ext cx="2656683" cy="55434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ボックス 17">
            <a:extLst>
              <a:ext uri="{FF2B5EF4-FFF2-40B4-BE49-F238E27FC236}">
                <a16:creationId xmlns:a16="http://schemas.microsoft.com/office/drawing/2014/main" id="{258B1B41-CB6E-4910-AB81-FD4A776B38ED}"/>
              </a:ext>
            </a:extLst>
          </p:cNvPr>
          <p:cNvSpPr txBox="1"/>
          <p:nvPr/>
        </p:nvSpPr>
        <p:spPr>
          <a:xfrm>
            <a:off x="965270" y="1170328"/>
            <a:ext cx="10802398" cy="523220"/>
          </a:xfrm>
          <a:prstGeom prst="rect">
            <a:avLst/>
          </a:prstGeom>
          <a:noFill/>
        </p:spPr>
        <p:txBody>
          <a:bodyPr wrap="square" rtlCol="0">
            <a:spAutoFit/>
          </a:bodyPr>
          <a:lstStyle/>
          <a:p>
            <a:r>
              <a:rPr kumimoji="1" lang="ja-JP" altLang="en-US" sz="2800" dirty="0"/>
              <a:t>テストタイプの重みを割り当て、事象全体の「やばさ」を下げる。</a:t>
            </a:r>
          </a:p>
        </p:txBody>
      </p:sp>
      <p:grpSp>
        <p:nvGrpSpPr>
          <p:cNvPr id="33" name="グループ化 32">
            <a:extLst>
              <a:ext uri="{FF2B5EF4-FFF2-40B4-BE49-F238E27FC236}">
                <a16:creationId xmlns:a16="http://schemas.microsoft.com/office/drawing/2014/main" id="{367685DE-913D-45D7-8526-14F03A82F262}"/>
              </a:ext>
            </a:extLst>
          </p:cNvPr>
          <p:cNvGrpSpPr/>
          <p:nvPr/>
        </p:nvGrpSpPr>
        <p:grpSpPr>
          <a:xfrm>
            <a:off x="-2749014" y="2071361"/>
            <a:ext cx="3242245" cy="3835422"/>
            <a:chOff x="1249949" y="1807032"/>
            <a:chExt cx="3242245" cy="3835422"/>
          </a:xfrm>
        </p:grpSpPr>
        <p:sp>
          <p:nvSpPr>
            <p:cNvPr id="34" name="正方形/長方形 33">
              <a:extLst>
                <a:ext uri="{FF2B5EF4-FFF2-40B4-BE49-F238E27FC236}">
                  <a16:creationId xmlns:a16="http://schemas.microsoft.com/office/drawing/2014/main" id="{525F2894-E6AE-4798-8055-FC7F3B8E133D}"/>
                </a:ext>
              </a:extLst>
            </p:cNvPr>
            <p:cNvSpPr/>
            <p:nvPr/>
          </p:nvSpPr>
          <p:spPr>
            <a:xfrm>
              <a:off x="1249949" y="1807032"/>
              <a:ext cx="3242245" cy="383542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35" name="正方形/長方形 34">
              <a:extLst>
                <a:ext uri="{FF2B5EF4-FFF2-40B4-BE49-F238E27FC236}">
                  <a16:creationId xmlns:a16="http://schemas.microsoft.com/office/drawing/2014/main" id="{C8241D37-506C-4C32-AF60-4CA13086D481}"/>
                </a:ext>
              </a:extLst>
            </p:cNvPr>
            <p:cNvSpPr/>
            <p:nvPr/>
          </p:nvSpPr>
          <p:spPr>
            <a:xfrm>
              <a:off x="1249949" y="1807033"/>
              <a:ext cx="3242245" cy="800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システム</a:t>
              </a:r>
              <a:r>
                <a:rPr kumimoji="1" lang="ja-JP" altLang="en-US" dirty="0">
                  <a:solidFill>
                    <a:schemeClr val="tx1"/>
                  </a:solidFill>
                </a:rPr>
                <a:t>事象</a:t>
              </a:r>
              <a:endParaRPr kumimoji="1" lang="en-US" altLang="ja-JP" dirty="0">
                <a:solidFill>
                  <a:schemeClr val="tx1"/>
                </a:solidFill>
              </a:endParaRPr>
            </a:p>
            <a:p>
              <a:pPr algn="ctr"/>
              <a:r>
                <a:rPr lang="en-US" altLang="ja-JP" dirty="0">
                  <a:solidFill>
                    <a:schemeClr val="tx1"/>
                  </a:solidFill>
                </a:rPr>
                <a:t>(</a:t>
              </a:r>
              <a:r>
                <a:rPr lang="ja-JP" altLang="en-US" dirty="0">
                  <a:solidFill>
                    <a:schemeClr val="tx1"/>
                  </a:solidFill>
                </a:rPr>
                <a:t>ミドル階層</a:t>
              </a:r>
              <a:r>
                <a:rPr lang="en-US" altLang="ja-JP" dirty="0">
                  <a:solidFill>
                    <a:schemeClr val="tx1"/>
                  </a:solidFill>
                </a:rPr>
                <a:t>)</a:t>
              </a:r>
              <a:endParaRPr kumimoji="1" lang="ja-JP" altLang="en-US" dirty="0">
                <a:solidFill>
                  <a:schemeClr val="tx1"/>
                </a:solidFill>
              </a:endParaRPr>
            </a:p>
          </p:txBody>
        </p:sp>
      </p:grpSp>
      <p:cxnSp>
        <p:nvCxnSpPr>
          <p:cNvPr id="38" name="直線矢印コネクタ 37">
            <a:extLst>
              <a:ext uri="{FF2B5EF4-FFF2-40B4-BE49-F238E27FC236}">
                <a16:creationId xmlns:a16="http://schemas.microsoft.com/office/drawing/2014/main" id="{4A639FBE-1899-487B-A5DB-AACB458DE860}"/>
              </a:ext>
            </a:extLst>
          </p:cNvPr>
          <p:cNvCxnSpPr>
            <a:cxnSpLocks/>
          </p:cNvCxnSpPr>
          <p:nvPr/>
        </p:nvCxnSpPr>
        <p:spPr>
          <a:xfrm flipV="1">
            <a:off x="-3768703" y="3647127"/>
            <a:ext cx="1831342" cy="4666"/>
          </a:xfrm>
          <a:prstGeom prst="straightConnector1">
            <a:avLst/>
          </a:pr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9" name="直線矢印コネクタ 22">
            <a:extLst>
              <a:ext uri="{FF2B5EF4-FFF2-40B4-BE49-F238E27FC236}">
                <a16:creationId xmlns:a16="http://schemas.microsoft.com/office/drawing/2014/main" id="{B32157C9-411B-4F0B-940C-74DA0574E1D3}"/>
              </a:ext>
            </a:extLst>
          </p:cNvPr>
          <p:cNvCxnSpPr>
            <a:cxnSpLocks/>
          </p:cNvCxnSpPr>
          <p:nvPr/>
        </p:nvCxnSpPr>
        <p:spPr>
          <a:xfrm>
            <a:off x="-3768703" y="3651793"/>
            <a:ext cx="1831342" cy="1199194"/>
          </a:xfrm>
          <a:prstGeom prst="bentConnector3">
            <a:avLst>
              <a:gd name="adj1" fmla="val 50000"/>
            </a:avLst>
          </a:pr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40" name="グループ化 39">
            <a:extLst>
              <a:ext uri="{FF2B5EF4-FFF2-40B4-BE49-F238E27FC236}">
                <a16:creationId xmlns:a16="http://schemas.microsoft.com/office/drawing/2014/main" id="{A4E2AC62-288B-4AD3-98A8-38FB0E99C07C}"/>
              </a:ext>
            </a:extLst>
          </p:cNvPr>
          <p:cNvGrpSpPr/>
          <p:nvPr/>
        </p:nvGrpSpPr>
        <p:grpSpPr>
          <a:xfrm>
            <a:off x="595685" y="2062434"/>
            <a:ext cx="2843559" cy="3835422"/>
            <a:chOff x="1249949" y="1807032"/>
            <a:chExt cx="3242245" cy="3835422"/>
          </a:xfrm>
        </p:grpSpPr>
        <p:sp>
          <p:nvSpPr>
            <p:cNvPr id="41" name="正方形/長方形 40">
              <a:extLst>
                <a:ext uri="{FF2B5EF4-FFF2-40B4-BE49-F238E27FC236}">
                  <a16:creationId xmlns:a16="http://schemas.microsoft.com/office/drawing/2014/main" id="{74A1D0B6-8041-4B7B-9D16-22E43C8A5A03}"/>
                </a:ext>
              </a:extLst>
            </p:cNvPr>
            <p:cNvSpPr/>
            <p:nvPr/>
          </p:nvSpPr>
          <p:spPr>
            <a:xfrm>
              <a:off x="1249949" y="1807032"/>
              <a:ext cx="3242245" cy="383542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42" name="正方形/長方形 41">
              <a:extLst>
                <a:ext uri="{FF2B5EF4-FFF2-40B4-BE49-F238E27FC236}">
                  <a16:creationId xmlns:a16="http://schemas.microsoft.com/office/drawing/2014/main" id="{6F5986A9-D0D2-4240-A376-62484B38D6D7}"/>
                </a:ext>
              </a:extLst>
            </p:cNvPr>
            <p:cNvSpPr/>
            <p:nvPr/>
          </p:nvSpPr>
          <p:spPr>
            <a:xfrm>
              <a:off x="1249949" y="1807033"/>
              <a:ext cx="3242245" cy="800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原因</a:t>
              </a:r>
              <a:r>
                <a:rPr kumimoji="1" lang="ja-JP" altLang="en-US" dirty="0">
                  <a:solidFill>
                    <a:schemeClr val="tx1"/>
                  </a:solidFill>
                </a:rPr>
                <a:t>事象</a:t>
              </a:r>
              <a:endParaRPr kumimoji="1" lang="en-US" altLang="ja-JP" dirty="0">
                <a:solidFill>
                  <a:schemeClr val="tx1"/>
                </a:solidFill>
              </a:endParaRPr>
            </a:p>
            <a:p>
              <a:pPr algn="ctr"/>
              <a:r>
                <a:rPr lang="en-US" altLang="ja-JP" dirty="0">
                  <a:solidFill>
                    <a:schemeClr val="tx1"/>
                  </a:solidFill>
                </a:rPr>
                <a:t>(</a:t>
              </a:r>
              <a:r>
                <a:rPr lang="ja-JP" altLang="en-US" dirty="0">
                  <a:solidFill>
                    <a:schemeClr val="tx1"/>
                  </a:solidFill>
                </a:rPr>
                <a:t>ボトム階層</a:t>
              </a:r>
              <a:r>
                <a:rPr lang="en-US" altLang="ja-JP" dirty="0">
                  <a:solidFill>
                    <a:schemeClr val="tx1"/>
                  </a:solidFill>
                </a:rPr>
                <a:t>)</a:t>
              </a:r>
              <a:endParaRPr kumimoji="1" lang="ja-JP" altLang="en-US" dirty="0">
                <a:solidFill>
                  <a:schemeClr val="tx1"/>
                </a:solidFill>
              </a:endParaRPr>
            </a:p>
          </p:txBody>
        </p:sp>
      </p:grpSp>
      <p:cxnSp>
        <p:nvCxnSpPr>
          <p:cNvPr id="43" name="直線矢印コネクタ 42">
            <a:extLst>
              <a:ext uri="{FF2B5EF4-FFF2-40B4-BE49-F238E27FC236}">
                <a16:creationId xmlns:a16="http://schemas.microsoft.com/office/drawing/2014/main" id="{FE806F3A-9B19-45E2-B200-54B40AF8F862}"/>
              </a:ext>
            </a:extLst>
          </p:cNvPr>
          <p:cNvCxnSpPr>
            <a:cxnSpLocks/>
          </p:cNvCxnSpPr>
          <p:nvPr/>
        </p:nvCxnSpPr>
        <p:spPr>
          <a:xfrm>
            <a:off x="-318423" y="3647127"/>
            <a:ext cx="1629321" cy="0"/>
          </a:xfrm>
          <a:prstGeom prst="straightConnector1">
            <a:avLst/>
          </a:pr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4" name="角丸四角形 49">
            <a:extLst>
              <a:ext uri="{FF2B5EF4-FFF2-40B4-BE49-F238E27FC236}">
                <a16:creationId xmlns:a16="http://schemas.microsoft.com/office/drawing/2014/main" id="{14D5B09C-16E0-4898-A4AC-4021F5F6EFE1}"/>
              </a:ext>
            </a:extLst>
          </p:cNvPr>
          <p:cNvSpPr/>
          <p:nvPr/>
        </p:nvSpPr>
        <p:spPr>
          <a:xfrm>
            <a:off x="1205317" y="3300921"/>
            <a:ext cx="1618938" cy="674558"/>
          </a:xfrm>
          <a:prstGeom prst="roundRect">
            <a:avLst/>
          </a:prstGeom>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原因</a:t>
            </a:r>
          </a:p>
        </p:txBody>
      </p:sp>
      <p:cxnSp>
        <p:nvCxnSpPr>
          <p:cNvPr id="45" name="直線矢印コネクタ 44">
            <a:extLst>
              <a:ext uri="{FF2B5EF4-FFF2-40B4-BE49-F238E27FC236}">
                <a16:creationId xmlns:a16="http://schemas.microsoft.com/office/drawing/2014/main" id="{8F91139D-A048-4029-B2BB-D362EBC272DB}"/>
              </a:ext>
            </a:extLst>
          </p:cNvPr>
          <p:cNvCxnSpPr>
            <a:cxnSpLocks/>
            <a:endCxn id="46" idx="1"/>
          </p:cNvCxnSpPr>
          <p:nvPr/>
        </p:nvCxnSpPr>
        <p:spPr>
          <a:xfrm flipV="1">
            <a:off x="-318423" y="4841011"/>
            <a:ext cx="1523046" cy="9976"/>
          </a:xfrm>
          <a:prstGeom prst="straightConnector1">
            <a:avLst/>
          </a:pr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6" name="角丸四角形 52">
            <a:extLst>
              <a:ext uri="{FF2B5EF4-FFF2-40B4-BE49-F238E27FC236}">
                <a16:creationId xmlns:a16="http://schemas.microsoft.com/office/drawing/2014/main" id="{39437E8A-1AF4-432D-9961-83C771084224}"/>
              </a:ext>
            </a:extLst>
          </p:cNvPr>
          <p:cNvSpPr/>
          <p:nvPr/>
        </p:nvSpPr>
        <p:spPr>
          <a:xfrm>
            <a:off x="1204623" y="4503732"/>
            <a:ext cx="1618938" cy="674558"/>
          </a:xfrm>
          <a:prstGeom prst="round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bg1">
                    <a:lumMod val="85000"/>
                  </a:schemeClr>
                </a:solidFill>
              </a:rPr>
              <a:t>原因</a:t>
            </a:r>
            <a:endParaRPr kumimoji="1" lang="ja-JP" altLang="en-US" dirty="0">
              <a:solidFill>
                <a:schemeClr val="bg1">
                  <a:lumMod val="85000"/>
                </a:schemeClr>
              </a:solidFill>
            </a:endParaRPr>
          </a:p>
        </p:txBody>
      </p:sp>
      <p:sp>
        <p:nvSpPr>
          <p:cNvPr id="6" name="楕円 5">
            <a:extLst>
              <a:ext uri="{FF2B5EF4-FFF2-40B4-BE49-F238E27FC236}">
                <a16:creationId xmlns:a16="http://schemas.microsoft.com/office/drawing/2014/main" id="{BEEB0734-A547-45C2-8890-F060DE28F4A2}"/>
              </a:ext>
            </a:extLst>
          </p:cNvPr>
          <p:cNvSpPr/>
          <p:nvPr/>
        </p:nvSpPr>
        <p:spPr>
          <a:xfrm>
            <a:off x="2569395" y="3606195"/>
            <a:ext cx="1290637" cy="59835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800" dirty="0">
                <a:solidFill>
                  <a:schemeClr val="bg1"/>
                </a:solidFill>
              </a:rPr>
              <a:t>0.9</a:t>
            </a:r>
            <a:endParaRPr kumimoji="1" lang="ja-JP" altLang="en-US" sz="2800" dirty="0">
              <a:solidFill>
                <a:schemeClr val="bg1"/>
              </a:solidFill>
            </a:endParaRPr>
          </a:p>
        </p:txBody>
      </p:sp>
      <p:sp>
        <p:nvSpPr>
          <p:cNvPr id="7" name="テキスト ボックス 6">
            <a:extLst>
              <a:ext uri="{FF2B5EF4-FFF2-40B4-BE49-F238E27FC236}">
                <a16:creationId xmlns:a16="http://schemas.microsoft.com/office/drawing/2014/main" id="{AEFE54F2-8E85-4701-99A0-3F50CFDB4524}"/>
              </a:ext>
            </a:extLst>
          </p:cNvPr>
          <p:cNvSpPr txBox="1"/>
          <p:nvPr/>
        </p:nvSpPr>
        <p:spPr>
          <a:xfrm>
            <a:off x="2749960" y="4218796"/>
            <a:ext cx="1107996" cy="369332"/>
          </a:xfrm>
          <a:prstGeom prst="rect">
            <a:avLst/>
          </a:prstGeom>
          <a:noFill/>
        </p:spPr>
        <p:txBody>
          <a:bodyPr wrap="none" rtlCol="0">
            <a:spAutoFit/>
          </a:bodyPr>
          <a:lstStyle/>
          <a:p>
            <a:r>
              <a:rPr kumimoji="1" lang="ja-JP" altLang="en-US" b="1" u="sng" dirty="0">
                <a:solidFill>
                  <a:srgbClr val="FF0000"/>
                </a:solidFill>
              </a:rPr>
              <a:t>リスク値</a:t>
            </a:r>
          </a:p>
        </p:txBody>
      </p:sp>
      <p:sp>
        <p:nvSpPr>
          <p:cNvPr id="9" name="テキスト ボックス 8">
            <a:extLst>
              <a:ext uri="{FF2B5EF4-FFF2-40B4-BE49-F238E27FC236}">
                <a16:creationId xmlns:a16="http://schemas.microsoft.com/office/drawing/2014/main" id="{14E8614C-CA14-4494-A0A0-368814B3C33D}"/>
              </a:ext>
            </a:extLst>
          </p:cNvPr>
          <p:cNvSpPr txBox="1"/>
          <p:nvPr/>
        </p:nvSpPr>
        <p:spPr>
          <a:xfrm>
            <a:off x="4471830" y="2098478"/>
            <a:ext cx="2723823" cy="369332"/>
          </a:xfrm>
          <a:prstGeom prst="rect">
            <a:avLst/>
          </a:prstGeom>
          <a:noFill/>
        </p:spPr>
        <p:txBody>
          <a:bodyPr wrap="none" rtlCol="0">
            <a:spAutoFit/>
          </a:bodyPr>
          <a:lstStyle/>
          <a:p>
            <a:r>
              <a:rPr kumimoji="1" lang="ja-JP" altLang="en-US" u="sng" dirty="0"/>
              <a:t>テストタイプ（データ）</a:t>
            </a:r>
          </a:p>
        </p:txBody>
      </p:sp>
      <p:sp>
        <p:nvSpPr>
          <p:cNvPr id="13" name="テキスト ボックス 12">
            <a:extLst>
              <a:ext uri="{FF2B5EF4-FFF2-40B4-BE49-F238E27FC236}">
                <a16:creationId xmlns:a16="http://schemas.microsoft.com/office/drawing/2014/main" id="{F71ADC5B-7B21-4AB0-B58F-80F9FC38F410}"/>
              </a:ext>
            </a:extLst>
          </p:cNvPr>
          <p:cNvSpPr txBox="1"/>
          <p:nvPr/>
        </p:nvSpPr>
        <p:spPr>
          <a:xfrm>
            <a:off x="4994061" y="2692467"/>
            <a:ext cx="646331" cy="369332"/>
          </a:xfrm>
          <a:prstGeom prst="rect">
            <a:avLst/>
          </a:prstGeom>
          <a:noFill/>
        </p:spPr>
        <p:txBody>
          <a:bodyPr wrap="none" rtlCol="0">
            <a:spAutoFit/>
          </a:bodyPr>
          <a:lstStyle/>
          <a:p>
            <a:r>
              <a:rPr kumimoji="1" lang="ja-JP" altLang="en-US" dirty="0"/>
              <a:t>重み</a:t>
            </a:r>
          </a:p>
        </p:txBody>
      </p:sp>
      <p:sp>
        <p:nvSpPr>
          <p:cNvPr id="14" name="テキスト ボックス 13">
            <a:extLst>
              <a:ext uri="{FF2B5EF4-FFF2-40B4-BE49-F238E27FC236}">
                <a16:creationId xmlns:a16="http://schemas.microsoft.com/office/drawing/2014/main" id="{5FA16A42-9A96-427F-8AF6-C63167FF5246}"/>
              </a:ext>
            </a:extLst>
          </p:cNvPr>
          <p:cNvSpPr txBox="1"/>
          <p:nvPr/>
        </p:nvSpPr>
        <p:spPr>
          <a:xfrm>
            <a:off x="5039326" y="3198079"/>
            <a:ext cx="2760777" cy="523220"/>
          </a:xfrm>
          <a:prstGeom prst="rect">
            <a:avLst/>
          </a:prstGeom>
          <a:solidFill>
            <a:srgbClr val="CCFFCC"/>
          </a:solidFill>
        </p:spPr>
        <p:txBody>
          <a:bodyPr wrap="square" rtlCol="0">
            <a:spAutoFit/>
          </a:bodyPr>
          <a:lstStyle/>
          <a:p>
            <a:r>
              <a:rPr kumimoji="1" lang="ja-JP" altLang="en-US" sz="2800" dirty="0"/>
              <a:t>軽</a:t>
            </a:r>
            <a:r>
              <a:rPr kumimoji="1" lang="en-US" altLang="ja-JP" sz="2800" dirty="0"/>
              <a:t>	</a:t>
            </a:r>
            <a:r>
              <a:rPr kumimoji="1" lang="ja-JP" altLang="en-US" sz="2800" dirty="0"/>
              <a:t>：　</a:t>
            </a:r>
            <a:r>
              <a:rPr kumimoji="1" lang="en-US" altLang="ja-JP" sz="2800" dirty="0"/>
              <a:t>30</a:t>
            </a:r>
            <a:r>
              <a:rPr kumimoji="1" lang="ja-JP" altLang="en-US" sz="2800" dirty="0"/>
              <a:t>％</a:t>
            </a:r>
          </a:p>
        </p:txBody>
      </p:sp>
      <p:sp>
        <p:nvSpPr>
          <p:cNvPr id="61" name="テキスト ボックス 60">
            <a:extLst>
              <a:ext uri="{FF2B5EF4-FFF2-40B4-BE49-F238E27FC236}">
                <a16:creationId xmlns:a16="http://schemas.microsoft.com/office/drawing/2014/main" id="{A687CF1D-39E7-49EF-A974-77F4ACACCCAB}"/>
              </a:ext>
            </a:extLst>
          </p:cNvPr>
          <p:cNvSpPr txBox="1"/>
          <p:nvPr/>
        </p:nvSpPr>
        <p:spPr>
          <a:xfrm>
            <a:off x="5039326" y="4083727"/>
            <a:ext cx="2760777" cy="523220"/>
          </a:xfrm>
          <a:prstGeom prst="rect">
            <a:avLst/>
          </a:prstGeom>
          <a:solidFill>
            <a:srgbClr val="92D050"/>
          </a:solidFill>
        </p:spPr>
        <p:txBody>
          <a:bodyPr wrap="square" rtlCol="0">
            <a:spAutoFit/>
          </a:bodyPr>
          <a:lstStyle/>
          <a:p>
            <a:r>
              <a:rPr lang="ja-JP" altLang="en-US" sz="2800" dirty="0"/>
              <a:t>中</a:t>
            </a:r>
            <a:r>
              <a:rPr lang="en-US" altLang="ja-JP" sz="2800" dirty="0"/>
              <a:t>	</a:t>
            </a:r>
            <a:r>
              <a:rPr lang="ja-JP" altLang="en-US" sz="2800" dirty="0"/>
              <a:t>：   </a:t>
            </a:r>
            <a:r>
              <a:rPr lang="en-US" altLang="ja-JP" sz="2800" dirty="0"/>
              <a:t>70</a:t>
            </a:r>
            <a:r>
              <a:rPr lang="ja-JP" altLang="en-US" sz="2800" dirty="0"/>
              <a:t>％</a:t>
            </a:r>
            <a:endParaRPr lang="en-US" altLang="ja-JP" sz="2800" dirty="0"/>
          </a:p>
        </p:txBody>
      </p:sp>
      <p:sp>
        <p:nvSpPr>
          <p:cNvPr id="62" name="テキスト ボックス 61">
            <a:extLst>
              <a:ext uri="{FF2B5EF4-FFF2-40B4-BE49-F238E27FC236}">
                <a16:creationId xmlns:a16="http://schemas.microsoft.com/office/drawing/2014/main" id="{5323D1F3-B376-45F9-8EF3-BEA92241D5E6}"/>
              </a:ext>
            </a:extLst>
          </p:cNvPr>
          <p:cNvSpPr txBox="1"/>
          <p:nvPr/>
        </p:nvSpPr>
        <p:spPr>
          <a:xfrm>
            <a:off x="5045356" y="4894956"/>
            <a:ext cx="2754747" cy="523220"/>
          </a:xfrm>
          <a:prstGeom prst="rect">
            <a:avLst/>
          </a:prstGeom>
          <a:solidFill>
            <a:srgbClr val="00B050"/>
          </a:solidFill>
        </p:spPr>
        <p:txBody>
          <a:bodyPr wrap="square" rtlCol="0">
            <a:spAutoFit/>
          </a:bodyPr>
          <a:lstStyle/>
          <a:p>
            <a:r>
              <a:rPr kumimoji="1" lang="ja-JP" altLang="en-US" sz="2800" dirty="0"/>
              <a:t>重</a:t>
            </a:r>
            <a:r>
              <a:rPr lang="en-US" altLang="ja-JP" sz="2800" dirty="0"/>
              <a:t>	</a:t>
            </a:r>
            <a:r>
              <a:rPr kumimoji="1" lang="ja-JP" altLang="en-US" sz="2800" dirty="0"/>
              <a:t>：   </a:t>
            </a:r>
            <a:r>
              <a:rPr kumimoji="1" lang="en-US" altLang="ja-JP" sz="2800" dirty="0"/>
              <a:t>95%</a:t>
            </a:r>
          </a:p>
        </p:txBody>
      </p:sp>
      <p:cxnSp>
        <p:nvCxnSpPr>
          <p:cNvPr id="63" name="直線矢印コネクタ 62">
            <a:extLst>
              <a:ext uri="{FF2B5EF4-FFF2-40B4-BE49-F238E27FC236}">
                <a16:creationId xmlns:a16="http://schemas.microsoft.com/office/drawing/2014/main" id="{9636ADE9-8937-4C5B-81A2-C84EECE902DF}"/>
              </a:ext>
            </a:extLst>
          </p:cNvPr>
          <p:cNvCxnSpPr>
            <a:cxnSpLocks/>
            <a:stCxn id="6" idx="6"/>
            <a:endCxn id="14" idx="1"/>
          </p:cNvCxnSpPr>
          <p:nvPr/>
        </p:nvCxnSpPr>
        <p:spPr>
          <a:xfrm flipV="1">
            <a:off x="3860032" y="3459689"/>
            <a:ext cx="1179294" cy="44568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4" name="直線矢印コネクタ 63">
            <a:extLst>
              <a:ext uri="{FF2B5EF4-FFF2-40B4-BE49-F238E27FC236}">
                <a16:creationId xmlns:a16="http://schemas.microsoft.com/office/drawing/2014/main" id="{9F482E67-4490-4B36-B9F2-B17C34A24AC5}"/>
              </a:ext>
            </a:extLst>
          </p:cNvPr>
          <p:cNvCxnSpPr>
            <a:cxnSpLocks/>
            <a:stCxn id="6" idx="6"/>
            <a:endCxn id="61" idx="1"/>
          </p:cNvCxnSpPr>
          <p:nvPr/>
        </p:nvCxnSpPr>
        <p:spPr>
          <a:xfrm>
            <a:off x="3860032" y="3905374"/>
            <a:ext cx="1179294" cy="439963"/>
          </a:xfrm>
          <a:prstGeom prst="straightConnector1">
            <a:avLst/>
          </a:prstGeom>
          <a:ln w="28575">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7" name="直線矢印コネクタ 66">
            <a:extLst>
              <a:ext uri="{FF2B5EF4-FFF2-40B4-BE49-F238E27FC236}">
                <a16:creationId xmlns:a16="http://schemas.microsoft.com/office/drawing/2014/main" id="{DE699E5D-6EF3-4AF9-AD4C-B95991BD59A9}"/>
              </a:ext>
            </a:extLst>
          </p:cNvPr>
          <p:cNvCxnSpPr>
            <a:cxnSpLocks/>
            <a:stCxn id="6" idx="6"/>
            <a:endCxn id="62" idx="1"/>
          </p:cNvCxnSpPr>
          <p:nvPr/>
        </p:nvCxnSpPr>
        <p:spPr>
          <a:xfrm>
            <a:off x="3860032" y="3905374"/>
            <a:ext cx="1185324" cy="1251192"/>
          </a:xfrm>
          <a:prstGeom prst="straightConnector1">
            <a:avLst/>
          </a:prstGeom>
          <a:ln w="28575">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0" name="テキスト ボックス 69">
            <a:extLst>
              <a:ext uri="{FF2B5EF4-FFF2-40B4-BE49-F238E27FC236}">
                <a16:creationId xmlns:a16="http://schemas.microsoft.com/office/drawing/2014/main" id="{C3A032E3-B3A5-464E-AA08-88EA7F524183}"/>
              </a:ext>
            </a:extLst>
          </p:cNvPr>
          <p:cNvSpPr txBox="1"/>
          <p:nvPr/>
        </p:nvSpPr>
        <p:spPr>
          <a:xfrm>
            <a:off x="6339339" y="2688012"/>
            <a:ext cx="1569660" cy="369332"/>
          </a:xfrm>
          <a:prstGeom prst="rect">
            <a:avLst/>
          </a:prstGeom>
          <a:noFill/>
        </p:spPr>
        <p:txBody>
          <a:bodyPr wrap="none" rtlCol="0">
            <a:spAutoFit/>
          </a:bodyPr>
          <a:lstStyle/>
          <a:p>
            <a:r>
              <a:rPr kumimoji="1" lang="ja-JP" altLang="en-US" dirty="0"/>
              <a:t>リスク低減度</a:t>
            </a:r>
          </a:p>
        </p:txBody>
      </p:sp>
      <p:sp>
        <p:nvSpPr>
          <p:cNvPr id="82" name="次の値と等しい 81">
            <a:extLst>
              <a:ext uri="{FF2B5EF4-FFF2-40B4-BE49-F238E27FC236}">
                <a16:creationId xmlns:a16="http://schemas.microsoft.com/office/drawing/2014/main" id="{86917A8B-9D8C-4189-BFC3-89EFF79EB096}"/>
              </a:ext>
            </a:extLst>
          </p:cNvPr>
          <p:cNvSpPr/>
          <p:nvPr/>
        </p:nvSpPr>
        <p:spPr>
          <a:xfrm>
            <a:off x="7992159" y="3226749"/>
            <a:ext cx="547687" cy="420378"/>
          </a:xfrm>
          <a:prstGeom prst="mathEqual">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3" name="次の値と等しい 82">
            <a:extLst>
              <a:ext uri="{FF2B5EF4-FFF2-40B4-BE49-F238E27FC236}">
                <a16:creationId xmlns:a16="http://schemas.microsoft.com/office/drawing/2014/main" id="{5D2E4C2A-0FFA-423B-ABE0-D73A66630708}"/>
              </a:ext>
            </a:extLst>
          </p:cNvPr>
          <p:cNvSpPr/>
          <p:nvPr/>
        </p:nvSpPr>
        <p:spPr>
          <a:xfrm>
            <a:off x="7987361" y="4088186"/>
            <a:ext cx="547687" cy="420378"/>
          </a:xfrm>
          <a:prstGeom prst="mathEqual">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4" name="次の値と等しい 83">
            <a:extLst>
              <a:ext uri="{FF2B5EF4-FFF2-40B4-BE49-F238E27FC236}">
                <a16:creationId xmlns:a16="http://schemas.microsoft.com/office/drawing/2014/main" id="{28602444-F259-4FD6-9E9C-ECDB78424374}"/>
              </a:ext>
            </a:extLst>
          </p:cNvPr>
          <p:cNvSpPr/>
          <p:nvPr/>
        </p:nvSpPr>
        <p:spPr>
          <a:xfrm>
            <a:off x="7987360" y="4954128"/>
            <a:ext cx="547687" cy="420378"/>
          </a:xfrm>
          <a:prstGeom prst="mathEqual">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5" name="楕円 84">
            <a:extLst>
              <a:ext uri="{FF2B5EF4-FFF2-40B4-BE49-F238E27FC236}">
                <a16:creationId xmlns:a16="http://schemas.microsoft.com/office/drawing/2014/main" id="{ED2C1E4A-BBB0-4B60-8648-BD2DE4DAF88F}"/>
              </a:ext>
            </a:extLst>
          </p:cNvPr>
          <p:cNvSpPr/>
          <p:nvPr/>
        </p:nvSpPr>
        <p:spPr>
          <a:xfrm>
            <a:off x="8665395" y="3107185"/>
            <a:ext cx="1436586" cy="59835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800" dirty="0">
                <a:solidFill>
                  <a:schemeClr val="bg1"/>
                </a:solidFill>
              </a:rPr>
              <a:t>0.64</a:t>
            </a:r>
            <a:endParaRPr kumimoji="1" lang="ja-JP" altLang="en-US" sz="2800" dirty="0">
              <a:solidFill>
                <a:schemeClr val="bg1"/>
              </a:solidFill>
            </a:endParaRPr>
          </a:p>
        </p:txBody>
      </p:sp>
      <p:sp>
        <p:nvSpPr>
          <p:cNvPr id="86" name="楕円 85">
            <a:extLst>
              <a:ext uri="{FF2B5EF4-FFF2-40B4-BE49-F238E27FC236}">
                <a16:creationId xmlns:a16="http://schemas.microsoft.com/office/drawing/2014/main" id="{7FE20382-21F6-403A-BA36-E539A2C776E0}"/>
              </a:ext>
            </a:extLst>
          </p:cNvPr>
          <p:cNvSpPr/>
          <p:nvPr/>
        </p:nvSpPr>
        <p:spPr>
          <a:xfrm>
            <a:off x="8655961" y="3975479"/>
            <a:ext cx="1436586" cy="598358"/>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800" dirty="0">
                <a:solidFill>
                  <a:schemeClr val="bg1"/>
                </a:solidFill>
              </a:rPr>
              <a:t>0.27</a:t>
            </a:r>
            <a:endParaRPr kumimoji="1" lang="ja-JP" altLang="en-US" sz="2800" dirty="0">
              <a:solidFill>
                <a:schemeClr val="bg1"/>
              </a:solidFill>
            </a:endParaRPr>
          </a:p>
        </p:txBody>
      </p:sp>
      <p:sp>
        <p:nvSpPr>
          <p:cNvPr id="87" name="楕円 86">
            <a:extLst>
              <a:ext uri="{FF2B5EF4-FFF2-40B4-BE49-F238E27FC236}">
                <a16:creationId xmlns:a16="http://schemas.microsoft.com/office/drawing/2014/main" id="{D85672F1-2FB9-48BF-A868-8F77DD00CE8C}"/>
              </a:ext>
            </a:extLst>
          </p:cNvPr>
          <p:cNvSpPr/>
          <p:nvPr/>
        </p:nvSpPr>
        <p:spPr>
          <a:xfrm>
            <a:off x="8665395" y="4889087"/>
            <a:ext cx="1436586" cy="598358"/>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800" dirty="0">
                <a:solidFill>
                  <a:schemeClr val="bg1"/>
                </a:solidFill>
              </a:rPr>
              <a:t>0.045</a:t>
            </a:r>
            <a:endParaRPr kumimoji="1" lang="ja-JP" altLang="en-US" sz="2800" dirty="0">
              <a:solidFill>
                <a:schemeClr val="bg1"/>
              </a:solidFill>
            </a:endParaRPr>
          </a:p>
        </p:txBody>
      </p:sp>
      <p:sp>
        <p:nvSpPr>
          <p:cNvPr id="88" name="テキスト ボックス 87">
            <a:extLst>
              <a:ext uri="{FF2B5EF4-FFF2-40B4-BE49-F238E27FC236}">
                <a16:creationId xmlns:a16="http://schemas.microsoft.com/office/drawing/2014/main" id="{1BBECB95-5AB6-4C56-98CA-7B28FB67A90D}"/>
              </a:ext>
            </a:extLst>
          </p:cNvPr>
          <p:cNvSpPr txBox="1"/>
          <p:nvPr/>
        </p:nvSpPr>
        <p:spPr>
          <a:xfrm flipH="1">
            <a:off x="10227530" y="3160086"/>
            <a:ext cx="1798819" cy="461665"/>
          </a:xfrm>
          <a:prstGeom prst="rect">
            <a:avLst/>
          </a:prstGeom>
          <a:noFill/>
        </p:spPr>
        <p:txBody>
          <a:bodyPr wrap="square" rtlCol="0">
            <a:spAutoFit/>
          </a:bodyPr>
          <a:lstStyle/>
          <a:p>
            <a:r>
              <a:rPr kumimoji="1" lang="en-US" altLang="ja-JP" sz="2400" u="sng" dirty="0">
                <a:solidFill>
                  <a:srgbClr val="FF0000"/>
                </a:solidFill>
              </a:rPr>
              <a:t>-0.26</a:t>
            </a:r>
            <a:r>
              <a:rPr kumimoji="1" lang="ja-JP" altLang="en-US" sz="2400" u="sng" dirty="0">
                <a:solidFill>
                  <a:srgbClr val="FF0000"/>
                </a:solidFill>
              </a:rPr>
              <a:t>の低減</a:t>
            </a:r>
          </a:p>
        </p:txBody>
      </p:sp>
    </p:spTree>
    <p:extLst>
      <p:ext uri="{BB962C8B-B14F-4D97-AF65-F5344CB8AC3E}">
        <p14:creationId xmlns:p14="http://schemas.microsoft.com/office/powerpoint/2010/main" val="1161400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1"/>
          </p:nvPr>
        </p:nvSpPr>
        <p:spPr/>
        <p:txBody>
          <a:bodyPr/>
          <a:lstStyle/>
          <a:p>
            <a:fld id="{C0685AC5-7F16-4986-9275-35D3C24FC03C}" type="slidenum">
              <a:rPr lang="ja-JP" altLang="en-US" smtClean="0"/>
              <a:pPr/>
              <a:t>24</a:t>
            </a:fld>
            <a:r>
              <a:rPr lang="en-US" altLang="ja-JP" dirty="0"/>
              <a:t> /32</a:t>
            </a:r>
            <a:endParaRPr lang="ja-JP" altLang="en-US" dirty="0"/>
          </a:p>
        </p:txBody>
      </p:sp>
      <p:sp>
        <p:nvSpPr>
          <p:cNvPr id="4" name="タイトル 3"/>
          <p:cNvSpPr>
            <a:spLocks noGrp="1"/>
          </p:cNvSpPr>
          <p:nvPr>
            <p:ph type="title"/>
          </p:nvPr>
        </p:nvSpPr>
        <p:spPr/>
        <p:txBody>
          <a:bodyPr/>
          <a:lstStyle/>
          <a:p>
            <a:r>
              <a:rPr kumimoji="1" lang="ja-JP" altLang="en-US" dirty="0"/>
              <a:t>フォールトツリー図サンプル</a:t>
            </a:r>
          </a:p>
        </p:txBody>
      </p:sp>
      <p:sp>
        <p:nvSpPr>
          <p:cNvPr id="6" name="ホームベース 5"/>
          <p:cNvSpPr/>
          <p:nvPr/>
        </p:nvSpPr>
        <p:spPr>
          <a:xfrm>
            <a:off x="2852381" y="6432488"/>
            <a:ext cx="1692323" cy="365125"/>
          </a:xfrm>
          <a:prstGeom prst="homePlate">
            <a:avLst/>
          </a:prstGeom>
          <a:solidFill>
            <a:schemeClr val="accent1">
              <a:lumMod val="40000"/>
              <a:lumOff val="6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t>提案の概要</a:t>
            </a:r>
          </a:p>
        </p:txBody>
      </p:sp>
      <p:sp>
        <p:nvSpPr>
          <p:cNvPr id="7" name="ホームベース 6"/>
          <p:cNvSpPr/>
          <p:nvPr/>
        </p:nvSpPr>
        <p:spPr>
          <a:xfrm>
            <a:off x="4544704" y="6432488"/>
            <a:ext cx="1692323" cy="365125"/>
          </a:xfrm>
          <a:prstGeom prst="homePlate">
            <a:avLst/>
          </a:prstGeom>
          <a:solidFill>
            <a:schemeClr val="accent1">
              <a:lumMod val="40000"/>
              <a:lumOff val="6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t>前提条件と体制</a:t>
            </a:r>
          </a:p>
        </p:txBody>
      </p:sp>
      <p:sp>
        <p:nvSpPr>
          <p:cNvPr id="8" name="ホームベース 7"/>
          <p:cNvSpPr/>
          <p:nvPr/>
        </p:nvSpPr>
        <p:spPr>
          <a:xfrm>
            <a:off x="6237027" y="6432487"/>
            <a:ext cx="1692323" cy="365125"/>
          </a:xfrm>
          <a:prstGeom prst="homePlate">
            <a:avLst/>
          </a:prstGeom>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100" dirty="0"/>
              <a:t>テストの全体像</a:t>
            </a:r>
          </a:p>
        </p:txBody>
      </p:sp>
      <p:sp>
        <p:nvSpPr>
          <p:cNvPr id="9" name="ホームベース 8"/>
          <p:cNvSpPr/>
          <p:nvPr/>
        </p:nvSpPr>
        <p:spPr>
          <a:xfrm>
            <a:off x="7929350" y="6432487"/>
            <a:ext cx="1692323" cy="365125"/>
          </a:xfrm>
          <a:prstGeom prst="homePlate">
            <a:avLst/>
          </a:prstGeom>
          <a:solidFill>
            <a:schemeClr val="accent1">
              <a:lumMod val="40000"/>
              <a:lumOff val="6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100" dirty="0"/>
              <a:t>まとめ</a:t>
            </a:r>
            <a:endParaRPr lang="en-US" altLang="ja-JP" sz="1100" dirty="0"/>
          </a:p>
        </p:txBody>
      </p:sp>
      <p:pic>
        <p:nvPicPr>
          <p:cNvPr id="11" name="図 10"/>
          <p:cNvPicPr>
            <a:picLocks noChangeAspect="1"/>
          </p:cNvPicPr>
          <p:nvPr/>
        </p:nvPicPr>
        <p:blipFill>
          <a:blip r:embed="rId3"/>
          <a:stretch>
            <a:fillRect/>
          </a:stretch>
        </p:blipFill>
        <p:spPr>
          <a:xfrm>
            <a:off x="433493" y="1681589"/>
            <a:ext cx="11053657" cy="1264129"/>
          </a:xfrm>
          <a:prstGeom prst="rect">
            <a:avLst/>
          </a:prstGeom>
        </p:spPr>
      </p:pic>
      <p:pic>
        <p:nvPicPr>
          <p:cNvPr id="12" name="図 11"/>
          <p:cNvPicPr>
            <a:picLocks noChangeAspect="1"/>
          </p:cNvPicPr>
          <p:nvPr/>
        </p:nvPicPr>
        <p:blipFill>
          <a:blip r:embed="rId4"/>
          <a:stretch>
            <a:fillRect/>
          </a:stretch>
        </p:blipFill>
        <p:spPr>
          <a:xfrm>
            <a:off x="526638" y="3610510"/>
            <a:ext cx="11478146" cy="2084248"/>
          </a:xfrm>
          <a:prstGeom prst="rect">
            <a:avLst/>
          </a:prstGeom>
        </p:spPr>
      </p:pic>
      <p:cxnSp>
        <p:nvCxnSpPr>
          <p:cNvPr id="14" name="直線コネクタ 13"/>
          <p:cNvCxnSpPr>
            <a:cxnSpLocks/>
          </p:cNvCxnSpPr>
          <p:nvPr/>
        </p:nvCxnSpPr>
        <p:spPr>
          <a:xfrm flipV="1">
            <a:off x="291549" y="3013365"/>
            <a:ext cx="4022520" cy="51400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直線コネクタ 14"/>
          <p:cNvCxnSpPr>
            <a:cxnSpLocks/>
          </p:cNvCxnSpPr>
          <p:nvPr/>
        </p:nvCxnSpPr>
        <p:spPr>
          <a:xfrm>
            <a:off x="11509554" y="3013364"/>
            <a:ext cx="495230" cy="53429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8" name="正方形/長方形 17"/>
          <p:cNvSpPr/>
          <p:nvPr/>
        </p:nvSpPr>
        <p:spPr>
          <a:xfrm>
            <a:off x="4314069" y="1523999"/>
            <a:ext cx="7195485" cy="148936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p:cNvSpPr/>
          <p:nvPr/>
        </p:nvSpPr>
        <p:spPr>
          <a:xfrm>
            <a:off x="291549" y="3547658"/>
            <a:ext cx="11761304" cy="267423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矢印: 五方向 18">
            <a:extLst>
              <a:ext uri="{FF2B5EF4-FFF2-40B4-BE49-F238E27FC236}">
                <a16:creationId xmlns:a16="http://schemas.microsoft.com/office/drawing/2014/main" id="{1806B36D-D96C-4633-94B4-34EA5E6CF552}"/>
              </a:ext>
            </a:extLst>
          </p:cNvPr>
          <p:cNvSpPr/>
          <p:nvPr/>
        </p:nvSpPr>
        <p:spPr>
          <a:xfrm>
            <a:off x="529247" y="5561800"/>
            <a:ext cx="1498336" cy="226766"/>
          </a:xfrm>
          <a:prstGeom prst="homePlate">
            <a:avLst/>
          </a:prstGeom>
          <a:solidFill>
            <a:schemeClr val="accent6">
              <a:lumMod val="20000"/>
              <a:lumOff val="80000"/>
            </a:schemeClr>
          </a:solidFill>
          <a:ln>
            <a:solidFill>
              <a:schemeClr val="accent6">
                <a:lumMod val="20000"/>
                <a:lumOff val="8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tx1"/>
                </a:solidFill>
              </a:rPr>
              <a:t>リスク特定</a:t>
            </a:r>
          </a:p>
        </p:txBody>
      </p:sp>
      <p:sp>
        <p:nvSpPr>
          <p:cNvPr id="20" name="矢印: 五方向 19">
            <a:extLst>
              <a:ext uri="{FF2B5EF4-FFF2-40B4-BE49-F238E27FC236}">
                <a16:creationId xmlns:a16="http://schemas.microsoft.com/office/drawing/2014/main" id="{5B3B8130-7B90-49F1-BC13-2B9DBDB7F5F7}"/>
              </a:ext>
            </a:extLst>
          </p:cNvPr>
          <p:cNvSpPr/>
          <p:nvPr/>
        </p:nvSpPr>
        <p:spPr>
          <a:xfrm>
            <a:off x="2075206" y="5548968"/>
            <a:ext cx="3404568" cy="202488"/>
          </a:xfrm>
          <a:prstGeom prst="homePlate">
            <a:avLst/>
          </a:prstGeom>
          <a:solidFill>
            <a:schemeClr val="accent6">
              <a:lumMod val="20000"/>
              <a:lumOff val="80000"/>
            </a:schemeClr>
          </a:solidFill>
          <a:ln>
            <a:solidFill>
              <a:schemeClr val="accent6">
                <a:lumMod val="20000"/>
                <a:lumOff val="8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tx1"/>
                </a:solidFill>
              </a:rPr>
              <a:t>リスク分析</a:t>
            </a:r>
          </a:p>
        </p:txBody>
      </p:sp>
      <p:sp>
        <p:nvSpPr>
          <p:cNvPr id="21" name="矢印: 五方向 20">
            <a:extLst>
              <a:ext uri="{FF2B5EF4-FFF2-40B4-BE49-F238E27FC236}">
                <a16:creationId xmlns:a16="http://schemas.microsoft.com/office/drawing/2014/main" id="{B471734D-6363-466B-AEF6-E52B40ED5CF4}"/>
              </a:ext>
            </a:extLst>
          </p:cNvPr>
          <p:cNvSpPr/>
          <p:nvPr/>
        </p:nvSpPr>
        <p:spPr>
          <a:xfrm>
            <a:off x="5658580" y="5551852"/>
            <a:ext cx="6241871" cy="216573"/>
          </a:xfrm>
          <a:prstGeom prst="homePlate">
            <a:avLst/>
          </a:prstGeom>
          <a:solidFill>
            <a:schemeClr val="accent6">
              <a:lumMod val="20000"/>
              <a:lumOff val="80000"/>
            </a:schemeClr>
          </a:solidFill>
          <a:ln>
            <a:solidFill>
              <a:schemeClr val="accent6">
                <a:lumMod val="20000"/>
                <a:lumOff val="8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tx1"/>
                </a:solidFill>
              </a:rPr>
              <a:t>リスク評価</a:t>
            </a:r>
          </a:p>
        </p:txBody>
      </p:sp>
    </p:spTree>
    <p:extLst>
      <p:ext uri="{BB962C8B-B14F-4D97-AF65-F5344CB8AC3E}">
        <p14:creationId xmlns:p14="http://schemas.microsoft.com/office/powerpoint/2010/main" val="3326893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1097280" y="1086824"/>
            <a:ext cx="10058400" cy="520304"/>
          </a:xfrm>
        </p:spPr>
        <p:txBody>
          <a:bodyPr>
            <a:normAutofit/>
          </a:bodyPr>
          <a:lstStyle/>
          <a:p>
            <a:r>
              <a:rPr kumimoji="1" lang="ja-JP" altLang="en-US" sz="2400" dirty="0"/>
              <a:t>テストケース導出モデルからテストケースを作成する。</a:t>
            </a:r>
          </a:p>
        </p:txBody>
      </p:sp>
      <p:sp>
        <p:nvSpPr>
          <p:cNvPr id="3" name="スライド番号プレースホルダー 2"/>
          <p:cNvSpPr>
            <a:spLocks noGrp="1"/>
          </p:cNvSpPr>
          <p:nvPr>
            <p:ph type="sldNum" sz="quarter" idx="11"/>
          </p:nvPr>
        </p:nvSpPr>
        <p:spPr/>
        <p:txBody>
          <a:bodyPr/>
          <a:lstStyle/>
          <a:p>
            <a:fld id="{C0685AC5-7F16-4986-9275-35D3C24FC03C}" type="slidenum">
              <a:rPr lang="ja-JP" altLang="en-US" smtClean="0"/>
              <a:pPr/>
              <a:t>25</a:t>
            </a:fld>
            <a:r>
              <a:rPr lang="en-US" altLang="ja-JP" dirty="0"/>
              <a:t> /32</a:t>
            </a:r>
            <a:endParaRPr lang="ja-JP" altLang="en-US" dirty="0"/>
          </a:p>
        </p:txBody>
      </p:sp>
      <p:sp>
        <p:nvSpPr>
          <p:cNvPr id="4" name="タイトル 3"/>
          <p:cNvSpPr>
            <a:spLocks noGrp="1"/>
          </p:cNvSpPr>
          <p:nvPr>
            <p:ph type="title"/>
          </p:nvPr>
        </p:nvSpPr>
        <p:spPr/>
        <p:txBody>
          <a:bodyPr/>
          <a:lstStyle/>
          <a:p>
            <a:r>
              <a:rPr kumimoji="1" lang="ja-JP" altLang="en-US" dirty="0"/>
              <a:t>テストケースサンプル</a:t>
            </a:r>
          </a:p>
        </p:txBody>
      </p:sp>
      <p:sp>
        <p:nvSpPr>
          <p:cNvPr id="6" name="ホームベース 5"/>
          <p:cNvSpPr/>
          <p:nvPr/>
        </p:nvSpPr>
        <p:spPr>
          <a:xfrm>
            <a:off x="2852381" y="6432488"/>
            <a:ext cx="1692323" cy="365125"/>
          </a:xfrm>
          <a:prstGeom prst="homePlate">
            <a:avLst/>
          </a:prstGeom>
          <a:solidFill>
            <a:schemeClr val="accent1">
              <a:lumMod val="40000"/>
              <a:lumOff val="6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t>提案の概要</a:t>
            </a:r>
          </a:p>
        </p:txBody>
      </p:sp>
      <p:sp>
        <p:nvSpPr>
          <p:cNvPr id="7" name="ホームベース 6"/>
          <p:cNvSpPr/>
          <p:nvPr/>
        </p:nvSpPr>
        <p:spPr>
          <a:xfrm>
            <a:off x="4544704" y="6432488"/>
            <a:ext cx="1692323" cy="365125"/>
          </a:xfrm>
          <a:prstGeom prst="homePlate">
            <a:avLst/>
          </a:prstGeom>
          <a:solidFill>
            <a:schemeClr val="accent1">
              <a:lumMod val="40000"/>
              <a:lumOff val="6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t>前提条件と体制</a:t>
            </a:r>
          </a:p>
        </p:txBody>
      </p:sp>
      <p:sp>
        <p:nvSpPr>
          <p:cNvPr id="8" name="ホームベース 7"/>
          <p:cNvSpPr/>
          <p:nvPr/>
        </p:nvSpPr>
        <p:spPr>
          <a:xfrm>
            <a:off x="6237027" y="6432487"/>
            <a:ext cx="1692323" cy="365125"/>
          </a:xfrm>
          <a:prstGeom prst="homePlate">
            <a:avLst/>
          </a:prstGeom>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100" dirty="0"/>
              <a:t>テストの全体像</a:t>
            </a:r>
          </a:p>
        </p:txBody>
      </p:sp>
      <p:sp>
        <p:nvSpPr>
          <p:cNvPr id="9" name="ホームベース 8"/>
          <p:cNvSpPr/>
          <p:nvPr/>
        </p:nvSpPr>
        <p:spPr>
          <a:xfrm>
            <a:off x="7929350" y="6432487"/>
            <a:ext cx="1692323" cy="365125"/>
          </a:xfrm>
          <a:prstGeom prst="homePlate">
            <a:avLst/>
          </a:prstGeom>
          <a:solidFill>
            <a:schemeClr val="accent1">
              <a:lumMod val="40000"/>
              <a:lumOff val="6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100" dirty="0"/>
              <a:t>まとめ</a:t>
            </a:r>
            <a:endParaRPr lang="en-US" altLang="ja-JP" sz="1100" dirty="0"/>
          </a:p>
        </p:txBody>
      </p:sp>
      <p:pic>
        <p:nvPicPr>
          <p:cNvPr id="10" name="図 9"/>
          <p:cNvPicPr>
            <a:picLocks noChangeAspect="1"/>
          </p:cNvPicPr>
          <p:nvPr/>
        </p:nvPicPr>
        <p:blipFill>
          <a:blip r:embed="rId3"/>
          <a:stretch>
            <a:fillRect/>
          </a:stretch>
        </p:blipFill>
        <p:spPr>
          <a:xfrm>
            <a:off x="224178" y="1825693"/>
            <a:ext cx="5716716" cy="3875452"/>
          </a:xfrm>
          <a:prstGeom prst="rect">
            <a:avLst/>
          </a:prstGeom>
        </p:spPr>
      </p:pic>
      <p:pic>
        <p:nvPicPr>
          <p:cNvPr id="13" name="図 12"/>
          <p:cNvPicPr>
            <a:picLocks noChangeAspect="1"/>
          </p:cNvPicPr>
          <p:nvPr/>
        </p:nvPicPr>
        <p:blipFill>
          <a:blip r:embed="rId4"/>
          <a:stretch>
            <a:fillRect/>
          </a:stretch>
        </p:blipFill>
        <p:spPr>
          <a:xfrm>
            <a:off x="6590705" y="1825693"/>
            <a:ext cx="5409156" cy="3556772"/>
          </a:xfrm>
          <a:prstGeom prst="rect">
            <a:avLst/>
          </a:prstGeom>
        </p:spPr>
      </p:pic>
      <p:sp>
        <p:nvSpPr>
          <p:cNvPr id="14" name="右矢印 13"/>
          <p:cNvSpPr/>
          <p:nvPr/>
        </p:nvSpPr>
        <p:spPr>
          <a:xfrm>
            <a:off x="6024392" y="2322533"/>
            <a:ext cx="425270" cy="2563091"/>
          </a:xfrm>
          <a:prstGeom prst="rightArrow">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p:cNvSpPr txBox="1"/>
          <p:nvPr/>
        </p:nvSpPr>
        <p:spPr>
          <a:xfrm>
            <a:off x="9076847" y="5231698"/>
            <a:ext cx="343364" cy="369332"/>
          </a:xfrm>
          <a:prstGeom prst="rect">
            <a:avLst/>
          </a:prstGeom>
          <a:noFill/>
        </p:spPr>
        <p:txBody>
          <a:bodyPr wrap="none" rtlCol="0">
            <a:spAutoFit/>
          </a:bodyPr>
          <a:lstStyle/>
          <a:p>
            <a:r>
              <a:rPr kumimoji="1" lang="en-US" altLang="ja-JP" dirty="0"/>
              <a:t>…</a:t>
            </a:r>
            <a:endParaRPr kumimoji="1" lang="ja-JP" altLang="en-US" dirty="0"/>
          </a:p>
        </p:txBody>
      </p:sp>
      <p:sp>
        <p:nvSpPr>
          <p:cNvPr id="5" name="テキスト ボックス 4">
            <a:extLst>
              <a:ext uri="{FF2B5EF4-FFF2-40B4-BE49-F238E27FC236}">
                <a16:creationId xmlns:a16="http://schemas.microsoft.com/office/drawing/2014/main" id="{A8247D8A-DF90-4FBE-B95D-15FFADBC6773}"/>
              </a:ext>
            </a:extLst>
          </p:cNvPr>
          <p:cNvSpPr txBox="1"/>
          <p:nvPr/>
        </p:nvSpPr>
        <p:spPr>
          <a:xfrm>
            <a:off x="1600200" y="5697484"/>
            <a:ext cx="2723823" cy="369332"/>
          </a:xfrm>
          <a:prstGeom prst="rect">
            <a:avLst/>
          </a:prstGeom>
          <a:noFill/>
        </p:spPr>
        <p:txBody>
          <a:bodyPr wrap="none" rtlCol="0">
            <a:spAutoFit/>
          </a:bodyPr>
          <a:lstStyle/>
          <a:p>
            <a:r>
              <a:rPr kumimoji="1" lang="ja-JP" altLang="en-US" b="1" u="sng" dirty="0"/>
              <a:t>テストケース導出モデル</a:t>
            </a:r>
          </a:p>
        </p:txBody>
      </p:sp>
      <p:sp>
        <p:nvSpPr>
          <p:cNvPr id="16" name="テキスト ボックス 15">
            <a:extLst>
              <a:ext uri="{FF2B5EF4-FFF2-40B4-BE49-F238E27FC236}">
                <a16:creationId xmlns:a16="http://schemas.microsoft.com/office/drawing/2014/main" id="{138304A4-4DBB-4FB3-8B8C-486C394E5304}"/>
              </a:ext>
            </a:extLst>
          </p:cNvPr>
          <p:cNvSpPr txBox="1"/>
          <p:nvPr/>
        </p:nvSpPr>
        <p:spPr>
          <a:xfrm>
            <a:off x="8463699" y="5691439"/>
            <a:ext cx="1569660" cy="369332"/>
          </a:xfrm>
          <a:prstGeom prst="rect">
            <a:avLst/>
          </a:prstGeom>
          <a:noFill/>
        </p:spPr>
        <p:txBody>
          <a:bodyPr wrap="none" rtlCol="0">
            <a:spAutoFit/>
          </a:bodyPr>
          <a:lstStyle/>
          <a:p>
            <a:r>
              <a:rPr kumimoji="1" lang="ja-JP" altLang="en-US" b="1" u="sng" dirty="0"/>
              <a:t>テストケース</a:t>
            </a:r>
          </a:p>
        </p:txBody>
      </p:sp>
    </p:spTree>
    <p:extLst>
      <p:ext uri="{BB962C8B-B14F-4D97-AF65-F5344CB8AC3E}">
        <p14:creationId xmlns:p14="http://schemas.microsoft.com/office/powerpoint/2010/main" val="16145821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lang="ja-JP" altLang="en-US" dirty="0"/>
              <a:t>リスク・テスト全体を俯瞰</a:t>
            </a:r>
            <a:endParaRPr kumimoji="1" lang="ja-JP" altLang="en-US" dirty="0"/>
          </a:p>
        </p:txBody>
      </p:sp>
      <p:sp>
        <p:nvSpPr>
          <p:cNvPr id="4" name="スライド番号プレースホルダー 3"/>
          <p:cNvSpPr>
            <a:spLocks noGrp="1"/>
          </p:cNvSpPr>
          <p:nvPr>
            <p:ph type="sldNum" sz="quarter" idx="12"/>
          </p:nvPr>
        </p:nvSpPr>
        <p:spPr/>
        <p:txBody>
          <a:bodyPr/>
          <a:lstStyle/>
          <a:p>
            <a:fld id="{C0685AC5-7F16-4986-9275-35D3C24FC03C}" type="slidenum">
              <a:rPr lang="ja-JP" altLang="en-US" smtClean="0"/>
              <a:pPr/>
              <a:t>26</a:t>
            </a:fld>
            <a:r>
              <a:rPr lang="en-US" altLang="ja-JP" dirty="0"/>
              <a:t> /32</a:t>
            </a:r>
            <a:endParaRPr lang="ja-JP" altLang="en-US" dirty="0"/>
          </a:p>
        </p:txBody>
      </p:sp>
      <p:pic>
        <p:nvPicPr>
          <p:cNvPr id="2" name="図 1"/>
          <p:cNvPicPr>
            <a:picLocks noChangeAspect="1"/>
          </p:cNvPicPr>
          <p:nvPr/>
        </p:nvPicPr>
        <p:blipFill>
          <a:blip r:embed="rId3"/>
          <a:stretch>
            <a:fillRect/>
          </a:stretch>
        </p:blipFill>
        <p:spPr>
          <a:xfrm>
            <a:off x="807986" y="1849577"/>
            <a:ext cx="11287234" cy="4346160"/>
          </a:xfrm>
          <a:prstGeom prst="rect">
            <a:avLst/>
          </a:prstGeom>
        </p:spPr>
      </p:pic>
      <p:sp>
        <p:nvSpPr>
          <p:cNvPr id="9" name="ホームベース 8"/>
          <p:cNvSpPr/>
          <p:nvPr/>
        </p:nvSpPr>
        <p:spPr>
          <a:xfrm>
            <a:off x="2852381" y="6432488"/>
            <a:ext cx="1692323" cy="365125"/>
          </a:xfrm>
          <a:prstGeom prst="homePlate">
            <a:avLst/>
          </a:prstGeom>
          <a:solidFill>
            <a:schemeClr val="accent1">
              <a:lumMod val="40000"/>
              <a:lumOff val="6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t>提案の概要</a:t>
            </a:r>
          </a:p>
        </p:txBody>
      </p:sp>
      <p:sp>
        <p:nvSpPr>
          <p:cNvPr id="10" name="ホームベース 9"/>
          <p:cNvSpPr/>
          <p:nvPr/>
        </p:nvSpPr>
        <p:spPr>
          <a:xfrm>
            <a:off x="4544704" y="6432488"/>
            <a:ext cx="1692323" cy="365125"/>
          </a:xfrm>
          <a:prstGeom prst="homePlate">
            <a:avLst/>
          </a:prstGeom>
          <a:solidFill>
            <a:schemeClr val="accent1">
              <a:lumMod val="40000"/>
              <a:lumOff val="6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t>前提条件と体制</a:t>
            </a:r>
          </a:p>
        </p:txBody>
      </p:sp>
      <p:sp>
        <p:nvSpPr>
          <p:cNvPr id="11" name="ホームベース 10"/>
          <p:cNvSpPr/>
          <p:nvPr/>
        </p:nvSpPr>
        <p:spPr>
          <a:xfrm>
            <a:off x="6237027" y="6432487"/>
            <a:ext cx="1692323" cy="365125"/>
          </a:xfrm>
          <a:prstGeom prst="homePlate">
            <a:avLst/>
          </a:prstGeom>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100" dirty="0"/>
              <a:t>テストの全体像</a:t>
            </a:r>
          </a:p>
        </p:txBody>
      </p:sp>
      <p:sp>
        <p:nvSpPr>
          <p:cNvPr id="12" name="ホームベース 11"/>
          <p:cNvSpPr/>
          <p:nvPr/>
        </p:nvSpPr>
        <p:spPr>
          <a:xfrm>
            <a:off x="7929350" y="6432487"/>
            <a:ext cx="1692323" cy="365125"/>
          </a:xfrm>
          <a:prstGeom prst="homePlate">
            <a:avLst/>
          </a:prstGeom>
          <a:solidFill>
            <a:schemeClr val="accent1">
              <a:lumMod val="40000"/>
              <a:lumOff val="6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100" dirty="0"/>
              <a:t>まとめ</a:t>
            </a:r>
            <a:endParaRPr lang="en-US" altLang="ja-JP" sz="1100" dirty="0"/>
          </a:p>
        </p:txBody>
      </p:sp>
      <p:sp>
        <p:nvSpPr>
          <p:cNvPr id="13" name="コンテンツ プレースホルダー 1"/>
          <p:cNvSpPr txBox="1">
            <a:spLocks/>
          </p:cNvSpPr>
          <p:nvPr/>
        </p:nvSpPr>
        <p:spPr>
          <a:xfrm>
            <a:off x="1097279" y="1086824"/>
            <a:ext cx="10432111" cy="870330"/>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marL="0" indent="0">
              <a:buFont typeface="Calibri" panose="020F0502020204030204" pitchFamily="34" charset="0"/>
              <a:buNone/>
            </a:pPr>
            <a:r>
              <a:rPr lang="ja-JP" altLang="en-US" sz="2800" dirty="0"/>
              <a:t>「やばさ」に対して、許容範囲になっているか、何をテストするかを俯瞰する。</a:t>
            </a:r>
          </a:p>
        </p:txBody>
      </p:sp>
    </p:spTree>
    <p:extLst>
      <p:ext uri="{BB962C8B-B14F-4D97-AF65-F5344CB8AC3E}">
        <p14:creationId xmlns:p14="http://schemas.microsoft.com/office/powerpoint/2010/main" val="18807854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図 20">
            <a:extLst>
              <a:ext uri="{FF2B5EF4-FFF2-40B4-BE49-F238E27FC236}">
                <a16:creationId xmlns:a16="http://schemas.microsoft.com/office/drawing/2014/main" id="{9BC56991-415E-4E17-9120-4FF53961849B}"/>
              </a:ext>
            </a:extLst>
          </p:cNvPr>
          <p:cNvPicPr>
            <a:picLocks noChangeAspect="1"/>
          </p:cNvPicPr>
          <p:nvPr/>
        </p:nvPicPr>
        <p:blipFill>
          <a:blip r:embed="rId3"/>
          <a:stretch>
            <a:fillRect/>
          </a:stretch>
        </p:blipFill>
        <p:spPr>
          <a:xfrm>
            <a:off x="2281642" y="1557047"/>
            <a:ext cx="6858662" cy="4679979"/>
          </a:xfrm>
          <a:prstGeom prst="rect">
            <a:avLst/>
          </a:prstGeom>
        </p:spPr>
      </p:pic>
      <p:sp>
        <p:nvSpPr>
          <p:cNvPr id="3" name="スライド番号プレースホルダー 2"/>
          <p:cNvSpPr>
            <a:spLocks noGrp="1"/>
          </p:cNvSpPr>
          <p:nvPr>
            <p:ph type="sldNum" sz="quarter" idx="11"/>
          </p:nvPr>
        </p:nvSpPr>
        <p:spPr/>
        <p:txBody>
          <a:bodyPr/>
          <a:lstStyle/>
          <a:p>
            <a:fld id="{C0685AC5-7F16-4986-9275-35D3C24FC03C}" type="slidenum">
              <a:rPr lang="ja-JP" altLang="en-US" smtClean="0"/>
              <a:pPr/>
              <a:t>27</a:t>
            </a:fld>
            <a:r>
              <a:rPr lang="en-US" altLang="ja-JP" dirty="0"/>
              <a:t> /32</a:t>
            </a:r>
            <a:endParaRPr lang="ja-JP" altLang="en-US" dirty="0"/>
          </a:p>
        </p:txBody>
      </p:sp>
      <p:sp>
        <p:nvSpPr>
          <p:cNvPr id="2" name="タイトル 1"/>
          <p:cNvSpPr>
            <a:spLocks noGrp="1"/>
          </p:cNvSpPr>
          <p:nvPr>
            <p:ph type="title"/>
          </p:nvPr>
        </p:nvSpPr>
        <p:spPr/>
        <p:txBody>
          <a:bodyPr/>
          <a:lstStyle/>
          <a:p>
            <a:r>
              <a:rPr lang="ja-JP" altLang="en-US" dirty="0"/>
              <a:t>リスク・テスト全体を俯瞰</a:t>
            </a:r>
            <a:endParaRPr kumimoji="1" lang="ja-JP" altLang="en-US" dirty="0"/>
          </a:p>
        </p:txBody>
      </p:sp>
      <p:sp>
        <p:nvSpPr>
          <p:cNvPr id="5" name="正方形/長方形 4"/>
          <p:cNvSpPr/>
          <p:nvPr/>
        </p:nvSpPr>
        <p:spPr>
          <a:xfrm>
            <a:off x="2581648" y="4953001"/>
            <a:ext cx="653935" cy="16625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p:cNvSpPr txBox="1"/>
          <p:nvPr/>
        </p:nvSpPr>
        <p:spPr>
          <a:xfrm>
            <a:off x="3498209" y="4393403"/>
            <a:ext cx="646331" cy="369332"/>
          </a:xfrm>
          <a:prstGeom prst="rect">
            <a:avLst/>
          </a:prstGeom>
          <a:solidFill>
            <a:schemeClr val="bg1"/>
          </a:solidFill>
        </p:spPr>
        <p:txBody>
          <a:bodyPr wrap="none" rtlCol="0">
            <a:spAutoFit/>
          </a:bodyPr>
          <a:lstStyle/>
          <a:p>
            <a:r>
              <a:rPr kumimoji="1" lang="ja-JP" altLang="en-US" dirty="0"/>
              <a:t>現在</a:t>
            </a:r>
          </a:p>
        </p:txBody>
      </p:sp>
      <p:sp>
        <p:nvSpPr>
          <p:cNvPr id="7" name="テキスト ボックス 6"/>
          <p:cNvSpPr txBox="1"/>
          <p:nvPr/>
        </p:nvSpPr>
        <p:spPr>
          <a:xfrm>
            <a:off x="7929349" y="4397427"/>
            <a:ext cx="877163" cy="369332"/>
          </a:xfrm>
          <a:prstGeom prst="rect">
            <a:avLst/>
          </a:prstGeom>
          <a:noFill/>
        </p:spPr>
        <p:txBody>
          <a:bodyPr wrap="none" rtlCol="0">
            <a:spAutoFit/>
          </a:bodyPr>
          <a:lstStyle/>
          <a:p>
            <a:r>
              <a:rPr lang="ja-JP" altLang="en-US" dirty="0"/>
              <a:t>対処後</a:t>
            </a:r>
            <a:endParaRPr kumimoji="1" lang="ja-JP" altLang="en-US" dirty="0"/>
          </a:p>
        </p:txBody>
      </p:sp>
      <p:sp>
        <p:nvSpPr>
          <p:cNvPr id="8" name="正方形/長方形 7"/>
          <p:cNvSpPr/>
          <p:nvPr/>
        </p:nvSpPr>
        <p:spPr>
          <a:xfrm>
            <a:off x="566272" y="2509927"/>
            <a:ext cx="1837675" cy="43925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基準値</a:t>
            </a:r>
            <a:r>
              <a:rPr kumimoji="1" lang="en-US" altLang="ja-JP" dirty="0"/>
              <a:t>:1000</a:t>
            </a:r>
            <a:endParaRPr kumimoji="1" lang="ja-JP" altLang="en-US" dirty="0"/>
          </a:p>
        </p:txBody>
      </p:sp>
      <p:sp>
        <p:nvSpPr>
          <p:cNvPr id="9" name="ホームベース 8"/>
          <p:cNvSpPr/>
          <p:nvPr/>
        </p:nvSpPr>
        <p:spPr>
          <a:xfrm>
            <a:off x="2852381" y="6432488"/>
            <a:ext cx="1692323" cy="365125"/>
          </a:xfrm>
          <a:prstGeom prst="homePlate">
            <a:avLst/>
          </a:prstGeom>
          <a:solidFill>
            <a:schemeClr val="accent1">
              <a:lumMod val="40000"/>
              <a:lumOff val="6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t>提案の概要</a:t>
            </a:r>
          </a:p>
        </p:txBody>
      </p:sp>
      <p:sp>
        <p:nvSpPr>
          <p:cNvPr id="10" name="ホームベース 9"/>
          <p:cNvSpPr/>
          <p:nvPr/>
        </p:nvSpPr>
        <p:spPr>
          <a:xfrm>
            <a:off x="4544704" y="6432488"/>
            <a:ext cx="1692323" cy="365125"/>
          </a:xfrm>
          <a:prstGeom prst="homePlate">
            <a:avLst/>
          </a:prstGeom>
          <a:solidFill>
            <a:schemeClr val="accent1">
              <a:lumMod val="40000"/>
              <a:lumOff val="6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t>前提条件と体制</a:t>
            </a:r>
          </a:p>
        </p:txBody>
      </p:sp>
      <p:sp>
        <p:nvSpPr>
          <p:cNvPr id="11" name="ホームベース 10"/>
          <p:cNvSpPr/>
          <p:nvPr/>
        </p:nvSpPr>
        <p:spPr>
          <a:xfrm>
            <a:off x="6237027" y="6432487"/>
            <a:ext cx="1692323" cy="365125"/>
          </a:xfrm>
          <a:prstGeom prst="homePlate">
            <a:avLst/>
          </a:prstGeom>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100" dirty="0"/>
              <a:t>テストの全体像</a:t>
            </a:r>
          </a:p>
        </p:txBody>
      </p:sp>
      <p:sp>
        <p:nvSpPr>
          <p:cNvPr id="12" name="ホームベース 11"/>
          <p:cNvSpPr/>
          <p:nvPr/>
        </p:nvSpPr>
        <p:spPr>
          <a:xfrm>
            <a:off x="7929350" y="6432487"/>
            <a:ext cx="1692323" cy="365125"/>
          </a:xfrm>
          <a:prstGeom prst="homePlate">
            <a:avLst/>
          </a:prstGeom>
          <a:solidFill>
            <a:schemeClr val="accent1">
              <a:lumMod val="40000"/>
              <a:lumOff val="6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100" dirty="0"/>
              <a:t>まとめ</a:t>
            </a:r>
            <a:endParaRPr lang="en-US" altLang="ja-JP" sz="1100" dirty="0"/>
          </a:p>
        </p:txBody>
      </p:sp>
      <p:sp>
        <p:nvSpPr>
          <p:cNvPr id="15" name="下矢印 14"/>
          <p:cNvSpPr/>
          <p:nvPr/>
        </p:nvSpPr>
        <p:spPr>
          <a:xfrm>
            <a:off x="7531031" y="2072178"/>
            <a:ext cx="796637" cy="639779"/>
          </a:xfrm>
          <a:prstGeom prst="downArrow">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コンテンツ プレースホルダー 1"/>
          <p:cNvSpPr txBox="1">
            <a:spLocks/>
          </p:cNvSpPr>
          <p:nvPr/>
        </p:nvSpPr>
        <p:spPr>
          <a:xfrm>
            <a:off x="1097280" y="1086824"/>
            <a:ext cx="10058400" cy="520304"/>
          </a:xfrm>
          <a:prstGeom prst="rect">
            <a:avLst/>
          </a:prstGeom>
        </p:spPr>
        <p:txBody>
          <a:bodyP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marL="0" indent="0">
              <a:buNone/>
            </a:pPr>
            <a:r>
              <a:rPr lang="ja-JP" altLang="en-US" sz="2800" dirty="0"/>
              <a:t>「やばさ」がどうなるかをそのリリース毎に確認していく。</a:t>
            </a:r>
          </a:p>
        </p:txBody>
      </p:sp>
      <p:sp>
        <p:nvSpPr>
          <p:cNvPr id="17" name="円/楕円 30"/>
          <p:cNvSpPr/>
          <p:nvPr/>
        </p:nvSpPr>
        <p:spPr>
          <a:xfrm>
            <a:off x="3944843" y="1802589"/>
            <a:ext cx="3848029" cy="361390"/>
          </a:xfrm>
          <a:prstGeom prst="ellipse">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8" name="直線コネクタ 17"/>
          <p:cNvCxnSpPr>
            <a:cxnSpLocks/>
            <a:endCxn id="8" idx="3"/>
          </p:cNvCxnSpPr>
          <p:nvPr/>
        </p:nvCxnSpPr>
        <p:spPr>
          <a:xfrm flipH="1">
            <a:off x="2403947" y="2674961"/>
            <a:ext cx="2188525" cy="54591"/>
          </a:xfrm>
          <a:prstGeom prst="line">
            <a:avLst/>
          </a:prstGeom>
          <a:ln w="28575">
            <a:solidFill>
              <a:srgbClr val="FF0000"/>
            </a:solidFill>
            <a:headEnd type="oval"/>
          </a:ln>
        </p:spPr>
        <p:style>
          <a:lnRef idx="1">
            <a:schemeClr val="accent1"/>
          </a:lnRef>
          <a:fillRef idx="0">
            <a:schemeClr val="accent1"/>
          </a:fillRef>
          <a:effectRef idx="0">
            <a:schemeClr val="accent1"/>
          </a:effectRef>
          <a:fontRef idx="minor">
            <a:schemeClr val="tx1"/>
          </a:fontRef>
        </p:style>
      </p:cxnSp>
      <p:sp>
        <p:nvSpPr>
          <p:cNvPr id="23" name="テキスト ボックス 22"/>
          <p:cNvSpPr txBox="1"/>
          <p:nvPr/>
        </p:nvSpPr>
        <p:spPr>
          <a:xfrm flipH="1">
            <a:off x="9240981" y="2118507"/>
            <a:ext cx="1914699" cy="369332"/>
          </a:xfrm>
          <a:prstGeom prst="rect">
            <a:avLst/>
          </a:prstGeom>
          <a:noFill/>
        </p:spPr>
        <p:txBody>
          <a:bodyPr wrap="square" rtlCol="0">
            <a:spAutoFit/>
          </a:bodyPr>
          <a:lstStyle/>
          <a:p>
            <a:r>
              <a:rPr kumimoji="1" lang="ja-JP" altLang="en-US" dirty="0">
                <a:solidFill>
                  <a:schemeClr val="accent5"/>
                </a:solidFill>
              </a:rPr>
              <a:t>対応必須なもの</a:t>
            </a:r>
          </a:p>
        </p:txBody>
      </p:sp>
      <p:sp>
        <p:nvSpPr>
          <p:cNvPr id="30" name="右中かっこ 29">
            <a:extLst>
              <a:ext uri="{FF2B5EF4-FFF2-40B4-BE49-F238E27FC236}">
                <a16:creationId xmlns:a16="http://schemas.microsoft.com/office/drawing/2014/main" id="{F3CABAF4-2DE5-45AF-B86B-C4B132135389}"/>
              </a:ext>
            </a:extLst>
          </p:cNvPr>
          <p:cNvSpPr/>
          <p:nvPr/>
        </p:nvSpPr>
        <p:spPr>
          <a:xfrm>
            <a:off x="8686282" y="1983284"/>
            <a:ext cx="290952" cy="639779"/>
          </a:xfrm>
          <a:prstGeom prst="rightBrac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31" name="正方形/長方形 30">
            <a:extLst>
              <a:ext uri="{FF2B5EF4-FFF2-40B4-BE49-F238E27FC236}">
                <a16:creationId xmlns:a16="http://schemas.microsoft.com/office/drawing/2014/main" id="{2307F2F4-4BF6-42B2-9BE6-9AECE1B5B0CD}"/>
              </a:ext>
            </a:extLst>
          </p:cNvPr>
          <p:cNvSpPr/>
          <p:nvPr/>
        </p:nvSpPr>
        <p:spPr>
          <a:xfrm>
            <a:off x="4293704" y="4877101"/>
            <a:ext cx="3635645" cy="16625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6992022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1097280" y="1086823"/>
            <a:ext cx="10538460" cy="4782271"/>
          </a:xfrm>
        </p:spPr>
        <p:txBody>
          <a:bodyPr>
            <a:noAutofit/>
          </a:bodyPr>
          <a:lstStyle/>
          <a:p>
            <a:r>
              <a:rPr lang="ja-JP" altLang="en-US" sz="2800" dirty="0"/>
              <a:t>テスト開発コンセプト</a:t>
            </a:r>
            <a:endParaRPr lang="en-US" altLang="ja-JP" sz="2800" dirty="0"/>
          </a:p>
          <a:p>
            <a:r>
              <a:rPr lang="ja-JP" altLang="en-US" sz="2800" dirty="0"/>
              <a:t>「製品のリリースを止めるバグを許容範囲まで減らす！」</a:t>
            </a:r>
            <a:endParaRPr lang="en-US" altLang="ja-JP" sz="2800" dirty="0"/>
          </a:p>
          <a:p>
            <a:endParaRPr lang="en-US" altLang="ja-JP" sz="2800" dirty="0"/>
          </a:p>
          <a:p>
            <a:pPr marL="201168" lvl="1" indent="0">
              <a:buNone/>
            </a:pPr>
            <a:r>
              <a:rPr lang="ja-JP" altLang="en-US" sz="2800" dirty="0"/>
              <a:t>課題</a:t>
            </a:r>
            <a:endParaRPr lang="en-US" altLang="ja-JP" sz="2800" dirty="0"/>
          </a:p>
          <a:p>
            <a:pPr marL="658368" lvl="1" indent="-457200">
              <a:buFont typeface="+mj-lt"/>
              <a:buAutoNum type="arabicPeriod"/>
            </a:pPr>
            <a:r>
              <a:rPr lang="ja-JP" altLang="en-US" sz="2800" dirty="0"/>
              <a:t>製品のリリースを止める事象およびバグをどう特定するか？</a:t>
            </a:r>
            <a:endParaRPr lang="en-US" altLang="ja-JP" sz="2800" dirty="0"/>
          </a:p>
          <a:p>
            <a:pPr marL="749808" lvl="4" indent="0">
              <a:buNone/>
            </a:pPr>
            <a:r>
              <a:rPr lang="ja-JP" altLang="en-US" sz="2400" dirty="0">
                <a:solidFill>
                  <a:schemeClr val="tx1"/>
                </a:solidFill>
              </a:rPr>
              <a:t>⇒</a:t>
            </a:r>
          </a:p>
          <a:p>
            <a:pPr marL="658368" lvl="1" indent="-457200">
              <a:buFont typeface="+mj-lt"/>
              <a:buAutoNum type="arabicPeriod"/>
            </a:pPr>
            <a:r>
              <a:rPr lang="ja-JP" altLang="en-US" sz="2800" dirty="0"/>
              <a:t>テストで対処する</a:t>
            </a:r>
            <a:r>
              <a:rPr lang="en-US" altLang="ja-JP" sz="2800" dirty="0"/>
              <a:t>/</a:t>
            </a:r>
            <a:r>
              <a:rPr lang="ja-JP" altLang="en-US" sz="2800" dirty="0"/>
              <a:t>しない事象はどのように決めるか？</a:t>
            </a:r>
            <a:endParaRPr lang="en-US" altLang="ja-JP" sz="2800" dirty="0"/>
          </a:p>
          <a:p>
            <a:pPr marL="749808" lvl="4" indent="0">
              <a:buNone/>
            </a:pPr>
            <a:r>
              <a:rPr lang="ja-JP" altLang="en-US" sz="2400" dirty="0">
                <a:solidFill>
                  <a:schemeClr val="tx1"/>
                </a:solidFill>
              </a:rPr>
              <a:t>⇒</a:t>
            </a:r>
          </a:p>
          <a:p>
            <a:pPr marL="658368" lvl="1" indent="-457200">
              <a:buFont typeface="+mj-lt"/>
              <a:buAutoNum type="arabicPeriod"/>
            </a:pPr>
            <a:r>
              <a:rPr lang="ja-JP" altLang="en-US" sz="2800" dirty="0"/>
              <a:t>対処するためにどんなテストをどれくらい行うか？</a:t>
            </a:r>
            <a:endParaRPr lang="en-US" altLang="ja-JP" sz="2800" dirty="0"/>
          </a:p>
          <a:p>
            <a:pPr marL="749808" lvl="4" indent="0">
              <a:buNone/>
            </a:pPr>
            <a:r>
              <a:rPr lang="ja-JP" altLang="en-US" sz="2400" dirty="0">
                <a:solidFill>
                  <a:schemeClr val="tx1"/>
                </a:solidFill>
              </a:rPr>
              <a:t>⇒</a:t>
            </a:r>
          </a:p>
          <a:p>
            <a:pPr marL="384048" lvl="2" indent="0">
              <a:buNone/>
            </a:pPr>
            <a:r>
              <a:rPr lang="ja-JP" altLang="en-US" sz="2400" dirty="0">
                <a:solidFill>
                  <a:srgbClr val="FF0000"/>
                </a:solidFill>
              </a:rPr>
              <a:t>　</a:t>
            </a:r>
            <a:endParaRPr lang="ja-JP" altLang="en-US" sz="2400" dirty="0"/>
          </a:p>
        </p:txBody>
      </p:sp>
      <p:sp>
        <p:nvSpPr>
          <p:cNvPr id="7" name="スライド番号プレースホルダー 6"/>
          <p:cNvSpPr>
            <a:spLocks noGrp="1"/>
          </p:cNvSpPr>
          <p:nvPr>
            <p:ph type="sldNum" sz="quarter" idx="11"/>
          </p:nvPr>
        </p:nvSpPr>
        <p:spPr/>
        <p:txBody>
          <a:bodyPr/>
          <a:lstStyle/>
          <a:p>
            <a:fld id="{C0685AC5-7F16-4986-9275-35D3C24FC03C}" type="slidenum">
              <a:rPr lang="ja-JP" altLang="en-US" smtClean="0"/>
              <a:pPr/>
              <a:t>28</a:t>
            </a:fld>
            <a:r>
              <a:rPr lang="en-US" altLang="ja-JP" dirty="0"/>
              <a:t> /32</a:t>
            </a:r>
            <a:endParaRPr lang="ja-JP" altLang="en-US" dirty="0"/>
          </a:p>
        </p:txBody>
      </p:sp>
      <p:sp>
        <p:nvSpPr>
          <p:cNvPr id="4" name="タイトル 3"/>
          <p:cNvSpPr>
            <a:spLocks noGrp="1"/>
          </p:cNvSpPr>
          <p:nvPr>
            <p:ph type="title"/>
          </p:nvPr>
        </p:nvSpPr>
        <p:spPr/>
        <p:txBody>
          <a:bodyPr>
            <a:noAutofit/>
          </a:bodyPr>
          <a:lstStyle/>
          <a:p>
            <a:r>
              <a:rPr lang="ja-JP" altLang="en-US" sz="3600" dirty="0"/>
              <a:t>実現できそうか？</a:t>
            </a:r>
            <a:endParaRPr lang="en-US" altLang="ja-JP" sz="3600" dirty="0"/>
          </a:p>
        </p:txBody>
      </p:sp>
      <p:sp>
        <p:nvSpPr>
          <p:cNvPr id="5" name="ホームベース 4"/>
          <p:cNvSpPr/>
          <p:nvPr/>
        </p:nvSpPr>
        <p:spPr>
          <a:xfrm>
            <a:off x="2852381" y="6432488"/>
            <a:ext cx="1692323" cy="365125"/>
          </a:xfrm>
          <a:prstGeom prst="homePlate">
            <a:avLst/>
          </a:prstGeom>
          <a:solidFill>
            <a:schemeClr val="accent1">
              <a:lumMod val="40000"/>
              <a:lumOff val="6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t>提案の概要</a:t>
            </a:r>
          </a:p>
        </p:txBody>
      </p:sp>
      <p:sp>
        <p:nvSpPr>
          <p:cNvPr id="6" name="ホームベース 5"/>
          <p:cNvSpPr/>
          <p:nvPr/>
        </p:nvSpPr>
        <p:spPr>
          <a:xfrm>
            <a:off x="4544704" y="6432488"/>
            <a:ext cx="1692323" cy="365125"/>
          </a:xfrm>
          <a:prstGeom prst="homePlate">
            <a:avLst/>
          </a:prstGeom>
          <a:solidFill>
            <a:schemeClr val="accent1">
              <a:lumMod val="40000"/>
              <a:lumOff val="6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t>前提条件と体制</a:t>
            </a:r>
          </a:p>
        </p:txBody>
      </p:sp>
      <p:sp>
        <p:nvSpPr>
          <p:cNvPr id="8" name="ホームベース 7"/>
          <p:cNvSpPr/>
          <p:nvPr/>
        </p:nvSpPr>
        <p:spPr>
          <a:xfrm>
            <a:off x="6237027" y="6432487"/>
            <a:ext cx="1692323" cy="365125"/>
          </a:xfrm>
          <a:prstGeom prst="homePlate">
            <a:avLst/>
          </a:prstGeom>
          <a:solidFill>
            <a:schemeClr val="accent1">
              <a:lumMod val="40000"/>
              <a:lumOff val="6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100" dirty="0"/>
              <a:t>テストの全体像</a:t>
            </a:r>
          </a:p>
        </p:txBody>
      </p:sp>
      <p:sp>
        <p:nvSpPr>
          <p:cNvPr id="9" name="ホームベース 8"/>
          <p:cNvSpPr/>
          <p:nvPr/>
        </p:nvSpPr>
        <p:spPr>
          <a:xfrm>
            <a:off x="7929350" y="6432487"/>
            <a:ext cx="1692323" cy="365125"/>
          </a:xfrm>
          <a:prstGeom prst="homePlate">
            <a:avLst/>
          </a:prstGeom>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100" dirty="0"/>
              <a:t>まとめ</a:t>
            </a:r>
            <a:endParaRPr lang="en-US" altLang="ja-JP" sz="1100" dirty="0"/>
          </a:p>
        </p:txBody>
      </p:sp>
    </p:spTree>
    <p:extLst>
      <p:ext uri="{BB962C8B-B14F-4D97-AF65-F5344CB8AC3E}">
        <p14:creationId xmlns:p14="http://schemas.microsoft.com/office/powerpoint/2010/main" val="4649034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1097280" y="1086823"/>
            <a:ext cx="10538460" cy="4782271"/>
          </a:xfrm>
        </p:spPr>
        <p:txBody>
          <a:bodyPr>
            <a:noAutofit/>
          </a:bodyPr>
          <a:lstStyle/>
          <a:p>
            <a:r>
              <a:rPr lang="ja-JP" altLang="en-US" sz="2800" dirty="0"/>
              <a:t>テスト開発コンセプト</a:t>
            </a:r>
            <a:endParaRPr lang="en-US" altLang="ja-JP" sz="2800" dirty="0"/>
          </a:p>
          <a:p>
            <a:r>
              <a:rPr lang="ja-JP" altLang="en-US" sz="2800" dirty="0"/>
              <a:t>「製品のリリースを止めるバグを許容範囲まで減らす！」</a:t>
            </a:r>
            <a:endParaRPr lang="en-US" altLang="ja-JP" sz="2800" dirty="0"/>
          </a:p>
          <a:p>
            <a:endParaRPr lang="en-US" altLang="ja-JP" sz="2800" dirty="0"/>
          </a:p>
          <a:p>
            <a:pPr marL="201168" lvl="1" indent="0">
              <a:buNone/>
            </a:pPr>
            <a:r>
              <a:rPr lang="ja-JP" altLang="en-US" sz="2800" dirty="0"/>
              <a:t>課題</a:t>
            </a:r>
            <a:endParaRPr lang="en-US" altLang="ja-JP" sz="2800" dirty="0"/>
          </a:p>
          <a:p>
            <a:pPr marL="658368" lvl="1" indent="-457200">
              <a:buFont typeface="+mj-lt"/>
              <a:buAutoNum type="arabicPeriod"/>
            </a:pPr>
            <a:r>
              <a:rPr lang="ja-JP" altLang="en-US" sz="2800" dirty="0"/>
              <a:t>製品のリリースを止める事象およびバグをどう特定するか？</a:t>
            </a:r>
            <a:endParaRPr lang="en-US" altLang="ja-JP" sz="2800" dirty="0"/>
          </a:p>
          <a:p>
            <a:pPr marL="749808" lvl="4" indent="0">
              <a:buNone/>
            </a:pPr>
            <a:r>
              <a:rPr lang="ja-JP" altLang="en-US" sz="2400" dirty="0">
                <a:solidFill>
                  <a:srgbClr val="FF0000"/>
                </a:solidFill>
              </a:rPr>
              <a:t>⇒フォールトツリー図を用いた事象の分解</a:t>
            </a:r>
          </a:p>
          <a:p>
            <a:pPr marL="658368" lvl="1" indent="-457200">
              <a:buFont typeface="+mj-lt"/>
              <a:buAutoNum type="arabicPeriod"/>
            </a:pPr>
            <a:r>
              <a:rPr lang="ja-JP" altLang="en-US" sz="2800" dirty="0"/>
              <a:t>テストで対処する</a:t>
            </a:r>
            <a:r>
              <a:rPr lang="en-US" altLang="ja-JP" sz="2800" dirty="0"/>
              <a:t>/</a:t>
            </a:r>
            <a:r>
              <a:rPr lang="ja-JP" altLang="en-US" sz="2800" dirty="0"/>
              <a:t>しない事象はどのように決めるか？</a:t>
            </a:r>
            <a:endParaRPr lang="en-US" altLang="ja-JP" sz="2800" dirty="0"/>
          </a:p>
          <a:p>
            <a:pPr marL="749808" lvl="4" indent="0">
              <a:buNone/>
            </a:pPr>
            <a:r>
              <a:rPr lang="ja-JP" altLang="en-US" sz="2400" dirty="0">
                <a:solidFill>
                  <a:schemeClr val="tx1"/>
                </a:solidFill>
              </a:rPr>
              <a:t>⇒</a:t>
            </a:r>
          </a:p>
          <a:p>
            <a:pPr marL="658368" lvl="1" indent="-457200">
              <a:buFont typeface="+mj-lt"/>
              <a:buAutoNum type="arabicPeriod"/>
            </a:pPr>
            <a:r>
              <a:rPr lang="ja-JP" altLang="en-US" sz="2800" dirty="0"/>
              <a:t>対処するためにどんなテストをどれくらい行うか？</a:t>
            </a:r>
            <a:endParaRPr lang="en-US" altLang="ja-JP" sz="2800" dirty="0"/>
          </a:p>
          <a:p>
            <a:pPr marL="749808" lvl="4" indent="0">
              <a:buNone/>
            </a:pPr>
            <a:r>
              <a:rPr lang="ja-JP" altLang="en-US" sz="2400" dirty="0">
                <a:solidFill>
                  <a:schemeClr val="tx1"/>
                </a:solidFill>
              </a:rPr>
              <a:t>⇒</a:t>
            </a:r>
          </a:p>
          <a:p>
            <a:pPr marL="384048" lvl="2" indent="0">
              <a:buNone/>
            </a:pPr>
            <a:r>
              <a:rPr lang="ja-JP" altLang="en-US" sz="2400" dirty="0">
                <a:solidFill>
                  <a:srgbClr val="FF0000"/>
                </a:solidFill>
              </a:rPr>
              <a:t>　</a:t>
            </a:r>
            <a:endParaRPr lang="ja-JP" altLang="en-US" sz="2400" dirty="0"/>
          </a:p>
        </p:txBody>
      </p:sp>
      <p:sp>
        <p:nvSpPr>
          <p:cNvPr id="7" name="スライド番号プレースホルダー 6"/>
          <p:cNvSpPr>
            <a:spLocks noGrp="1"/>
          </p:cNvSpPr>
          <p:nvPr>
            <p:ph type="sldNum" sz="quarter" idx="11"/>
          </p:nvPr>
        </p:nvSpPr>
        <p:spPr/>
        <p:txBody>
          <a:bodyPr/>
          <a:lstStyle/>
          <a:p>
            <a:fld id="{C0685AC5-7F16-4986-9275-35D3C24FC03C}" type="slidenum">
              <a:rPr lang="ja-JP" altLang="en-US" smtClean="0"/>
              <a:pPr/>
              <a:t>29</a:t>
            </a:fld>
            <a:r>
              <a:rPr lang="en-US" altLang="ja-JP" dirty="0"/>
              <a:t> /32</a:t>
            </a:r>
            <a:endParaRPr lang="ja-JP" altLang="en-US" dirty="0"/>
          </a:p>
        </p:txBody>
      </p:sp>
      <p:sp>
        <p:nvSpPr>
          <p:cNvPr id="4" name="タイトル 3"/>
          <p:cNvSpPr>
            <a:spLocks noGrp="1"/>
          </p:cNvSpPr>
          <p:nvPr>
            <p:ph type="title"/>
          </p:nvPr>
        </p:nvSpPr>
        <p:spPr/>
        <p:txBody>
          <a:bodyPr>
            <a:noAutofit/>
          </a:bodyPr>
          <a:lstStyle/>
          <a:p>
            <a:r>
              <a:rPr lang="ja-JP" altLang="en-US" sz="3600" dirty="0"/>
              <a:t>実現できそうか？</a:t>
            </a:r>
            <a:endParaRPr lang="en-US" altLang="ja-JP" sz="3600" dirty="0"/>
          </a:p>
        </p:txBody>
      </p:sp>
      <p:sp>
        <p:nvSpPr>
          <p:cNvPr id="5" name="ホームベース 4"/>
          <p:cNvSpPr/>
          <p:nvPr/>
        </p:nvSpPr>
        <p:spPr>
          <a:xfrm>
            <a:off x="2852381" y="6432488"/>
            <a:ext cx="1692323" cy="365125"/>
          </a:xfrm>
          <a:prstGeom prst="homePlate">
            <a:avLst/>
          </a:prstGeom>
          <a:solidFill>
            <a:schemeClr val="accent1">
              <a:lumMod val="40000"/>
              <a:lumOff val="6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t>提案の概要</a:t>
            </a:r>
          </a:p>
        </p:txBody>
      </p:sp>
      <p:sp>
        <p:nvSpPr>
          <p:cNvPr id="6" name="ホームベース 5"/>
          <p:cNvSpPr/>
          <p:nvPr/>
        </p:nvSpPr>
        <p:spPr>
          <a:xfrm>
            <a:off x="4544704" y="6432488"/>
            <a:ext cx="1692323" cy="365125"/>
          </a:xfrm>
          <a:prstGeom prst="homePlate">
            <a:avLst/>
          </a:prstGeom>
          <a:solidFill>
            <a:schemeClr val="accent1">
              <a:lumMod val="40000"/>
              <a:lumOff val="6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t>前提条件と体制</a:t>
            </a:r>
          </a:p>
        </p:txBody>
      </p:sp>
      <p:sp>
        <p:nvSpPr>
          <p:cNvPr id="8" name="ホームベース 7"/>
          <p:cNvSpPr/>
          <p:nvPr/>
        </p:nvSpPr>
        <p:spPr>
          <a:xfrm>
            <a:off x="6237027" y="6432487"/>
            <a:ext cx="1692323" cy="365125"/>
          </a:xfrm>
          <a:prstGeom prst="homePlate">
            <a:avLst/>
          </a:prstGeom>
          <a:solidFill>
            <a:schemeClr val="accent1">
              <a:lumMod val="40000"/>
              <a:lumOff val="6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100" dirty="0"/>
              <a:t>テストの全体像</a:t>
            </a:r>
          </a:p>
        </p:txBody>
      </p:sp>
      <p:sp>
        <p:nvSpPr>
          <p:cNvPr id="9" name="ホームベース 8"/>
          <p:cNvSpPr/>
          <p:nvPr/>
        </p:nvSpPr>
        <p:spPr>
          <a:xfrm>
            <a:off x="7929350" y="6432487"/>
            <a:ext cx="1692323" cy="365125"/>
          </a:xfrm>
          <a:prstGeom prst="homePlate">
            <a:avLst/>
          </a:prstGeom>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100" dirty="0"/>
              <a:t>まとめ</a:t>
            </a:r>
            <a:endParaRPr lang="en-US" altLang="ja-JP" sz="1100" dirty="0"/>
          </a:p>
        </p:txBody>
      </p:sp>
    </p:spTree>
    <p:extLst>
      <p:ext uri="{BB962C8B-B14F-4D97-AF65-F5344CB8AC3E}">
        <p14:creationId xmlns:p14="http://schemas.microsoft.com/office/powerpoint/2010/main" val="29497725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noAutofit/>
          </a:bodyPr>
          <a:lstStyle/>
          <a:p>
            <a:pPr marL="514350" indent="-514350">
              <a:buFont typeface="+mj-lt"/>
              <a:buAutoNum type="arabicPeriod"/>
            </a:pPr>
            <a:r>
              <a:rPr lang="ja-JP" altLang="en-US" sz="3200" dirty="0"/>
              <a:t>提案の概要</a:t>
            </a:r>
          </a:p>
          <a:p>
            <a:pPr marL="514350" indent="-514350">
              <a:buFont typeface="+mj-lt"/>
              <a:buAutoNum type="arabicPeriod"/>
            </a:pPr>
            <a:r>
              <a:rPr lang="ja-JP" altLang="en-US" sz="3200" dirty="0"/>
              <a:t>前提条件と課題</a:t>
            </a:r>
          </a:p>
          <a:p>
            <a:pPr marL="514350" indent="-514350">
              <a:buFont typeface="+mj-lt"/>
              <a:buAutoNum type="arabicPeriod"/>
            </a:pPr>
            <a:r>
              <a:rPr lang="ja-JP" altLang="en-US" sz="3200" dirty="0"/>
              <a:t>テストの全体像</a:t>
            </a:r>
            <a:endParaRPr lang="en-US" altLang="ja-JP" sz="3200" dirty="0"/>
          </a:p>
          <a:p>
            <a:pPr marL="514350" indent="-514350">
              <a:buFont typeface="+mj-lt"/>
              <a:buAutoNum type="arabicPeriod"/>
            </a:pPr>
            <a:r>
              <a:rPr lang="ja-JP" altLang="en-US" sz="3200" dirty="0"/>
              <a:t>まとめ</a:t>
            </a:r>
          </a:p>
        </p:txBody>
      </p:sp>
      <p:sp>
        <p:nvSpPr>
          <p:cNvPr id="7" name="スライド番号プレースホルダー 6"/>
          <p:cNvSpPr>
            <a:spLocks noGrp="1"/>
          </p:cNvSpPr>
          <p:nvPr>
            <p:ph type="sldNum" sz="quarter" idx="11"/>
          </p:nvPr>
        </p:nvSpPr>
        <p:spPr/>
        <p:txBody>
          <a:bodyPr/>
          <a:lstStyle/>
          <a:p>
            <a:fld id="{C0685AC5-7F16-4986-9275-35D3C24FC03C}" type="slidenum">
              <a:rPr lang="ja-JP" altLang="en-US" smtClean="0"/>
              <a:pPr/>
              <a:t>3</a:t>
            </a:fld>
            <a:r>
              <a:rPr lang="en-US" altLang="ja-JP" dirty="0"/>
              <a:t> /32</a:t>
            </a:r>
            <a:endParaRPr lang="ja-JP" altLang="en-US" dirty="0"/>
          </a:p>
        </p:txBody>
      </p:sp>
      <p:sp>
        <p:nvSpPr>
          <p:cNvPr id="4" name="タイトル 3"/>
          <p:cNvSpPr>
            <a:spLocks noGrp="1"/>
          </p:cNvSpPr>
          <p:nvPr>
            <p:ph type="title"/>
          </p:nvPr>
        </p:nvSpPr>
        <p:spPr/>
        <p:txBody>
          <a:bodyPr/>
          <a:lstStyle/>
          <a:p>
            <a:r>
              <a:rPr lang="ja-JP" altLang="en-US" dirty="0"/>
              <a:t>アジェンダ</a:t>
            </a:r>
            <a:endParaRPr kumimoji="1" lang="ja-JP" altLang="en-US" dirty="0"/>
          </a:p>
        </p:txBody>
      </p:sp>
    </p:spTree>
    <p:extLst>
      <p:ext uri="{BB962C8B-B14F-4D97-AF65-F5344CB8AC3E}">
        <p14:creationId xmlns:p14="http://schemas.microsoft.com/office/powerpoint/2010/main" val="4695563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1097280" y="1086823"/>
            <a:ext cx="10538460" cy="4782271"/>
          </a:xfrm>
        </p:spPr>
        <p:txBody>
          <a:bodyPr>
            <a:noAutofit/>
          </a:bodyPr>
          <a:lstStyle/>
          <a:p>
            <a:r>
              <a:rPr lang="ja-JP" altLang="en-US" sz="2800" dirty="0"/>
              <a:t>テスト開発コンセプト</a:t>
            </a:r>
            <a:endParaRPr lang="en-US" altLang="ja-JP" sz="2800" dirty="0"/>
          </a:p>
          <a:p>
            <a:r>
              <a:rPr lang="ja-JP" altLang="en-US" sz="2800" dirty="0"/>
              <a:t>「製品のリリースを止めるバグを許容範囲まで減らす！」</a:t>
            </a:r>
            <a:endParaRPr lang="en-US" altLang="ja-JP" sz="2800" dirty="0"/>
          </a:p>
          <a:p>
            <a:endParaRPr lang="en-US" altLang="ja-JP" sz="2800" dirty="0"/>
          </a:p>
          <a:p>
            <a:pPr marL="201168" lvl="1" indent="0">
              <a:buNone/>
            </a:pPr>
            <a:r>
              <a:rPr lang="ja-JP" altLang="en-US" sz="2800" dirty="0"/>
              <a:t>課題</a:t>
            </a:r>
            <a:endParaRPr lang="en-US" altLang="ja-JP" sz="2800" dirty="0"/>
          </a:p>
          <a:p>
            <a:pPr marL="658368" lvl="1" indent="-457200">
              <a:buFont typeface="+mj-lt"/>
              <a:buAutoNum type="arabicPeriod"/>
            </a:pPr>
            <a:r>
              <a:rPr lang="ja-JP" altLang="en-US" sz="2800" dirty="0"/>
              <a:t>製品のリリースを止める事象およびバグをどう特定するか？</a:t>
            </a:r>
            <a:endParaRPr lang="en-US" altLang="ja-JP" sz="2800" dirty="0"/>
          </a:p>
          <a:p>
            <a:pPr marL="749808" lvl="4" indent="0">
              <a:buNone/>
            </a:pPr>
            <a:r>
              <a:rPr lang="ja-JP" altLang="en-US" sz="2400" dirty="0">
                <a:solidFill>
                  <a:schemeClr val="tx1"/>
                </a:solidFill>
              </a:rPr>
              <a:t>⇒フォールトツリー図を用いた事象の分解</a:t>
            </a:r>
          </a:p>
          <a:p>
            <a:pPr marL="658368" lvl="1" indent="-457200">
              <a:buFont typeface="+mj-lt"/>
              <a:buAutoNum type="arabicPeriod"/>
            </a:pPr>
            <a:r>
              <a:rPr lang="ja-JP" altLang="en-US" sz="2800" dirty="0"/>
              <a:t>テストで対処する</a:t>
            </a:r>
            <a:r>
              <a:rPr lang="en-US" altLang="ja-JP" sz="2800" dirty="0"/>
              <a:t>/</a:t>
            </a:r>
            <a:r>
              <a:rPr lang="ja-JP" altLang="en-US" sz="2800" dirty="0"/>
              <a:t>しない事象はどのように決めるか？</a:t>
            </a:r>
            <a:endParaRPr lang="en-US" altLang="ja-JP" sz="2800" dirty="0"/>
          </a:p>
          <a:p>
            <a:pPr marL="749808" lvl="4" indent="0">
              <a:buNone/>
            </a:pPr>
            <a:r>
              <a:rPr lang="ja-JP" altLang="en-US" sz="2400" dirty="0">
                <a:solidFill>
                  <a:srgbClr val="FF0000"/>
                </a:solidFill>
              </a:rPr>
              <a:t>⇒被害金額とコード変更履歴からのリスク値による優先順位</a:t>
            </a:r>
          </a:p>
          <a:p>
            <a:pPr marL="658368" lvl="1" indent="-457200">
              <a:buFont typeface="+mj-lt"/>
              <a:buAutoNum type="arabicPeriod"/>
            </a:pPr>
            <a:r>
              <a:rPr lang="ja-JP" altLang="en-US" sz="2800" dirty="0"/>
              <a:t>対処するためにどんなテストをどれくらい行うか？</a:t>
            </a:r>
            <a:endParaRPr lang="en-US" altLang="ja-JP" sz="2800" dirty="0"/>
          </a:p>
          <a:p>
            <a:pPr marL="749808" lvl="4" indent="0">
              <a:buNone/>
            </a:pPr>
            <a:r>
              <a:rPr lang="ja-JP" altLang="en-US" sz="2400" dirty="0">
                <a:solidFill>
                  <a:schemeClr val="tx1"/>
                </a:solidFill>
              </a:rPr>
              <a:t>⇒</a:t>
            </a:r>
          </a:p>
          <a:p>
            <a:pPr marL="384048" lvl="2" indent="0">
              <a:buNone/>
            </a:pPr>
            <a:r>
              <a:rPr lang="ja-JP" altLang="en-US" sz="2400" dirty="0">
                <a:solidFill>
                  <a:srgbClr val="FF0000"/>
                </a:solidFill>
              </a:rPr>
              <a:t>　</a:t>
            </a:r>
            <a:endParaRPr lang="ja-JP" altLang="en-US" sz="2400" dirty="0"/>
          </a:p>
        </p:txBody>
      </p:sp>
      <p:sp>
        <p:nvSpPr>
          <p:cNvPr id="7" name="スライド番号プレースホルダー 6"/>
          <p:cNvSpPr>
            <a:spLocks noGrp="1"/>
          </p:cNvSpPr>
          <p:nvPr>
            <p:ph type="sldNum" sz="quarter" idx="11"/>
          </p:nvPr>
        </p:nvSpPr>
        <p:spPr/>
        <p:txBody>
          <a:bodyPr/>
          <a:lstStyle/>
          <a:p>
            <a:fld id="{C0685AC5-7F16-4986-9275-35D3C24FC03C}" type="slidenum">
              <a:rPr lang="ja-JP" altLang="en-US" smtClean="0"/>
              <a:pPr/>
              <a:t>30</a:t>
            </a:fld>
            <a:r>
              <a:rPr lang="en-US" altLang="ja-JP" dirty="0"/>
              <a:t> /32</a:t>
            </a:r>
            <a:endParaRPr lang="ja-JP" altLang="en-US" dirty="0"/>
          </a:p>
        </p:txBody>
      </p:sp>
      <p:sp>
        <p:nvSpPr>
          <p:cNvPr id="4" name="タイトル 3"/>
          <p:cNvSpPr>
            <a:spLocks noGrp="1"/>
          </p:cNvSpPr>
          <p:nvPr>
            <p:ph type="title"/>
          </p:nvPr>
        </p:nvSpPr>
        <p:spPr/>
        <p:txBody>
          <a:bodyPr>
            <a:noAutofit/>
          </a:bodyPr>
          <a:lstStyle/>
          <a:p>
            <a:r>
              <a:rPr lang="ja-JP" altLang="en-US" sz="3600" dirty="0"/>
              <a:t>実現できそうか？</a:t>
            </a:r>
            <a:endParaRPr lang="en-US" altLang="ja-JP" sz="3600" dirty="0"/>
          </a:p>
        </p:txBody>
      </p:sp>
      <p:sp>
        <p:nvSpPr>
          <p:cNvPr id="5" name="ホームベース 4"/>
          <p:cNvSpPr/>
          <p:nvPr/>
        </p:nvSpPr>
        <p:spPr>
          <a:xfrm>
            <a:off x="2852381" y="6432488"/>
            <a:ext cx="1692323" cy="365125"/>
          </a:xfrm>
          <a:prstGeom prst="homePlate">
            <a:avLst/>
          </a:prstGeom>
          <a:solidFill>
            <a:schemeClr val="accent1">
              <a:lumMod val="40000"/>
              <a:lumOff val="6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t>提案の概要</a:t>
            </a:r>
          </a:p>
        </p:txBody>
      </p:sp>
      <p:sp>
        <p:nvSpPr>
          <p:cNvPr id="6" name="ホームベース 5"/>
          <p:cNvSpPr/>
          <p:nvPr/>
        </p:nvSpPr>
        <p:spPr>
          <a:xfrm>
            <a:off x="4544704" y="6432488"/>
            <a:ext cx="1692323" cy="365125"/>
          </a:xfrm>
          <a:prstGeom prst="homePlate">
            <a:avLst/>
          </a:prstGeom>
          <a:solidFill>
            <a:schemeClr val="accent1">
              <a:lumMod val="40000"/>
              <a:lumOff val="6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t>前提条件と体制</a:t>
            </a:r>
          </a:p>
        </p:txBody>
      </p:sp>
      <p:sp>
        <p:nvSpPr>
          <p:cNvPr id="8" name="ホームベース 7"/>
          <p:cNvSpPr/>
          <p:nvPr/>
        </p:nvSpPr>
        <p:spPr>
          <a:xfrm>
            <a:off x="6237027" y="6432487"/>
            <a:ext cx="1692323" cy="365125"/>
          </a:xfrm>
          <a:prstGeom prst="homePlate">
            <a:avLst/>
          </a:prstGeom>
          <a:solidFill>
            <a:schemeClr val="accent1">
              <a:lumMod val="40000"/>
              <a:lumOff val="6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100" dirty="0"/>
              <a:t>テストの全体像</a:t>
            </a:r>
          </a:p>
        </p:txBody>
      </p:sp>
      <p:sp>
        <p:nvSpPr>
          <p:cNvPr id="9" name="ホームベース 8"/>
          <p:cNvSpPr/>
          <p:nvPr/>
        </p:nvSpPr>
        <p:spPr>
          <a:xfrm>
            <a:off x="7929350" y="6432487"/>
            <a:ext cx="1692323" cy="365125"/>
          </a:xfrm>
          <a:prstGeom prst="homePlate">
            <a:avLst/>
          </a:prstGeom>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100" dirty="0"/>
              <a:t>まとめ</a:t>
            </a:r>
            <a:endParaRPr lang="en-US" altLang="ja-JP" sz="1100" dirty="0"/>
          </a:p>
        </p:txBody>
      </p:sp>
    </p:spTree>
    <p:extLst>
      <p:ext uri="{BB962C8B-B14F-4D97-AF65-F5344CB8AC3E}">
        <p14:creationId xmlns:p14="http://schemas.microsoft.com/office/powerpoint/2010/main" val="6975306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1097280" y="1086823"/>
            <a:ext cx="10538460" cy="4782271"/>
          </a:xfrm>
        </p:spPr>
        <p:txBody>
          <a:bodyPr>
            <a:noAutofit/>
          </a:bodyPr>
          <a:lstStyle/>
          <a:p>
            <a:r>
              <a:rPr lang="ja-JP" altLang="en-US" sz="2800" dirty="0"/>
              <a:t>テスト開発コンセプト</a:t>
            </a:r>
            <a:endParaRPr lang="en-US" altLang="ja-JP" sz="2800" dirty="0"/>
          </a:p>
          <a:p>
            <a:r>
              <a:rPr lang="ja-JP" altLang="en-US" sz="2800" dirty="0"/>
              <a:t>「製品のリリースを止めるバグを許容範囲まで減らす！」</a:t>
            </a:r>
            <a:endParaRPr lang="en-US" altLang="ja-JP" sz="2800" dirty="0"/>
          </a:p>
          <a:p>
            <a:endParaRPr lang="en-US" altLang="ja-JP" sz="2800" dirty="0"/>
          </a:p>
          <a:p>
            <a:pPr marL="201168" lvl="1" indent="0">
              <a:buNone/>
            </a:pPr>
            <a:r>
              <a:rPr lang="ja-JP" altLang="en-US" sz="2800" dirty="0"/>
              <a:t>課題</a:t>
            </a:r>
            <a:endParaRPr lang="en-US" altLang="ja-JP" sz="2800" dirty="0"/>
          </a:p>
          <a:p>
            <a:pPr marL="658368" lvl="1" indent="-457200">
              <a:buFont typeface="+mj-lt"/>
              <a:buAutoNum type="arabicPeriod"/>
            </a:pPr>
            <a:r>
              <a:rPr lang="ja-JP" altLang="en-US" sz="2800" dirty="0"/>
              <a:t>製品のリリースを止める事象およびバグをどう特定するか？</a:t>
            </a:r>
            <a:endParaRPr lang="en-US" altLang="ja-JP" sz="2800" dirty="0"/>
          </a:p>
          <a:p>
            <a:pPr marL="749808" lvl="4" indent="0">
              <a:buNone/>
            </a:pPr>
            <a:r>
              <a:rPr lang="ja-JP" altLang="en-US" sz="2400" dirty="0">
                <a:solidFill>
                  <a:schemeClr val="tx1"/>
                </a:solidFill>
              </a:rPr>
              <a:t>⇒フォールトツリー図を用いた事象の分解</a:t>
            </a:r>
          </a:p>
          <a:p>
            <a:pPr marL="658368" lvl="1" indent="-457200">
              <a:buFont typeface="+mj-lt"/>
              <a:buAutoNum type="arabicPeriod"/>
            </a:pPr>
            <a:r>
              <a:rPr lang="ja-JP" altLang="en-US" sz="2800" dirty="0"/>
              <a:t>テストで対処する</a:t>
            </a:r>
            <a:r>
              <a:rPr lang="en-US" altLang="ja-JP" sz="2800" dirty="0"/>
              <a:t>/</a:t>
            </a:r>
            <a:r>
              <a:rPr lang="ja-JP" altLang="en-US" sz="2800" dirty="0"/>
              <a:t>しない事象はどのように決めるか？</a:t>
            </a:r>
            <a:endParaRPr lang="en-US" altLang="ja-JP" sz="2800" dirty="0"/>
          </a:p>
          <a:p>
            <a:pPr marL="749808" lvl="4" indent="0">
              <a:buNone/>
            </a:pPr>
            <a:r>
              <a:rPr lang="ja-JP" altLang="en-US" sz="2400" dirty="0">
                <a:solidFill>
                  <a:schemeClr val="tx1"/>
                </a:solidFill>
              </a:rPr>
              <a:t>⇒被害金額とコード変更履歴からのリスク値による優先順位</a:t>
            </a:r>
          </a:p>
          <a:p>
            <a:pPr marL="658368" lvl="1" indent="-457200">
              <a:buFont typeface="+mj-lt"/>
              <a:buAutoNum type="arabicPeriod"/>
            </a:pPr>
            <a:r>
              <a:rPr lang="ja-JP" altLang="en-US" sz="2800" dirty="0"/>
              <a:t>対処するためにどんなテストをどれくらい行うか？</a:t>
            </a:r>
            <a:endParaRPr lang="en-US" altLang="ja-JP" sz="2800" dirty="0"/>
          </a:p>
          <a:p>
            <a:pPr marL="749808" lvl="4" indent="0">
              <a:buNone/>
            </a:pPr>
            <a:r>
              <a:rPr lang="ja-JP" altLang="en-US" sz="2400" dirty="0">
                <a:solidFill>
                  <a:srgbClr val="FF0000"/>
                </a:solidFill>
              </a:rPr>
              <a:t>⇒テストタイプのリスク低減表による事象の許容範囲への調節</a:t>
            </a:r>
            <a:endParaRPr lang="ja-JP" altLang="en-US" sz="2400" dirty="0"/>
          </a:p>
          <a:p>
            <a:pPr marL="384048" lvl="2" indent="0">
              <a:buNone/>
            </a:pPr>
            <a:r>
              <a:rPr lang="ja-JP" altLang="en-US" sz="2400" dirty="0">
                <a:solidFill>
                  <a:srgbClr val="FF0000"/>
                </a:solidFill>
              </a:rPr>
              <a:t>　</a:t>
            </a:r>
            <a:endParaRPr lang="ja-JP" altLang="en-US" sz="2400" dirty="0"/>
          </a:p>
        </p:txBody>
      </p:sp>
      <p:sp>
        <p:nvSpPr>
          <p:cNvPr id="7" name="スライド番号プレースホルダー 6"/>
          <p:cNvSpPr>
            <a:spLocks noGrp="1"/>
          </p:cNvSpPr>
          <p:nvPr>
            <p:ph type="sldNum" sz="quarter" idx="11"/>
          </p:nvPr>
        </p:nvSpPr>
        <p:spPr/>
        <p:txBody>
          <a:bodyPr/>
          <a:lstStyle/>
          <a:p>
            <a:fld id="{C0685AC5-7F16-4986-9275-35D3C24FC03C}" type="slidenum">
              <a:rPr lang="ja-JP" altLang="en-US" smtClean="0"/>
              <a:pPr/>
              <a:t>31</a:t>
            </a:fld>
            <a:r>
              <a:rPr lang="en-US" altLang="ja-JP" dirty="0"/>
              <a:t> /32</a:t>
            </a:r>
            <a:endParaRPr lang="ja-JP" altLang="en-US" dirty="0"/>
          </a:p>
        </p:txBody>
      </p:sp>
      <p:sp>
        <p:nvSpPr>
          <p:cNvPr id="4" name="タイトル 3"/>
          <p:cNvSpPr>
            <a:spLocks noGrp="1"/>
          </p:cNvSpPr>
          <p:nvPr>
            <p:ph type="title"/>
          </p:nvPr>
        </p:nvSpPr>
        <p:spPr/>
        <p:txBody>
          <a:bodyPr>
            <a:noAutofit/>
          </a:bodyPr>
          <a:lstStyle/>
          <a:p>
            <a:r>
              <a:rPr lang="ja-JP" altLang="en-US" sz="3600" dirty="0"/>
              <a:t>実現できそうか？</a:t>
            </a:r>
            <a:endParaRPr lang="en-US" altLang="ja-JP" sz="3600" dirty="0"/>
          </a:p>
        </p:txBody>
      </p:sp>
      <p:sp>
        <p:nvSpPr>
          <p:cNvPr id="5" name="ホームベース 4"/>
          <p:cNvSpPr/>
          <p:nvPr/>
        </p:nvSpPr>
        <p:spPr>
          <a:xfrm>
            <a:off x="2852381" y="6432488"/>
            <a:ext cx="1692323" cy="365125"/>
          </a:xfrm>
          <a:prstGeom prst="homePlate">
            <a:avLst/>
          </a:prstGeom>
          <a:solidFill>
            <a:schemeClr val="accent1">
              <a:lumMod val="40000"/>
              <a:lumOff val="6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t>提案の概要</a:t>
            </a:r>
          </a:p>
        </p:txBody>
      </p:sp>
      <p:sp>
        <p:nvSpPr>
          <p:cNvPr id="6" name="ホームベース 5"/>
          <p:cNvSpPr/>
          <p:nvPr/>
        </p:nvSpPr>
        <p:spPr>
          <a:xfrm>
            <a:off x="4544704" y="6432488"/>
            <a:ext cx="1692323" cy="365125"/>
          </a:xfrm>
          <a:prstGeom prst="homePlate">
            <a:avLst/>
          </a:prstGeom>
          <a:solidFill>
            <a:schemeClr val="accent1">
              <a:lumMod val="40000"/>
              <a:lumOff val="6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t>前提条件と体制</a:t>
            </a:r>
          </a:p>
        </p:txBody>
      </p:sp>
      <p:sp>
        <p:nvSpPr>
          <p:cNvPr id="8" name="ホームベース 7"/>
          <p:cNvSpPr/>
          <p:nvPr/>
        </p:nvSpPr>
        <p:spPr>
          <a:xfrm>
            <a:off x="6237027" y="6432487"/>
            <a:ext cx="1692323" cy="365125"/>
          </a:xfrm>
          <a:prstGeom prst="homePlate">
            <a:avLst/>
          </a:prstGeom>
          <a:solidFill>
            <a:schemeClr val="accent1">
              <a:lumMod val="40000"/>
              <a:lumOff val="6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100" dirty="0"/>
              <a:t>テストの全体像</a:t>
            </a:r>
          </a:p>
        </p:txBody>
      </p:sp>
      <p:sp>
        <p:nvSpPr>
          <p:cNvPr id="9" name="ホームベース 8"/>
          <p:cNvSpPr/>
          <p:nvPr/>
        </p:nvSpPr>
        <p:spPr>
          <a:xfrm>
            <a:off x="7929350" y="6432487"/>
            <a:ext cx="1692323" cy="365125"/>
          </a:xfrm>
          <a:prstGeom prst="homePlate">
            <a:avLst/>
          </a:prstGeom>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100" dirty="0"/>
              <a:t>まとめ</a:t>
            </a:r>
            <a:endParaRPr lang="en-US" altLang="ja-JP" sz="1100" dirty="0"/>
          </a:p>
        </p:txBody>
      </p:sp>
    </p:spTree>
    <p:extLst>
      <p:ext uri="{BB962C8B-B14F-4D97-AF65-F5344CB8AC3E}">
        <p14:creationId xmlns:p14="http://schemas.microsoft.com/office/powerpoint/2010/main" val="2660100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1097280" y="1086823"/>
            <a:ext cx="10538460" cy="4782271"/>
          </a:xfrm>
        </p:spPr>
        <p:txBody>
          <a:bodyPr>
            <a:noAutofit/>
          </a:bodyPr>
          <a:lstStyle/>
          <a:p>
            <a:r>
              <a:rPr lang="ja-JP" altLang="en-US" sz="2800" dirty="0"/>
              <a:t>テスト開発コンセプト</a:t>
            </a:r>
            <a:endParaRPr lang="en-US" altLang="ja-JP" sz="2800" dirty="0"/>
          </a:p>
          <a:p>
            <a:r>
              <a:rPr lang="ja-JP" altLang="en-US" sz="2800" dirty="0"/>
              <a:t>「製品のリリースを止めるバグを許容範囲まで減らす！」</a:t>
            </a:r>
            <a:endParaRPr lang="en-US" altLang="ja-JP" sz="2800" dirty="0"/>
          </a:p>
          <a:p>
            <a:endParaRPr lang="en-US" altLang="ja-JP" sz="2800" dirty="0"/>
          </a:p>
          <a:p>
            <a:pPr marL="201168" lvl="1" indent="0">
              <a:buNone/>
            </a:pPr>
            <a:r>
              <a:rPr lang="ja-JP" altLang="en-US" sz="2800" dirty="0"/>
              <a:t>課題</a:t>
            </a:r>
            <a:endParaRPr lang="en-US" altLang="ja-JP" sz="2800" dirty="0"/>
          </a:p>
          <a:p>
            <a:pPr marL="658368" lvl="1" indent="-457200">
              <a:buFont typeface="+mj-lt"/>
              <a:buAutoNum type="arabicPeriod"/>
            </a:pPr>
            <a:r>
              <a:rPr lang="ja-JP" altLang="en-US" sz="2800" dirty="0"/>
              <a:t>製品のリリースを止める事象およびバグをどう特定するか？</a:t>
            </a:r>
            <a:endParaRPr lang="en-US" altLang="ja-JP" sz="2800" dirty="0"/>
          </a:p>
          <a:p>
            <a:pPr marL="749808" lvl="4" indent="0">
              <a:buNone/>
            </a:pPr>
            <a:r>
              <a:rPr lang="ja-JP" altLang="en-US" sz="2400" dirty="0">
                <a:solidFill>
                  <a:srgbClr val="FF0000"/>
                </a:solidFill>
              </a:rPr>
              <a:t>⇒フォールトツリー図を用いた事象の分解</a:t>
            </a:r>
          </a:p>
          <a:p>
            <a:pPr marL="658368" lvl="1" indent="-457200">
              <a:buFont typeface="+mj-lt"/>
              <a:buAutoNum type="arabicPeriod"/>
            </a:pPr>
            <a:r>
              <a:rPr lang="ja-JP" altLang="en-US" sz="2800" dirty="0"/>
              <a:t>テストで対処する</a:t>
            </a:r>
            <a:r>
              <a:rPr lang="en-US" altLang="ja-JP" sz="2800" dirty="0"/>
              <a:t>/</a:t>
            </a:r>
            <a:r>
              <a:rPr lang="ja-JP" altLang="en-US" sz="2800" dirty="0"/>
              <a:t>しない事象はどのように決めるか？</a:t>
            </a:r>
            <a:endParaRPr lang="en-US" altLang="ja-JP" sz="2800" dirty="0"/>
          </a:p>
          <a:p>
            <a:pPr marL="749808" lvl="4" indent="0">
              <a:buNone/>
            </a:pPr>
            <a:r>
              <a:rPr lang="ja-JP" altLang="en-US" sz="2400" dirty="0">
                <a:solidFill>
                  <a:srgbClr val="FF0000"/>
                </a:solidFill>
              </a:rPr>
              <a:t>⇒被害金額とコード変更履歴からのリスク値による優先順位</a:t>
            </a:r>
          </a:p>
          <a:p>
            <a:pPr marL="658368" lvl="1" indent="-457200">
              <a:buFont typeface="+mj-lt"/>
              <a:buAutoNum type="arabicPeriod"/>
            </a:pPr>
            <a:r>
              <a:rPr lang="ja-JP" altLang="en-US" sz="2800" dirty="0"/>
              <a:t>対処するためにどんなテストをどれくらい行うか？</a:t>
            </a:r>
            <a:endParaRPr lang="en-US" altLang="ja-JP" sz="2800" dirty="0"/>
          </a:p>
          <a:p>
            <a:pPr marL="749808" lvl="4" indent="0">
              <a:buNone/>
            </a:pPr>
            <a:r>
              <a:rPr lang="ja-JP" altLang="en-US" sz="2400" dirty="0">
                <a:solidFill>
                  <a:srgbClr val="FF0000"/>
                </a:solidFill>
              </a:rPr>
              <a:t>⇒テストタイプのリスク低減表による事象の許容範囲への調節</a:t>
            </a:r>
            <a:endParaRPr lang="ja-JP" altLang="en-US" sz="2400" dirty="0"/>
          </a:p>
        </p:txBody>
      </p:sp>
      <p:sp>
        <p:nvSpPr>
          <p:cNvPr id="7" name="スライド番号プレースホルダー 6"/>
          <p:cNvSpPr>
            <a:spLocks noGrp="1"/>
          </p:cNvSpPr>
          <p:nvPr>
            <p:ph type="sldNum" sz="quarter" idx="11"/>
          </p:nvPr>
        </p:nvSpPr>
        <p:spPr/>
        <p:txBody>
          <a:bodyPr/>
          <a:lstStyle/>
          <a:p>
            <a:fld id="{C0685AC5-7F16-4986-9275-35D3C24FC03C}" type="slidenum">
              <a:rPr lang="ja-JP" altLang="en-US" smtClean="0"/>
              <a:pPr/>
              <a:t>32</a:t>
            </a:fld>
            <a:r>
              <a:rPr lang="en-US" altLang="ja-JP" dirty="0"/>
              <a:t> /32</a:t>
            </a:r>
            <a:endParaRPr lang="ja-JP" altLang="en-US" dirty="0"/>
          </a:p>
        </p:txBody>
      </p:sp>
      <p:sp>
        <p:nvSpPr>
          <p:cNvPr id="4" name="タイトル 3"/>
          <p:cNvSpPr>
            <a:spLocks noGrp="1"/>
          </p:cNvSpPr>
          <p:nvPr>
            <p:ph type="title"/>
          </p:nvPr>
        </p:nvSpPr>
        <p:spPr/>
        <p:txBody>
          <a:bodyPr>
            <a:noAutofit/>
          </a:bodyPr>
          <a:lstStyle/>
          <a:p>
            <a:r>
              <a:rPr lang="ja-JP" altLang="en-US" sz="3600" dirty="0"/>
              <a:t>実現できそうか？</a:t>
            </a:r>
            <a:endParaRPr lang="en-US" altLang="ja-JP" sz="3600" dirty="0"/>
          </a:p>
        </p:txBody>
      </p:sp>
      <p:sp>
        <p:nvSpPr>
          <p:cNvPr id="5" name="ホームベース 4"/>
          <p:cNvSpPr/>
          <p:nvPr/>
        </p:nvSpPr>
        <p:spPr>
          <a:xfrm>
            <a:off x="2852381" y="6432488"/>
            <a:ext cx="1692323" cy="365125"/>
          </a:xfrm>
          <a:prstGeom prst="homePlate">
            <a:avLst/>
          </a:prstGeom>
          <a:solidFill>
            <a:schemeClr val="accent1">
              <a:lumMod val="40000"/>
              <a:lumOff val="6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t>提案の概要</a:t>
            </a:r>
          </a:p>
        </p:txBody>
      </p:sp>
      <p:sp>
        <p:nvSpPr>
          <p:cNvPr id="6" name="ホームベース 5"/>
          <p:cNvSpPr/>
          <p:nvPr/>
        </p:nvSpPr>
        <p:spPr>
          <a:xfrm>
            <a:off x="4544704" y="6432488"/>
            <a:ext cx="1692323" cy="365125"/>
          </a:xfrm>
          <a:prstGeom prst="homePlate">
            <a:avLst/>
          </a:prstGeom>
          <a:solidFill>
            <a:schemeClr val="accent1">
              <a:lumMod val="40000"/>
              <a:lumOff val="6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t>前提条件と体制</a:t>
            </a:r>
          </a:p>
        </p:txBody>
      </p:sp>
      <p:sp>
        <p:nvSpPr>
          <p:cNvPr id="8" name="ホームベース 7"/>
          <p:cNvSpPr/>
          <p:nvPr/>
        </p:nvSpPr>
        <p:spPr>
          <a:xfrm>
            <a:off x="6237027" y="6432487"/>
            <a:ext cx="1692323" cy="365125"/>
          </a:xfrm>
          <a:prstGeom prst="homePlate">
            <a:avLst/>
          </a:prstGeom>
          <a:solidFill>
            <a:schemeClr val="accent1">
              <a:lumMod val="40000"/>
              <a:lumOff val="6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100" dirty="0"/>
              <a:t>テストの全体像</a:t>
            </a:r>
          </a:p>
        </p:txBody>
      </p:sp>
      <p:sp>
        <p:nvSpPr>
          <p:cNvPr id="9" name="ホームベース 8"/>
          <p:cNvSpPr/>
          <p:nvPr/>
        </p:nvSpPr>
        <p:spPr>
          <a:xfrm>
            <a:off x="7929350" y="6432487"/>
            <a:ext cx="1692323" cy="365125"/>
          </a:xfrm>
          <a:prstGeom prst="homePlate">
            <a:avLst/>
          </a:prstGeom>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100" dirty="0"/>
              <a:t>まとめ</a:t>
            </a:r>
            <a:endParaRPr lang="en-US" altLang="ja-JP" sz="1100" dirty="0"/>
          </a:p>
        </p:txBody>
      </p:sp>
    </p:spTree>
    <p:extLst>
      <p:ext uri="{BB962C8B-B14F-4D97-AF65-F5344CB8AC3E}">
        <p14:creationId xmlns:p14="http://schemas.microsoft.com/office/powerpoint/2010/main" val="67517049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594360" y="1081687"/>
            <a:ext cx="11064240" cy="2356461"/>
          </a:xfrm>
        </p:spPr>
        <p:txBody>
          <a:bodyPr>
            <a:noAutofit/>
          </a:bodyPr>
          <a:lstStyle/>
          <a:p>
            <a:pPr algn="ctr"/>
            <a:r>
              <a:rPr kumimoji="1" lang="ja-JP" altLang="en-US" sz="4000" dirty="0">
                <a:solidFill>
                  <a:schemeClr val="tx1">
                    <a:lumMod val="75000"/>
                    <a:lumOff val="25000"/>
                  </a:schemeClr>
                </a:solidFill>
              </a:rPr>
              <a:t>以上で、本提案のご説明を終わります。</a:t>
            </a:r>
            <a:br>
              <a:rPr kumimoji="1" lang="en-US" altLang="ja-JP" sz="4000" dirty="0">
                <a:solidFill>
                  <a:schemeClr val="tx1">
                    <a:lumMod val="75000"/>
                    <a:lumOff val="25000"/>
                  </a:schemeClr>
                </a:solidFill>
              </a:rPr>
            </a:br>
            <a:r>
              <a:rPr kumimoji="1" lang="ja-JP" altLang="en-US" sz="4000" dirty="0">
                <a:solidFill>
                  <a:schemeClr val="tx1">
                    <a:lumMod val="75000"/>
                    <a:lumOff val="25000"/>
                  </a:schemeClr>
                </a:solidFill>
              </a:rPr>
              <a:t>ご清聴ありがとうございました。</a:t>
            </a:r>
          </a:p>
        </p:txBody>
      </p:sp>
      <p:sp>
        <p:nvSpPr>
          <p:cNvPr id="6" name="スライド番号プレースホルダー 5"/>
          <p:cNvSpPr>
            <a:spLocks noGrp="1"/>
          </p:cNvSpPr>
          <p:nvPr>
            <p:ph type="sldNum" sz="quarter" idx="12"/>
          </p:nvPr>
        </p:nvSpPr>
        <p:spPr/>
        <p:txBody>
          <a:bodyPr/>
          <a:lstStyle/>
          <a:p>
            <a:fld id="{C0685AC5-7F16-4986-9275-35D3C24FC03C}" type="slidenum">
              <a:rPr lang="ja-JP" altLang="en-US" smtClean="0"/>
              <a:pPr/>
              <a:t>33</a:t>
            </a:fld>
            <a:r>
              <a:rPr lang="ja-JP" altLang="en-US" dirty="0"/>
              <a:t> </a:t>
            </a:r>
            <a:r>
              <a:rPr lang="en-US" altLang="ja-JP" dirty="0"/>
              <a:t>/32</a:t>
            </a:r>
            <a:endParaRPr lang="ja-JP" altLang="en-US" dirty="0"/>
          </a:p>
        </p:txBody>
      </p:sp>
    </p:spTree>
    <p:extLst>
      <p:ext uri="{BB962C8B-B14F-4D97-AF65-F5344CB8AC3E}">
        <p14:creationId xmlns:p14="http://schemas.microsoft.com/office/powerpoint/2010/main" val="32364896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kumimoji="1" lang="en-US" altLang="ja-JP"/>
              <a:t>APPENDIX</a:t>
            </a:r>
            <a:endParaRPr kumimoji="1" lang="ja-JP" altLang="en-US"/>
          </a:p>
        </p:txBody>
      </p:sp>
      <p:sp>
        <p:nvSpPr>
          <p:cNvPr id="6" name="テキスト プレースホルダー 5"/>
          <p:cNvSpPr>
            <a:spLocks noGrp="1"/>
          </p:cNvSpPr>
          <p:nvPr>
            <p:ph type="body" idx="1"/>
          </p:nvPr>
        </p:nvSpPr>
        <p:spPr/>
        <p:txBody>
          <a:bodyPr/>
          <a:lstStyle/>
          <a:p>
            <a:endParaRPr kumimoji="1" lang="ja-JP" altLang="en-US"/>
          </a:p>
        </p:txBody>
      </p:sp>
      <p:sp>
        <p:nvSpPr>
          <p:cNvPr id="3" name="スライド番号プレースホルダー 2"/>
          <p:cNvSpPr>
            <a:spLocks noGrp="1"/>
          </p:cNvSpPr>
          <p:nvPr>
            <p:ph type="sldNum" sz="quarter" idx="12"/>
          </p:nvPr>
        </p:nvSpPr>
        <p:spPr/>
        <p:txBody>
          <a:bodyPr/>
          <a:lstStyle/>
          <a:p>
            <a:fld id="{C0685AC5-7F16-4986-9275-35D3C24FC03C}" type="slidenum">
              <a:rPr lang="ja-JP" altLang="en-US" smtClean="0"/>
              <a:pPr/>
              <a:t>34</a:t>
            </a:fld>
            <a:endParaRPr lang="ja-JP" altLang="en-US" dirty="0"/>
          </a:p>
        </p:txBody>
      </p:sp>
    </p:spTree>
    <p:extLst>
      <p:ext uri="{BB962C8B-B14F-4D97-AF65-F5344CB8AC3E}">
        <p14:creationId xmlns:p14="http://schemas.microsoft.com/office/powerpoint/2010/main" val="216967647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kumimoji="1" lang="ja-JP" altLang="en-US" dirty="0"/>
              <a:t>リスク値</a:t>
            </a:r>
            <a:r>
              <a:rPr lang="ja-JP" altLang="en-US" dirty="0"/>
              <a:t>算出</a:t>
            </a:r>
            <a:r>
              <a:rPr kumimoji="1" lang="ja-JP" altLang="en-US" dirty="0"/>
              <a:t>フロー</a:t>
            </a:r>
          </a:p>
        </p:txBody>
      </p:sp>
      <p:sp>
        <p:nvSpPr>
          <p:cNvPr id="3" name="スライド番号プレースホルダー 2"/>
          <p:cNvSpPr>
            <a:spLocks noGrp="1"/>
          </p:cNvSpPr>
          <p:nvPr>
            <p:ph type="sldNum" sz="quarter" idx="12"/>
          </p:nvPr>
        </p:nvSpPr>
        <p:spPr/>
        <p:txBody>
          <a:bodyPr/>
          <a:lstStyle/>
          <a:p>
            <a:fld id="{C0685AC5-7F16-4986-9275-35D3C24FC03C}" type="slidenum">
              <a:rPr lang="ja-JP" altLang="en-US" smtClean="0"/>
              <a:pPr/>
              <a:t>35</a:t>
            </a:fld>
            <a:endParaRPr lang="ja-JP" altLang="en-US" dirty="0"/>
          </a:p>
        </p:txBody>
      </p:sp>
      <p:sp>
        <p:nvSpPr>
          <p:cNvPr id="5" name="円/楕円 4"/>
          <p:cNvSpPr/>
          <p:nvPr/>
        </p:nvSpPr>
        <p:spPr>
          <a:xfrm>
            <a:off x="1973145" y="1230803"/>
            <a:ext cx="387795" cy="352542"/>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5"/>
          <p:cNvSpPr/>
          <p:nvPr/>
        </p:nvSpPr>
        <p:spPr>
          <a:xfrm>
            <a:off x="1974157" y="5596073"/>
            <a:ext cx="387795" cy="352542"/>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 name="直線矢印コネクタ 8"/>
          <p:cNvCxnSpPr>
            <a:stCxn id="5" idx="4"/>
            <a:endCxn id="26" idx="0"/>
          </p:cNvCxnSpPr>
          <p:nvPr/>
        </p:nvCxnSpPr>
        <p:spPr>
          <a:xfrm>
            <a:off x="2167043" y="1583345"/>
            <a:ext cx="1" cy="6015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直線矢印コネクタ 9"/>
          <p:cNvCxnSpPr>
            <a:stCxn id="13" idx="2"/>
            <a:endCxn id="20" idx="0"/>
          </p:cNvCxnSpPr>
          <p:nvPr/>
        </p:nvCxnSpPr>
        <p:spPr>
          <a:xfrm>
            <a:off x="2168056" y="3979204"/>
            <a:ext cx="0" cy="5398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直線矢印コネクタ 11"/>
          <p:cNvCxnSpPr>
            <a:stCxn id="20" idx="2"/>
            <a:endCxn id="6" idx="0"/>
          </p:cNvCxnSpPr>
          <p:nvPr/>
        </p:nvCxnSpPr>
        <p:spPr>
          <a:xfrm flipH="1">
            <a:off x="2168055" y="5206090"/>
            <a:ext cx="1" cy="3899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フローチャート: 判断 12"/>
          <p:cNvSpPr/>
          <p:nvPr/>
        </p:nvSpPr>
        <p:spPr>
          <a:xfrm>
            <a:off x="863610" y="3292149"/>
            <a:ext cx="2608891" cy="687055"/>
          </a:xfrm>
          <a:prstGeom prst="flowChartDecision">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accent1">
                    <a:lumMod val="50000"/>
                  </a:schemeClr>
                </a:solidFill>
              </a:rPr>
              <a:t>該当ファイルをテスト</a:t>
            </a:r>
            <a:endParaRPr kumimoji="1" lang="en-US" altLang="ja-JP" sz="1400" dirty="0">
              <a:solidFill>
                <a:schemeClr val="accent1">
                  <a:lumMod val="50000"/>
                </a:schemeClr>
              </a:solidFill>
            </a:endParaRPr>
          </a:p>
          <a:p>
            <a:pPr algn="ctr"/>
            <a:r>
              <a:rPr kumimoji="1" lang="ja-JP" altLang="en-US" sz="1400" dirty="0">
                <a:solidFill>
                  <a:schemeClr val="accent1">
                    <a:lumMod val="50000"/>
                  </a:schemeClr>
                </a:solidFill>
              </a:rPr>
              <a:t>したか</a:t>
            </a:r>
          </a:p>
        </p:txBody>
      </p:sp>
      <p:sp>
        <p:nvSpPr>
          <p:cNvPr id="14" name="円/楕円 13"/>
          <p:cNvSpPr/>
          <p:nvPr/>
        </p:nvSpPr>
        <p:spPr>
          <a:xfrm>
            <a:off x="6206371" y="5596073"/>
            <a:ext cx="387795" cy="352542"/>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5" name="直線矢印コネクタ 24"/>
          <p:cNvCxnSpPr>
            <a:stCxn id="13" idx="3"/>
            <a:endCxn id="14" idx="0"/>
          </p:cNvCxnSpPr>
          <p:nvPr/>
        </p:nvCxnSpPr>
        <p:spPr>
          <a:xfrm>
            <a:off x="3472501" y="3635677"/>
            <a:ext cx="2927768" cy="196039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テキスト ボックス 16"/>
          <p:cNvSpPr txBox="1"/>
          <p:nvPr/>
        </p:nvSpPr>
        <p:spPr>
          <a:xfrm>
            <a:off x="3300728" y="3648406"/>
            <a:ext cx="723275" cy="307777"/>
          </a:xfrm>
          <a:prstGeom prst="rect">
            <a:avLst/>
          </a:prstGeom>
          <a:noFill/>
        </p:spPr>
        <p:txBody>
          <a:bodyPr wrap="none" rtlCol="0">
            <a:spAutoFit/>
          </a:bodyPr>
          <a:lstStyle/>
          <a:p>
            <a:r>
              <a:rPr lang="ja-JP" altLang="en-US" sz="1400" dirty="0">
                <a:solidFill>
                  <a:schemeClr val="accent1">
                    <a:lumMod val="50000"/>
                  </a:schemeClr>
                </a:solidFill>
              </a:rPr>
              <a:t>しない</a:t>
            </a:r>
            <a:endParaRPr kumimoji="1" lang="ja-JP" altLang="en-US" sz="1400" dirty="0">
              <a:solidFill>
                <a:schemeClr val="accent1">
                  <a:lumMod val="50000"/>
                </a:schemeClr>
              </a:solidFill>
            </a:endParaRPr>
          </a:p>
        </p:txBody>
      </p:sp>
      <p:sp>
        <p:nvSpPr>
          <p:cNvPr id="19" name="テキスト ボックス 18"/>
          <p:cNvSpPr txBox="1"/>
          <p:nvPr/>
        </p:nvSpPr>
        <p:spPr>
          <a:xfrm>
            <a:off x="6661383" y="5510734"/>
            <a:ext cx="1223412" cy="523220"/>
          </a:xfrm>
          <a:prstGeom prst="rect">
            <a:avLst/>
          </a:prstGeom>
          <a:noFill/>
        </p:spPr>
        <p:txBody>
          <a:bodyPr wrap="none" rtlCol="0">
            <a:spAutoFit/>
          </a:bodyPr>
          <a:lstStyle/>
          <a:p>
            <a:r>
              <a:rPr kumimoji="1" lang="ja-JP" altLang="en-US" sz="1400" dirty="0">
                <a:solidFill>
                  <a:schemeClr val="accent1">
                    <a:lumMod val="50000"/>
                  </a:schemeClr>
                </a:solidFill>
              </a:rPr>
              <a:t>③</a:t>
            </a:r>
            <a:r>
              <a:rPr kumimoji="1" lang="en-US" altLang="ja-JP" sz="1400" dirty="0" err="1">
                <a:solidFill>
                  <a:schemeClr val="accent1">
                    <a:lumMod val="50000"/>
                  </a:schemeClr>
                </a:solidFill>
              </a:rPr>
              <a:t>BugSpots</a:t>
            </a:r>
            <a:r>
              <a:rPr kumimoji="1" lang="ja-JP" altLang="en-US" sz="1400" dirty="0">
                <a:solidFill>
                  <a:schemeClr val="accent1">
                    <a:lumMod val="50000"/>
                  </a:schemeClr>
                </a:solidFill>
              </a:rPr>
              <a:t>は</a:t>
            </a:r>
            <a:endParaRPr kumimoji="1" lang="en-US" altLang="ja-JP" sz="1400" dirty="0">
              <a:solidFill>
                <a:schemeClr val="accent1">
                  <a:lumMod val="50000"/>
                </a:schemeClr>
              </a:solidFill>
            </a:endParaRPr>
          </a:p>
          <a:p>
            <a:r>
              <a:rPr lang="ja-JP" altLang="en-US" sz="1400" dirty="0">
                <a:solidFill>
                  <a:schemeClr val="accent1">
                    <a:lumMod val="50000"/>
                  </a:schemeClr>
                </a:solidFill>
              </a:rPr>
              <a:t>前回の</a:t>
            </a:r>
            <a:r>
              <a:rPr kumimoji="1" lang="ja-JP" altLang="en-US" sz="1400" dirty="0">
                <a:solidFill>
                  <a:schemeClr val="accent1">
                    <a:lumMod val="50000"/>
                  </a:schemeClr>
                </a:solidFill>
              </a:rPr>
              <a:t>まま</a:t>
            </a:r>
          </a:p>
        </p:txBody>
      </p:sp>
      <p:sp>
        <p:nvSpPr>
          <p:cNvPr id="20" name="フローチャート: 判断 19"/>
          <p:cNvSpPr/>
          <p:nvPr/>
        </p:nvSpPr>
        <p:spPr>
          <a:xfrm>
            <a:off x="863610" y="4519035"/>
            <a:ext cx="2608891" cy="687055"/>
          </a:xfrm>
          <a:prstGeom prst="flowChartDecision">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accent1">
                    <a:lumMod val="50000"/>
                  </a:schemeClr>
                </a:solidFill>
              </a:rPr>
              <a:t>コード</a:t>
            </a:r>
            <a:endParaRPr kumimoji="1" lang="en-US" altLang="ja-JP" sz="1400" dirty="0">
              <a:solidFill>
                <a:schemeClr val="accent1">
                  <a:lumMod val="50000"/>
                </a:schemeClr>
              </a:solidFill>
            </a:endParaRPr>
          </a:p>
          <a:p>
            <a:pPr algn="ctr"/>
            <a:r>
              <a:rPr kumimoji="1" lang="ja-JP" altLang="en-US" sz="1400" dirty="0">
                <a:solidFill>
                  <a:schemeClr val="accent1">
                    <a:lumMod val="50000"/>
                  </a:schemeClr>
                </a:solidFill>
              </a:rPr>
              <a:t>修正したか</a:t>
            </a:r>
          </a:p>
        </p:txBody>
      </p:sp>
      <p:sp>
        <p:nvSpPr>
          <p:cNvPr id="23" name="テキスト ボックス 22"/>
          <p:cNvSpPr txBox="1"/>
          <p:nvPr/>
        </p:nvSpPr>
        <p:spPr>
          <a:xfrm>
            <a:off x="2221244" y="4026125"/>
            <a:ext cx="543739" cy="307777"/>
          </a:xfrm>
          <a:prstGeom prst="rect">
            <a:avLst/>
          </a:prstGeom>
          <a:noFill/>
        </p:spPr>
        <p:txBody>
          <a:bodyPr wrap="none" rtlCol="0">
            <a:spAutoFit/>
          </a:bodyPr>
          <a:lstStyle/>
          <a:p>
            <a:r>
              <a:rPr kumimoji="1" lang="ja-JP" altLang="en-US" sz="1400" dirty="0">
                <a:solidFill>
                  <a:schemeClr val="accent1">
                    <a:lumMod val="50000"/>
                  </a:schemeClr>
                </a:solidFill>
              </a:rPr>
              <a:t>した</a:t>
            </a:r>
          </a:p>
        </p:txBody>
      </p:sp>
      <p:cxnSp>
        <p:nvCxnSpPr>
          <p:cNvPr id="24" name="直線矢印コネクタ 24"/>
          <p:cNvCxnSpPr>
            <a:stCxn id="20" idx="3"/>
            <a:endCxn id="27" idx="0"/>
          </p:cNvCxnSpPr>
          <p:nvPr/>
        </p:nvCxnSpPr>
        <p:spPr>
          <a:xfrm>
            <a:off x="3472501" y="4862563"/>
            <a:ext cx="772649" cy="68734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円/楕円 26"/>
          <p:cNvSpPr/>
          <p:nvPr/>
        </p:nvSpPr>
        <p:spPr>
          <a:xfrm>
            <a:off x="4051252" y="5549906"/>
            <a:ext cx="387795" cy="352542"/>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ボックス 28"/>
          <p:cNvSpPr txBox="1"/>
          <p:nvPr/>
        </p:nvSpPr>
        <p:spPr>
          <a:xfrm>
            <a:off x="4492234" y="5487651"/>
            <a:ext cx="1698712" cy="523220"/>
          </a:xfrm>
          <a:prstGeom prst="rect">
            <a:avLst/>
          </a:prstGeom>
          <a:noFill/>
        </p:spPr>
        <p:txBody>
          <a:bodyPr wrap="square" rtlCol="0">
            <a:spAutoFit/>
          </a:bodyPr>
          <a:lstStyle/>
          <a:p>
            <a:r>
              <a:rPr lang="ja-JP" altLang="en-US" sz="1400" dirty="0">
                <a:solidFill>
                  <a:schemeClr val="accent1">
                    <a:lumMod val="50000"/>
                  </a:schemeClr>
                </a:solidFill>
              </a:rPr>
              <a:t>②</a:t>
            </a:r>
            <a:r>
              <a:rPr kumimoji="1" lang="ja-JP" altLang="en-US" sz="1400" dirty="0">
                <a:solidFill>
                  <a:schemeClr val="accent1">
                    <a:lumMod val="50000"/>
                  </a:schemeClr>
                </a:solidFill>
              </a:rPr>
              <a:t>テストで</a:t>
            </a:r>
            <a:endParaRPr kumimoji="1" lang="en-US" altLang="ja-JP" sz="1400" dirty="0">
              <a:solidFill>
                <a:schemeClr val="accent1">
                  <a:lumMod val="50000"/>
                </a:schemeClr>
              </a:solidFill>
            </a:endParaRPr>
          </a:p>
          <a:p>
            <a:r>
              <a:rPr kumimoji="1" lang="ja-JP" altLang="en-US" sz="1400" dirty="0">
                <a:solidFill>
                  <a:schemeClr val="accent1">
                    <a:lumMod val="50000"/>
                  </a:schemeClr>
                </a:solidFill>
              </a:rPr>
              <a:t>想定したリスク値</a:t>
            </a:r>
          </a:p>
        </p:txBody>
      </p:sp>
      <p:sp>
        <p:nvSpPr>
          <p:cNvPr id="30" name="テキスト ボックス 29"/>
          <p:cNvSpPr txBox="1"/>
          <p:nvPr/>
        </p:nvSpPr>
        <p:spPr>
          <a:xfrm>
            <a:off x="2540255" y="5493026"/>
            <a:ext cx="1483747" cy="523220"/>
          </a:xfrm>
          <a:prstGeom prst="rect">
            <a:avLst/>
          </a:prstGeom>
          <a:noFill/>
        </p:spPr>
        <p:txBody>
          <a:bodyPr wrap="square" rtlCol="0">
            <a:spAutoFit/>
          </a:bodyPr>
          <a:lstStyle/>
          <a:p>
            <a:r>
              <a:rPr kumimoji="1" lang="ja-JP" altLang="en-US" sz="1400" dirty="0">
                <a:solidFill>
                  <a:schemeClr val="accent1">
                    <a:lumMod val="50000"/>
                  </a:schemeClr>
                </a:solidFill>
              </a:rPr>
              <a:t>①リスク値を</a:t>
            </a:r>
            <a:endParaRPr kumimoji="1" lang="en-US" altLang="ja-JP" sz="1400" dirty="0">
              <a:solidFill>
                <a:schemeClr val="accent1">
                  <a:lumMod val="50000"/>
                </a:schemeClr>
              </a:solidFill>
            </a:endParaRPr>
          </a:p>
          <a:p>
            <a:r>
              <a:rPr kumimoji="1" lang="ja-JP" altLang="en-US" sz="1400" dirty="0">
                <a:solidFill>
                  <a:schemeClr val="accent1">
                    <a:lumMod val="50000"/>
                  </a:schemeClr>
                </a:solidFill>
              </a:rPr>
              <a:t>新しいのに更新</a:t>
            </a:r>
          </a:p>
        </p:txBody>
      </p:sp>
      <p:sp>
        <p:nvSpPr>
          <p:cNvPr id="7" name="テキスト ボックス 6"/>
          <p:cNvSpPr txBox="1"/>
          <p:nvPr/>
        </p:nvSpPr>
        <p:spPr>
          <a:xfrm>
            <a:off x="448887" y="2497308"/>
            <a:ext cx="4252982" cy="646331"/>
          </a:xfrm>
          <a:prstGeom prst="rect">
            <a:avLst/>
          </a:prstGeom>
          <a:noFill/>
        </p:spPr>
        <p:txBody>
          <a:bodyPr wrap="square" rtlCol="0">
            <a:spAutoFit/>
          </a:bodyPr>
          <a:lstStyle/>
          <a:p>
            <a:endParaRPr kumimoji="1" lang="en-US" altLang="ja-JP" dirty="0"/>
          </a:p>
          <a:p>
            <a:endParaRPr kumimoji="1" lang="ja-JP" altLang="en-US" dirty="0"/>
          </a:p>
        </p:txBody>
      </p:sp>
      <p:sp>
        <p:nvSpPr>
          <p:cNvPr id="8" name="テキスト ボックス 7"/>
          <p:cNvSpPr txBox="1"/>
          <p:nvPr/>
        </p:nvSpPr>
        <p:spPr>
          <a:xfrm>
            <a:off x="10231388" y="4856677"/>
            <a:ext cx="1848583" cy="307777"/>
          </a:xfrm>
          <a:prstGeom prst="rect">
            <a:avLst/>
          </a:prstGeom>
          <a:noFill/>
        </p:spPr>
        <p:txBody>
          <a:bodyPr wrap="none" rtlCol="0">
            <a:spAutoFit/>
          </a:bodyPr>
          <a:lstStyle/>
          <a:p>
            <a:r>
              <a:rPr kumimoji="1" lang="ja-JP" altLang="en-US" sz="1400" dirty="0"/>
              <a:t>⇒今回は</a:t>
            </a:r>
            <a:r>
              <a:rPr kumimoji="1" lang="en-US" altLang="ja-JP" sz="1400" dirty="0"/>
              <a:t>0.9</a:t>
            </a:r>
            <a:r>
              <a:rPr kumimoji="1" lang="ja-JP" altLang="en-US" sz="1400" dirty="0"/>
              <a:t>とする。</a:t>
            </a:r>
          </a:p>
        </p:txBody>
      </p:sp>
      <p:sp>
        <p:nvSpPr>
          <p:cNvPr id="26" name="フローチャート: 判断 25"/>
          <p:cNvSpPr/>
          <p:nvPr/>
        </p:nvSpPr>
        <p:spPr>
          <a:xfrm>
            <a:off x="862598" y="2184921"/>
            <a:ext cx="2608891" cy="687055"/>
          </a:xfrm>
          <a:prstGeom prst="flowChartDecision">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accent1">
                    <a:lumMod val="50000"/>
                  </a:schemeClr>
                </a:solidFill>
              </a:rPr>
              <a:t>ファイルが</a:t>
            </a:r>
            <a:endParaRPr kumimoji="1" lang="en-US" altLang="ja-JP" sz="1400" dirty="0">
              <a:solidFill>
                <a:schemeClr val="accent1">
                  <a:lumMod val="50000"/>
                </a:schemeClr>
              </a:solidFill>
            </a:endParaRPr>
          </a:p>
          <a:p>
            <a:pPr algn="ctr"/>
            <a:r>
              <a:rPr kumimoji="1" lang="ja-JP" altLang="en-US" sz="1400" dirty="0">
                <a:solidFill>
                  <a:schemeClr val="accent1">
                    <a:lumMod val="50000"/>
                  </a:schemeClr>
                </a:solidFill>
              </a:rPr>
              <a:t>コミットされているか</a:t>
            </a:r>
          </a:p>
        </p:txBody>
      </p:sp>
      <p:cxnSp>
        <p:nvCxnSpPr>
          <p:cNvPr id="28" name="直線矢印コネクタ 27"/>
          <p:cNvCxnSpPr>
            <a:stCxn id="26" idx="2"/>
            <a:endCxn id="13" idx="0"/>
          </p:cNvCxnSpPr>
          <p:nvPr/>
        </p:nvCxnSpPr>
        <p:spPr>
          <a:xfrm>
            <a:off x="2167044" y="2871976"/>
            <a:ext cx="1012" cy="4201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円/楕円 30"/>
          <p:cNvSpPr/>
          <p:nvPr/>
        </p:nvSpPr>
        <p:spPr>
          <a:xfrm>
            <a:off x="8107653" y="5592781"/>
            <a:ext cx="387795" cy="352542"/>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テキスト ボックス 31"/>
          <p:cNvSpPr txBox="1"/>
          <p:nvPr/>
        </p:nvSpPr>
        <p:spPr>
          <a:xfrm>
            <a:off x="8562665" y="5507442"/>
            <a:ext cx="2288949" cy="523220"/>
          </a:xfrm>
          <a:prstGeom prst="rect">
            <a:avLst/>
          </a:prstGeom>
          <a:noFill/>
        </p:spPr>
        <p:txBody>
          <a:bodyPr wrap="square" rtlCol="0">
            <a:spAutoFit/>
          </a:bodyPr>
          <a:lstStyle/>
          <a:p>
            <a:r>
              <a:rPr lang="ja-JP" altLang="en-US" sz="1400" dirty="0">
                <a:solidFill>
                  <a:schemeClr val="accent1">
                    <a:lumMod val="50000"/>
                  </a:schemeClr>
                </a:solidFill>
              </a:rPr>
              <a:t>④過去プロジェクトからの想定リスク値とする</a:t>
            </a:r>
            <a:endParaRPr kumimoji="1" lang="en-US" altLang="ja-JP" sz="1400" dirty="0">
              <a:solidFill>
                <a:schemeClr val="accent1">
                  <a:lumMod val="50000"/>
                </a:schemeClr>
              </a:solidFill>
            </a:endParaRPr>
          </a:p>
        </p:txBody>
      </p:sp>
      <p:cxnSp>
        <p:nvCxnSpPr>
          <p:cNvPr id="34" name="直線矢印コネクタ 24"/>
          <p:cNvCxnSpPr>
            <a:stCxn id="26" idx="3"/>
            <a:endCxn id="31" idx="0"/>
          </p:cNvCxnSpPr>
          <p:nvPr/>
        </p:nvCxnSpPr>
        <p:spPr>
          <a:xfrm>
            <a:off x="3471489" y="2528449"/>
            <a:ext cx="4830062" cy="306433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テキスト ボックス 36"/>
          <p:cNvSpPr txBox="1"/>
          <p:nvPr/>
        </p:nvSpPr>
        <p:spPr>
          <a:xfrm>
            <a:off x="2241541" y="5179874"/>
            <a:ext cx="543739" cy="307777"/>
          </a:xfrm>
          <a:prstGeom prst="rect">
            <a:avLst/>
          </a:prstGeom>
          <a:noFill/>
        </p:spPr>
        <p:txBody>
          <a:bodyPr wrap="none" rtlCol="0">
            <a:spAutoFit/>
          </a:bodyPr>
          <a:lstStyle/>
          <a:p>
            <a:r>
              <a:rPr kumimoji="1" lang="ja-JP" altLang="en-US" sz="1400" dirty="0">
                <a:solidFill>
                  <a:schemeClr val="accent1">
                    <a:lumMod val="50000"/>
                  </a:schemeClr>
                </a:solidFill>
              </a:rPr>
              <a:t>した</a:t>
            </a:r>
          </a:p>
        </p:txBody>
      </p:sp>
      <p:sp>
        <p:nvSpPr>
          <p:cNvPr id="38" name="テキスト ボックス 37"/>
          <p:cNvSpPr txBox="1"/>
          <p:nvPr/>
        </p:nvSpPr>
        <p:spPr>
          <a:xfrm>
            <a:off x="3400941" y="4471242"/>
            <a:ext cx="723275" cy="307777"/>
          </a:xfrm>
          <a:prstGeom prst="rect">
            <a:avLst/>
          </a:prstGeom>
          <a:noFill/>
        </p:spPr>
        <p:txBody>
          <a:bodyPr wrap="none" rtlCol="0">
            <a:spAutoFit/>
          </a:bodyPr>
          <a:lstStyle/>
          <a:p>
            <a:r>
              <a:rPr lang="ja-JP" altLang="en-US" sz="1400" dirty="0">
                <a:solidFill>
                  <a:schemeClr val="accent1">
                    <a:lumMod val="50000"/>
                  </a:schemeClr>
                </a:solidFill>
              </a:rPr>
              <a:t>しない</a:t>
            </a:r>
            <a:endParaRPr kumimoji="1" lang="ja-JP" altLang="en-US" sz="1400" dirty="0">
              <a:solidFill>
                <a:schemeClr val="accent1">
                  <a:lumMod val="50000"/>
                </a:schemeClr>
              </a:solidFill>
            </a:endParaRPr>
          </a:p>
        </p:txBody>
      </p:sp>
      <p:sp>
        <p:nvSpPr>
          <p:cNvPr id="39" name="テキスト ボックス 38"/>
          <p:cNvSpPr txBox="1"/>
          <p:nvPr/>
        </p:nvSpPr>
        <p:spPr>
          <a:xfrm>
            <a:off x="2196479" y="2902166"/>
            <a:ext cx="902811" cy="307777"/>
          </a:xfrm>
          <a:prstGeom prst="rect">
            <a:avLst/>
          </a:prstGeom>
          <a:noFill/>
        </p:spPr>
        <p:txBody>
          <a:bodyPr wrap="none" rtlCol="0">
            <a:spAutoFit/>
          </a:bodyPr>
          <a:lstStyle/>
          <a:p>
            <a:r>
              <a:rPr lang="ja-JP" altLang="en-US" sz="1400" dirty="0">
                <a:solidFill>
                  <a:schemeClr val="accent1">
                    <a:lumMod val="50000"/>
                  </a:schemeClr>
                </a:solidFill>
              </a:rPr>
              <a:t>されてる</a:t>
            </a:r>
            <a:endParaRPr kumimoji="1" lang="ja-JP" altLang="en-US" sz="1400" dirty="0">
              <a:solidFill>
                <a:schemeClr val="accent1">
                  <a:lumMod val="50000"/>
                </a:schemeClr>
              </a:solidFill>
            </a:endParaRPr>
          </a:p>
        </p:txBody>
      </p:sp>
      <p:sp>
        <p:nvSpPr>
          <p:cNvPr id="40" name="テキスト ボックス 39"/>
          <p:cNvSpPr txBox="1"/>
          <p:nvPr/>
        </p:nvSpPr>
        <p:spPr>
          <a:xfrm>
            <a:off x="3483335" y="2184921"/>
            <a:ext cx="1082348" cy="307777"/>
          </a:xfrm>
          <a:prstGeom prst="rect">
            <a:avLst/>
          </a:prstGeom>
          <a:noFill/>
        </p:spPr>
        <p:txBody>
          <a:bodyPr wrap="none" rtlCol="0">
            <a:spAutoFit/>
          </a:bodyPr>
          <a:lstStyle/>
          <a:p>
            <a:r>
              <a:rPr lang="ja-JP" altLang="en-US" sz="1400" dirty="0">
                <a:solidFill>
                  <a:schemeClr val="accent1">
                    <a:lumMod val="50000"/>
                  </a:schemeClr>
                </a:solidFill>
              </a:rPr>
              <a:t>されてない</a:t>
            </a:r>
            <a:endParaRPr kumimoji="1" lang="ja-JP" altLang="en-US" sz="1400" dirty="0">
              <a:solidFill>
                <a:schemeClr val="accent1">
                  <a:lumMod val="50000"/>
                </a:schemeClr>
              </a:solidFill>
            </a:endParaRPr>
          </a:p>
        </p:txBody>
      </p:sp>
      <mc:AlternateContent xmlns:mc="http://schemas.openxmlformats.org/markup-compatibility/2006" xmlns:a14="http://schemas.microsoft.com/office/drawing/2010/main">
        <mc:Choice Requires="a14">
          <p:sp>
            <p:nvSpPr>
              <p:cNvPr id="41" name="テキスト ボックス 40"/>
              <p:cNvSpPr txBox="1"/>
              <p:nvPr/>
            </p:nvSpPr>
            <p:spPr>
              <a:xfrm>
                <a:off x="7354657" y="4283970"/>
                <a:ext cx="4704964" cy="470129"/>
              </a:xfrm>
              <a:prstGeom prst="rect">
                <a:avLst/>
              </a:prstGeom>
              <a:solidFill>
                <a:schemeClr val="bg1"/>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kumimoji="1" lang="pt-BR" altLang="ja-JP" sz="1400" i="1" smtClean="0">
                          <a:latin typeface="Cambria Math" panose="02040503050406030204" pitchFamily="18" charset="0"/>
                        </a:rPr>
                        <m:t>=</m:t>
                      </m:r>
                      <m:r>
                        <a:rPr kumimoji="1" lang="en-US" altLang="ja-JP" sz="1400" b="0" i="1" smtClean="0">
                          <a:latin typeface="Cambria Math" panose="02040503050406030204" pitchFamily="18" charset="0"/>
                        </a:rPr>
                        <m:t>1.0</m:t>
                      </m:r>
                      <m:r>
                        <a:rPr lang="en-US" altLang="ja-JP" sz="1400" i="1">
                          <a:latin typeface="Cambria Math" panose="02040503050406030204" pitchFamily="18" charset="0"/>
                        </a:rPr>
                        <m:t>×</m:t>
                      </m:r>
                      <m:f>
                        <m:fPr>
                          <m:ctrlPr>
                            <a:rPr kumimoji="1" lang="pt-BR" altLang="ja-JP" sz="1400" i="1" smtClean="0">
                              <a:latin typeface="Cambria Math" panose="02040503050406030204" pitchFamily="18" charset="0"/>
                            </a:rPr>
                          </m:ctrlPr>
                        </m:fPr>
                        <m:num>
                          <m:r>
                            <a:rPr lang="ja-JP" altLang="en-US" sz="1400" i="1">
                              <a:latin typeface="Cambria Math" panose="02040503050406030204" pitchFamily="18" charset="0"/>
                            </a:rPr>
                            <m:t>過去の</m:t>
                          </m:r>
                          <m:r>
                            <a:rPr lang="ja-JP" altLang="en-US" sz="1400" i="1" smtClean="0">
                              <a:latin typeface="Cambria Math" panose="02040503050406030204" pitchFamily="18" charset="0"/>
                            </a:rPr>
                            <m:t>プロジェクトで</m:t>
                          </m:r>
                          <m:r>
                            <a:rPr lang="ja-JP" altLang="en-US" sz="1400" i="1">
                              <a:latin typeface="Cambria Math" panose="02040503050406030204" pitchFamily="18" charset="0"/>
                            </a:rPr>
                            <m:t>バグが</m:t>
                          </m:r>
                          <m:r>
                            <a:rPr lang="ja-JP" altLang="en-US" sz="1400" i="1" smtClean="0">
                              <a:latin typeface="Cambria Math" panose="02040503050406030204" pitchFamily="18" charset="0"/>
                            </a:rPr>
                            <m:t>出た新規ファイル</m:t>
                          </m:r>
                          <m:r>
                            <a:rPr lang="ja-JP" altLang="en-US" sz="1400" i="1">
                              <a:latin typeface="Cambria Math" panose="02040503050406030204" pitchFamily="18" charset="0"/>
                            </a:rPr>
                            <m:t>数</m:t>
                          </m:r>
                        </m:num>
                        <m:den>
                          <m:r>
                            <a:rPr lang="ja-JP" altLang="en-US" sz="1400" i="1">
                              <a:latin typeface="Cambria Math" panose="02040503050406030204" pitchFamily="18" charset="0"/>
                            </a:rPr>
                            <m:t>過去の</m:t>
                          </m:r>
                          <m:r>
                            <a:rPr lang="ja-JP" altLang="en-US" sz="1400" i="1" smtClean="0">
                              <a:latin typeface="Cambria Math" panose="02040503050406030204" pitchFamily="18" charset="0"/>
                            </a:rPr>
                            <m:t>プロジェクトで</m:t>
                          </m:r>
                          <m:r>
                            <a:rPr lang="ja-JP" altLang="en-US" sz="1400" i="1">
                              <a:latin typeface="Cambria Math" panose="02040503050406030204" pitchFamily="18" charset="0"/>
                            </a:rPr>
                            <m:t>の</m:t>
                          </m:r>
                          <m:r>
                            <a:rPr lang="ja-JP" altLang="en-US" sz="1400" i="1" smtClean="0">
                              <a:latin typeface="Cambria Math" panose="02040503050406030204" pitchFamily="18" charset="0"/>
                            </a:rPr>
                            <m:t>新規ファイル</m:t>
                          </m:r>
                          <m:r>
                            <a:rPr lang="ja-JP" altLang="en-US" sz="1400" i="1">
                              <a:latin typeface="Cambria Math" panose="02040503050406030204" pitchFamily="18" charset="0"/>
                            </a:rPr>
                            <m:t>数</m:t>
                          </m:r>
                        </m:den>
                      </m:f>
                    </m:oMath>
                  </m:oMathPara>
                </a14:m>
                <a:endParaRPr kumimoji="1" lang="ja-JP" altLang="en-US" sz="1400" dirty="0">
                  <a:latin typeface="みかちゃん" panose="02000609000000000000" pitchFamily="1" charset="-128"/>
                  <a:ea typeface="みかちゃん" panose="02000609000000000000" pitchFamily="1" charset="-128"/>
                </a:endParaRPr>
              </a:p>
            </p:txBody>
          </p:sp>
        </mc:Choice>
        <mc:Fallback xmlns="">
          <p:sp>
            <p:nvSpPr>
              <p:cNvPr id="41" name="テキスト ボックス 40"/>
              <p:cNvSpPr txBox="1">
                <a:spLocks noRot="1" noChangeAspect="1" noMove="1" noResize="1" noEditPoints="1" noAdjustHandles="1" noChangeArrowheads="1" noChangeShapeType="1" noTextEdit="1"/>
              </p:cNvSpPr>
              <p:nvPr/>
            </p:nvSpPr>
            <p:spPr>
              <a:xfrm>
                <a:off x="7354657" y="4283970"/>
                <a:ext cx="4704964" cy="470129"/>
              </a:xfrm>
              <a:prstGeom prst="rect">
                <a:avLst/>
              </a:prstGeom>
              <a:blipFill rotWithShape="0">
                <a:blip r:embed="rId3"/>
                <a:stretch>
                  <a:fillRect/>
                </a:stretch>
              </a:blipFill>
            </p:spPr>
            <p:txBody>
              <a:bodyPr/>
              <a:lstStyle/>
              <a:p>
                <a:r>
                  <a:rPr lang="ja-JP" altLang="en-US">
                    <a:noFill/>
                  </a:rPr>
                  <a:t> </a:t>
                </a:r>
              </a:p>
            </p:txBody>
          </p:sp>
        </mc:Fallback>
      </mc:AlternateContent>
      <p:sp>
        <p:nvSpPr>
          <p:cNvPr id="42" name="正方形/長方形 41"/>
          <p:cNvSpPr/>
          <p:nvPr/>
        </p:nvSpPr>
        <p:spPr>
          <a:xfrm>
            <a:off x="6848491" y="3841740"/>
            <a:ext cx="2159566" cy="307777"/>
          </a:xfrm>
          <a:prstGeom prst="rect">
            <a:avLst/>
          </a:prstGeom>
          <a:solidFill>
            <a:schemeClr val="bg1"/>
          </a:solidFill>
        </p:spPr>
        <p:txBody>
          <a:bodyPr wrap="none">
            <a:spAutoFit/>
          </a:bodyPr>
          <a:lstStyle/>
          <a:p>
            <a:r>
              <a:rPr lang="ja-JP" altLang="en-US" sz="1400" dirty="0"/>
              <a:t>新規ファイルのリスク値</a:t>
            </a:r>
          </a:p>
        </p:txBody>
      </p:sp>
    </p:spTree>
    <p:extLst>
      <p:ext uri="{BB962C8B-B14F-4D97-AF65-F5344CB8AC3E}">
        <p14:creationId xmlns:p14="http://schemas.microsoft.com/office/powerpoint/2010/main" val="403593494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normAutofit/>
          </a:bodyPr>
          <a:lstStyle/>
          <a:p>
            <a:r>
              <a:rPr lang="ja-JP" altLang="en-US" sz="6600" dirty="0"/>
              <a:t>フォールトツリーの重み表の作成方法</a:t>
            </a:r>
            <a:endParaRPr kumimoji="1" lang="ja-JP" altLang="en-US" sz="6600" dirty="0">
              <a:solidFill>
                <a:schemeClr val="tx1"/>
              </a:solidFill>
            </a:endParaRPr>
          </a:p>
        </p:txBody>
      </p:sp>
      <p:sp>
        <p:nvSpPr>
          <p:cNvPr id="6" name="テキスト プレースホルダー 5"/>
          <p:cNvSpPr>
            <a:spLocks noGrp="1"/>
          </p:cNvSpPr>
          <p:nvPr>
            <p:ph type="body" idx="1"/>
          </p:nvPr>
        </p:nvSpPr>
        <p:spPr/>
        <p:txBody>
          <a:bodyPr/>
          <a:lstStyle/>
          <a:p>
            <a:endParaRPr kumimoji="1" lang="ja-JP" altLang="en-US" dirty="0"/>
          </a:p>
        </p:txBody>
      </p:sp>
      <p:sp>
        <p:nvSpPr>
          <p:cNvPr id="3" name="スライド番号プレースホルダー 2"/>
          <p:cNvSpPr>
            <a:spLocks noGrp="1"/>
          </p:cNvSpPr>
          <p:nvPr>
            <p:ph type="sldNum" sz="quarter" idx="12"/>
          </p:nvPr>
        </p:nvSpPr>
        <p:spPr/>
        <p:txBody>
          <a:bodyPr/>
          <a:lstStyle/>
          <a:p>
            <a:fld id="{C0685AC5-7F16-4986-9275-35D3C24FC03C}" type="slidenum">
              <a:rPr lang="ja-JP" altLang="en-US" smtClean="0"/>
              <a:pPr/>
              <a:t>36</a:t>
            </a:fld>
            <a:endParaRPr lang="ja-JP" altLang="en-US" dirty="0"/>
          </a:p>
        </p:txBody>
      </p:sp>
    </p:spTree>
    <p:extLst>
      <p:ext uri="{BB962C8B-B14F-4D97-AF65-F5344CB8AC3E}">
        <p14:creationId xmlns:p14="http://schemas.microsoft.com/office/powerpoint/2010/main" val="230813957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normAutofit fontScale="90000"/>
          </a:bodyPr>
          <a:lstStyle/>
          <a:p>
            <a:r>
              <a:rPr lang="ja-JP" altLang="en-US" dirty="0"/>
              <a:t>フォールトツリーの重み表の作成方法</a:t>
            </a:r>
            <a:endParaRPr kumimoji="1" lang="ja-JP" altLang="en-US" dirty="0"/>
          </a:p>
        </p:txBody>
      </p:sp>
      <p:sp>
        <p:nvSpPr>
          <p:cNvPr id="4" name="スライド番号プレースホルダー 3"/>
          <p:cNvSpPr>
            <a:spLocks noGrp="1"/>
          </p:cNvSpPr>
          <p:nvPr>
            <p:ph type="sldNum" sz="quarter" idx="12"/>
          </p:nvPr>
        </p:nvSpPr>
        <p:spPr/>
        <p:txBody>
          <a:bodyPr/>
          <a:lstStyle/>
          <a:p>
            <a:fld id="{C0685AC5-7F16-4986-9275-35D3C24FC03C}" type="slidenum">
              <a:rPr lang="ja-JP" altLang="en-US" smtClean="0"/>
              <a:pPr/>
              <a:t>37</a:t>
            </a:fld>
            <a:endParaRPr lang="ja-JP" altLang="en-US" dirty="0"/>
          </a:p>
        </p:txBody>
      </p:sp>
      <p:sp>
        <p:nvSpPr>
          <p:cNvPr id="7" name="コンテンツ プレースホルダー 6"/>
          <p:cNvSpPr>
            <a:spLocks noGrp="1"/>
          </p:cNvSpPr>
          <p:nvPr>
            <p:ph idx="4294967295"/>
          </p:nvPr>
        </p:nvSpPr>
        <p:spPr>
          <a:xfrm>
            <a:off x="2133600" y="1087438"/>
            <a:ext cx="10058400" cy="2670175"/>
          </a:xfrm>
        </p:spPr>
        <p:txBody>
          <a:bodyPr/>
          <a:lstStyle/>
          <a:p>
            <a:pPr marL="457200" indent="-457200">
              <a:buFont typeface="+mj-lt"/>
              <a:buAutoNum type="arabicPeriod"/>
            </a:pPr>
            <a:r>
              <a:rPr lang="ja-JP" altLang="en-US" dirty="0"/>
              <a:t>リスクに対するテストタイプ</a:t>
            </a:r>
            <a:r>
              <a:rPr lang="en-US" altLang="ja-JP" dirty="0"/>
              <a:t>(</a:t>
            </a:r>
            <a:r>
              <a:rPr lang="ja-JP" altLang="en-US" dirty="0"/>
              <a:t>テスト技法</a:t>
            </a:r>
            <a:r>
              <a:rPr lang="en-US" altLang="ja-JP" dirty="0"/>
              <a:t>)</a:t>
            </a:r>
            <a:r>
              <a:rPr lang="ja-JP" altLang="en-US" dirty="0"/>
              <a:t>を列挙する。</a:t>
            </a:r>
            <a:r>
              <a:rPr lang="en-US" altLang="ja-JP" dirty="0"/>
              <a:t>(</a:t>
            </a:r>
            <a:r>
              <a:rPr lang="ja-JP" altLang="en-US" dirty="0"/>
              <a:t>使用できるテスト技法</a:t>
            </a:r>
            <a:r>
              <a:rPr lang="en-US" altLang="ja-JP" dirty="0"/>
              <a:t>)</a:t>
            </a:r>
          </a:p>
          <a:p>
            <a:pPr marL="457200" indent="-457200">
              <a:buFont typeface="+mj-lt"/>
              <a:buAutoNum type="arabicPeriod"/>
            </a:pPr>
            <a:r>
              <a:rPr lang="ja-JP" altLang="en-US" dirty="0"/>
              <a:t>テストタイプ</a:t>
            </a:r>
            <a:r>
              <a:rPr lang="en-US" altLang="ja-JP" dirty="0"/>
              <a:t>(</a:t>
            </a:r>
            <a:r>
              <a:rPr lang="ja-JP" altLang="en-US" dirty="0"/>
              <a:t>テスト技法</a:t>
            </a:r>
            <a:r>
              <a:rPr lang="en-US" altLang="ja-JP" dirty="0"/>
              <a:t>)</a:t>
            </a:r>
            <a:r>
              <a:rPr lang="ja-JP" altLang="en-US" dirty="0" err="1"/>
              <a:t>で検</a:t>
            </a:r>
            <a:r>
              <a:rPr lang="ja-JP" altLang="en-US" dirty="0"/>
              <a:t>出できるバグの種類を列挙する。</a:t>
            </a:r>
            <a:endParaRPr lang="en-US" altLang="ja-JP" dirty="0"/>
          </a:p>
          <a:p>
            <a:pPr marL="457200" indent="-457200">
              <a:buFont typeface="+mj-lt"/>
              <a:buAutoNum type="arabicPeriod"/>
            </a:pPr>
            <a:r>
              <a:rPr lang="ja-JP" altLang="en-US" dirty="0"/>
              <a:t>テストタイプ</a:t>
            </a:r>
            <a:r>
              <a:rPr lang="en-US" altLang="ja-JP" dirty="0"/>
              <a:t>(</a:t>
            </a:r>
            <a:r>
              <a:rPr lang="ja-JP" altLang="en-US" dirty="0"/>
              <a:t>テスト技法</a:t>
            </a:r>
            <a:r>
              <a:rPr lang="en-US" altLang="ja-JP" dirty="0"/>
              <a:t>)</a:t>
            </a:r>
            <a:r>
              <a:rPr lang="ja-JP" altLang="en-US" dirty="0"/>
              <a:t>毎に軽、中、重でのカバレッジ基準を設定する。</a:t>
            </a:r>
            <a:endParaRPr lang="en-US" altLang="ja-JP" dirty="0"/>
          </a:p>
          <a:p>
            <a:pPr marL="457200" indent="-457200">
              <a:buFont typeface="+mj-lt"/>
              <a:buAutoNum type="arabicPeriod"/>
            </a:pPr>
            <a:r>
              <a:rPr kumimoji="1" lang="ja-JP" altLang="en-US" dirty="0"/>
              <a:t>テスト</a:t>
            </a:r>
            <a:r>
              <a:rPr lang="ja-JP" altLang="en-US" dirty="0"/>
              <a:t>タイプ</a:t>
            </a:r>
            <a:r>
              <a:rPr lang="en-US" altLang="ja-JP" dirty="0"/>
              <a:t>(</a:t>
            </a:r>
            <a:r>
              <a:rPr lang="ja-JP" altLang="en-US" dirty="0"/>
              <a:t>テスト技法</a:t>
            </a:r>
            <a:r>
              <a:rPr lang="en-US" altLang="ja-JP" dirty="0"/>
              <a:t>)</a:t>
            </a:r>
            <a:r>
              <a:rPr lang="ja-JP" altLang="en-US" dirty="0"/>
              <a:t>のカバレッジ基準毎に、検出できるバグの種類数をカウントする。</a:t>
            </a:r>
            <a:endParaRPr lang="en-US" altLang="ja-JP" dirty="0"/>
          </a:p>
          <a:p>
            <a:pPr marL="457200" indent="-457200">
              <a:buFont typeface="+mj-lt"/>
              <a:buAutoNum type="arabicPeriod"/>
            </a:pPr>
            <a:r>
              <a:rPr kumimoji="1" lang="ja-JP" altLang="en-US" dirty="0"/>
              <a:t>各カバレッジ基準毎に下記の式を元にリスク値低減率を算出する。</a:t>
            </a:r>
          </a:p>
        </p:txBody>
      </p:sp>
      <mc:AlternateContent xmlns:mc="http://schemas.openxmlformats.org/markup-compatibility/2006" xmlns:a14="http://schemas.microsoft.com/office/drawing/2010/main">
        <mc:Choice Requires="a14">
          <p:sp>
            <p:nvSpPr>
              <p:cNvPr id="8" name="テキスト ボックス 7"/>
              <p:cNvSpPr txBox="1"/>
              <p:nvPr/>
            </p:nvSpPr>
            <p:spPr>
              <a:xfrm>
                <a:off x="2003367" y="3854474"/>
                <a:ext cx="8894618" cy="491609"/>
              </a:xfrm>
              <a:prstGeom prst="rect">
                <a:avLst/>
              </a:prstGeom>
              <a:noFill/>
            </p:spPr>
            <p:txBody>
              <a:bodyPr wrap="square" lIns="0" tIns="0" rIns="0" bIns="0" rtlCol="0">
                <a:spAutoFit/>
              </a:bodyPr>
              <a:lstStyle/>
              <a:p>
                <a:r>
                  <a:rPr kumimoji="1" lang="ja-JP" altLang="en-US" sz="1600" dirty="0"/>
                  <a:t>リスク</a:t>
                </a:r>
                <a14:m>
                  <m:oMath xmlns:m="http://schemas.openxmlformats.org/officeDocument/2006/math">
                    <m:r>
                      <a:rPr lang="ja-JP" altLang="en-US" sz="1600" i="1">
                        <a:latin typeface="Cambria Math" panose="02040503050406030204" pitchFamily="18" charset="0"/>
                      </a:rPr>
                      <m:t>低減率</m:t>
                    </m:r>
                    <m:r>
                      <a:rPr kumimoji="1" lang="pt-BR" altLang="ja-JP" sz="1600" i="1" smtClean="0">
                        <a:latin typeface="Cambria Math" panose="02040503050406030204" pitchFamily="18" charset="0"/>
                      </a:rPr>
                      <m:t>=</m:t>
                    </m:r>
                    <m:f>
                      <m:fPr>
                        <m:ctrlPr>
                          <a:rPr kumimoji="1" lang="pt-BR" altLang="ja-JP" sz="1600" i="1" smtClean="0">
                            <a:latin typeface="Cambria Math" panose="02040503050406030204" pitchFamily="18" charset="0"/>
                          </a:rPr>
                        </m:ctrlPr>
                      </m:fPr>
                      <m:num>
                        <m:r>
                          <a:rPr lang="ja-JP" altLang="en-US" sz="1600" i="1">
                            <a:latin typeface="Cambria Math" panose="02040503050406030204" pitchFamily="18" charset="0"/>
                          </a:rPr>
                          <m:t>カバレッジ</m:t>
                        </m:r>
                        <m:r>
                          <a:rPr lang="ja-JP" altLang="en-US" sz="1600" i="1" smtClean="0">
                            <a:latin typeface="Cambria Math" panose="02040503050406030204" pitchFamily="18" charset="0"/>
                          </a:rPr>
                          <m:t>別</m:t>
                        </m:r>
                        <m:r>
                          <a:rPr lang="ja-JP" altLang="en-US" sz="1600" i="1">
                            <a:latin typeface="Cambria Math" panose="02040503050406030204" pitchFamily="18" charset="0"/>
                          </a:rPr>
                          <m:t>の</m:t>
                        </m:r>
                        <m:r>
                          <a:rPr lang="ja-JP" altLang="en-US" sz="1600" i="1" smtClean="0">
                            <a:latin typeface="Cambria Math" panose="02040503050406030204" pitchFamily="18" charset="0"/>
                          </a:rPr>
                          <m:t>当該テストタイプ</m:t>
                        </m:r>
                        <m:r>
                          <a:rPr lang="ja-JP" altLang="en-US" sz="1600" i="1">
                            <a:latin typeface="Cambria Math" panose="02040503050406030204" pitchFamily="18" charset="0"/>
                          </a:rPr>
                          <m:t>の</m:t>
                        </m:r>
                        <m:r>
                          <a:rPr lang="ja-JP" altLang="en-US" sz="1600" i="1" smtClean="0">
                            <a:latin typeface="Cambria Math" panose="02040503050406030204" pitchFamily="18" charset="0"/>
                          </a:rPr>
                          <m:t>バグ</m:t>
                        </m:r>
                        <m:r>
                          <a:rPr lang="ja-JP" altLang="en-US" sz="1600" i="1">
                            <a:latin typeface="Cambria Math" panose="02040503050406030204" pitchFamily="18" charset="0"/>
                          </a:rPr>
                          <m:t>の</m:t>
                        </m:r>
                        <m:r>
                          <a:rPr lang="ja-JP" altLang="en-US" sz="1600" i="1" smtClean="0">
                            <a:latin typeface="Cambria Math" panose="02040503050406030204" pitchFamily="18" charset="0"/>
                          </a:rPr>
                          <m:t>種類数</m:t>
                        </m:r>
                      </m:num>
                      <m:den>
                        <m:r>
                          <a:rPr lang="ja-JP" altLang="en-US" sz="1600" i="1">
                            <a:latin typeface="Cambria Math" panose="02040503050406030204" pitchFamily="18" charset="0"/>
                          </a:rPr>
                          <m:t>当該テスト</m:t>
                        </m:r>
                        <m:r>
                          <a:rPr lang="ja-JP" altLang="en-US" sz="1600" i="1" smtClean="0">
                            <a:latin typeface="Cambria Math" panose="02040503050406030204" pitchFamily="18" charset="0"/>
                          </a:rPr>
                          <m:t>タイプで</m:t>
                        </m:r>
                        <m:r>
                          <a:rPr lang="ja-JP" altLang="en-US" sz="1600" i="1">
                            <a:latin typeface="Cambria Math" panose="02040503050406030204" pitchFamily="18" charset="0"/>
                          </a:rPr>
                          <m:t>検出できる</m:t>
                        </m:r>
                        <m:r>
                          <a:rPr lang="ja-JP" altLang="en-US" sz="1600" i="1" smtClean="0">
                            <a:latin typeface="Cambria Math" panose="02040503050406030204" pitchFamily="18" charset="0"/>
                          </a:rPr>
                          <m:t>すべてのバグ</m:t>
                        </m:r>
                        <m:r>
                          <a:rPr lang="ja-JP" altLang="en-US" sz="1600" i="1">
                            <a:latin typeface="Cambria Math" panose="02040503050406030204" pitchFamily="18" charset="0"/>
                          </a:rPr>
                          <m:t>の</m:t>
                        </m:r>
                        <m:r>
                          <a:rPr lang="ja-JP" altLang="en-US" sz="1600" i="1" smtClean="0">
                            <a:latin typeface="Cambria Math" panose="02040503050406030204" pitchFamily="18" charset="0"/>
                          </a:rPr>
                          <m:t>種類数</m:t>
                        </m:r>
                      </m:den>
                    </m:f>
                  </m:oMath>
                </a14:m>
                <a:r>
                  <a:rPr kumimoji="1" lang="en-US" altLang="ja-JP" sz="1600" dirty="0">
                    <a:latin typeface="みかちゃん" panose="02000609000000000000" pitchFamily="1" charset="-128"/>
                    <a:ea typeface="みかちゃん" panose="02000609000000000000" pitchFamily="1" charset="-128"/>
                  </a:rPr>
                  <a:t>-</a:t>
                </a:r>
                <a:r>
                  <a:rPr lang="ja-JP" altLang="en-US" sz="1600" dirty="0">
                    <a:latin typeface="みかちゃん" panose="02000609000000000000" pitchFamily="1" charset="-128"/>
                    <a:ea typeface="みかちゃん" panose="02000609000000000000" pitchFamily="1" charset="-128"/>
                  </a:rPr>
                  <a:t>テスト実施誤り率</a:t>
                </a:r>
                <a:endParaRPr kumimoji="1" lang="ja-JP" altLang="en-US" sz="1600" dirty="0">
                  <a:latin typeface="みかちゃん" panose="02000609000000000000" pitchFamily="1" charset="-128"/>
                  <a:ea typeface="みかちゃん" panose="02000609000000000000" pitchFamily="1" charset="-128"/>
                </a:endParaRPr>
              </a:p>
            </p:txBody>
          </p:sp>
        </mc:Choice>
        <mc:Fallback xmlns="">
          <p:sp>
            <p:nvSpPr>
              <p:cNvPr id="8" name="テキスト ボックス 7"/>
              <p:cNvSpPr txBox="1">
                <a:spLocks noRot="1" noChangeAspect="1" noMove="1" noResize="1" noEditPoints="1" noAdjustHandles="1" noChangeArrowheads="1" noChangeShapeType="1" noTextEdit="1"/>
              </p:cNvSpPr>
              <p:nvPr/>
            </p:nvSpPr>
            <p:spPr>
              <a:xfrm>
                <a:off x="2003367" y="3854474"/>
                <a:ext cx="8894618" cy="491609"/>
              </a:xfrm>
              <a:prstGeom prst="rect">
                <a:avLst/>
              </a:prstGeom>
              <a:blipFill rotWithShape="0">
                <a:blip r:embed="rId2"/>
                <a:stretch>
                  <a:fillRect l="-14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p:cNvSpPr txBox="1"/>
              <p:nvPr/>
            </p:nvSpPr>
            <p:spPr>
              <a:xfrm>
                <a:off x="2003367" y="4699922"/>
                <a:ext cx="7705898" cy="491609"/>
              </a:xfrm>
              <a:prstGeom prst="rect">
                <a:avLst/>
              </a:prstGeom>
              <a:noFill/>
            </p:spPr>
            <p:txBody>
              <a:bodyPr wrap="square" lIns="0" tIns="0" rIns="0" bIns="0" rtlCol="0">
                <a:spAutoFit/>
              </a:bodyPr>
              <a:lstStyle/>
              <a:p>
                <a:r>
                  <a:rPr lang="ja-JP" altLang="en-US" sz="1600" dirty="0"/>
                  <a:t>テスト実施</a:t>
                </a:r>
                <a14:m>
                  <m:oMath xmlns:m="http://schemas.openxmlformats.org/officeDocument/2006/math">
                    <m:r>
                      <a:rPr lang="ja-JP" altLang="en-US" sz="1600" i="1" dirty="0" smtClean="0">
                        <a:latin typeface="Cambria Math" panose="02040503050406030204" pitchFamily="18" charset="0"/>
                      </a:rPr>
                      <m:t>誤り</m:t>
                    </m:r>
                    <m:r>
                      <a:rPr lang="ja-JP" altLang="en-US" sz="1600" i="1">
                        <a:latin typeface="Cambria Math" panose="02040503050406030204" pitchFamily="18" charset="0"/>
                      </a:rPr>
                      <m:t>率</m:t>
                    </m:r>
                    <m:r>
                      <a:rPr kumimoji="1" lang="pt-BR" altLang="ja-JP" sz="1600" i="1" smtClean="0">
                        <a:latin typeface="Cambria Math" panose="02040503050406030204" pitchFamily="18" charset="0"/>
                      </a:rPr>
                      <m:t>=</m:t>
                    </m:r>
                    <m:f>
                      <m:fPr>
                        <m:ctrlPr>
                          <a:rPr kumimoji="1" lang="pt-BR" altLang="ja-JP" sz="1600" i="1" smtClean="0">
                            <a:latin typeface="Cambria Math" panose="02040503050406030204" pitchFamily="18" charset="0"/>
                          </a:rPr>
                        </m:ctrlPr>
                      </m:fPr>
                      <m:num>
                        <m:r>
                          <a:rPr lang="ja-JP" altLang="en-US" sz="1600" i="1">
                            <a:latin typeface="Cambria Math" panose="02040503050406030204" pitchFamily="18" charset="0"/>
                          </a:rPr>
                          <m:t>当該</m:t>
                        </m:r>
                        <m:r>
                          <a:rPr lang="ja-JP" altLang="en-US" sz="1600" i="1" smtClean="0">
                            <a:latin typeface="Cambria Math" panose="02040503050406030204" pitchFamily="18" charset="0"/>
                          </a:rPr>
                          <m:t>テストタイプ</m:t>
                        </m:r>
                        <m:r>
                          <a:rPr lang="ja-JP" altLang="en-US" sz="1600" i="1">
                            <a:latin typeface="Cambria Math" panose="02040503050406030204" pitchFamily="18" charset="0"/>
                          </a:rPr>
                          <m:t>の</m:t>
                        </m:r>
                        <m:r>
                          <a:rPr lang="ja-JP" altLang="en-US" sz="1600" i="1" smtClean="0">
                            <a:latin typeface="Cambria Math" panose="02040503050406030204" pitchFamily="18" charset="0"/>
                          </a:rPr>
                          <m:t>結果を</m:t>
                        </m:r>
                        <m:r>
                          <a:rPr lang="ja-JP" altLang="en-US" sz="1600" i="1">
                            <a:latin typeface="Cambria Math" panose="02040503050406030204" pitchFamily="18" charset="0"/>
                          </a:rPr>
                          <m:t>誤った</m:t>
                        </m:r>
                        <m:r>
                          <a:rPr lang="ja-JP" altLang="en-US" sz="1600" i="1" smtClean="0">
                            <a:latin typeface="Cambria Math" panose="02040503050406030204" pitchFamily="18" charset="0"/>
                          </a:rPr>
                          <m:t>実施テストケース</m:t>
                        </m:r>
                        <m:r>
                          <a:rPr lang="ja-JP" altLang="en-US" sz="1600" i="1">
                            <a:latin typeface="Cambria Math" panose="02040503050406030204" pitchFamily="18" charset="0"/>
                          </a:rPr>
                          <m:t>数</m:t>
                        </m:r>
                      </m:num>
                      <m:den>
                        <m:r>
                          <a:rPr lang="ja-JP" altLang="en-US" sz="1600" i="1">
                            <a:latin typeface="Cambria Math" panose="02040503050406030204" pitchFamily="18" charset="0"/>
                          </a:rPr>
                          <m:t>当該テスト</m:t>
                        </m:r>
                        <m:r>
                          <a:rPr lang="ja-JP" altLang="en-US" sz="1600" i="1" smtClean="0">
                            <a:latin typeface="Cambria Math" panose="02040503050406030204" pitchFamily="18" charset="0"/>
                          </a:rPr>
                          <m:t>タイプの</m:t>
                        </m:r>
                        <m:r>
                          <a:rPr lang="ja-JP" altLang="en-US" sz="1600" i="1">
                            <a:latin typeface="Cambria Math" panose="02040503050406030204" pitchFamily="18" charset="0"/>
                          </a:rPr>
                          <m:t>実施テスト</m:t>
                        </m:r>
                        <m:r>
                          <a:rPr lang="ja-JP" altLang="en-US" sz="1600" i="1" smtClean="0">
                            <a:latin typeface="Cambria Math" panose="02040503050406030204" pitchFamily="18" charset="0"/>
                          </a:rPr>
                          <m:t>ケース数</m:t>
                        </m:r>
                      </m:den>
                    </m:f>
                  </m:oMath>
                </a14:m>
                <a:endParaRPr kumimoji="1" lang="ja-JP" altLang="en-US" sz="1600" dirty="0">
                  <a:latin typeface="みかちゃん" panose="02000609000000000000" pitchFamily="1" charset="-128"/>
                  <a:ea typeface="みかちゃん" panose="02000609000000000000" pitchFamily="1" charset="-128"/>
                </a:endParaRPr>
              </a:p>
            </p:txBody>
          </p:sp>
        </mc:Choice>
        <mc:Fallback xmlns="">
          <p:sp>
            <p:nvSpPr>
              <p:cNvPr id="9" name="テキスト ボックス 8"/>
              <p:cNvSpPr txBox="1">
                <a:spLocks noRot="1" noChangeAspect="1" noMove="1" noResize="1" noEditPoints="1" noAdjustHandles="1" noChangeArrowheads="1" noChangeShapeType="1" noTextEdit="1"/>
              </p:cNvSpPr>
              <p:nvPr/>
            </p:nvSpPr>
            <p:spPr>
              <a:xfrm>
                <a:off x="2003367" y="4699922"/>
                <a:ext cx="7705898" cy="491609"/>
              </a:xfrm>
              <a:prstGeom prst="rect">
                <a:avLst/>
              </a:prstGeom>
              <a:blipFill rotWithShape="0">
                <a:blip r:embed="rId3"/>
                <a:stretch>
                  <a:fillRect l="-1661"/>
                </a:stretch>
              </a:blipFill>
            </p:spPr>
            <p:txBody>
              <a:bodyPr/>
              <a:lstStyle/>
              <a:p>
                <a:r>
                  <a:rPr lang="ja-JP" altLang="en-US">
                    <a:noFill/>
                  </a:rPr>
                  <a:t> </a:t>
                </a:r>
              </a:p>
            </p:txBody>
          </p:sp>
        </mc:Fallback>
      </mc:AlternateContent>
      <p:sp>
        <p:nvSpPr>
          <p:cNvPr id="3" name="テキスト ボックス 2"/>
          <p:cNvSpPr txBox="1"/>
          <p:nvPr/>
        </p:nvSpPr>
        <p:spPr>
          <a:xfrm>
            <a:off x="1039090" y="5717167"/>
            <a:ext cx="10645863" cy="307777"/>
          </a:xfrm>
          <a:prstGeom prst="rect">
            <a:avLst/>
          </a:prstGeom>
          <a:noFill/>
        </p:spPr>
        <p:txBody>
          <a:bodyPr wrap="none" rtlCol="0">
            <a:spAutoFit/>
          </a:bodyPr>
          <a:lstStyle/>
          <a:p>
            <a:r>
              <a:rPr kumimoji="1" lang="ja-JP" altLang="en-US" sz="1400" dirty="0"/>
              <a:t>参照</a:t>
            </a:r>
            <a:r>
              <a:rPr kumimoji="1" lang="en-US" altLang="ja-JP" sz="1400" dirty="0"/>
              <a:t>:</a:t>
            </a:r>
            <a:r>
              <a:rPr kumimoji="1" lang="ja-JP" altLang="en-US" sz="1400" dirty="0"/>
              <a:t>バグの種類リスト</a:t>
            </a:r>
            <a:r>
              <a:rPr lang="ja-JP" altLang="en-US" sz="1400" dirty="0"/>
              <a:t>⇒</a:t>
            </a:r>
            <a:r>
              <a:rPr kumimoji="1" lang="ja-JP" altLang="en-US" sz="1400" dirty="0"/>
              <a:t>ボーリス・バイザー、「ソフトウェアテスト技法</a:t>
            </a:r>
            <a:r>
              <a:rPr kumimoji="1" lang="en-US" altLang="ja-JP" sz="1400" dirty="0"/>
              <a:t>~</a:t>
            </a:r>
            <a:r>
              <a:rPr kumimoji="1" lang="ja-JP" altLang="en-US" sz="1400" dirty="0"/>
              <a:t>自動化、品質保証、そしてバグの未然防止のために</a:t>
            </a:r>
            <a:r>
              <a:rPr kumimoji="1" lang="en-US" altLang="ja-JP" sz="1400" dirty="0"/>
              <a:t>~</a:t>
            </a:r>
            <a:r>
              <a:rPr kumimoji="1" lang="ja-JP" altLang="en-US" sz="1400" dirty="0"/>
              <a:t>」</a:t>
            </a:r>
          </a:p>
        </p:txBody>
      </p:sp>
    </p:spTree>
    <p:extLst>
      <p:ext uri="{BB962C8B-B14F-4D97-AF65-F5344CB8AC3E}">
        <p14:creationId xmlns:p14="http://schemas.microsoft.com/office/powerpoint/2010/main" val="210841910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kumimoji="1" lang="ja-JP" altLang="en-US"/>
              <a:t>作ったやつの例</a:t>
            </a:r>
            <a:endParaRPr kumimoji="1" lang="ja-JP" altLang="en-US" dirty="0"/>
          </a:p>
        </p:txBody>
      </p:sp>
      <p:sp>
        <p:nvSpPr>
          <p:cNvPr id="3" name="スライド番号プレースホルダー 2"/>
          <p:cNvSpPr>
            <a:spLocks noGrp="1"/>
          </p:cNvSpPr>
          <p:nvPr>
            <p:ph type="sldNum" sz="quarter" idx="12"/>
          </p:nvPr>
        </p:nvSpPr>
        <p:spPr/>
        <p:txBody>
          <a:bodyPr/>
          <a:lstStyle/>
          <a:p>
            <a:fld id="{C0685AC5-7F16-4986-9275-35D3C24FC03C}" type="slidenum">
              <a:rPr lang="ja-JP" altLang="en-US" smtClean="0"/>
              <a:pPr/>
              <a:t>38</a:t>
            </a:fld>
            <a:endParaRPr lang="ja-JP" altLang="en-US" dirty="0"/>
          </a:p>
        </p:txBody>
      </p:sp>
      <p:pic>
        <p:nvPicPr>
          <p:cNvPr id="7" name="図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4741" y="1205634"/>
            <a:ext cx="10757223" cy="4546485"/>
          </a:xfrm>
          <a:prstGeom prst="rect">
            <a:avLst/>
          </a:prstGeom>
        </p:spPr>
      </p:pic>
      <p:sp>
        <p:nvSpPr>
          <p:cNvPr id="8" name="正方形/長方形 7"/>
          <p:cNvSpPr/>
          <p:nvPr/>
        </p:nvSpPr>
        <p:spPr>
          <a:xfrm>
            <a:off x="8550901" y="5752119"/>
            <a:ext cx="3145413" cy="307777"/>
          </a:xfrm>
          <a:prstGeom prst="rect">
            <a:avLst/>
          </a:prstGeom>
        </p:spPr>
        <p:txBody>
          <a:bodyPr wrap="none">
            <a:spAutoFit/>
          </a:bodyPr>
          <a:lstStyle/>
          <a:p>
            <a:r>
              <a:rPr lang="en-US" altLang="ja-JP" sz="1400" dirty="0">
                <a:solidFill>
                  <a:srgbClr val="FF0000"/>
                </a:solidFill>
              </a:rPr>
              <a:t>※</a:t>
            </a:r>
            <a:r>
              <a:rPr lang="ja-JP" altLang="en-US" sz="1400" dirty="0"/>
              <a:t>テスト実施誤り率</a:t>
            </a:r>
            <a:r>
              <a:rPr lang="en-US" altLang="ja-JP" sz="1400" dirty="0"/>
              <a:t>:5%</a:t>
            </a:r>
            <a:r>
              <a:rPr lang="ja-JP" altLang="en-US" sz="1400" dirty="0"/>
              <a:t>と想定した。</a:t>
            </a:r>
          </a:p>
        </p:txBody>
      </p:sp>
    </p:spTree>
    <p:extLst>
      <p:ext uri="{BB962C8B-B14F-4D97-AF65-F5344CB8AC3E}">
        <p14:creationId xmlns:p14="http://schemas.microsoft.com/office/powerpoint/2010/main" val="97072178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normAutofit/>
          </a:bodyPr>
          <a:lstStyle/>
          <a:p>
            <a:r>
              <a:rPr kumimoji="1" lang="ja-JP" altLang="en-US" dirty="0"/>
              <a:t>開発コミュニティのインフラと流れ</a:t>
            </a:r>
          </a:p>
        </p:txBody>
      </p:sp>
      <p:sp>
        <p:nvSpPr>
          <p:cNvPr id="3" name="スライド番号プレースホルダー 2"/>
          <p:cNvSpPr>
            <a:spLocks noGrp="1"/>
          </p:cNvSpPr>
          <p:nvPr>
            <p:ph type="sldNum" sz="quarter" idx="12"/>
          </p:nvPr>
        </p:nvSpPr>
        <p:spPr/>
        <p:txBody>
          <a:bodyPr/>
          <a:lstStyle/>
          <a:p>
            <a:fld id="{C0685AC5-7F16-4986-9275-35D3C24FC03C}" type="slidenum">
              <a:rPr lang="ja-JP" altLang="en-US" smtClean="0"/>
              <a:pPr/>
              <a:t>39</a:t>
            </a:fld>
            <a:endParaRPr lang="ja-JP" altLang="en-US" dirty="0"/>
          </a:p>
        </p:txBody>
      </p:sp>
      <p:grpSp>
        <p:nvGrpSpPr>
          <p:cNvPr id="39" name="グループ化 38"/>
          <p:cNvGrpSpPr/>
          <p:nvPr/>
        </p:nvGrpSpPr>
        <p:grpSpPr>
          <a:xfrm>
            <a:off x="1904748" y="1907951"/>
            <a:ext cx="8314182" cy="3661884"/>
            <a:chOff x="2135567" y="1659375"/>
            <a:chExt cx="8314182" cy="3661884"/>
          </a:xfrm>
        </p:grpSpPr>
        <p:pic>
          <p:nvPicPr>
            <p:cNvPr id="38" name="図 37"/>
            <p:cNvPicPr>
              <a:picLocks noChangeAspect="1"/>
            </p:cNvPicPr>
            <p:nvPr/>
          </p:nvPicPr>
          <p:blipFill>
            <a:blip r:embed="rId2"/>
            <a:stretch>
              <a:fillRect/>
            </a:stretch>
          </p:blipFill>
          <p:spPr>
            <a:xfrm>
              <a:off x="4097268" y="2181578"/>
              <a:ext cx="2027354" cy="747209"/>
            </a:xfrm>
            <a:prstGeom prst="rect">
              <a:avLst/>
            </a:prstGeom>
          </p:spPr>
        </p:pic>
        <p:pic>
          <p:nvPicPr>
            <p:cNvPr id="37" name="図 36"/>
            <p:cNvPicPr>
              <a:picLocks noChangeAspect="1"/>
            </p:cNvPicPr>
            <p:nvPr/>
          </p:nvPicPr>
          <p:blipFill>
            <a:blip r:embed="rId3"/>
            <a:stretch>
              <a:fillRect/>
            </a:stretch>
          </p:blipFill>
          <p:spPr>
            <a:xfrm>
              <a:off x="9544874" y="1659375"/>
              <a:ext cx="904875" cy="1190625"/>
            </a:xfrm>
            <a:prstGeom prst="rect">
              <a:avLst/>
            </a:prstGeom>
          </p:spPr>
        </p:pic>
        <p:pic>
          <p:nvPicPr>
            <p:cNvPr id="35" name="図 34"/>
            <p:cNvPicPr>
              <a:picLocks noChangeAspect="1"/>
            </p:cNvPicPr>
            <p:nvPr/>
          </p:nvPicPr>
          <p:blipFill>
            <a:blip r:embed="rId4"/>
            <a:stretch>
              <a:fillRect/>
            </a:stretch>
          </p:blipFill>
          <p:spPr>
            <a:xfrm>
              <a:off x="8926588" y="3787684"/>
              <a:ext cx="1428750" cy="1428750"/>
            </a:xfrm>
            <a:prstGeom prst="rect">
              <a:avLst/>
            </a:prstGeom>
          </p:spPr>
        </p:pic>
        <p:sp>
          <p:nvSpPr>
            <p:cNvPr id="5" name="テキスト ボックス 4"/>
            <p:cNvSpPr txBox="1"/>
            <p:nvPr/>
          </p:nvSpPr>
          <p:spPr>
            <a:xfrm>
              <a:off x="5155126" y="1767240"/>
              <a:ext cx="1800493" cy="646331"/>
            </a:xfrm>
            <a:prstGeom prst="rect">
              <a:avLst/>
            </a:prstGeom>
            <a:noFill/>
          </p:spPr>
          <p:txBody>
            <a:bodyPr wrap="none" rtlCol="0">
              <a:spAutoFit/>
            </a:bodyPr>
            <a:lstStyle/>
            <a:p>
              <a:pPr algn="ctr"/>
              <a:r>
                <a:rPr lang="ja-JP" altLang="en-US" dirty="0"/>
                <a:t>構成管理ツール</a:t>
              </a:r>
              <a:endParaRPr kumimoji="1" lang="en-US" altLang="ja-JP" dirty="0"/>
            </a:p>
            <a:p>
              <a:pPr algn="ctr"/>
              <a:r>
                <a:rPr kumimoji="1" lang="en-US" altLang="ja-JP" dirty="0"/>
                <a:t>GitHub</a:t>
              </a:r>
              <a:endParaRPr kumimoji="1" lang="ja-JP" altLang="en-US" dirty="0"/>
            </a:p>
          </p:txBody>
        </p:sp>
        <p:sp>
          <p:nvSpPr>
            <p:cNvPr id="6" name="テキスト ボックス 5"/>
            <p:cNvSpPr txBox="1"/>
            <p:nvPr/>
          </p:nvSpPr>
          <p:spPr>
            <a:xfrm>
              <a:off x="2135567" y="1905740"/>
              <a:ext cx="646331" cy="369332"/>
            </a:xfrm>
            <a:prstGeom prst="rect">
              <a:avLst/>
            </a:prstGeom>
            <a:noFill/>
          </p:spPr>
          <p:txBody>
            <a:bodyPr wrap="none" rtlCol="0">
              <a:spAutoFit/>
            </a:bodyPr>
            <a:lstStyle/>
            <a:p>
              <a:pPr algn="ctr"/>
              <a:r>
                <a:rPr kumimoji="1" lang="ja-JP" altLang="en-US" dirty="0"/>
                <a:t>ＨＰ</a:t>
              </a:r>
              <a:endParaRPr kumimoji="1" lang="en-US" altLang="ja-JP" dirty="0"/>
            </a:p>
          </p:txBody>
        </p:sp>
        <p:sp>
          <p:nvSpPr>
            <p:cNvPr id="7" name="テキスト ボックス 6"/>
            <p:cNvSpPr txBox="1"/>
            <p:nvPr/>
          </p:nvSpPr>
          <p:spPr>
            <a:xfrm>
              <a:off x="8026342" y="1767240"/>
              <a:ext cx="1800494" cy="646331"/>
            </a:xfrm>
            <a:prstGeom prst="rect">
              <a:avLst/>
            </a:prstGeom>
            <a:noFill/>
          </p:spPr>
          <p:txBody>
            <a:bodyPr wrap="none" rtlCol="0">
              <a:spAutoFit/>
            </a:bodyPr>
            <a:lstStyle/>
            <a:p>
              <a:pPr algn="ctr"/>
              <a:r>
                <a:rPr lang="ja-JP" altLang="en-US" dirty="0"/>
                <a:t>バグ管理ツール</a:t>
              </a:r>
              <a:endParaRPr kumimoji="1" lang="en-US" altLang="ja-JP" dirty="0"/>
            </a:p>
            <a:p>
              <a:pPr algn="ctr"/>
              <a:r>
                <a:rPr kumimoji="1" lang="en-US" altLang="ja-JP" dirty="0"/>
                <a:t>Bugzilla</a:t>
              </a:r>
              <a:endParaRPr kumimoji="1" lang="ja-JP" altLang="en-US" dirty="0"/>
            </a:p>
          </p:txBody>
        </p:sp>
        <p:cxnSp>
          <p:nvCxnSpPr>
            <p:cNvPr id="9" name="直線コネクタ 8"/>
            <p:cNvCxnSpPr>
              <a:stCxn id="6" idx="3"/>
              <a:endCxn id="5" idx="1"/>
            </p:cNvCxnSpPr>
            <p:nvPr/>
          </p:nvCxnSpPr>
          <p:spPr>
            <a:xfrm>
              <a:off x="2781898" y="2090406"/>
              <a:ext cx="2373228" cy="0"/>
            </a:xfrm>
            <a:prstGeom prst="line">
              <a:avLst/>
            </a:prstGeom>
            <a:ln w="19050">
              <a:solidFill>
                <a:schemeClr val="accent5"/>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2" name="直線コネクタ 11"/>
            <p:cNvCxnSpPr>
              <a:stCxn id="7" idx="1"/>
              <a:endCxn id="5" idx="3"/>
            </p:cNvCxnSpPr>
            <p:nvPr/>
          </p:nvCxnSpPr>
          <p:spPr>
            <a:xfrm flipH="1">
              <a:off x="6955619" y="2090406"/>
              <a:ext cx="1070723" cy="0"/>
            </a:xfrm>
            <a:prstGeom prst="line">
              <a:avLst/>
            </a:prstGeom>
            <a:ln w="19050">
              <a:solidFill>
                <a:schemeClr val="accent5"/>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8" name="正方形/長方形 17"/>
            <p:cNvSpPr/>
            <p:nvPr/>
          </p:nvSpPr>
          <p:spPr>
            <a:xfrm>
              <a:off x="7564677" y="3564222"/>
              <a:ext cx="2723823" cy="646331"/>
            </a:xfrm>
            <a:prstGeom prst="rect">
              <a:avLst/>
            </a:prstGeom>
          </p:spPr>
          <p:txBody>
            <a:bodyPr wrap="none">
              <a:spAutoFit/>
            </a:bodyPr>
            <a:lstStyle/>
            <a:p>
              <a:pPr algn="ctr"/>
              <a:r>
                <a:rPr lang="ja-JP" altLang="en-US" dirty="0"/>
                <a:t>テストケース管理ツール</a:t>
              </a:r>
              <a:endParaRPr lang="en-US" altLang="ja-JP" dirty="0"/>
            </a:p>
            <a:p>
              <a:pPr algn="ctr"/>
              <a:r>
                <a:rPr lang="en-US" altLang="ja-JP" dirty="0" err="1"/>
                <a:t>Testlink</a:t>
              </a:r>
              <a:endParaRPr lang="ja-JP" altLang="en-US" dirty="0"/>
            </a:p>
          </p:txBody>
        </p:sp>
        <p:cxnSp>
          <p:nvCxnSpPr>
            <p:cNvPr id="19" name="直線コネクタ 18"/>
            <p:cNvCxnSpPr>
              <a:stCxn id="18" idx="0"/>
              <a:endCxn id="5" idx="2"/>
            </p:cNvCxnSpPr>
            <p:nvPr/>
          </p:nvCxnSpPr>
          <p:spPr>
            <a:xfrm flipH="1" flipV="1">
              <a:off x="6055373" y="2413571"/>
              <a:ext cx="2871216" cy="1150651"/>
            </a:xfrm>
            <a:prstGeom prst="line">
              <a:avLst/>
            </a:prstGeom>
            <a:ln w="19050">
              <a:solidFill>
                <a:schemeClr val="accent5"/>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2" name="直線コネクタ 21"/>
            <p:cNvCxnSpPr>
              <a:stCxn id="18" idx="0"/>
              <a:endCxn id="7" idx="2"/>
            </p:cNvCxnSpPr>
            <p:nvPr/>
          </p:nvCxnSpPr>
          <p:spPr>
            <a:xfrm flipV="1">
              <a:off x="8926589" y="2413571"/>
              <a:ext cx="0" cy="1150651"/>
            </a:xfrm>
            <a:prstGeom prst="line">
              <a:avLst/>
            </a:prstGeom>
            <a:ln w="19050">
              <a:solidFill>
                <a:schemeClr val="accent5"/>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3" name="テキスト ボックス 12"/>
            <p:cNvSpPr txBox="1"/>
            <p:nvPr/>
          </p:nvSpPr>
          <p:spPr>
            <a:xfrm>
              <a:off x="5520889" y="3382667"/>
              <a:ext cx="1058303" cy="646331"/>
            </a:xfrm>
            <a:prstGeom prst="rect">
              <a:avLst/>
            </a:prstGeom>
            <a:noFill/>
          </p:spPr>
          <p:txBody>
            <a:bodyPr wrap="none" rtlCol="0">
              <a:spAutoFit/>
            </a:bodyPr>
            <a:lstStyle/>
            <a:p>
              <a:pPr algn="ctr"/>
              <a:r>
                <a:rPr lang="en-US" altLang="ja-JP" dirty="0"/>
                <a:t>CI</a:t>
              </a:r>
              <a:r>
                <a:rPr lang="ja-JP" altLang="en-US" dirty="0"/>
                <a:t>ツール</a:t>
              </a:r>
              <a:endParaRPr kumimoji="1" lang="en-US" altLang="ja-JP" dirty="0"/>
            </a:p>
            <a:p>
              <a:pPr algn="ctr"/>
              <a:r>
                <a:rPr kumimoji="1" lang="en-US" altLang="ja-JP" dirty="0"/>
                <a:t>Jenkins</a:t>
              </a:r>
              <a:endParaRPr kumimoji="1" lang="ja-JP" altLang="en-US" dirty="0"/>
            </a:p>
          </p:txBody>
        </p:sp>
        <p:cxnSp>
          <p:nvCxnSpPr>
            <p:cNvPr id="14" name="直線コネクタ 13"/>
            <p:cNvCxnSpPr>
              <a:stCxn id="5" idx="2"/>
              <a:endCxn id="13" idx="0"/>
            </p:cNvCxnSpPr>
            <p:nvPr/>
          </p:nvCxnSpPr>
          <p:spPr>
            <a:xfrm flipH="1">
              <a:off x="6050041" y="2413571"/>
              <a:ext cx="5332" cy="969096"/>
            </a:xfrm>
            <a:prstGeom prst="line">
              <a:avLst/>
            </a:prstGeom>
            <a:ln w="19050">
              <a:solidFill>
                <a:schemeClr val="accent5"/>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0" name="テキスト ボックス 19"/>
            <p:cNvSpPr txBox="1"/>
            <p:nvPr/>
          </p:nvSpPr>
          <p:spPr>
            <a:xfrm>
              <a:off x="5155126" y="4674928"/>
              <a:ext cx="1800493" cy="646331"/>
            </a:xfrm>
            <a:prstGeom prst="rect">
              <a:avLst/>
            </a:prstGeom>
            <a:noFill/>
          </p:spPr>
          <p:txBody>
            <a:bodyPr wrap="none" rtlCol="0">
              <a:spAutoFit/>
            </a:bodyPr>
            <a:lstStyle/>
            <a:p>
              <a:pPr algn="ctr"/>
              <a:r>
                <a:rPr lang="ja-JP" altLang="en-US" dirty="0"/>
                <a:t>静的解析ツール</a:t>
              </a:r>
              <a:endParaRPr kumimoji="1" lang="en-US" altLang="ja-JP" dirty="0"/>
            </a:p>
            <a:p>
              <a:pPr algn="ctr"/>
              <a:r>
                <a:rPr lang="ja-JP" altLang="en-US" dirty="0"/>
                <a:t>ＸＸＸ</a:t>
              </a:r>
              <a:endParaRPr kumimoji="1" lang="ja-JP" altLang="en-US" dirty="0"/>
            </a:p>
          </p:txBody>
        </p:sp>
        <p:cxnSp>
          <p:nvCxnSpPr>
            <p:cNvPr id="21" name="直線コネクタ 20"/>
            <p:cNvCxnSpPr>
              <a:stCxn id="13" idx="2"/>
              <a:endCxn id="20" idx="0"/>
            </p:cNvCxnSpPr>
            <p:nvPr/>
          </p:nvCxnSpPr>
          <p:spPr>
            <a:xfrm>
              <a:off x="6050041" y="4028998"/>
              <a:ext cx="5332" cy="645930"/>
            </a:xfrm>
            <a:prstGeom prst="line">
              <a:avLst/>
            </a:prstGeom>
            <a:ln w="19050">
              <a:solidFill>
                <a:schemeClr val="accent5"/>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pic>
          <p:nvPicPr>
            <p:cNvPr id="36" name="図 35"/>
            <p:cNvPicPr>
              <a:picLocks noChangeAspect="1"/>
            </p:cNvPicPr>
            <p:nvPr/>
          </p:nvPicPr>
          <p:blipFill>
            <a:blip r:embed="rId5"/>
            <a:stretch>
              <a:fillRect/>
            </a:stretch>
          </p:blipFill>
          <p:spPr>
            <a:xfrm>
              <a:off x="4914074" y="3399771"/>
              <a:ext cx="685844" cy="951993"/>
            </a:xfrm>
            <a:prstGeom prst="rect">
              <a:avLst/>
            </a:prstGeom>
          </p:spPr>
        </p:pic>
      </p:grpSp>
      <p:sp>
        <p:nvSpPr>
          <p:cNvPr id="2" name="テキスト ボックス 1"/>
          <p:cNvSpPr txBox="1"/>
          <p:nvPr/>
        </p:nvSpPr>
        <p:spPr>
          <a:xfrm>
            <a:off x="2504091" y="3977960"/>
            <a:ext cx="877163" cy="369332"/>
          </a:xfrm>
          <a:prstGeom prst="rect">
            <a:avLst/>
          </a:prstGeom>
          <a:noFill/>
        </p:spPr>
        <p:txBody>
          <a:bodyPr wrap="none" rtlCol="0">
            <a:spAutoFit/>
          </a:bodyPr>
          <a:lstStyle/>
          <a:p>
            <a:r>
              <a:rPr kumimoji="1" lang="ja-JP" altLang="en-US" u="sng" dirty="0">
                <a:solidFill>
                  <a:srgbClr val="0070C0"/>
                </a:solidFill>
              </a:rPr>
              <a:t>開発者</a:t>
            </a:r>
          </a:p>
        </p:txBody>
      </p:sp>
      <p:sp>
        <p:nvSpPr>
          <p:cNvPr id="8" name="右矢印 7"/>
          <p:cNvSpPr/>
          <p:nvPr/>
        </p:nvSpPr>
        <p:spPr>
          <a:xfrm rot="19875072">
            <a:off x="3107369" y="3348072"/>
            <a:ext cx="1118586" cy="316515"/>
          </a:xfrm>
          <a:prstGeom prst="rightArrow">
            <a:avLst/>
          </a:prstGeom>
          <a:solidFill>
            <a:srgbClr val="CCFFF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右矢印 23"/>
          <p:cNvSpPr/>
          <p:nvPr/>
        </p:nvSpPr>
        <p:spPr>
          <a:xfrm rot="5400000">
            <a:off x="5534159" y="3798348"/>
            <a:ext cx="1746142" cy="346597"/>
          </a:xfrm>
          <a:prstGeom prst="rightArrow">
            <a:avLst/>
          </a:prstGeom>
          <a:solidFill>
            <a:schemeClr val="bg1">
              <a:lumMod val="8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右矢印 24"/>
          <p:cNvSpPr/>
          <p:nvPr/>
        </p:nvSpPr>
        <p:spPr>
          <a:xfrm rot="1278639">
            <a:off x="6683272" y="2803644"/>
            <a:ext cx="1746142" cy="346597"/>
          </a:xfrm>
          <a:prstGeom prst="rightArrow">
            <a:avLst/>
          </a:prstGeom>
          <a:solidFill>
            <a:schemeClr val="accent2">
              <a:lumMod val="40000"/>
              <a:lumOff val="6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右矢印 26"/>
          <p:cNvSpPr/>
          <p:nvPr/>
        </p:nvSpPr>
        <p:spPr>
          <a:xfrm rot="16200000">
            <a:off x="8490305" y="3044208"/>
            <a:ext cx="1192639" cy="315088"/>
          </a:xfrm>
          <a:prstGeom prst="rightArrow">
            <a:avLst/>
          </a:prstGeom>
          <a:solidFill>
            <a:schemeClr val="accent2">
              <a:lumMod val="40000"/>
              <a:lumOff val="6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右矢印 27"/>
          <p:cNvSpPr/>
          <p:nvPr/>
        </p:nvSpPr>
        <p:spPr>
          <a:xfrm rot="10800000">
            <a:off x="2493034" y="1779841"/>
            <a:ext cx="2324115" cy="315088"/>
          </a:xfrm>
          <a:prstGeom prst="rightArrow">
            <a:avLst/>
          </a:prstGeom>
          <a:solidFill>
            <a:schemeClr val="accent2">
              <a:lumMod val="40000"/>
              <a:lumOff val="6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p:cNvSpPr txBox="1"/>
          <p:nvPr/>
        </p:nvSpPr>
        <p:spPr>
          <a:xfrm>
            <a:off x="3046962" y="3189624"/>
            <a:ext cx="825867" cy="253916"/>
          </a:xfrm>
          <a:prstGeom prst="rect">
            <a:avLst/>
          </a:prstGeom>
          <a:noFill/>
        </p:spPr>
        <p:txBody>
          <a:bodyPr wrap="none" rtlCol="0">
            <a:spAutoFit/>
          </a:bodyPr>
          <a:lstStyle/>
          <a:p>
            <a:r>
              <a:rPr kumimoji="1" lang="en-US" altLang="ja-JP" sz="1050" dirty="0">
                <a:solidFill>
                  <a:srgbClr val="0070C0"/>
                </a:solidFill>
              </a:rPr>
              <a:t>1</a:t>
            </a:r>
            <a:r>
              <a:rPr lang="en-US" altLang="ja-JP" sz="1050" dirty="0">
                <a:solidFill>
                  <a:srgbClr val="0070C0"/>
                </a:solidFill>
              </a:rPr>
              <a:t>.</a:t>
            </a:r>
            <a:r>
              <a:rPr kumimoji="1" lang="ja-JP" altLang="en-US" sz="1050" dirty="0">
                <a:solidFill>
                  <a:srgbClr val="0070C0"/>
                </a:solidFill>
              </a:rPr>
              <a:t>コミット</a:t>
            </a:r>
          </a:p>
        </p:txBody>
      </p:sp>
      <p:sp>
        <p:nvSpPr>
          <p:cNvPr id="29" name="テキスト ボックス 28"/>
          <p:cNvSpPr txBox="1"/>
          <p:nvPr/>
        </p:nvSpPr>
        <p:spPr>
          <a:xfrm>
            <a:off x="6574473" y="4468613"/>
            <a:ext cx="1768433" cy="577081"/>
          </a:xfrm>
          <a:prstGeom prst="rect">
            <a:avLst/>
          </a:prstGeom>
          <a:noFill/>
        </p:spPr>
        <p:txBody>
          <a:bodyPr wrap="none" rtlCol="0">
            <a:spAutoFit/>
          </a:bodyPr>
          <a:lstStyle/>
          <a:p>
            <a:r>
              <a:rPr kumimoji="1" lang="en-US" altLang="ja-JP" sz="1050" dirty="0">
                <a:solidFill>
                  <a:schemeClr val="accent2">
                    <a:lumMod val="75000"/>
                  </a:schemeClr>
                </a:solidFill>
              </a:rPr>
              <a:t>2.</a:t>
            </a:r>
            <a:r>
              <a:rPr kumimoji="1" lang="ja-JP" altLang="en-US" sz="1050" dirty="0">
                <a:solidFill>
                  <a:schemeClr val="accent2">
                    <a:lumMod val="75000"/>
                  </a:schemeClr>
                </a:solidFill>
              </a:rPr>
              <a:t>自動ビルド</a:t>
            </a:r>
            <a:endParaRPr kumimoji="1" lang="en-US" altLang="ja-JP" sz="1050" dirty="0">
              <a:solidFill>
                <a:schemeClr val="accent2">
                  <a:lumMod val="75000"/>
                </a:schemeClr>
              </a:solidFill>
            </a:endParaRPr>
          </a:p>
          <a:p>
            <a:r>
              <a:rPr lang="en-US" altLang="ja-JP" sz="1050" dirty="0">
                <a:solidFill>
                  <a:schemeClr val="accent2">
                    <a:lumMod val="75000"/>
                  </a:schemeClr>
                </a:solidFill>
              </a:rPr>
              <a:t>3.</a:t>
            </a:r>
            <a:r>
              <a:rPr lang="ja-JP" altLang="en-US" sz="1050" dirty="0">
                <a:solidFill>
                  <a:schemeClr val="accent2">
                    <a:lumMod val="75000"/>
                  </a:schemeClr>
                </a:solidFill>
              </a:rPr>
              <a:t>自動コード品質チェック</a:t>
            </a:r>
            <a:endParaRPr lang="en-US" altLang="ja-JP" sz="1050" dirty="0">
              <a:solidFill>
                <a:schemeClr val="accent2">
                  <a:lumMod val="75000"/>
                </a:schemeClr>
              </a:solidFill>
            </a:endParaRPr>
          </a:p>
          <a:p>
            <a:r>
              <a:rPr kumimoji="1" lang="en-US" altLang="ja-JP" sz="1050" dirty="0">
                <a:solidFill>
                  <a:schemeClr val="accent2">
                    <a:lumMod val="75000"/>
                  </a:schemeClr>
                </a:solidFill>
              </a:rPr>
              <a:t>4</a:t>
            </a:r>
            <a:r>
              <a:rPr lang="en-US" altLang="ja-JP" sz="1050" dirty="0">
                <a:solidFill>
                  <a:schemeClr val="accent2">
                    <a:lumMod val="75000"/>
                  </a:schemeClr>
                </a:solidFill>
              </a:rPr>
              <a:t>.</a:t>
            </a:r>
            <a:r>
              <a:rPr lang="ja-JP" altLang="en-US" sz="1050" dirty="0">
                <a:solidFill>
                  <a:schemeClr val="accent2">
                    <a:lumMod val="75000"/>
                  </a:schemeClr>
                </a:solidFill>
              </a:rPr>
              <a:t>単体テスト実行</a:t>
            </a:r>
            <a:endParaRPr kumimoji="1" lang="ja-JP" altLang="en-US" sz="1050" dirty="0">
              <a:solidFill>
                <a:schemeClr val="accent2">
                  <a:lumMod val="75000"/>
                </a:schemeClr>
              </a:solidFill>
            </a:endParaRPr>
          </a:p>
        </p:txBody>
      </p:sp>
      <p:sp>
        <p:nvSpPr>
          <p:cNvPr id="31" name="テキスト ボックス 30"/>
          <p:cNvSpPr txBox="1"/>
          <p:nvPr/>
        </p:nvSpPr>
        <p:spPr>
          <a:xfrm>
            <a:off x="7528454" y="2560289"/>
            <a:ext cx="960519" cy="415498"/>
          </a:xfrm>
          <a:prstGeom prst="rect">
            <a:avLst/>
          </a:prstGeom>
          <a:noFill/>
        </p:spPr>
        <p:txBody>
          <a:bodyPr wrap="none" rtlCol="0">
            <a:spAutoFit/>
          </a:bodyPr>
          <a:lstStyle/>
          <a:p>
            <a:r>
              <a:rPr kumimoji="1" lang="en-US" altLang="ja-JP" sz="1050" dirty="0">
                <a:solidFill>
                  <a:schemeClr val="accent2">
                    <a:lumMod val="75000"/>
                  </a:schemeClr>
                </a:solidFill>
              </a:rPr>
              <a:t>4.</a:t>
            </a:r>
            <a:r>
              <a:rPr kumimoji="1" lang="ja-JP" altLang="en-US" sz="1050" dirty="0">
                <a:solidFill>
                  <a:schemeClr val="accent2">
                    <a:lumMod val="75000"/>
                  </a:schemeClr>
                </a:solidFill>
              </a:rPr>
              <a:t>テスト作成</a:t>
            </a:r>
            <a:endParaRPr kumimoji="1" lang="en-US" altLang="ja-JP" sz="1050" dirty="0">
              <a:solidFill>
                <a:schemeClr val="accent2">
                  <a:lumMod val="75000"/>
                </a:schemeClr>
              </a:solidFill>
            </a:endParaRPr>
          </a:p>
          <a:p>
            <a:r>
              <a:rPr lang="en-US" altLang="ja-JP" sz="1050" dirty="0">
                <a:solidFill>
                  <a:schemeClr val="accent2">
                    <a:lumMod val="75000"/>
                  </a:schemeClr>
                </a:solidFill>
              </a:rPr>
              <a:t>5.</a:t>
            </a:r>
            <a:r>
              <a:rPr lang="ja-JP" altLang="en-US" sz="1050" dirty="0">
                <a:solidFill>
                  <a:schemeClr val="accent2">
                    <a:lumMod val="75000"/>
                  </a:schemeClr>
                </a:solidFill>
              </a:rPr>
              <a:t>テスト</a:t>
            </a:r>
            <a:r>
              <a:rPr kumimoji="1" lang="ja-JP" altLang="en-US" sz="1050" dirty="0">
                <a:solidFill>
                  <a:schemeClr val="accent2">
                    <a:lumMod val="75000"/>
                  </a:schemeClr>
                </a:solidFill>
              </a:rPr>
              <a:t>実施</a:t>
            </a:r>
          </a:p>
        </p:txBody>
      </p:sp>
      <p:sp>
        <p:nvSpPr>
          <p:cNvPr id="32" name="テキスト ボックス 31"/>
          <p:cNvSpPr txBox="1"/>
          <p:nvPr/>
        </p:nvSpPr>
        <p:spPr>
          <a:xfrm>
            <a:off x="9266592" y="3154365"/>
            <a:ext cx="960519" cy="253916"/>
          </a:xfrm>
          <a:prstGeom prst="rect">
            <a:avLst/>
          </a:prstGeom>
          <a:noFill/>
        </p:spPr>
        <p:txBody>
          <a:bodyPr wrap="none" rtlCol="0">
            <a:spAutoFit/>
          </a:bodyPr>
          <a:lstStyle/>
          <a:p>
            <a:r>
              <a:rPr lang="en-US" altLang="ja-JP" sz="1050" dirty="0">
                <a:solidFill>
                  <a:schemeClr val="accent2">
                    <a:lumMod val="75000"/>
                  </a:schemeClr>
                </a:solidFill>
              </a:rPr>
              <a:t>6.</a:t>
            </a:r>
            <a:r>
              <a:rPr lang="ja-JP" altLang="en-US" sz="1050" dirty="0">
                <a:solidFill>
                  <a:schemeClr val="accent2">
                    <a:lumMod val="75000"/>
                  </a:schemeClr>
                </a:solidFill>
              </a:rPr>
              <a:t>バグ票登録</a:t>
            </a:r>
            <a:endParaRPr kumimoji="1" lang="ja-JP" altLang="en-US" sz="1050" dirty="0">
              <a:solidFill>
                <a:schemeClr val="accent2">
                  <a:lumMod val="75000"/>
                </a:schemeClr>
              </a:solidFill>
            </a:endParaRPr>
          </a:p>
        </p:txBody>
      </p:sp>
      <p:sp>
        <p:nvSpPr>
          <p:cNvPr id="33" name="右矢印 32"/>
          <p:cNvSpPr/>
          <p:nvPr/>
        </p:nvSpPr>
        <p:spPr>
          <a:xfrm rot="10800000">
            <a:off x="6676937" y="1807349"/>
            <a:ext cx="1118586" cy="316515"/>
          </a:xfrm>
          <a:prstGeom prst="rightArrow">
            <a:avLst/>
          </a:prstGeom>
          <a:solidFill>
            <a:schemeClr val="accent2">
              <a:lumMod val="40000"/>
              <a:lumOff val="6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テキスト ボックス 33"/>
          <p:cNvSpPr txBox="1"/>
          <p:nvPr/>
        </p:nvSpPr>
        <p:spPr>
          <a:xfrm>
            <a:off x="6972220" y="1587338"/>
            <a:ext cx="825867" cy="253916"/>
          </a:xfrm>
          <a:prstGeom prst="rect">
            <a:avLst/>
          </a:prstGeom>
          <a:noFill/>
        </p:spPr>
        <p:txBody>
          <a:bodyPr wrap="none" rtlCol="0">
            <a:spAutoFit/>
          </a:bodyPr>
          <a:lstStyle/>
          <a:p>
            <a:r>
              <a:rPr kumimoji="1" lang="en-US" altLang="ja-JP" sz="1050" dirty="0">
                <a:solidFill>
                  <a:schemeClr val="accent2">
                    <a:lumMod val="75000"/>
                  </a:schemeClr>
                </a:solidFill>
              </a:rPr>
              <a:t>7.</a:t>
            </a:r>
            <a:r>
              <a:rPr kumimoji="1" lang="ja-JP" altLang="en-US" sz="1050" dirty="0">
                <a:solidFill>
                  <a:schemeClr val="accent2">
                    <a:lumMod val="75000"/>
                  </a:schemeClr>
                </a:solidFill>
              </a:rPr>
              <a:t>修正依頼</a:t>
            </a:r>
          </a:p>
        </p:txBody>
      </p:sp>
      <p:sp>
        <p:nvSpPr>
          <p:cNvPr id="40" name="テキスト ボックス 39"/>
          <p:cNvSpPr txBox="1"/>
          <p:nvPr/>
        </p:nvSpPr>
        <p:spPr>
          <a:xfrm>
            <a:off x="3765254" y="1567843"/>
            <a:ext cx="825867" cy="253916"/>
          </a:xfrm>
          <a:prstGeom prst="rect">
            <a:avLst/>
          </a:prstGeom>
          <a:noFill/>
        </p:spPr>
        <p:txBody>
          <a:bodyPr wrap="none" rtlCol="0">
            <a:spAutoFit/>
          </a:bodyPr>
          <a:lstStyle/>
          <a:p>
            <a:r>
              <a:rPr kumimoji="1" lang="en-US" altLang="ja-JP" sz="1050" dirty="0">
                <a:solidFill>
                  <a:schemeClr val="accent2">
                    <a:lumMod val="75000"/>
                  </a:schemeClr>
                </a:solidFill>
              </a:rPr>
              <a:t>8.</a:t>
            </a:r>
            <a:r>
              <a:rPr kumimoji="1" lang="ja-JP" altLang="en-US" sz="1050" dirty="0">
                <a:solidFill>
                  <a:schemeClr val="accent2">
                    <a:lumMod val="75000"/>
                  </a:schemeClr>
                </a:solidFill>
              </a:rPr>
              <a:t>リリース</a:t>
            </a:r>
          </a:p>
        </p:txBody>
      </p:sp>
      <p:sp>
        <p:nvSpPr>
          <p:cNvPr id="41" name="右矢印 40"/>
          <p:cNvSpPr/>
          <p:nvPr/>
        </p:nvSpPr>
        <p:spPr>
          <a:xfrm rot="9077784">
            <a:off x="3536588" y="3607529"/>
            <a:ext cx="1118586" cy="316515"/>
          </a:xfrm>
          <a:prstGeom prst="rightArrow">
            <a:avLst/>
          </a:prstGeom>
          <a:solidFill>
            <a:schemeClr val="accent2">
              <a:lumMod val="40000"/>
              <a:lumOff val="6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テキスト ボックス 41"/>
          <p:cNvSpPr txBox="1"/>
          <p:nvPr/>
        </p:nvSpPr>
        <p:spPr>
          <a:xfrm>
            <a:off x="3874164" y="3954408"/>
            <a:ext cx="825867" cy="253916"/>
          </a:xfrm>
          <a:prstGeom prst="rect">
            <a:avLst/>
          </a:prstGeom>
          <a:noFill/>
        </p:spPr>
        <p:txBody>
          <a:bodyPr wrap="none" rtlCol="0">
            <a:spAutoFit/>
          </a:bodyPr>
          <a:lstStyle/>
          <a:p>
            <a:r>
              <a:rPr kumimoji="1" lang="en-US" altLang="ja-JP" sz="1050" dirty="0">
                <a:solidFill>
                  <a:schemeClr val="accent2">
                    <a:lumMod val="75000"/>
                  </a:schemeClr>
                </a:solidFill>
              </a:rPr>
              <a:t>7.</a:t>
            </a:r>
            <a:r>
              <a:rPr kumimoji="1" lang="ja-JP" altLang="en-US" sz="1050" dirty="0">
                <a:solidFill>
                  <a:schemeClr val="accent2">
                    <a:lumMod val="75000"/>
                  </a:schemeClr>
                </a:solidFill>
              </a:rPr>
              <a:t>修正依頼</a:t>
            </a:r>
          </a:p>
        </p:txBody>
      </p:sp>
      <p:sp>
        <p:nvSpPr>
          <p:cNvPr id="43" name="テキスト ボックス 42"/>
          <p:cNvSpPr txBox="1"/>
          <p:nvPr/>
        </p:nvSpPr>
        <p:spPr>
          <a:xfrm>
            <a:off x="10057681" y="3464070"/>
            <a:ext cx="934871" cy="369332"/>
          </a:xfrm>
          <a:prstGeom prst="rect">
            <a:avLst/>
          </a:prstGeom>
          <a:noFill/>
        </p:spPr>
        <p:txBody>
          <a:bodyPr wrap="none" rtlCol="0">
            <a:spAutoFit/>
          </a:bodyPr>
          <a:lstStyle/>
          <a:p>
            <a:r>
              <a:rPr kumimoji="1" lang="en-US" altLang="ja-JP" u="sng" dirty="0">
                <a:solidFill>
                  <a:schemeClr val="accent2">
                    <a:lumMod val="50000"/>
                  </a:schemeClr>
                </a:solidFill>
              </a:rPr>
              <a:t>QA</a:t>
            </a:r>
            <a:r>
              <a:rPr kumimoji="1" lang="ja-JP" altLang="en-US" u="sng" dirty="0">
                <a:solidFill>
                  <a:schemeClr val="accent2">
                    <a:lumMod val="50000"/>
                  </a:schemeClr>
                </a:solidFill>
              </a:rPr>
              <a:t>担当</a:t>
            </a:r>
          </a:p>
        </p:txBody>
      </p:sp>
      <p:sp>
        <p:nvSpPr>
          <p:cNvPr id="11" name="テキスト ボックス 10"/>
          <p:cNvSpPr txBox="1"/>
          <p:nvPr/>
        </p:nvSpPr>
        <p:spPr>
          <a:xfrm>
            <a:off x="10525116" y="5938436"/>
            <a:ext cx="1338828" cy="369332"/>
          </a:xfrm>
          <a:prstGeom prst="rect">
            <a:avLst/>
          </a:prstGeom>
          <a:noFill/>
        </p:spPr>
        <p:txBody>
          <a:bodyPr wrap="none" rtlCol="0">
            <a:spAutoFit/>
          </a:bodyPr>
          <a:lstStyle/>
          <a:p>
            <a:r>
              <a:rPr kumimoji="1" lang="en-US" altLang="ja-JP" dirty="0"/>
              <a:t>※</a:t>
            </a:r>
            <a:r>
              <a:rPr kumimoji="1" lang="ja-JP" altLang="en-US" dirty="0"/>
              <a:t>イメージ</a:t>
            </a:r>
          </a:p>
        </p:txBody>
      </p:sp>
    </p:spTree>
    <p:extLst>
      <p:ext uri="{BB962C8B-B14F-4D97-AF65-F5344CB8AC3E}">
        <p14:creationId xmlns:p14="http://schemas.microsoft.com/office/powerpoint/2010/main" val="572164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kumimoji="1" lang="ja-JP" altLang="en-US" dirty="0"/>
              <a:t>テスト開発コンセプト</a:t>
            </a:r>
          </a:p>
        </p:txBody>
      </p:sp>
      <p:sp>
        <p:nvSpPr>
          <p:cNvPr id="7" name="スライド番号プレースホルダー 6"/>
          <p:cNvSpPr>
            <a:spLocks noGrp="1"/>
          </p:cNvSpPr>
          <p:nvPr>
            <p:ph type="sldNum" sz="quarter" idx="12"/>
          </p:nvPr>
        </p:nvSpPr>
        <p:spPr/>
        <p:txBody>
          <a:bodyPr/>
          <a:lstStyle/>
          <a:p>
            <a:fld id="{C0685AC5-7F16-4986-9275-35D3C24FC03C}" type="slidenum">
              <a:rPr lang="ja-JP" altLang="en-US" smtClean="0"/>
              <a:pPr/>
              <a:t>4</a:t>
            </a:fld>
            <a:r>
              <a:rPr lang="ja-JP" altLang="en-US" dirty="0"/>
              <a:t> </a:t>
            </a:r>
            <a:r>
              <a:rPr lang="en-US" altLang="ja-JP" dirty="0"/>
              <a:t>/32</a:t>
            </a:r>
            <a:endParaRPr lang="ja-JP" altLang="en-US" dirty="0"/>
          </a:p>
        </p:txBody>
      </p:sp>
      <p:sp>
        <p:nvSpPr>
          <p:cNvPr id="2" name="コンテンツ プレースホルダー 1"/>
          <p:cNvSpPr>
            <a:spLocks noGrp="1"/>
          </p:cNvSpPr>
          <p:nvPr>
            <p:ph idx="4294967295"/>
          </p:nvPr>
        </p:nvSpPr>
        <p:spPr>
          <a:xfrm>
            <a:off x="583797" y="1287463"/>
            <a:ext cx="11298237" cy="2381250"/>
          </a:xfrm>
        </p:spPr>
        <p:txBody>
          <a:bodyPr>
            <a:noAutofit/>
          </a:bodyPr>
          <a:lstStyle/>
          <a:p>
            <a:pPr marL="0" indent="0">
              <a:buNone/>
            </a:pPr>
            <a:r>
              <a:rPr lang="ja-JP" altLang="en-US" sz="4400" dirty="0"/>
              <a:t>「製品のリリースを止めるバグ</a:t>
            </a:r>
          </a:p>
          <a:p>
            <a:pPr marL="0" indent="0" algn="r">
              <a:buNone/>
            </a:pPr>
            <a:r>
              <a:rPr lang="ja-JP" altLang="en-US" sz="4400" dirty="0"/>
              <a:t>を許容範囲まで減らす！」</a:t>
            </a:r>
            <a:endParaRPr lang="en-US" altLang="ja-JP" sz="4400" dirty="0"/>
          </a:p>
          <a:p>
            <a:pPr marL="0" indent="0">
              <a:buNone/>
            </a:pPr>
            <a:endParaRPr kumimoji="1" lang="ja-JP" altLang="en-US" sz="1100" dirty="0"/>
          </a:p>
        </p:txBody>
      </p:sp>
      <p:sp>
        <p:nvSpPr>
          <p:cNvPr id="6" name="ホームベース 5"/>
          <p:cNvSpPr/>
          <p:nvPr/>
        </p:nvSpPr>
        <p:spPr>
          <a:xfrm>
            <a:off x="2852381" y="6432488"/>
            <a:ext cx="1692323" cy="365125"/>
          </a:xfrm>
          <a:prstGeom prst="homePlate">
            <a:avLst/>
          </a:prstGeom>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t>提案の概要</a:t>
            </a:r>
          </a:p>
        </p:txBody>
      </p:sp>
      <p:sp>
        <p:nvSpPr>
          <p:cNvPr id="8" name="ホームベース 7"/>
          <p:cNvSpPr/>
          <p:nvPr/>
        </p:nvSpPr>
        <p:spPr>
          <a:xfrm>
            <a:off x="4544704" y="6432488"/>
            <a:ext cx="1692323" cy="365125"/>
          </a:xfrm>
          <a:prstGeom prst="homePlate">
            <a:avLst/>
          </a:prstGeom>
          <a:solidFill>
            <a:schemeClr val="accent1">
              <a:lumMod val="40000"/>
              <a:lumOff val="6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t>前提条件と体制</a:t>
            </a:r>
          </a:p>
        </p:txBody>
      </p:sp>
      <p:sp>
        <p:nvSpPr>
          <p:cNvPr id="9" name="ホームベース 8"/>
          <p:cNvSpPr/>
          <p:nvPr/>
        </p:nvSpPr>
        <p:spPr>
          <a:xfrm>
            <a:off x="6237027" y="6432487"/>
            <a:ext cx="1692323" cy="365125"/>
          </a:xfrm>
          <a:prstGeom prst="homePlate">
            <a:avLst/>
          </a:prstGeom>
          <a:solidFill>
            <a:schemeClr val="accent1">
              <a:lumMod val="40000"/>
              <a:lumOff val="6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100" dirty="0"/>
              <a:t>テストの全体像</a:t>
            </a:r>
          </a:p>
        </p:txBody>
      </p:sp>
      <p:sp>
        <p:nvSpPr>
          <p:cNvPr id="10" name="ホームベース 9"/>
          <p:cNvSpPr/>
          <p:nvPr/>
        </p:nvSpPr>
        <p:spPr>
          <a:xfrm>
            <a:off x="7929350" y="6432487"/>
            <a:ext cx="1692323" cy="365125"/>
          </a:xfrm>
          <a:prstGeom prst="homePlate">
            <a:avLst/>
          </a:prstGeom>
          <a:solidFill>
            <a:schemeClr val="accent1">
              <a:lumMod val="40000"/>
              <a:lumOff val="6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100" dirty="0"/>
              <a:t>まとめ</a:t>
            </a:r>
            <a:endParaRPr lang="en-US" altLang="ja-JP" sz="1100" dirty="0"/>
          </a:p>
        </p:txBody>
      </p:sp>
      <p:grpSp>
        <p:nvGrpSpPr>
          <p:cNvPr id="3" name="グループ化 2"/>
          <p:cNvGrpSpPr/>
          <p:nvPr/>
        </p:nvGrpSpPr>
        <p:grpSpPr>
          <a:xfrm>
            <a:off x="4718630" y="2743450"/>
            <a:ext cx="3478520" cy="3402425"/>
            <a:chOff x="4544704" y="2263364"/>
            <a:chExt cx="3826372" cy="3742668"/>
          </a:xfrm>
        </p:grpSpPr>
        <p:pic>
          <p:nvPicPr>
            <p:cNvPr id="11" name="図 10" descr="ブルースクリーンのイラスト"/>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00701" y="2884131"/>
              <a:ext cx="3114378" cy="2844417"/>
            </a:xfrm>
            <a:prstGeom prst="rect">
              <a:avLst/>
            </a:prstGeom>
            <a:noFill/>
            <a:ln>
              <a:noFill/>
            </a:ln>
          </p:spPr>
        </p:pic>
        <p:pic>
          <p:nvPicPr>
            <p:cNvPr id="12" name="図 11" descr="禁止マークのイラスト"/>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44704" y="2263364"/>
              <a:ext cx="3826372" cy="3742668"/>
            </a:xfrm>
            <a:prstGeom prst="rect">
              <a:avLst/>
            </a:prstGeom>
            <a:noFill/>
            <a:ln>
              <a:noFill/>
            </a:ln>
          </p:spPr>
        </p:pic>
      </p:grpSp>
    </p:spTree>
    <p:extLst>
      <p:ext uri="{BB962C8B-B14F-4D97-AF65-F5344CB8AC3E}">
        <p14:creationId xmlns:p14="http://schemas.microsoft.com/office/powerpoint/2010/main" val="6858370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2"/>
          </p:nvPr>
        </p:nvSpPr>
        <p:spPr/>
        <p:txBody>
          <a:bodyPr/>
          <a:lstStyle/>
          <a:p>
            <a:fld id="{C0685AC5-7F16-4986-9275-35D3C24FC03C}" type="slidenum">
              <a:rPr lang="ja-JP" altLang="en-US" smtClean="0"/>
              <a:pPr/>
              <a:t>40</a:t>
            </a:fld>
            <a:endParaRPr lang="ja-JP" altLang="en-US" dirty="0"/>
          </a:p>
        </p:txBody>
      </p:sp>
      <p:sp>
        <p:nvSpPr>
          <p:cNvPr id="4" name="テキスト ボックス 3"/>
          <p:cNvSpPr txBox="1"/>
          <p:nvPr/>
        </p:nvSpPr>
        <p:spPr>
          <a:xfrm>
            <a:off x="232013" y="218365"/>
            <a:ext cx="1107996" cy="369332"/>
          </a:xfrm>
          <a:prstGeom prst="rect">
            <a:avLst/>
          </a:prstGeom>
          <a:noFill/>
        </p:spPr>
        <p:txBody>
          <a:bodyPr wrap="none" rtlCol="0">
            <a:spAutoFit/>
          </a:bodyPr>
          <a:lstStyle/>
          <a:p>
            <a:r>
              <a:rPr kumimoji="1" lang="ja-JP" altLang="en-US" dirty="0">
                <a:solidFill>
                  <a:schemeClr val="tx1">
                    <a:lumMod val="75000"/>
                    <a:lumOff val="25000"/>
                  </a:schemeClr>
                </a:solidFill>
              </a:rPr>
              <a:t>修正履歴</a:t>
            </a:r>
          </a:p>
        </p:txBody>
      </p:sp>
      <p:sp>
        <p:nvSpPr>
          <p:cNvPr id="5" name="テキスト ボックス 4"/>
          <p:cNvSpPr txBox="1"/>
          <p:nvPr/>
        </p:nvSpPr>
        <p:spPr>
          <a:xfrm>
            <a:off x="523920" y="736980"/>
            <a:ext cx="11008438" cy="1477328"/>
          </a:xfrm>
          <a:prstGeom prst="rect">
            <a:avLst/>
          </a:prstGeom>
          <a:noFill/>
        </p:spPr>
        <p:txBody>
          <a:bodyPr wrap="square" rtlCol="0">
            <a:spAutoFit/>
          </a:bodyPr>
          <a:lstStyle/>
          <a:p>
            <a:r>
              <a:rPr kumimoji="1" lang="en-US" altLang="ja-JP" dirty="0">
                <a:solidFill>
                  <a:schemeClr val="tx1">
                    <a:lumMod val="75000"/>
                    <a:lumOff val="25000"/>
                  </a:schemeClr>
                </a:solidFill>
              </a:rPr>
              <a:t>R01	:</a:t>
            </a:r>
            <a:r>
              <a:rPr kumimoji="1" lang="ja-JP" altLang="en-US" dirty="0">
                <a:solidFill>
                  <a:schemeClr val="tx1">
                    <a:lumMod val="75000"/>
                    <a:lumOff val="25000"/>
                  </a:schemeClr>
                </a:solidFill>
              </a:rPr>
              <a:t>初版</a:t>
            </a:r>
            <a:r>
              <a:rPr kumimoji="1" lang="en-US" altLang="ja-JP" dirty="0">
                <a:solidFill>
                  <a:schemeClr val="tx1">
                    <a:lumMod val="75000"/>
                    <a:lumOff val="25000"/>
                  </a:schemeClr>
                </a:solidFill>
              </a:rPr>
              <a:t>					</a:t>
            </a:r>
            <a:r>
              <a:rPr kumimoji="1" lang="ja-JP" altLang="en-US" dirty="0">
                <a:solidFill>
                  <a:schemeClr val="tx1">
                    <a:lumMod val="75000"/>
                    <a:lumOff val="25000"/>
                  </a:schemeClr>
                </a:solidFill>
              </a:rPr>
              <a:t>：おー</a:t>
            </a:r>
            <a:r>
              <a:rPr kumimoji="1" lang="ja-JP" altLang="en-US" dirty="0" err="1">
                <a:solidFill>
                  <a:schemeClr val="tx1">
                    <a:lumMod val="75000"/>
                    <a:lumOff val="25000"/>
                  </a:schemeClr>
                </a:solidFill>
              </a:rPr>
              <a:t>だん</a:t>
            </a:r>
            <a:endParaRPr kumimoji="1" lang="en-US" altLang="ja-JP" dirty="0">
              <a:solidFill>
                <a:schemeClr val="tx1">
                  <a:lumMod val="75000"/>
                  <a:lumOff val="25000"/>
                </a:schemeClr>
              </a:solidFill>
            </a:endParaRPr>
          </a:p>
          <a:p>
            <a:r>
              <a:rPr lang="en-US" altLang="ja-JP" dirty="0">
                <a:solidFill>
                  <a:schemeClr val="tx1">
                    <a:lumMod val="75000"/>
                    <a:lumOff val="25000"/>
                  </a:schemeClr>
                </a:solidFill>
              </a:rPr>
              <a:t>R02	:</a:t>
            </a:r>
            <a:r>
              <a:rPr lang="ja-JP" altLang="en-US" dirty="0">
                <a:solidFill>
                  <a:schemeClr val="tx1">
                    <a:lumMod val="75000"/>
                    <a:lumOff val="25000"/>
                  </a:schemeClr>
                </a:solidFill>
              </a:rPr>
              <a:t>指摘後の検討内容を反映</a:t>
            </a:r>
            <a:r>
              <a:rPr lang="en-US" altLang="ja-JP" dirty="0">
                <a:solidFill>
                  <a:schemeClr val="tx1">
                    <a:lumMod val="75000"/>
                    <a:lumOff val="25000"/>
                  </a:schemeClr>
                </a:solidFill>
              </a:rPr>
              <a:t>			</a:t>
            </a:r>
            <a:r>
              <a:rPr lang="ja-JP" altLang="en-US" dirty="0">
                <a:solidFill>
                  <a:schemeClr val="tx1">
                    <a:lumMod val="75000"/>
                    <a:lumOff val="25000"/>
                  </a:schemeClr>
                </a:solidFill>
              </a:rPr>
              <a:t>：おー</a:t>
            </a:r>
            <a:r>
              <a:rPr lang="ja-JP" altLang="en-US" dirty="0" err="1">
                <a:solidFill>
                  <a:schemeClr val="tx1">
                    <a:lumMod val="75000"/>
                    <a:lumOff val="25000"/>
                  </a:schemeClr>
                </a:solidFill>
              </a:rPr>
              <a:t>だん</a:t>
            </a:r>
            <a:endParaRPr lang="en-US" altLang="ja-JP" dirty="0">
              <a:solidFill>
                <a:schemeClr val="tx1">
                  <a:lumMod val="75000"/>
                  <a:lumOff val="25000"/>
                </a:schemeClr>
              </a:solidFill>
            </a:endParaRPr>
          </a:p>
          <a:p>
            <a:r>
              <a:rPr lang="en-US" altLang="ja-JP" dirty="0">
                <a:solidFill>
                  <a:schemeClr val="tx1">
                    <a:lumMod val="75000"/>
                    <a:lumOff val="25000"/>
                  </a:schemeClr>
                </a:solidFill>
              </a:rPr>
              <a:t>R03	:</a:t>
            </a:r>
            <a:r>
              <a:rPr lang="ja-JP" altLang="en-US" dirty="0">
                <a:solidFill>
                  <a:schemeClr val="tx1">
                    <a:lumMod val="75000"/>
                    <a:lumOff val="25000"/>
                  </a:schemeClr>
                </a:solidFill>
              </a:rPr>
              <a:t>指摘後の検討内容を反映</a:t>
            </a:r>
            <a:r>
              <a:rPr lang="en-US" altLang="ja-JP" dirty="0">
                <a:solidFill>
                  <a:schemeClr val="tx1">
                    <a:lumMod val="75000"/>
                    <a:lumOff val="25000"/>
                  </a:schemeClr>
                </a:solidFill>
              </a:rPr>
              <a:t>			</a:t>
            </a:r>
            <a:r>
              <a:rPr lang="ja-JP" altLang="en-US" dirty="0">
                <a:solidFill>
                  <a:schemeClr val="tx1">
                    <a:lumMod val="75000"/>
                    <a:lumOff val="25000"/>
                  </a:schemeClr>
                </a:solidFill>
              </a:rPr>
              <a:t>：おー</a:t>
            </a:r>
            <a:r>
              <a:rPr lang="ja-JP" altLang="en-US" dirty="0" err="1">
                <a:solidFill>
                  <a:schemeClr val="tx1">
                    <a:lumMod val="75000"/>
                    <a:lumOff val="25000"/>
                  </a:schemeClr>
                </a:solidFill>
              </a:rPr>
              <a:t>だん</a:t>
            </a:r>
            <a:endParaRPr lang="en-US" altLang="ja-JP" dirty="0">
              <a:solidFill>
                <a:schemeClr val="tx1">
                  <a:lumMod val="75000"/>
                  <a:lumOff val="25000"/>
                </a:schemeClr>
              </a:solidFill>
            </a:endParaRPr>
          </a:p>
          <a:p>
            <a:r>
              <a:rPr lang="en-US" altLang="ja-JP" dirty="0">
                <a:solidFill>
                  <a:schemeClr val="tx1">
                    <a:lumMod val="75000"/>
                    <a:lumOff val="25000"/>
                  </a:schemeClr>
                </a:solidFill>
              </a:rPr>
              <a:t>R04	:</a:t>
            </a:r>
            <a:r>
              <a:rPr lang="ja-JP" altLang="en-US" dirty="0">
                <a:solidFill>
                  <a:schemeClr val="tx1">
                    <a:lumMod val="75000"/>
                    <a:lumOff val="25000"/>
                  </a:schemeClr>
                </a:solidFill>
              </a:rPr>
              <a:t>成果物</a:t>
            </a:r>
            <a:r>
              <a:rPr lang="en-US" altLang="ja-JP" dirty="0">
                <a:solidFill>
                  <a:schemeClr val="tx1">
                    <a:lumMod val="75000"/>
                    <a:lumOff val="25000"/>
                  </a:schemeClr>
                </a:solidFill>
              </a:rPr>
              <a:t>1</a:t>
            </a:r>
            <a:r>
              <a:rPr lang="ja-JP" altLang="en-US" dirty="0">
                <a:solidFill>
                  <a:schemeClr val="tx1">
                    <a:lumMod val="75000"/>
                    <a:lumOff val="25000"/>
                  </a:schemeClr>
                </a:solidFill>
              </a:rPr>
              <a:t>に合わせて修正</a:t>
            </a:r>
            <a:r>
              <a:rPr lang="en-US" altLang="ja-JP" dirty="0">
                <a:solidFill>
                  <a:schemeClr val="tx1">
                    <a:lumMod val="75000"/>
                    <a:lumOff val="25000"/>
                  </a:schemeClr>
                </a:solidFill>
              </a:rPr>
              <a:t>			</a:t>
            </a:r>
            <a:r>
              <a:rPr lang="ja-JP" altLang="en-US" dirty="0">
                <a:solidFill>
                  <a:schemeClr val="tx1">
                    <a:lumMod val="75000"/>
                    <a:lumOff val="25000"/>
                  </a:schemeClr>
                </a:solidFill>
              </a:rPr>
              <a:t>：おー</a:t>
            </a:r>
            <a:r>
              <a:rPr lang="ja-JP" altLang="en-US" dirty="0" err="1">
                <a:solidFill>
                  <a:schemeClr val="tx1">
                    <a:lumMod val="75000"/>
                    <a:lumOff val="25000"/>
                  </a:schemeClr>
                </a:solidFill>
              </a:rPr>
              <a:t>だん</a:t>
            </a:r>
            <a:endParaRPr lang="en-US" altLang="ja-JP" dirty="0">
              <a:solidFill>
                <a:schemeClr val="tx1">
                  <a:lumMod val="75000"/>
                  <a:lumOff val="25000"/>
                </a:schemeClr>
              </a:solidFill>
            </a:endParaRPr>
          </a:p>
          <a:p>
            <a:endParaRPr lang="en-US" altLang="ja-JP" dirty="0">
              <a:solidFill>
                <a:schemeClr val="tx1">
                  <a:lumMod val="75000"/>
                  <a:lumOff val="25000"/>
                </a:schemeClr>
              </a:solidFill>
            </a:endParaRPr>
          </a:p>
        </p:txBody>
      </p:sp>
    </p:spTree>
    <p:extLst>
      <p:ext uri="{BB962C8B-B14F-4D97-AF65-F5344CB8AC3E}">
        <p14:creationId xmlns:p14="http://schemas.microsoft.com/office/powerpoint/2010/main" val="6401501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422910" y="1086823"/>
            <a:ext cx="11609070" cy="4782271"/>
          </a:xfrm>
        </p:spPr>
        <p:txBody>
          <a:bodyPr>
            <a:normAutofit/>
          </a:bodyPr>
          <a:lstStyle/>
          <a:p>
            <a:pPr>
              <a:buFont typeface="Wingdings" panose="05000000000000000000" pitchFamily="2" charset="2"/>
              <a:buChar char="l"/>
            </a:pPr>
            <a:r>
              <a:rPr lang="ja-JP" altLang="en-US" sz="2800" dirty="0"/>
              <a:t>開発製品</a:t>
            </a:r>
            <a:r>
              <a:rPr lang="en-US" altLang="ja-JP" sz="2800" dirty="0"/>
              <a:t>		:</a:t>
            </a:r>
            <a:r>
              <a:rPr lang="ja-JP" altLang="en-US" sz="2800" dirty="0"/>
              <a:t>オープンソースソフトウェアの通信カラオケシステム</a:t>
            </a:r>
            <a:endParaRPr lang="en-US" altLang="ja-JP" sz="2800" dirty="0"/>
          </a:p>
          <a:p>
            <a:pPr>
              <a:buFont typeface="Wingdings" panose="05000000000000000000" pitchFamily="2" charset="2"/>
              <a:buChar char="l"/>
            </a:pPr>
            <a:r>
              <a:rPr kumimoji="1" lang="ja-JP" altLang="en-US" sz="2800" dirty="0"/>
              <a:t>立場</a:t>
            </a:r>
            <a:r>
              <a:rPr kumimoji="1" lang="en-US" altLang="ja-JP" sz="2800" dirty="0"/>
              <a:t>		:</a:t>
            </a:r>
            <a:r>
              <a:rPr kumimoji="1" lang="ja-JP" altLang="en-US" sz="2800" dirty="0"/>
              <a:t>コミュニティメンバ </a:t>
            </a:r>
            <a:r>
              <a:rPr kumimoji="1" lang="en-US" altLang="ja-JP" sz="2800" dirty="0"/>
              <a:t>QA</a:t>
            </a:r>
            <a:r>
              <a:rPr kumimoji="1" lang="ja-JP" altLang="en-US" sz="2800" dirty="0"/>
              <a:t>担当</a:t>
            </a:r>
            <a:endParaRPr kumimoji="1" lang="en-US" altLang="ja-JP" sz="2800" dirty="0"/>
          </a:p>
          <a:p>
            <a:pPr>
              <a:buFont typeface="Wingdings" panose="05000000000000000000" pitchFamily="2" charset="2"/>
              <a:buChar char="l"/>
            </a:pPr>
            <a:r>
              <a:rPr lang="ja-JP" altLang="en-US" sz="2800" dirty="0"/>
              <a:t>リソース</a:t>
            </a:r>
            <a:r>
              <a:rPr lang="en-US" altLang="ja-JP" sz="2800" dirty="0"/>
              <a:t>		:2</a:t>
            </a:r>
            <a:r>
              <a:rPr lang="ja-JP" altLang="en-US" sz="2800" dirty="0"/>
              <a:t>人</a:t>
            </a:r>
            <a:endParaRPr lang="en-US" altLang="ja-JP" sz="2800" dirty="0"/>
          </a:p>
          <a:p>
            <a:pPr>
              <a:buFont typeface="Wingdings" panose="05000000000000000000" pitchFamily="2" charset="2"/>
              <a:buChar char="l"/>
            </a:pPr>
            <a:r>
              <a:rPr lang="ja-JP" altLang="en-US" sz="2800" dirty="0"/>
              <a:t>リリース周期</a:t>
            </a:r>
            <a:r>
              <a:rPr lang="en-US" altLang="ja-JP" sz="2800" dirty="0"/>
              <a:t>	:2</a:t>
            </a:r>
            <a:r>
              <a:rPr lang="ja-JP" altLang="en-US" sz="2800" dirty="0"/>
              <a:t>週間</a:t>
            </a:r>
            <a:r>
              <a:rPr lang="en-US" altLang="ja-JP" sz="2800" dirty="0"/>
              <a:t>(</a:t>
            </a:r>
            <a:r>
              <a:rPr lang="ja-JP" altLang="en-US" sz="2800" dirty="0"/>
              <a:t>最新版</a:t>
            </a:r>
            <a:r>
              <a:rPr lang="en-US" altLang="ja-JP" sz="2800" dirty="0"/>
              <a:t>)</a:t>
            </a:r>
            <a:r>
              <a:rPr lang="ja-JP" altLang="en-US" sz="2800" dirty="0" err="1"/>
              <a:t>、</a:t>
            </a:r>
            <a:r>
              <a:rPr lang="en-US" altLang="ja-JP" sz="2800" dirty="0"/>
              <a:t>6</a:t>
            </a:r>
            <a:r>
              <a:rPr lang="ja-JP" altLang="en-US" sz="2800" dirty="0"/>
              <a:t>か月</a:t>
            </a:r>
            <a:r>
              <a:rPr lang="en-US" altLang="ja-JP" sz="2800" dirty="0"/>
              <a:t>(</a:t>
            </a:r>
            <a:r>
              <a:rPr lang="ja-JP" altLang="en-US" sz="2800" dirty="0"/>
              <a:t>安定板</a:t>
            </a:r>
            <a:r>
              <a:rPr lang="en-US" altLang="ja-JP" sz="2800" dirty="0"/>
              <a:t>)</a:t>
            </a:r>
          </a:p>
          <a:p>
            <a:pPr>
              <a:buFont typeface="Wingdings" panose="05000000000000000000" pitchFamily="2" charset="2"/>
              <a:buChar char="l"/>
            </a:pPr>
            <a:endParaRPr lang="en-US" altLang="ja-JP" sz="2800" dirty="0"/>
          </a:p>
          <a:p>
            <a:pPr marL="0" indent="0">
              <a:buNone/>
            </a:pPr>
            <a:r>
              <a:rPr lang="ja-JP" altLang="en-US" sz="2800" u="sng" dirty="0">
                <a:solidFill>
                  <a:srgbClr val="FF0000"/>
                </a:solidFill>
              </a:rPr>
              <a:t>製品のフィーチャーはコミュニティ開発者の意思で、適宜実装される。</a:t>
            </a:r>
            <a:endParaRPr lang="en-US" altLang="ja-JP" sz="2800" u="sng" dirty="0">
              <a:solidFill>
                <a:srgbClr val="FF0000"/>
              </a:solidFill>
            </a:endParaRPr>
          </a:p>
        </p:txBody>
      </p:sp>
      <p:sp>
        <p:nvSpPr>
          <p:cNvPr id="7" name="スライド番号プレースホルダー 6"/>
          <p:cNvSpPr>
            <a:spLocks noGrp="1"/>
          </p:cNvSpPr>
          <p:nvPr>
            <p:ph type="sldNum" sz="quarter" idx="11"/>
          </p:nvPr>
        </p:nvSpPr>
        <p:spPr/>
        <p:txBody>
          <a:bodyPr/>
          <a:lstStyle/>
          <a:p>
            <a:fld id="{C0685AC5-7F16-4986-9275-35D3C24FC03C}" type="slidenum">
              <a:rPr lang="ja-JP" altLang="en-US" smtClean="0"/>
              <a:pPr/>
              <a:t>5</a:t>
            </a:fld>
            <a:r>
              <a:rPr lang="en-US" altLang="ja-JP" dirty="0"/>
              <a:t> /32</a:t>
            </a:r>
            <a:endParaRPr lang="ja-JP" altLang="en-US" dirty="0"/>
          </a:p>
        </p:txBody>
      </p:sp>
      <p:sp>
        <p:nvSpPr>
          <p:cNvPr id="4" name="タイトル 3"/>
          <p:cNvSpPr>
            <a:spLocks noGrp="1"/>
          </p:cNvSpPr>
          <p:nvPr>
            <p:ph type="title"/>
          </p:nvPr>
        </p:nvSpPr>
        <p:spPr/>
        <p:txBody>
          <a:bodyPr/>
          <a:lstStyle/>
          <a:p>
            <a:r>
              <a:rPr kumimoji="1" lang="ja-JP" altLang="en-US" dirty="0"/>
              <a:t>前提条件</a:t>
            </a:r>
          </a:p>
        </p:txBody>
      </p:sp>
      <p:pic>
        <p:nvPicPr>
          <p:cNvPr id="5" name="図 4"/>
          <p:cNvPicPr>
            <a:picLocks noChangeAspect="1"/>
          </p:cNvPicPr>
          <p:nvPr/>
        </p:nvPicPr>
        <p:blipFill>
          <a:blip r:embed="rId3"/>
          <a:stretch>
            <a:fillRect/>
          </a:stretch>
        </p:blipFill>
        <p:spPr>
          <a:xfrm>
            <a:off x="7833815" y="4732541"/>
            <a:ext cx="4030798" cy="1491395"/>
          </a:xfrm>
          <a:prstGeom prst="rect">
            <a:avLst/>
          </a:prstGeom>
        </p:spPr>
      </p:pic>
      <p:sp>
        <p:nvSpPr>
          <p:cNvPr id="8" name="ホームベース 7"/>
          <p:cNvSpPr/>
          <p:nvPr/>
        </p:nvSpPr>
        <p:spPr>
          <a:xfrm>
            <a:off x="2852381" y="6432488"/>
            <a:ext cx="1692323" cy="365125"/>
          </a:xfrm>
          <a:prstGeom prst="homePlate">
            <a:avLst/>
          </a:prstGeom>
          <a:solidFill>
            <a:schemeClr val="accent1">
              <a:lumMod val="40000"/>
              <a:lumOff val="6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t>提案の概要</a:t>
            </a:r>
          </a:p>
        </p:txBody>
      </p:sp>
      <p:sp>
        <p:nvSpPr>
          <p:cNvPr id="9" name="ホームベース 8"/>
          <p:cNvSpPr/>
          <p:nvPr/>
        </p:nvSpPr>
        <p:spPr>
          <a:xfrm>
            <a:off x="4544704" y="6432488"/>
            <a:ext cx="1692323" cy="365125"/>
          </a:xfrm>
          <a:prstGeom prst="homePlate">
            <a:avLst/>
          </a:prstGeom>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t>前提条件と体制</a:t>
            </a:r>
          </a:p>
        </p:txBody>
      </p:sp>
      <p:sp>
        <p:nvSpPr>
          <p:cNvPr id="10" name="ホームベース 9"/>
          <p:cNvSpPr/>
          <p:nvPr/>
        </p:nvSpPr>
        <p:spPr>
          <a:xfrm>
            <a:off x="6237027" y="6432487"/>
            <a:ext cx="1692323" cy="365125"/>
          </a:xfrm>
          <a:prstGeom prst="homePlate">
            <a:avLst/>
          </a:prstGeom>
          <a:solidFill>
            <a:schemeClr val="accent1">
              <a:lumMod val="40000"/>
              <a:lumOff val="6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100" dirty="0"/>
              <a:t>テストの全体像</a:t>
            </a:r>
          </a:p>
        </p:txBody>
      </p:sp>
      <p:sp>
        <p:nvSpPr>
          <p:cNvPr id="11" name="ホームベース 10"/>
          <p:cNvSpPr/>
          <p:nvPr/>
        </p:nvSpPr>
        <p:spPr>
          <a:xfrm>
            <a:off x="7929350" y="6432487"/>
            <a:ext cx="1692323" cy="365125"/>
          </a:xfrm>
          <a:prstGeom prst="homePlate">
            <a:avLst/>
          </a:prstGeom>
          <a:solidFill>
            <a:schemeClr val="accent1">
              <a:lumMod val="40000"/>
              <a:lumOff val="6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100" dirty="0"/>
              <a:t>まとめ</a:t>
            </a:r>
            <a:endParaRPr lang="en-US" altLang="ja-JP" sz="1100" dirty="0"/>
          </a:p>
        </p:txBody>
      </p:sp>
    </p:spTree>
    <p:extLst>
      <p:ext uri="{BB962C8B-B14F-4D97-AF65-F5344CB8AC3E}">
        <p14:creationId xmlns:p14="http://schemas.microsoft.com/office/powerpoint/2010/main" val="3829057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夏休みのイラスト「虫取り」"/>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22851" y="2823140"/>
            <a:ext cx="2288125" cy="2299623"/>
          </a:xfrm>
          <a:prstGeom prst="rect">
            <a:avLst/>
          </a:prstGeom>
          <a:noFill/>
          <a:extLst>
            <a:ext uri="{909E8E84-426E-40DD-AFC4-6F175D3DCCD1}">
              <a14:hiddenFill xmlns:a14="http://schemas.microsoft.com/office/drawing/2010/main">
                <a:solidFill>
                  <a:srgbClr val="FFFFFF"/>
                </a:solidFill>
              </a14:hiddenFill>
            </a:ext>
          </a:extLst>
        </p:spPr>
      </p:pic>
      <p:sp>
        <p:nvSpPr>
          <p:cNvPr id="2" name="コンテンツ プレースホルダー 1"/>
          <p:cNvSpPr>
            <a:spLocks noGrp="1"/>
          </p:cNvSpPr>
          <p:nvPr>
            <p:ph idx="1"/>
          </p:nvPr>
        </p:nvSpPr>
        <p:spPr>
          <a:xfrm>
            <a:off x="1097280" y="1086823"/>
            <a:ext cx="10641330" cy="1770677"/>
          </a:xfrm>
        </p:spPr>
        <p:txBody>
          <a:bodyPr>
            <a:normAutofit/>
          </a:bodyPr>
          <a:lstStyle/>
          <a:p>
            <a:pPr marL="514350" indent="-514350">
              <a:buFont typeface="+mj-lt"/>
              <a:buAutoNum type="arabicPeriod"/>
            </a:pPr>
            <a:r>
              <a:rPr kumimoji="1" lang="ja-JP" altLang="en-US" sz="2800" dirty="0"/>
              <a:t>製品のリリースを止める事象およびバグをどう特定するか？</a:t>
            </a:r>
            <a:endParaRPr kumimoji="1" lang="en-US" altLang="ja-JP" sz="2800" dirty="0"/>
          </a:p>
          <a:p>
            <a:pPr marL="514350" indent="-514350">
              <a:buFont typeface="+mj-lt"/>
              <a:buAutoNum type="arabicPeriod"/>
            </a:pPr>
            <a:r>
              <a:rPr lang="ja-JP" altLang="en-US" sz="2800" dirty="0"/>
              <a:t>テストで対処する</a:t>
            </a:r>
            <a:r>
              <a:rPr lang="en-US" altLang="ja-JP" sz="2800" dirty="0"/>
              <a:t>/</a:t>
            </a:r>
            <a:r>
              <a:rPr lang="ja-JP" altLang="en-US" sz="2800" dirty="0"/>
              <a:t>しない事象はどのように決めるか？</a:t>
            </a:r>
            <a:endParaRPr lang="en-US" altLang="ja-JP" sz="2800" dirty="0"/>
          </a:p>
          <a:p>
            <a:pPr marL="514350" indent="-514350">
              <a:buFont typeface="+mj-lt"/>
              <a:buAutoNum type="arabicPeriod"/>
            </a:pPr>
            <a:r>
              <a:rPr kumimoji="1" lang="ja-JP" altLang="en-US" sz="2800" dirty="0"/>
              <a:t>対処するためにどんなテストをどれくらい行うか？</a:t>
            </a:r>
          </a:p>
        </p:txBody>
      </p:sp>
      <p:sp>
        <p:nvSpPr>
          <p:cNvPr id="3" name="スライド番号プレースホルダー 2"/>
          <p:cNvSpPr>
            <a:spLocks noGrp="1"/>
          </p:cNvSpPr>
          <p:nvPr>
            <p:ph type="sldNum" sz="quarter" idx="11"/>
          </p:nvPr>
        </p:nvSpPr>
        <p:spPr/>
        <p:txBody>
          <a:bodyPr/>
          <a:lstStyle/>
          <a:p>
            <a:fld id="{C0685AC5-7F16-4986-9275-35D3C24FC03C}" type="slidenum">
              <a:rPr lang="ja-JP" altLang="en-US" smtClean="0"/>
              <a:pPr/>
              <a:t>6</a:t>
            </a:fld>
            <a:r>
              <a:rPr lang="ja-JP" altLang="en-US" dirty="0"/>
              <a:t> </a:t>
            </a:r>
            <a:r>
              <a:rPr lang="en-US" altLang="ja-JP" dirty="0"/>
              <a:t>/32</a:t>
            </a:r>
            <a:endParaRPr lang="ja-JP" altLang="en-US" dirty="0"/>
          </a:p>
        </p:txBody>
      </p:sp>
      <p:sp>
        <p:nvSpPr>
          <p:cNvPr id="4" name="タイトル 3"/>
          <p:cNvSpPr>
            <a:spLocks noGrp="1"/>
          </p:cNvSpPr>
          <p:nvPr>
            <p:ph type="title"/>
          </p:nvPr>
        </p:nvSpPr>
        <p:spPr/>
        <p:txBody>
          <a:bodyPr/>
          <a:lstStyle/>
          <a:p>
            <a:r>
              <a:rPr kumimoji="1" lang="ja-JP" altLang="en-US" dirty="0"/>
              <a:t>リリースについての課題</a:t>
            </a:r>
          </a:p>
        </p:txBody>
      </p:sp>
      <p:sp>
        <p:nvSpPr>
          <p:cNvPr id="5" name="ホームベース 4"/>
          <p:cNvSpPr/>
          <p:nvPr/>
        </p:nvSpPr>
        <p:spPr>
          <a:xfrm>
            <a:off x="2852381" y="6432488"/>
            <a:ext cx="1692323" cy="365125"/>
          </a:xfrm>
          <a:prstGeom prst="homePlate">
            <a:avLst/>
          </a:prstGeom>
          <a:solidFill>
            <a:schemeClr val="accent1">
              <a:lumMod val="40000"/>
              <a:lumOff val="6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t>提案の概要</a:t>
            </a:r>
          </a:p>
        </p:txBody>
      </p:sp>
      <p:sp>
        <p:nvSpPr>
          <p:cNvPr id="6" name="ホームベース 5"/>
          <p:cNvSpPr/>
          <p:nvPr/>
        </p:nvSpPr>
        <p:spPr>
          <a:xfrm>
            <a:off x="4544704" y="6432488"/>
            <a:ext cx="1692323" cy="365125"/>
          </a:xfrm>
          <a:prstGeom prst="homePlate">
            <a:avLst/>
          </a:prstGeom>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t>前提条件と体制</a:t>
            </a:r>
          </a:p>
        </p:txBody>
      </p:sp>
      <p:sp>
        <p:nvSpPr>
          <p:cNvPr id="7" name="ホームベース 6"/>
          <p:cNvSpPr/>
          <p:nvPr/>
        </p:nvSpPr>
        <p:spPr>
          <a:xfrm>
            <a:off x="6237027" y="6432487"/>
            <a:ext cx="1692323" cy="365125"/>
          </a:xfrm>
          <a:prstGeom prst="homePlate">
            <a:avLst/>
          </a:prstGeom>
          <a:solidFill>
            <a:schemeClr val="accent1">
              <a:lumMod val="40000"/>
              <a:lumOff val="6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100" dirty="0"/>
              <a:t>テストの全体像</a:t>
            </a:r>
          </a:p>
        </p:txBody>
      </p:sp>
      <p:sp>
        <p:nvSpPr>
          <p:cNvPr id="8" name="ホームベース 7"/>
          <p:cNvSpPr/>
          <p:nvPr/>
        </p:nvSpPr>
        <p:spPr>
          <a:xfrm>
            <a:off x="7929350" y="6432487"/>
            <a:ext cx="1692323" cy="365125"/>
          </a:xfrm>
          <a:prstGeom prst="homePlate">
            <a:avLst/>
          </a:prstGeom>
          <a:solidFill>
            <a:schemeClr val="accent1">
              <a:lumMod val="40000"/>
              <a:lumOff val="6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100" dirty="0"/>
              <a:t>まとめ</a:t>
            </a:r>
            <a:endParaRPr lang="en-US" altLang="ja-JP" sz="1100" dirty="0"/>
          </a:p>
        </p:txBody>
      </p:sp>
      <p:pic>
        <p:nvPicPr>
          <p:cNvPr id="6146" name="Picture 2" descr="砂金採りのイラスト"/>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2940" y="3395663"/>
            <a:ext cx="2336619" cy="2716999"/>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メニューを選ぶ家族のイラスト"/>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65370" y="3204623"/>
            <a:ext cx="4122219" cy="2908039"/>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descr="旅行の荷物をまとめている人のイラスト"/>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91425" y="3444242"/>
            <a:ext cx="2668420" cy="2668420"/>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シロアリのイラスト"/>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381249" y="4754162"/>
            <a:ext cx="813568" cy="640685"/>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シロアリのイラスト"/>
          <p:cNvPicPr>
            <a:picLocks noChangeAspect="1" noChangeArrowheads="1"/>
          </p:cNvPicPr>
          <p:nvPr/>
        </p:nvPicPr>
        <p:blipFill>
          <a:blip r:embed="rId7" cstate="print">
            <a:duotone>
              <a:prstClr val="black"/>
              <a:schemeClr val="accent1">
                <a:tint val="45000"/>
                <a:satMod val="400000"/>
              </a:schemeClr>
            </a:duotone>
            <a:extLst>
              <a:ext uri="{28A0092B-C50C-407E-A947-70E740481C1C}">
                <a14:useLocalDpi xmlns:a14="http://schemas.microsoft.com/office/drawing/2010/main" val="0"/>
              </a:ext>
            </a:extLst>
          </a:blip>
          <a:srcRect/>
          <a:stretch>
            <a:fillRect/>
          </a:stretch>
        </p:blipFill>
        <p:spPr bwMode="auto">
          <a:xfrm>
            <a:off x="4453395" y="5122763"/>
            <a:ext cx="813568" cy="640685"/>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シロアリのイラスト"/>
          <p:cNvPicPr>
            <a:picLocks noChangeAspect="1" noChangeArrowheads="1"/>
          </p:cNvPicPr>
          <p:nvPr/>
        </p:nvPicPr>
        <p:blipFill>
          <a:blip r:embed="rId8" cstate="print">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5466199" y="4928822"/>
            <a:ext cx="1191146" cy="938027"/>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シロアリのイラスト"/>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854375" y="5119600"/>
            <a:ext cx="894925" cy="7047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98123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C9199C61-1711-485B-949A-C8D6487D53BB}"/>
              </a:ext>
            </a:extLst>
          </p:cNvPr>
          <p:cNvPicPr>
            <a:picLocks noChangeAspect="1"/>
          </p:cNvPicPr>
          <p:nvPr/>
        </p:nvPicPr>
        <p:blipFill>
          <a:blip r:embed="rId3"/>
          <a:stretch>
            <a:fillRect/>
          </a:stretch>
        </p:blipFill>
        <p:spPr>
          <a:xfrm>
            <a:off x="1019596" y="1113103"/>
            <a:ext cx="10835194" cy="5076745"/>
          </a:xfrm>
          <a:prstGeom prst="rect">
            <a:avLst/>
          </a:prstGeom>
        </p:spPr>
      </p:pic>
      <p:sp>
        <p:nvSpPr>
          <p:cNvPr id="117" name="ホームベース 116"/>
          <p:cNvSpPr/>
          <p:nvPr/>
        </p:nvSpPr>
        <p:spPr>
          <a:xfrm>
            <a:off x="2852381" y="6432488"/>
            <a:ext cx="1692323" cy="365125"/>
          </a:xfrm>
          <a:prstGeom prst="homePlate">
            <a:avLst/>
          </a:prstGeom>
          <a:solidFill>
            <a:schemeClr val="accent1">
              <a:lumMod val="40000"/>
              <a:lumOff val="6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t>提案の概要</a:t>
            </a:r>
          </a:p>
        </p:txBody>
      </p:sp>
      <p:sp>
        <p:nvSpPr>
          <p:cNvPr id="126" name="ホームベース 125"/>
          <p:cNvSpPr/>
          <p:nvPr/>
        </p:nvSpPr>
        <p:spPr>
          <a:xfrm>
            <a:off x="4544704" y="6432488"/>
            <a:ext cx="1692323" cy="365125"/>
          </a:xfrm>
          <a:prstGeom prst="homePlate">
            <a:avLst/>
          </a:prstGeom>
          <a:solidFill>
            <a:schemeClr val="accent1">
              <a:lumMod val="40000"/>
              <a:lumOff val="6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t>前提条件と体制</a:t>
            </a:r>
          </a:p>
        </p:txBody>
      </p:sp>
      <p:sp>
        <p:nvSpPr>
          <p:cNvPr id="127" name="ホームベース 126"/>
          <p:cNvSpPr/>
          <p:nvPr/>
        </p:nvSpPr>
        <p:spPr>
          <a:xfrm>
            <a:off x="6237027" y="6432487"/>
            <a:ext cx="1692323" cy="365125"/>
          </a:xfrm>
          <a:prstGeom prst="homePlate">
            <a:avLst/>
          </a:prstGeom>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100" dirty="0"/>
              <a:t>テストの全体像</a:t>
            </a:r>
          </a:p>
        </p:txBody>
      </p:sp>
      <p:sp>
        <p:nvSpPr>
          <p:cNvPr id="133" name="ホームベース 132"/>
          <p:cNvSpPr/>
          <p:nvPr/>
        </p:nvSpPr>
        <p:spPr>
          <a:xfrm>
            <a:off x="7929350" y="6432487"/>
            <a:ext cx="1692323" cy="365125"/>
          </a:xfrm>
          <a:prstGeom prst="homePlate">
            <a:avLst/>
          </a:prstGeom>
          <a:solidFill>
            <a:schemeClr val="accent1">
              <a:lumMod val="40000"/>
              <a:lumOff val="6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100" dirty="0"/>
              <a:t>まとめ</a:t>
            </a:r>
            <a:endParaRPr lang="en-US" altLang="ja-JP" sz="1100" dirty="0"/>
          </a:p>
        </p:txBody>
      </p:sp>
      <p:sp>
        <p:nvSpPr>
          <p:cNvPr id="10" name="スライド番号プレースホルダー 9"/>
          <p:cNvSpPr>
            <a:spLocks noGrp="1"/>
          </p:cNvSpPr>
          <p:nvPr>
            <p:ph type="sldNum" sz="quarter" idx="11"/>
          </p:nvPr>
        </p:nvSpPr>
        <p:spPr/>
        <p:txBody>
          <a:bodyPr/>
          <a:lstStyle/>
          <a:p>
            <a:fld id="{C0685AC5-7F16-4986-9275-35D3C24FC03C}" type="slidenum">
              <a:rPr lang="ja-JP" altLang="en-US" smtClean="0"/>
              <a:pPr/>
              <a:t>7</a:t>
            </a:fld>
            <a:r>
              <a:rPr lang="en-US" altLang="ja-JP" dirty="0"/>
              <a:t> /32</a:t>
            </a:r>
            <a:endParaRPr lang="ja-JP" altLang="en-US" dirty="0"/>
          </a:p>
        </p:txBody>
      </p:sp>
      <p:sp>
        <p:nvSpPr>
          <p:cNvPr id="5" name="タイトル 4"/>
          <p:cNvSpPr>
            <a:spLocks noGrp="1"/>
          </p:cNvSpPr>
          <p:nvPr>
            <p:ph type="title"/>
          </p:nvPr>
        </p:nvSpPr>
        <p:spPr/>
        <p:txBody>
          <a:bodyPr>
            <a:normAutofit/>
          </a:bodyPr>
          <a:lstStyle/>
          <a:p>
            <a:r>
              <a:rPr kumimoji="1" lang="ja-JP" altLang="en-US" dirty="0"/>
              <a:t>テストの全体像</a:t>
            </a:r>
          </a:p>
        </p:txBody>
      </p:sp>
      <p:sp>
        <p:nvSpPr>
          <p:cNvPr id="9" name="十角形 8"/>
          <p:cNvSpPr/>
          <p:nvPr/>
        </p:nvSpPr>
        <p:spPr>
          <a:xfrm>
            <a:off x="9621673" y="2667579"/>
            <a:ext cx="387795" cy="387795"/>
          </a:xfrm>
          <a:prstGeom prst="decagon">
            <a:avLst/>
          </a:prstGeom>
          <a:solidFill>
            <a:srgbClr val="FF0000"/>
          </a:solidFill>
          <a:ln>
            <a:solidFill>
              <a:srgbClr val="FF0000"/>
            </a:solidFill>
          </a:ln>
          <a:effectLst>
            <a:outerShdw blurRad="50800" dist="38100" dir="2700000" algn="tl"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ja-JP" sz="2000" b="1" dirty="0">
                <a:latin typeface="+mj-ea"/>
                <a:ea typeface="+mj-ea"/>
              </a:rPr>
              <a:t>1</a:t>
            </a:r>
            <a:endParaRPr kumimoji="1" lang="ja-JP" altLang="en-US" sz="2000" b="1" dirty="0">
              <a:latin typeface="+mj-ea"/>
              <a:ea typeface="+mj-ea"/>
            </a:endParaRPr>
          </a:p>
        </p:txBody>
      </p:sp>
      <p:sp>
        <p:nvSpPr>
          <p:cNvPr id="11" name="十角形 10"/>
          <p:cNvSpPr/>
          <p:nvPr/>
        </p:nvSpPr>
        <p:spPr>
          <a:xfrm>
            <a:off x="10961782" y="3263680"/>
            <a:ext cx="387795" cy="387795"/>
          </a:xfrm>
          <a:prstGeom prst="decagon">
            <a:avLst/>
          </a:prstGeom>
          <a:solidFill>
            <a:srgbClr val="FF0000"/>
          </a:solidFill>
          <a:ln>
            <a:solidFill>
              <a:srgbClr val="FF0000"/>
            </a:solidFill>
          </a:ln>
          <a:effectLst>
            <a:outerShdw blurRad="50800" dist="38100" dir="2700000" algn="tl"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ja-JP" sz="2000" b="1" dirty="0">
                <a:latin typeface="+mj-ea"/>
                <a:ea typeface="+mj-ea"/>
              </a:rPr>
              <a:t>2</a:t>
            </a:r>
            <a:endParaRPr kumimoji="1" lang="ja-JP" altLang="en-US" sz="2000" b="1" dirty="0">
              <a:latin typeface="+mj-ea"/>
              <a:ea typeface="+mj-ea"/>
            </a:endParaRPr>
          </a:p>
        </p:txBody>
      </p:sp>
      <p:sp>
        <p:nvSpPr>
          <p:cNvPr id="12" name="正方形/長方形 11"/>
          <p:cNvSpPr/>
          <p:nvPr/>
        </p:nvSpPr>
        <p:spPr>
          <a:xfrm>
            <a:off x="10011498" y="5644282"/>
            <a:ext cx="2056349" cy="418128"/>
          </a:xfrm>
          <a:prstGeom prst="rect">
            <a:avLst/>
          </a:prstGeom>
          <a:solidFill>
            <a:schemeClr val="bg1"/>
          </a:solidFill>
          <a:ln w="28575">
            <a:solidFill>
              <a:srgbClr val="FF0000"/>
            </a:solidFill>
          </a:ln>
          <a:effectLst>
            <a:outerShdw blurRad="50800" dist="38100" dir="2700000" algn="tl" rotWithShape="0">
              <a:prstClr val="black">
                <a:alpha val="40000"/>
              </a:prstClr>
            </a:outerShdw>
          </a:effectLst>
        </p:spPr>
        <p:txBody>
          <a:bodyPr wrap="none">
            <a:spAutoFit/>
          </a:bodyPr>
          <a:lstStyle/>
          <a:p>
            <a:pPr algn="ctr"/>
            <a:r>
              <a:rPr kumimoji="0" lang="ja-JP" altLang="en-US" kern="0" dirty="0">
                <a:solidFill>
                  <a:srgbClr val="FF0000"/>
                </a:solidFill>
                <a:latin typeface="みかちゃん" panose="02000609000000000000" pitchFamily="1" charset="-128"/>
                <a:ea typeface="みかちゃん" panose="02000609000000000000" pitchFamily="1" charset="-128"/>
              </a:rPr>
              <a:t>議論</a:t>
            </a:r>
            <a:r>
              <a:rPr kumimoji="0" lang="en-US" altLang="ja-JP" kern="0" dirty="0">
                <a:solidFill>
                  <a:srgbClr val="FF0000"/>
                </a:solidFill>
                <a:latin typeface="みかちゃん" panose="02000609000000000000" pitchFamily="1" charset="-128"/>
                <a:ea typeface="みかちゃん" panose="02000609000000000000" pitchFamily="1" charset="-128"/>
              </a:rPr>
              <a:t>/</a:t>
            </a:r>
            <a:r>
              <a:rPr kumimoji="0" lang="ja-JP" altLang="en-US" kern="0" dirty="0">
                <a:solidFill>
                  <a:srgbClr val="FF0000"/>
                </a:solidFill>
                <a:latin typeface="みかちゃん" panose="02000609000000000000" pitchFamily="1" charset="-128"/>
                <a:ea typeface="みかちゃん" panose="02000609000000000000" pitchFamily="1" charset="-128"/>
              </a:rPr>
              <a:t>合意ポイント</a:t>
            </a:r>
            <a:endParaRPr lang="ja-JP" altLang="en-US" dirty="0"/>
          </a:p>
        </p:txBody>
      </p:sp>
      <p:sp>
        <p:nvSpPr>
          <p:cNvPr id="13" name="十角形 12"/>
          <p:cNvSpPr/>
          <p:nvPr/>
        </p:nvSpPr>
        <p:spPr>
          <a:xfrm>
            <a:off x="9363164" y="5644282"/>
            <a:ext cx="387795" cy="387795"/>
          </a:xfrm>
          <a:prstGeom prst="decagon">
            <a:avLst/>
          </a:prstGeom>
          <a:solidFill>
            <a:srgbClr val="FF0000"/>
          </a:solidFill>
          <a:ln>
            <a:solidFill>
              <a:srgbClr val="FF0000"/>
            </a:solidFill>
          </a:ln>
          <a:effectLst>
            <a:outerShdw blurRad="50800" dist="38100" dir="2700000" algn="tl"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sz="2000" b="1" dirty="0">
              <a:latin typeface="+mj-ea"/>
              <a:ea typeface="+mj-ea"/>
            </a:endParaRPr>
          </a:p>
        </p:txBody>
      </p:sp>
    </p:spTree>
    <p:extLst>
      <p:ext uri="{BB962C8B-B14F-4D97-AF65-F5344CB8AC3E}">
        <p14:creationId xmlns:p14="http://schemas.microsoft.com/office/powerpoint/2010/main" val="23607259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1097280" y="1086823"/>
            <a:ext cx="10058400" cy="1427777"/>
          </a:xfrm>
        </p:spPr>
        <p:txBody>
          <a:bodyPr>
            <a:noAutofit/>
          </a:bodyPr>
          <a:lstStyle/>
          <a:p>
            <a:r>
              <a:rPr lang="ja-JP" altLang="en-US" sz="2800" dirty="0"/>
              <a:t>事象の影響度</a:t>
            </a:r>
            <a:r>
              <a:rPr lang="en-US" altLang="ja-JP" sz="2800" dirty="0"/>
              <a:t>(</a:t>
            </a:r>
            <a:r>
              <a:rPr lang="ja-JP" altLang="en-US" sz="2800" dirty="0"/>
              <a:t>被害金額</a:t>
            </a:r>
            <a:r>
              <a:rPr lang="en-US" altLang="ja-JP" sz="2800" dirty="0"/>
              <a:t>)</a:t>
            </a:r>
            <a:r>
              <a:rPr lang="ja-JP" altLang="en-US" sz="2800" dirty="0"/>
              <a:t>と発生確率</a:t>
            </a:r>
            <a:r>
              <a:rPr lang="en-US" altLang="ja-JP" sz="2800" dirty="0"/>
              <a:t>(</a:t>
            </a:r>
            <a:r>
              <a:rPr lang="ja-JP" altLang="en-US" sz="2800" dirty="0"/>
              <a:t>リスク値</a:t>
            </a:r>
            <a:r>
              <a:rPr lang="en-US" altLang="ja-JP" sz="2800" dirty="0"/>
              <a:t>)</a:t>
            </a:r>
            <a:r>
              <a:rPr lang="ja-JP" altLang="en-US" sz="2800" dirty="0"/>
              <a:t>から</a:t>
            </a:r>
            <a:endParaRPr lang="en-US" altLang="ja-JP" sz="2800" dirty="0"/>
          </a:p>
          <a:p>
            <a:r>
              <a:rPr lang="ja-JP" altLang="en-US" sz="2800" dirty="0"/>
              <a:t>対処すべき事象</a:t>
            </a:r>
            <a:r>
              <a:rPr lang="en-US" altLang="ja-JP" sz="2800" dirty="0"/>
              <a:t>(</a:t>
            </a:r>
            <a:r>
              <a:rPr lang="ja-JP" altLang="en-US" sz="2800" dirty="0"/>
              <a:t>フォールト</a:t>
            </a:r>
            <a:r>
              <a:rPr lang="en-US" altLang="ja-JP" sz="2800" dirty="0"/>
              <a:t>)</a:t>
            </a:r>
            <a:r>
              <a:rPr lang="ja-JP" altLang="en-US" sz="2800" dirty="0"/>
              <a:t>を特定し、対応者について合意する。</a:t>
            </a:r>
          </a:p>
          <a:p>
            <a:pPr marL="0" indent="0">
              <a:buNone/>
            </a:pPr>
            <a:endParaRPr kumimoji="1" lang="ja-JP" altLang="en-US" sz="2800" dirty="0"/>
          </a:p>
        </p:txBody>
      </p:sp>
      <p:sp>
        <p:nvSpPr>
          <p:cNvPr id="7" name="スライド番号プレースホルダー 6"/>
          <p:cNvSpPr>
            <a:spLocks noGrp="1"/>
          </p:cNvSpPr>
          <p:nvPr>
            <p:ph type="sldNum" sz="quarter" idx="11"/>
          </p:nvPr>
        </p:nvSpPr>
        <p:spPr/>
        <p:txBody>
          <a:bodyPr/>
          <a:lstStyle/>
          <a:p>
            <a:fld id="{C0685AC5-7F16-4986-9275-35D3C24FC03C}" type="slidenum">
              <a:rPr lang="ja-JP" altLang="en-US" smtClean="0"/>
              <a:pPr/>
              <a:t>8</a:t>
            </a:fld>
            <a:r>
              <a:rPr lang="en-US" altLang="ja-JP" dirty="0"/>
              <a:t> /32</a:t>
            </a:r>
            <a:endParaRPr lang="ja-JP" altLang="en-US" dirty="0"/>
          </a:p>
        </p:txBody>
      </p:sp>
      <p:sp>
        <p:nvSpPr>
          <p:cNvPr id="4" name="タイトル 3"/>
          <p:cNvSpPr>
            <a:spLocks noGrp="1"/>
          </p:cNvSpPr>
          <p:nvPr>
            <p:ph type="title"/>
          </p:nvPr>
        </p:nvSpPr>
        <p:spPr/>
        <p:txBody>
          <a:bodyPr>
            <a:noAutofit/>
          </a:bodyPr>
          <a:lstStyle/>
          <a:p>
            <a:r>
              <a:rPr lang="ja-JP" altLang="en-US" sz="4400" dirty="0"/>
              <a:t>テストアーキテクチャ</a:t>
            </a:r>
            <a:r>
              <a:rPr lang="en-US" altLang="ja-JP" sz="4400" dirty="0"/>
              <a:t>(</a:t>
            </a:r>
            <a:r>
              <a:rPr lang="ja-JP" altLang="en-US" sz="4400" dirty="0"/>
              <a:t>フォールト</a:t>
            </a:r>
            <a:r>
              <a:rPr lang="en-US" altLang="ja-JP" sz="4400" dirty="0"/>
              <a:t>)</a:t>
            </a:r>
          </a:p>
        </p:txBody>
      </p:sp>
      <p:sp>
        <p:nvSpPr>
          <p:cNvPr id="19" name="ホームベース 18"/>
          <p:cNvSpPr/>
          <p:nvPr/>
        </p:nvSpPr>
        <p:spPr>
          <a:xfrm>
            <a:off x="2852381" y="6432488"/>
            <a:ext cx="1692323" cy="365125"/>
          </a:xfrm>
          <a:prstGeom prst="homePlate">
            <a:avLst/>
          </a:prstGeom>
          <a:solidFill>
            <a:schemeClr val="accent1">
              <a:lumMod val="40000"/>
              <a:lumOff val="6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t>提案の概要</a:t>
            </a:r>
          </a:p>
        </p:txBody>
      </p:sp>
      <p:sp>
        <p:nvSpPr>
          <p:cNvPr id="20" name="ホームベース 19"/>
          <p:cNvSpPr/>
          <p:nvPr/>
        </p:nvSpPr>
        <p:spPr>
          <a:xfrm>
            <a:off x="4544704" y="6432488"/>
            <a:ext cx="1692323" cy="365125"/>
          </a:xfrm>
          <a:prstGeom prst="homePlate">
            <a:avLst/>
          </a:prstGeom>
          <a:solidFill>
            <a:schemeClr val="accent1">
              <a:lumMod val="40000"/>
              <a:lumOff val="6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t>前提条件と体制</a:t>
            </a:r>
          </a:p>
        </p:txBody>
      </p:sp>
      <p:sp>
        <p:nvSpPr>
          <p:cNvPr id="21" name="ホームベース 20"/>
          <p:cNvSpPr/>
          <p:nvPr/>
        </p:nvSpPr>
        <p:spPr>
          <a:xfrm>
            <a:off x="6237027" y="6432487"/>
            <a:ext cx="1692323" cy="365125"/>
          </a:xfrm>
          <a:prstGeom prst="homePlate">
            <a:avLst/>
          </a:prstGeom>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100" dirty="0"/>
              <a:t>テストの全体像</a:t>
            </a:r>
          </a:p>
        </p:txBody>
      </p:sp>
      <p:sp>
        <p:nvSpPr>
          <p:cNvPr id="22" name="ホームベース 21"/>
          <p:cNvSpPr/>
          <p:nvPr/>
        </p:nvSpPr>
        <p:spPr>
          <a:xfrm>
            <a:off x="7929350" y="6432487"/>
            <a:ext cx="1692323" cy="365125"/>
          </a:xfrm>
          <a:prstGeom prst="homePlate">
            <a:avLst/>
          </a:prstGeom>
          <a:solidFill>
            <a:schemeClr val="accent1">
              <a:lumMod val="40000"/>
              <a:lumOff val="6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100" dirty="0"/>
              <a:t>まとめ</a:t>
            </a:r>
            <a:endParaRPr lang="en-US" altLang="ja-JP" sz="1100" dirty="0"/>
          </a:p>
        </p:txBody>
      </p:sp>
      <p:sp>
        <p:nvSpPr>
          <p:cNvPr id="32" name="十角形 31"/>
          <p:cNvSpPr/>
          <p:nvPr/>
        </p:nvSpPr>
        <p:spPr>
          <a:xfrm>
            <a:off x="11360956" y="1109278"/>
            <a:ext cx="387795" cy="387795"/>
          </a:xfrm>
          <a:prstGeom prst="decagon">
            <a:avLst/>
          </a:prstGeom>
          <a:solidFill>
            <a:srgbClr val="FF0000"/>
          </a:solidFill>
          <a:ln>
            <a:solidFill>
              <a:srgbClr val="FF0000"/>
            </a:solidFill>
          </a:ln>
          <a:effectLst>
            <a:outerShdw blurRad="50800" dist="38100" dir="2700000" algn="tl"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ja-JP" sz="2000" b="1" dirty="0">
                <a:latin typeface="+mj-ea"/>
                <a:ea typeface="+mj-ea"/>
              </a:rPr>
              <a:t>1</a:t>
            </a:r>
            <a:endParaRPr kumimoji="1" lang="ja-JP" altLang="en-US" sz="2000" b="1" dirty="0">
              <a:latin typeface="+mj-ea"/>
              <a:ea typeface="+mj-ea"/>
            </a:endParaRPr>
          </a:p>
        </p:txBody>
      </p:sp>
      <p:graphicFrame>
        <p:nvGraphicFramePr>
          <p:cNvPr id="17" name="表 16"/>
          <p:cNvGraphicFramePr>
            <a:graphicFrameLocks noGrp="1"/>
          </p:cNvGraphicFramePr>
          <p:nvPr>
            <p:extLst>
              <p:ext uri="{D42A27DB-BD31-4B8C-83A1-F6EECF244321}">
                <p14:modId xmlns:p14="http://schemas.microsoft.com/office/powerpoint/2010/main" val="3434521185"/>
              </p:ext>
            </p:extLst>
          </p:nvPr>
        </p:nvGraphicFramePr>
        <p:xfrm>
          <a:off x="1408100" y="4001522"/>
          <a:ext cx="2298926" cy="1920240"/>
        </p:xfrm>
        <a:graphic>
          <a:graphicData uri="http://schemas.openxmlformats.org/drawingml/2006/table">
            <a:tbl>
              <a:tblPr/>
              <a:tblGrid>
                <a:gridCol w="1199175">
                  <a:extLst>
                    <a:ext uri="{9D8B030D-6E8A-4147-A177-3AD203B41FA5}">
                      <a16:colId xmlns:a16="http://schemas.microsoft.com/office/drawing/2014/main" val="20000"/>
                    </a:ext>
                  </a:extLst>
                </a:gridCol>
                <a:gridCol w="1099751">
                  <a:extLst>
                    <a:ext uri="{9D8B030D-6E8A-4147-A177-3AD203B41FA5}">
                      <a16:colId xmlns:a16="http://schemas.microsoft.com/office/drawing/2014/main" val="20001"/>
                    </a:ext>
                  </a:extLst>
                </a:gridCol>
              </a:tblGrid>
              <a:tr h="177800">
                <a:tc>
                  <a:txBody>
                    <a:bodyPr/>
                    <a:lstStyle/>
                    <a:p>
                      <a:pPr algn="ctr"/>
                      <a:r>
                        <a:rPr lang="ja-JP" altLang="en-US" sz="1400" dirty="0">
                          <a:effectLst/>
                          <a:latin typeface="みかちゃん" panose="02000609000000000000" pitchFamily="1" charset="-128"/>
                          <a:ea typeface="みかちゃん" panose="02000609000000000000" pitchFamily="1" charset="-128"/>
                        </a:rPr>
                        <a:t>身体的</a:t>
                      </a:r>
                      <a:endParaRPr lang="en-US" altLang="ja-JP" sz="1400" dirty="0">
                        <a:effectLst/>
                        <a:latin typeface="みかちゃん" panose="02000609000000000000" pitchFamily="1" charset="-128"/>
                        <a:ea typeface="みかちゃん" panose="02000609000000000000" pitchFamily="1" charset="-128"/>
                      </a:endParaRPr>
                    </a:p>
                    <a:p>
                      <a:pPr algn="ctr"/>
                      <a:r>
                        <a:rPr lang="ja-JP" altLang="en-US" sz="1400" dirty="0">
                          <a:effectLst/>
                          <a:latin typeface="みかちゃん" panose="02000609000000000000" pitchFamily="1" charset="-128"/>
                          <a:ea typeface="みかちゃん" panose="02000609000000000000" pitchFamily="1" charset="-128"/>
                        </a:rPr>
                        <a:t>リスク</a:t>
                      </a:r>
                      <a:endParaRPr lang="ja-JP" altLang="en-US" sz="1400" dirty="0">
                        <a:effectLst/>
                        <a:latin typeface="ＭＳ Ｐゴシック" panose="020B0600070205080204" pitchFamily="50" charset="-128"/>
                        <a:ea typeface="ＭＳ Ｐゴシック" panose="020B0600070205080204" pitchFamily="50" charset="-128"/>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DC5E7"/>
                    </a:solidFill>
                  </a:tcPr>
                </a:tc>
                <a:tc>
                  <a:txBody>
                    <a:bodyPr/>
                    <a:lstStyle/>
                    <a:p>
                      <a:pPr algn="l"/>
                      <a:r>
                        <a:rPr lang="en-US" altLang="ja-JP" dirty="0">
                          <a:effectLst/>
                          <a:latin typeface="みかちゃん" panose="02000609000000000000" pitchFamily="1" charset="-128"/>
                          <a:ea typeface="みかちゃん" panose="02000609000000000000" pitchFamily="1" charset="-128"/>
                        </a:rPr>
                        <a:t>1000</a:t>
                      </a:r>
                      <a:r>
                        <a:rPr lang="ja-JP" altLang="en-US" dirty="0">
                          <a:effectLst/>
                          <a:latin typeface="みかちゃん" panose="02000609000000000000" pitchFamily="1" charset="-128"/>
                          <a:ea typeface="みかちゃん" panose="02000609000000000000" pitchFamily="1" charset="-128"/>
                        </a:rPr>
                        <a:t>万円</a:t>
                      </a:r>
                      <a:endParaRPr lang="ja-JP" altLang="en-US" dirty="0">
                        <a:effectLst/>
                        <a:latin typeface="ＭＳ Ｐゴシック" panose="020B0600070205080204" pitchFamily="50" charset="-128"/>
                        <a:ea typeface="ＭＳ Ｐゴシック" panose="020B0600070205080204" pitchFamily="50" charset="-128"/>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177800">
                <a:tc>
                  <a:txBody>
                    <a:bodyPr/>
                    <a:lstStyle/>
                    <a:p>
                      <a:pPr algn="ctr"/>
                      <a:r>
                        <a:rPr lang="ja-JP" altLang="en-US" sz="1400" dirty="0">
                          <a:effectLst/>
                          <a:latin typeface="みかちゃん" panose="02000609000000000000" pitchFamily="1" charset="-128"/>
                          <a:ea typeface="みかちゃん" panose="02000609000000000000" pitchFamily="1" charset="-128"/>
                        </a:rPr>
                        <a:t>金銭的</a:t>
                      </a:r>
                      <a:endParaRPr lang="en-US" altLang="ja-JP" sz="1400" dirty="0">
                        <a:effectLst/>
                        <a:latin typeface="みかちゃん" panose="02000609000000000000" pitchFamily="1" charset="-128"/>
                        <a:ea typeface="みかちゃん" panose="02000609000000000000" pitchFamily="1" charset="-128"/>
                      </a:endParaRPr>
                    </a:p>
                    <a:p>
                      <a:pPr algn="ctr"/>
                      <a:r>
                        <a:rPr lang="ja-JP" altLang="en-US" sz="1400" dirty="0">
                          <a:effectLst/>
                          <a:latin typeface="みかちゃん" panose="02000609000000000000" pitchFamily="1" charset="-128"/>
                          <a:ea typeface="みかちゃん" panose="02000609000000000000" pitchFamily="1" charset="-128"/>
                        </a:rPr>
                        <a:t>リスク</a:t>
                      </a:r>
                      <a:endParaRPr lang="ja-JP" altLang="en-US" sz="1400" dirty="0">
                        <a:effectLst/>
                        <a:latin typeface="ＭＳ Ｐゴシック" panose="020B0600070205080204" pitchFamily="50" charset="-128"/>
                        <a:ea typeface="ＭＳ Ｐゴシック" panose="020B0600070205080204" pitchFamily="50" charset="-128"/>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DC5E7"/>
                    </a:solidFill>
                  </a:tcPr>
                </a:tc>
                <a:tc>
                  <a:txBody>
                    <a:bodyPr/>
                    <a:lstStyle/>
                    <a:p>
                      <a:pPr algn="l"/>
                      <a:r>
                        <a:rPr lang="en-US" altLang="ja-JP" dirty="0">
                          <a:effectLst/>
                          <a:latin typeface="みかちゃん" panose="02000609000000000000" pitchFamily="1" charset="-128"/>
                          <a:ea typeface="みかちゃん" panose="02000609000000000000" pitchFamily="1" charset="-128"/>
                        </a:rPr>
                        <a:t>500</a:t>
                      </a:r>
                      <a:r>
                        <a:rPr lang="ja-JP" altLang="en-US" dirty="0">
                          <a:effectLst/>
                          <a:latin typeface="みかちゃん" panose="02000609000000000000" pitchFamily="1" charset="-128"/>
                          <a:ea typeface="みかちゃん" panose="02000609000000000000" pitchFamily="1" charset="-128"/>
                        </a:rPr>
                        <a:t>万</a:t>
                      </a:r>
                      <a:endParaRPr lang="ja-JP" altLang="en-US" dirty="0">
                        <a:effectLst/>
                        <a:latin typeface="ＭＳ Ｐゴシック" panose="020B0600070205080204" pitchFamily="50" charset="-128"/>
                        <a:ea typeface="ＭＳ Ｐゴシック" panose="020B0600070205080204" pitchFamily="50" charset="-128"/>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177800">
                <a:tc>
                  <a:txBody>
                    <a:bodyPr/>
                    <a:lstStyle/>
                    <a:p>
                      <a:pPr algn="ctr"/>
                      <a:r>
                        <a:rPr lang="ja-JP" altLang="en-US" sz="1400" dirty="0">
                          <a:effectLst/>
                          <a:latin typeface="みかちゃん" panose="02000609000000000000" pitchFamily="1" charset="-128"/>
                          <a:ea typeface="みかちゃん" panose="02000609000000000000" pitchFamily="1" charset="-128"/>
                        </a:rPr>
                        <a:t>社会的要請</a:t>
                      </a:r>
                      <a:endParaRPr lang="ja-JP" altLang="en-US" sz="1400" dirty="0">
                        <a:effectLst/>
                        <a:latin typeface="ＭＳ Ｐゴシック" panose="020B0600070205080204" pitchFamily="50" charset="-128"/>
                        <a:ea typeface="ＭＳ Ｐゴシック" panose="020B0600070205080204" pitchFamily="50" charset="-128"/>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DC5E7"/>
                    </a:solidFill>
                  </a:tcPr>
                </a:tc>
                <a:tc>
                  <a:txBody>
                    <a:bodyPr/>
                    <a:lstStyle/>
                    <a:p>
                      <a:pPr algn="l"/>
                      <a:r>
                        <a:rPr lang="en-US" altLang="ja-JP" dirty="0">
                          <a:effectLst/>
                          <a:latin typeface="みかちゃん" panose="02000609000000000000" pitchFamily="1" charset="-128"/>
                          <a:ea typeface="みかちゃん" panose="02000609000000000000" pitchFamily="1" charset="-128"/>
                        </a:rPr>
                        <a:t>5</a:t>
                      </a:r>
                      <a:r>
                        <a:rPr lang="ja-JP" altLang="en-US" dirty="0">
                          <a:effectLst/>
                          <a:latin typeface="みかちゃん" panose="02000609000000000000" pitchFamily="1" charset="-128"/>
                          <a:ea typeface="みかちゃん" panose="02000609000000000000" pitchFamily="1" charset="-128"/>
                        </a:rPr>
                        <a:t>億円</a:t>
                      </a:r>
                      <a:endParaRPr lang="ja-JP" altLang="en-US" dirty="0">
                        <a:effectLst/>
                        <a:latin typeface="ＭＳ Ｐゴシック" panose="020B0600070205080204" pitchFamily="50" charset="-128"/>
                        <a:ea typeface="ＭＳ Ｐゴシック" panose="020B0600070205080204" pitchFamily="50" charset="-128"/>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177800">
                <a:tc>
                  <a:txBody>
                    <a:bodyPr/>
                    <a:lstStyle/>
                    <a:p>
                      <a:pPr algn="ctr"/>
                      <a:r>
                        <a:rPr lang="ja-JP" altLang="en-US" sz="1400" dirty="0">
                          <a:effectLst/>
                          <a:latin typeface="みかちゃん" panose="02000609000000000000" pitchFamily="1" charset="-128"/>
                          <a:ea typeface="みかちゃん" panose="02000609000000000000" pitchFamily="1" charset="-128"/>
                        </a:rPr>
                        <a:t>物理的破壊</a:t>
                      </a:r>
                      <a:endParaRPr lang="en-US" altLang="ja-JP" sz="1400" dirty="0">
                        <a:effectLst/>
                        <a:latin typeface="みかちゃん" panose="02000609000000000000" pitchFamily="1" charset="-128"/>
                        <a:ea typeface="みかちゃん" panose="02000609000000000000" pitchFamily="1" charset="-128"/>
                      </a:endParaRPr>
                    </a:p>
                    <a:p>
                      <a:pPr algn="ctr"/>
                      <a:r>
                        <a:rPr lang="ja-JP" altLang="en-US" sz="1400" dirty="0">
                          <a:effectLst/>
                          <a:latin typeface="みかちゃん" panose="02000609000000000000" pitchFamily="1" charset="-128"/>
                          <a:ea typeface="みかちゃん" panose="02000609000000000000" pitchFamily="1" charset="-128"/>
                        </a:rPr>
                        <a:t>リスク</a:t>
                      </a:r>
                      <a:endParaRPr lang="ja-JP" altLang="en-US" sz="1400" dirty="0">
                        <a:effectLst/>
                        <a:latin typeface="ＭＳ Ｐゴシック" panose="020B0600070205080204" pitchFamily="50" charset="-128"/>
                        <a:ea typeface="ＭＳ Ｐゴシック" panose="020B0600070205080204" pitchFamily="50" charset="-128"/>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DC5E7"/>
                    </a:solidFill>
                  </a:tcPr>
                </a:tc>
                <a:tc>
                  <a:txBody>
                    <a:bodyPr/>
                    <a:lstStyle/>
                    <a:p>
                      <a:pPr algn="l"/>
                      <a:r>
                        <a:rPr lang="en-US" altLang="ja-JP" dirty="0">
                          <a:effectLst/>
                          <a:latin typeface="みかちゃん" panose="02000609000000000000" pitchFamily="1" charset="-128"/>
                          <a:ea typeface="みかちゃん" panose="02000609000000000000" pitchFamily="1" charset="-128"/>
                        </a:rPr>
                        <a:t>10</a:t>
                      </a:r>
                      <a:r>
                        <a:rPr lang="ja-JP" altLang="en-US" dirty="0">
                          <a:effectLst/>
                          <a:latin typeface="みかちゃん" panose="02000609000000000000" pitchFamily="1" charset="-128"/>
                          <a:ea typeface="みかちゃん" panose="02000609000000000000" pitchFamily="1" charset="-128"/>
                        </a:rPr>
                        <a:t>万円</a:t>
                      </a:r>
                      <a:endParaRPr lang="ja-JP" altLang="en-US" dirty="0">
                        <a:effectLst/>
                        <a:latin typeface="ＭＳ Ｐゴシック" panose="020B0600070205080204" pitchFamily="50" charset="-128"/>
                        <a:ea typeface="ＭＳ Ｐゴシック" panose="020B0600070205080204" pitchFamily="50" charset="-128"/>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bl>
          </a:graphicData>
        </a:graphic>
      </p:graphicFrame>
      <p:graphicFrame>
        <p:nvGraphicFramePr>
          <p:cNvPr id="3" name="表 2"/>
          <p:cNvGraphicFramePr>
            <a:graphicFrameLocks noGrp="1"/>
          </p:cNvGraphicFramePr>
          <p:nvPr>
            <p:extLst>
              <p:ext uri="{D42A27DB-BD31-4B8C-83A1-F6EECF244321}">
                <p14:modId xmlns:p14="http://schemas.microsoft.com/office/powerpoint/2010/main" val="2419804197"/>
              </p:ext>
            </p:extLst>
          </p:nvPr>
        </p:nvGraphicFramePr>
        <p:xfrm>
          <a:off x="4740810" y="2499202"/>
          <a:ext cx="2950909" cy="3490320"/>
        </p:xfrm>
        <a:graphic>
          <a:graphicData uri="http://schemas.openxmlformats.org/drawingml/2006/table">
            <a:tbl>
              <a:tblPr/>
              <a:tblGrid>
                <a:gridCol w="682222">
                  <a:extLst>
                    <a:ext uri="{9D8B030D-6E8A-4147-A177-3AD203B41FA5}">
                      <a16:colId xmlns:a16="http://schemas.microsoft.com/office/drawing/2014/main" val="20000"/>
                    </a:ext>
                  </a:extLst>
                </a:gridCol>
                <a:gridCol w="2268687">
                  <a:extLst>
                    <a:ext uri="{9D8B030D-6E8A-4147-A177-3AD203B41FA5}">
                      <a16:colId xmlns:a16="http://schemas.microsoft.com/office/drawing/2014/main" val="20001"/>
                    </a:ext>
                  </a:extLst>
                </a:gridCol>
              </a:tblGrid>
              <a:tr h="199231">
                <a:tc rowSpan="4">
                  <a:txBody>
                    <a:bodyPr/>
                    <a:lstStyle/>
                    <a:p>
                      <a:pPr algn="ctr"/>
                      <a:r>
                        <a:rPr lang="ja-JP" altLang="en-US" sz="1200" dirty="0">
                          <a:effectLst/>
                          <a:latin typeface="みかちゃん" panose="02000609000000000000" pitchFamily="1" charset="-128"/>
                          <a:ea typeface="みかちゃん" panose="02000609000000000000" pitchFamily="1" charset="-128"/>
                        </a:rPr>
                        <a:t>身体に</a:t>
                      </a:r>
                      <a:endParaRPr lang="en-US" altLang="ja-JP" sz="1200" dirty="0">
                        <a:effectLst/>
                        <a:latin typeface="みかちゃん" panose="02000609000000000000" pitchFamily="1" charset="-128"/>
                        <a:ea typeface="みかちゃん" panose="02000609000000000000" pitchFamily="1" charset="-128"/>
                      </a:endParaRPr>
                    </a:p>
                    <a:p>
                      <a:pPr algn="ctr"/>
                      <a:r>
                        <a:rPr lang="ja-JP" altLang="en-US" sz="1200" dirty="0">
                          <a:effectLst/>
                          <a:latin typeface="みかちゃん" panose="02000609000000000000" pitchFamily="1" charset="-128"/>
                          <a:ea typeface="みかちゃん" panose="02000609000000000000" pitchFamily="1" charset="-128"/>
                        </a:rPr>
                        <a:t>影響</a:t>
                      </a:r>
                      <a:endParaRPr lang="ja-JP" altLang="en-US" sz="1200" dirty="0">
                        <a:effectLst/>
                        <a:latin typeface="ＭＳ Ｐゴシック" panose="020B0600070205080204" pitchFamily="50" charset="-128"/>
                        <a:ea typeface="ＭＳ Ｐゴシック" panose="020B0600070205080204" pitchFamily="50" charset="-128"/>
                      </a:endParaRPr>
                    </a:p>
                  </a:txBody>
                  <a:tcPr marL="49808" marR="49808" marT="24904" marB="2490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DC5E7"/>
                    </a:solidFill>
                  </a:tcPr>
                </a:tc>
                <a:tc>
                  <a:txBody>
                    <a:bodyPr/>
                    <a:lstStyle/>
                    <a:p>
                      <a:pPr algn="l"/>
                      <a:r>
                        <a:rPr lang="ja-JP" altLang="en-US" sz="1200" dirty="0">
                          <a:effectLst/>
                          <a:latin typeface="みかちゃん" panose="02000609000000000000" pitchFamily="1" charset="-128"/>
                          <a:ea typeface="みかちゃん" panose="02000609000000000000" pitchFamily="1" charset="-128"/>
                        </a:rPr>
                        <a:t>不快な音波</a:t>
                      </a:r>
                      <a:endParaRPr lang="ja-JP" altLang="en-US" sz="1200" dirty="0">
                        <a:effectLst/>
                        <a:latin typeface="ＭＳ Ｐゴシック" panose="020B0600070205080204" pitchFamily="50" charset="-128"/>
                        <a:ea typeface="ＭＳ Ｐゴシック" panose="020B0600070205080204" pitchFamily="50" charset="-128"/>
                      </a:endParaRPr>
                    </a:p>
                  </a:txBody>
                  <a:tcPr marL="49808" marR="49808" marT="24904" marB="2490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199231">
                <a:tc vMerge="1">
                  <a:txBody>
                    <a:bodyPr/>
                    <a:lstStyle/>
                    <a:p>
                      <a:endParaRPr kumimoji="1" lang="ja-JP" altLang="en-US"/>
                    </a:p>
                  </a:txBody>
                  <a:tcPr/>
                </a:tc>
                <a:tc>
                  <a:txBody>
                    <a:bodyPr/>
                    <a:lstStyle/>
                    <a:p>
                      <a:pPr algn="l"/>
                      <a:r>
                        <a:rPr lang="ja-JP" altLang="en-US" sz="1200" dirty="0">
                          <a:effectLst/>
                          <a:latin typeface="みかちゃん" panose="02000609000000000000" pitchFamily="1" charset="-128"/>
                          <a:ea typeface="みかちゃん" panose="02000609000000000000" pitchFamily="1" charset="-128"/>
                        </a:rPr>
                        <a:t>大音量</a:t>
                      </a:r>
                      <a:endParaRPr lang="ja-JP" altLang="en-US" sz="1200" dirty="0">
                        <a:effectLst/>
                        <a:latin typeface="ＭＳ Ｐゴシック" panose="020B0600070205080204" pitchFamily="50" charset="-128"/>
                        <a:ea typeface="ＭＳ Ｐゴシック" panose="020B0600070205080204" pitchFamily="50" charset="-128"/>
                      </a:endParaRPr>
                    </a:p>
                  </a:txBody>
                  <a:tcPr marL="49808" marR="49808" marT="24904" marB="2490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199231">
                <a:tc vMerge="1">
                  <a:txBody>
                    <a:bodyPr/>
                    <a:lstStyle/>
                    <a:p>
                      <a:endParaRPr kumimoji="1" lang="ja-JP" altLang="en-US"/>
                    </a:p>
                  </a:txBody>
                  <a:tcPr/>
                </a:tc>
                <a:tc>
                  <a:txBody>
                    <a:bodyPr/>
                    <a:lstStyle/>
                    <a:p>
                      <a:pPr algn="l"/>
                      <a:r>
                        <a:rPr lang="ja-JP" altLang="en-US" sz="1200" dirty="0">
                          <a:effectLst/>
                          <a:latin typeface="みかちゃん" panose="02000609000000000000" pitchFamily="1" charset="-128"/>
                          <a:ea typeface="みかちゃん" panose="02000609000000000000" pitchFamily="1" charset="-128"/>
                        </a:rPr>
                        <a:t>気分が悪くなる映像が流れる</a:t>
                      </a:r>
                      <a:endParaRPr lang="ja-JP" altLang="en-US" sz="1200" dirty="0">
                        <a:effectLst/>
                        <a:latin typeface="ＭＳ Ｐゴシック" panose="020B0600070205080204" pitchFamily="50" charset="-128"/>
                        <a:ea typeface="ＭＳ Ｐゴシック" panose="020B0600070205080204" pitchFamily="50" charset="-128"/>
                      </a:endParaRPr>
                    </a:p>
                  </a:txBody>
                  <a:tcPr marL="49808" marR="49808" marT="24904" marB="2490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199231">
                <a:tc vMerge="1">
                  <a:txBody>
                    <a:bodyPr/>
                    <a:lstStyle/>
                    <a:p>
                      <a:endParaRPr kumimoji="1" lang="ja-JP" altLang="en-US"/>
                    </a:p>
                  </a:txBody>
                  <a:tcPr/>
                </a:tc>
                <a:tc>
                  <a:txBody>
                    <a:bodyPr/>
                    <a:lstStyle/>
                    <a:p>
                      <a:pPr algn="l"/>
                      <a:r>
                        <a:rPr lang="ja-JP" altLang="en-US" sz="1200" dirty="0">
                          <a:effectLst/>
                          <a:latin typeface="みかちゃん" panose="02000609000000000000" pitchFamily="1" charset="-128"/>
                          <a:ea typeface="みかちゃん" panose="02000609000000000000" pitchFamily="1" charset="-128"/>
                        </a:rPr>
                        <a:t>チカチカ</a:t>
                      </a:r>
                      <a:r>
                        <a:rPr lang="en-US" altLang="ja-JP" sz="1200" dirty="0">
                          <a:effectLst/>
                          <a:latin typeface="みかちゃん" panose="02000609000000000000" pitchFamily="1" charset="-128"/>
                          <a:ea typeface="みかちゃん" panose="02000609000000000000" pitchFamily="1" charset="-128"/>
                        </a:rPr>
                        <a:t>(</a:t>
                      </a:r>
                      <a:r>
                        <a:rPr lang="ja-JP" altLang="en-US" sz="1200" dirty="0">
                          <a:effectLst/>
                          <a:latin typeface="みかちゃん" panose="02000609000000000000" pitchFamily="1" charset="-128"/>
                          <a:ea typeface="みかちゃん" panose="02000609000000000000" pitchFamily="1" charset="-128"/>
                        </a:rPr>
                        <a:t>光の点滅</a:t>
                      </a:r>
                      <a:r>
                        <a:rPr lang="en-US" altLang="ja-JP" sz="1200" dirty="0">
                          <a:effectLst/>
                          <a:latin typeface="みかちゃん" panose="02000609000000000000" pitchFamily="1" charset="-128"/>
                          <a:ea typeface="みかちゃん" panose="02000609000000000000" pitchFamily="1" charset="-128"/>
                        </a:rPr>
                        <a:t>)</a:t>
                      </a:r>
                      <a:endParaRPr lang="ja-JP" altLang="en-US" sz="1200" dirty="0">
                        <a:effectLst/>
                        <a:latin typeface="ＭＳ Ｐゴシック" panose="020B0600070205080204" pitchFamily="50" charset="-128"/>
                        <a:ea typeface="ＭＳ Ｐゴシック" panose="020B0600070205080204" pitchFamily="50" charset="-128"/>
                      </a:endParaRPr>
                    </a:p>
                  </a:txBody>
                  <a:tcPr marL="49808" marR="49808" marT="24904" marB="2490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199231">
                <a:tc rowSpan="3">
                  <a:txBody>
                    <a:bodyPr/>
                    <a:lstStyle/>
                    <a:p>
                      <a:pPr algn="ctr"/>
                      <a:r>
                        <a:rPr lang="ja-JP" altLang="en-US" sz="1200" dirty="0">
                          <a:effectLst/>
                          <a:latin typeface="みかちゃん" panose="02000609000000000000" pitchFamily="1" charset="-128"/>
                          <a:ea typeface="みかちゃん" panose="02000609000000000000" pitchFamily="1" charset="-128"/>
                        </a:rPr>
                        <a:t>課金</a:t>
                      </a:r>
                      <a:endParaRPr lang="ja-JP" altLang="en-US" sz="1200" dirty="0">
                        <a:effectLst/>
                        <a:latin typeface="ＭＳ Ｐゴシック" panose="020B0600070205080204" pitchFamily="50" charset="-128"/>
                        <a:ea typeface="ＭＳ Ｐゴシック" panose="020B0600070205080204" pitchFamily="50" charset="-128"/>
                      </a:endParaRPr>
                    </a:p>
                  </a:txBody>
                  <a:tcPr marL="49808" marR="49808" marT="24904" marB="2490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DC5E7"/>
                    </a:solidFill>
                  </a:tcPr>
                </a:tc>
                <a:tc>
                  <a:txBody>
                    <a:bodyPr/>
                    <a:lstStyle/>
                    <a:p>
                      <a:pPr algn="l"/>
                      <a:r>
                        <a:rPr lang="ja-JP" altLang="en-US" sz="1200" dirty="0">
                          <a:effectLst/>
                          <a:latin typeface="みかちゃん" panose="02000609000000000000" pitchFamily="1" charset="-128"/>
                          <a:ea typeface="みかちゃん" panose="02000609000000000000" pitchFamily="1" charset="-128"/>
                        </a:rPr>
                        <a:t>課金ができない</a:t>
                      </a:r>
                      <a:endParaRPr lang="ja-JP" altLang="en-US" sz="1200" dirty="0">
                        <a:effectLst/>
                        <a:latin typeface="ＭＳ Ｐゴシック" panose="020B0600070205080204" pitchFamily="50" charset="-128"/>
                        <a:ea typeface="ＭＳ Ｐゴシック" panose="020B0600070205080204" pitchFamily="50" charset="-128"/>
                      </a:endParaRPr>
                    </a:p>
                  </a:txBody>
                  <a:tcPr marL="49808" marR="49808" marT="24904" marB="2490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199231">
                <a:tc vMerge="1">
                  <a:txBody>
                    <a:bodyPr/>
                    <a:lstStyle/>
                    <a:p>
                      <a:endParaRPr kumimoji="1" lang="ja-JP" altLang="en-US"/>
                    </a:p>
                  </a:txBody>
                  <a:tcPr/>
                </a:tc>
                <a:tc>
                  <a:txBody>
                    <a:bodyPr/>
                    <a:lstStyle/>
                    <a:p>
                      <a:pPr algn="l"/>
                      <a:r>
                        <a:rPr lang="ja-JP" altLang="en-US" sz="1200" dirty="0">
                          <a:effectLst/>
                          <a:latin typeface="みかちゃん" panose="02000609000000000000" pitchFamily="1" charset="-128"/>
                          <a:ea typeface="みかちゃん" panose="02000609000000000000" pitchFamily="1" charset="-128"/>
                        </a:rPr>
                        <a:t>課金の計算が正しくない</a:t>
                      </a:r>
                      <a:endParaRPr lang="ja-JP" altLang="en-US" sz="1200" dirty="0">
                        <a:effectLst/>
                        <a:latin typeface="ＭＳ Ｐゴシック" panose="020B0600070205080204" pitchFamily="50" charset="-128"/>
                        <a:ea typeface="ＭＳ Ｐゴシック" panose="020B0600070205080204" pitchFamily="50" charset="-128"/>
                      </a:endParaRPr>
                    </a:p>
                  </a:txBody>
                  <a:tcPr marL="49808" marR="49808" marT="24904" marB="2490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199231">
                <a:tc vMerge="1">
                  <a:txBody>
                    <a:bodyPr/>
                    <a:lstStyle/>
                    <a:p>
                      <a:endParaRPr kumimoji="1" lang="ja-JP" altLang="en-US"/>
                    </a:p>
                  </a:txBody>
                  <a:tcPr/>
                </a:tc>
                <a:tc>
                  <a:txBody>
                    <a:bodyPr/>
                    <a:lstStyle/>
                    <a:p>
                      <a:pPr algn="l"/>
                      <a:r>
                        <a:rPr lang="ja-JP" altLang="en-US" sz="1200" dirty="0">
                          <a:effectLst/>
                          <a:latin typeface="みかちゃん" panose="02000609000000000000" pitchFamily="1" charset="-128"/>
                          <a:ea typeface="みかちゃん" panose="02000609000000000000" pitchFamily="1" charset="-128"/>
                        </a:rPr>
                        <a:t>課金データが改ざんされる</a:t>
                      </a:r>
                      <a:endParaRPr lang="ja-JP" altLang="en-US" sz="1200" dirty="0">
                        <a:effectLst/>
                        <a:latin typeface="ＭＳ Ｐゴシック" panose="020B0600070205080204" pitchFamily="50" charset="-128"/>
                        <a:ea typeface="ＭＳ Ｐゴシック" panose="020B0600070205080204" pitchFamily="50" charset="-128"/>
                      </a:endParaRPr>
                    </a:p>
                  </a:txBody>
                  <a:tcPr marL="49808" marR="49808" marT="24904" marB="2490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199231">
                <a:tc rowSpan="4">
                  <a:txBody>
                    <a:bodyPr/>
                    <a:lstStyle/>
                    <a:p>
                      <a:pPr algn="ctr"/>
                      <a:r>
                        <a:rPr lang="ja-JP" altLang="en-US" sz="1200" dirty="0">
                          <a:effectLst/>
                          <a:latin typeface="みかちゃん" panose="02000609000000000000" pitchFamily="1" charset="-128"/>
                          <a:ea typeface="みかちゃん" panose="02000609000000000000" pitchFamily="1" charset="-128"/>
                        </a:rPr>
                        <a:t>社会的</a:t>
                      </a:r>
                      <a:endParaRPr lang="en-US" altLang="ja-JP" sz="1200" dirty="0">
                        <a:effectLst/>
                        <a:latin typeface="みかちゃん" panose="02000609000000000000" pitchFamily="1" charset="-128"/>
                        <a:ea typeface="みかちゃん" panose="02000609000000000000" pitchFamily="1" charset="-128"/>
                      </a:endParaRPr>
                    </a:p>
                    <a:p>
                      <a:pPr algn="ctr"/>
                      <a:r>
                        <a:rPr lang="ja-JP" altLang="en-US" sz="1200" dirty="0">
                          <a:effectLst/>
                          <a:latin typeface="みかちゃん" panose="02000609000000000000" pitchFamily="1" charset="-128"/>
                          <a:ea typeface="みかちゃん" panose="02000609000000000000" pitchFamily="1" charset="-128"/>
                        </a:rPr>
                        <a:t>要請</a:t>
                      </a:r>
                      <a:endParaRPr lang="ja-JP" altLang="en-US" sz="1200" dirty="0">
                        <a:effectLst/>
                        <a:latin typeface="ＭＳ Ｐゴシック" panose="020B0600070205080204" pitchFamily="50" charset="-128"/>
                        <a:ea typeface="ＭＳ Ｐゴシック" panose="020B0600070205080204" pitchFamily="50" charset="-128"/>
                      </a:endParaRPr>
                    </a:p>
                  </a:txBody>
                  <a:tcPr marL="49808" marR="49808" marT="24904" marB="2490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DC5E7"/>
                    </a:solidFill>
                  </a:tcPr>
                </a:tc>
                <a:tc>
                  <a:txBody>
                    <a:bodyPr/>
                    <a:lstStyle/>
                    <a:p>
                      <a:pPr algn="l"/>
                      <a:r>
                        <a:rPr lang="ja-JP" altLang="en-US" sz="1200" dirty="0">
                          <a:effectLst/>
                          <a:latin typeface="みかちゃん" panose="02000609000000000000" pitchFamily="1" charset="-128"/>
                          <a:ea typeface="みかちゃん" panose="02000609000000000000" pitchFamily="1" charset="-128"/>
                        </a:rPr>
                        <a:t>クラッキングされる</a:t>
                      </a:r>
                      <a:endParaRPr lang="ja-JP" altLang="en-US" sz="1200" dirty="0">
                        <a:effectLst/>
                        <a:latin typeface="ＭＳ Ｐゴシック" panose="020B0600070205080204" pitchFamily="50" charset="-128"/>
                        <a:ea typeface="ＭＳ Ｐゴシック" panose="020B0600070205080204" pitchFamily="50" charset="-128"/>
                      </a:endParaRPr>
                    </a:p>
                  </a:txBody>
                  <a:tcPr marL="49808" marR="49808" marT="24904" marB="2490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199231">
                <a:tc vMerge="1">
                  <a:txBody>
                    <a:bodyPr/>
                    <a:lstStyle/>
                    <a:p>
                      <a:endParaRPr kumimoji="1" lang="ja-JP" altLang="en-US"/>
                    </a:p>
                  </a:txBody>
                  <a:tcPr/>
                </a:tc>
                <a:tc>
                  <a:txBody>
                    <a:bodyPr/>
                    <a:lstStyle/>
                    <a:p>
                      <a:pPr algn="l"/>
                      <a:r>
                        <a:rPr lang="ja-JP" altLang="en-US" sz="1200" dirty="0">
                          <a:effectLst/>
                          <a:latin typeface="みかちゃん" panose="02000609000000000000" pitchFamily="1" charset="-128"/>
                          <a:ea typeface="みかちゃん" panose="02000609000000000000" pitchFamily="1" charset="-128"/>
                        </a:rPr>
                        <a:t>踏み台にされる</a:t>
                      </a:r>
                      <a:endParaRPr lang="ja-JP" altLang="en-US" sz="1200" dirty="0">
                        <a:effectLst/>
                        <a:latin typeface="ＭＳ Ｐゴシック" panose="020B0600070205080204" pitchFamily="50" charset="-128"/>
                        <a:ea typeface="ＭＳ Ｐゴシック" panose="020B0600070205080204" pitchFamily="50" charset="-128"/>
                      </a:endParaRPr>
                    </a:p>
                  </a:txBody>
                  <a:tcPr marL="49808" marR="49808" marT="24904" marB="2490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199231">
                <a:tc vMerge="1">
                  <a:txBody>
                    <a:bodyPr/>
                    <a:lstStyle/>
                    <a:p>
                      <a:endParaRPr kumimoji="1" lang="ja-JP" altLang="en-US"/>
                    </a:p>
                  </a:txBody>
                  <a:tcPr/>
                </a:tc>
                <a:tc>
                  <a:txBody>
                    <a:bodyPr/>
                    <a:lstStyle/>
                    <a:p>
                      <a:pPr algn="l"/>
                      <a:r>
                        <a:rPr lang="ja-JP" altLang="en-US" sz="1200" dirty="0">
                          <a:effectLst/>
                          <a:latin typeface="みかちゃん" panose="02000609000000000000" pitchFamily="1" charset="-128"/>
                          <a:ea typeface="みかちゃん" panose="02000609000000000000" pitchFamily="1" charset="-128"/>
                        </a:rPr>
                        <a:t>操作データが外部にもれる</a:t>
                      </a:r>
                      <a:endParaRPr lang="ja-JP" altLang="en-US" sz="1200" dirty="0">
                        <a:effectLst/>
                        <a:latin typeface="ＭＳ Ｐゴシック" panose="020B0600070205080204" pitchFamily="50" charset="-128"/>
                        <a:ea typeface="ＭＳ Ｐゴシック" panose="020B0600070205080204" pitchFamily="50" charset="-128"/>
                      </a:endParaRPr>
                    </a:p>
                  </a:txBody>
                  <a:tcPr marL="49808" marR="49808" marT="24904" marB="2490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r h="199231">
                <a:tc vMerge="1">
                  <a:txBody>
                    <a:bodyPr/>
                    <a:lstStyle/>
                    <a:p>
                      <a:endParaRPr kumimoji="1" lang="ja-JP" altLang="en-US"/>
                    </a:p>
                  </a:txBody>
                  <a:tcPr/>
                </a:tc>
                <a:tc>
                  <a:txBody>
                    <a:bodyPr/>
                    <a:lstStyle/>
                    <a:p>
                      <a:pPr algn="l"/>
                      <a:r>
                        <a:rPr lang="ja-JP" altLang="en-US" sz="1200" dirty="0">
                          <a:effectLst/>
                          <a:latin typeface="みかちゃん" panose="02000609000000000000" pitchFamily="1" charset="-128"/>
                          <a:ea typeface="みかちゃん" panose="02000609000000000000" pitchFamily="1" charset="-128"/>
                        </a:rPr>
                        <a:t>楽曲データがとられる</a:t>
                      </a:r>
                      <a:endParaRPr lang="ja-JP" altLang="en-US" sz="1200" dirty="0">
                        <a:effectLst/>
                        <a:latin typeface="ＭＳ Ｐゴシック" panose="020B0600070205080204" pitchFamily="50" charset="-128"/>
                        <a:ea typeface="ＭＳ Ｐゴシック" panose="020B0600070205080204" pitchFamily="50" charset="-128"/>
                      </a:endParaRPr>
                    </a:p>
                  </a:txBody>
                  <a:tcPr marL="49808" marR="49808" marT="24904" marB="2490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10"/>
                  </a:ext>
                </a:extLst>
              </a:tr>
              <a:tr h="199231">
                <a:tc rowSpan="4">
                  <a:txBody>
                    <a:bodyPr/>
                    <a:lstStyle/>
                    <a:p>
                      <a:pPr algn="ctr"/>
                      <a:r>
                        <a:rPr lang="ja-JP" altLang="en-US" sz="1200" dirty="0">
                          <a:effectLst/>
                          <a:latin typeface="みかちゃん" panose="02000609000000000000" pitchFamily="1" charset="-128"/>
                          <a:ea typeface="みかちゃん" panose="02000609000000000000" pitchFamily="1" charset="-128"/>
                        </a:rPr>
                        <a:t>物を</a:t>
                      </a:r>
                      <a:endParaRPr lang="en-US" altLang="ja-JP" sz="1200" dirty="0">
                        <a:effectLst/>
                        <a:latin typeface="みかちゃん" panose="02000609000000000000" pitchFamily="1" charset="-128"/>
                        <a:ea typeface="みかちゃん" panose="02000609000000000000" pitchFamily="1" charset="-128"/>
                      </a:endParaRPr>
                    </a:p>
                    <a:p>
                      <a:pPr algn="ctr"/>
                      <a:r>
                        <a:rPr lang="ja-JP" altLang="en-US" sz="1200" dirty="0">
                          <a:effectLst/>
                          <a:latin typeface="みかちゃん" panose="02000609000000000000" pitchFamily="1" charset="-128"/>
                          <a:ea typeface="みかちゃん" panose="02000609000000000000" pitchFamily="1" charset="-128"/>
                        </a:rPr>
                        <a:t>破壊</a:t>
                      </a:r>
                      <a:endParaRPr lang="ja-JP" altLang="en-US" sz="1200" dirty="0">
                        <a:effectLst/>
                        <a:latin typeface="ＭＳ Ｐゴシック" panose="020B0600070205080204" pitchFamily="50" charset="-128"/>
                        <a:ea typeface="ＭＳ Ｐゴシック" panose="020B0600070205080204" pitchFamily="50" charset="-128"/>
                      </a:endParaRPr>
                    </a:p>
                  </a:txBody>
                  <a:tcPr marL="49808" marR="49808" marT="24904" marB="2490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DC5E7"/>
                    </a:solidFill>
                  </a:tcPr>
                </a:tc>
                <a:tc>
                  <a:txBody>
                    <a:bodyPr/>
                    <a:lstStyle/>
                    <a:p>
                      <a:pPr algn="l"/>
                      <a:r>
                        <a:rPr lang="ja-JP" altLang="en-US" sz="1200" dirty="0">
                          <a:effectLst/>
                          <a:latin typeface="みかちゃん" panose="02000609000000000000" pitchFamily="1" charset="-128"/>
                          <a:ea typeface="みかちゃん" panose="02000609000000000000" pitchFamily="1" charset="-128"/>
                        </a:rPr>
                        <a:t>ハードウェアが壊れる</a:t>
                      </a:r>
                      <a:endParaRPr lang="ja-JP" altLang="en-US" sz="1200" dirty="0">
                        <a:effectLst/>
                        <a:latin typeface="ＭＳ Ｐゴシック" panose="020B0600070205080204" pitchFamily="50" charset="-128"/>
                        <a:ea typeface="ＭＳ Ｐゴシック" panose="020B0600070205080204" pitchFamily="50" charset="-128"/>
                      </a:endParaRPr>
                    </a:p>
                  </a:txBody>
                  <a:tcPr marL="49808" marR="49808" marT="24904" marB="2490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11"/>
                  </a:ext>
                </a:extLst>
              </a:tr>
              <a:tr h="199231">
                <a:tc vMerge="1">
                  <a:txBody>
                    <a:bodyPr/>
                    <a:lstStyle/>
                    <a:p>
                      <a:endParaRPr kumimoji="1" lang="ja-JP" altLang="en-US"/>
                    </a:p>
                  </a:txBody>
                  <a:tcPr/>
                </a:tc>
                <a:tc>
                  <a:txBody>
                    <a:bodyPr/>
                    <a:lstStyle/>
                    <a:p>
                      <a:pPr algn="l"/>
                      <a:r>
                        <a:rPr lang="ja-JP" altLang="en-US" sz="1200" dirty="0">
                          <a:effectLst/>
                          <a:latin typeface="みかちゃん" panose="02000609000000000000" pitchFamily="1" charset="-128"/>
                          <a:ea typeface="みかちゃん" panose="02000609000000000000" pitchFamily="1" charset="-128"/>
                        </a:rPr>
                        <a:t>バックアップデータが壊れる</a:t>
                      </a:r>
                      <a:endParaRPr lang="ja-JP" altLang="en-US" sz="1200" dirty="0">
                        <a:effectLst/>
                        <a:latin typeface="ＭＳ Ｐゴシック" panose="020B0600070205080204" pitchFamily="50" charset="-128"/>
                        <a:ea typeface="ＭＳ Ｐゴシック" panose="020B0600070205080204" pitchFamily="50" charset="-128"/>
                      </a:endParaRPr>
                    </a:p>
                  </a:txBody>
                  <a:tcPr marL="49808" marR="49808" marT="24904" marB="2490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12"/>
                  </a:ext>
                </a:extLst>
              </a:tr>
              <a:tr h="199231">
                <a:tc vMerge="1">
                  <a:txBody>
                    <a:bodyPr/>
                    <a:lstStyle/>
                    <a:p>
                      <a:endParaRPr kumimoji="1" lang="ja-JP" altLang="en-US"/>
                    </a:p>
                  </a:txBody>
                  <a:tcPr/>
                </a:tc>
                <a:tc>
                  <a:txBody>
                    <a:bodyPr/>
                    <a:lstStyle/>
                    <a:p>
                      <a:pPr algn="l"/>
                      <a:r>
                        <a:rPr lang="ja-JP" altLang="en-US" sz="1200" dirty="0">
                          <a:effectLst/>
                          <a:latin typeface="みかちゃん" panose="02000609000000000000" pitchFamily="1" charset="-128"/>
                          <a:ea typeface="みかちゃん" panose="02000609000000000000" pitchFamily="1" charset="-128"/>
                        </a:rPr>
                        <a:t>サーバーのデータを破壊する</a:t>
                      </a:r>
                      <a:endParaRPr lang="ja-JP" altLang="en-US" sz="1200" dirty="0">
                        <a:effectLst/>
                        <a:latin typeface="ＭＳ Ｐゴシック" panose="020B0600070205080204" pitchFamily="50" charset="-128"/>
                        <a:ea typeface="ＭＳ Ｐゴシック" panose="020B0600070205080204" pitchFamily="50" charset="-128"/>
                      </a:endParaRPr>
                    </a:p>
                  </a:txBody>
                  <a:tcPr marL="49808" marR="49808" marT="24904" marB="2490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13"/>
                  </a:ext>
                </a:extLst>
              </a:tr>
              <a:tr h="199231">
                <a:tc vMerge="1">
                  <a:txBody>
                    <a:bodyPr/>
                    <a:lstStyle/>
                    <a:p>
                      <a:endParaRPr kumimoji="1" lang="ja-JP" altLang="en-US"/>
                    </a:p>
                  </a:txBody>
                  <a:tcPr/>
                </a:tc>
                <a:tc>
                  <a:txBody>
                    <a:bodyPr/>
                    <a:lstStyle/>
                    <a:p>
                      <a:pPr algn="l"/>
                      <a:r>
                        <a:rPr lang="ja-JP" altLang="en-US" sz="1200" dirty="0">
                          <a:effectLst/>
                          <a:latin typeface="みかちゃん" panose="02000609000000000000" pitchFamily="1" charset="-128"/>
                          <a:ea typeface="みかちゃん" panose="02000609000000000000" pitchFamily="1" charset="-128"/>
                        </a:rPr>
                        <a:t>大量にデータを</a:t>
                      </a:r>
                      <a:r>
                        <a:rPr lang="en-US" altLang="ja-JP" sz="1200" dirty="0">
                          <a:effectLst/>
                          <a:latin typeface="みかちゃん" panose="02000609000000000000" pitchFamily="1" charset="-128"/>
                          <a:ea typeface="みかちゃん" panose="02000609000000000000" pitchFamily="1" charset="-128"/>
                        </a:rPr>
                        <a:t>DL</a:t>
                      </a:r>
                      <a:endParaRPr lang="ja-JP" altLang="en-US" sz="1200" dirty="0">
                        <a:effectLst/>
                        <a:latin typeface="ＭＳ Ｐゴシック" panose="020B0600070205080204" pitchFamily="50" charset="-128"/>
                        <a:ea typeface="ＭＳ Ｐゴシック" panose="020B0600070205080204" pitchFamily="50" charset="-128"/>
                      </a:endParaRPr>
                    </a:p>
                  </a:txBody>
                  <a:tcPr marL="49808" marR="49808" marT="24904" marB="2490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14"/>
                  </a:ext>
                </a:extLst>
              </a:tr>
            </a:tbl>
          </a:graphicData>
        </a:graphic>
      </p:graphicFrame>
      <p:sp>
        <p:nvSpPr>
          <p:cNvPr id="23" name="右矢印 22"/>
          <p:cNvSpPr/>
          <p:nvPr/>
        </p:nvSpPr>
        <p:spPr>
          <a:xfrm>
            <a:off x="7766915" y="4001522"/>
            <a:ext cx="475075" cy="696020"/>
          </a:xfrm>
          <a:prstGeom prst="rightArrow">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6" name="図 5"/>
          <p:cNvPicPr>
            <a:picLocks noChangeAspect="1"/>
          </p:cNvPicPr>
          <p:nvPr/>
        </p:nvPicPr>
        <p:blipFill>
          <a:blip r:embed="rId3"/>
          <a:stretch>
            <a:fillRect/>
          </a:stretch>
        </p:blipFill>
        <p:spPr>
          <a:xfrm>
            <a:off x="8288986" y="2500735"/>
            <a:ext cx="3816170" cy="3377803"/>
          </a:xfrm>
          <a:prstGeom prst="rect">
            <a:avLst/>
          </a:prstGeom>
        </p:spPr>
      </p:pic>
    </p:spTree>
    <p:extLst>
      <p:ext uri="{BB962C8B-B14F-4D97-AF65-F5344CB8AC3E}">
        <p14:creationId xmlns:p14="http://schemas.microsoft.com/office/powerpoint/2010/main" val="15332444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スライド番号プレースホルダー 6"/>
          <p:cNvSpPr>
            <a:spLocks noGrp="1"/>
          </p:cNvSpPr>
          <p:nvPr>
            <p:ph type="sldNum" sz="quarter" idx="11"/>
          </p:nvPr>
        </p:nvSpPr>
        <p:spPr/>
        <p:txBody>
          <a:bodyPr/>
          <a:lstStyle/>
          <a:p>
            <a:fld id="{C0685AC5-7F16-4986-9275-35D3C24FC03C}" type="slidenum">
              <a:rPr lang="ja-JP" altLang="en-US" smtClean="0"/>
              <a:pPr/>
              <a:t>9</a:t>
            </a:fld>
            <a:r>
              <a:rPr lang="en-US" altLang="ja-JP" dirty="0"/>
              <a:t> /32</a:t>
            </a:r>
            <a:endParaRPr lang="ja-JP" altLang="en-US" dirty="0"/>
          </a:p>
        </p:txBody>
      </p:sp>
      <p:sp>
        <p:nvSpPr>
          <p:cNvPr id="4" name="タイトル 3"/>
          <p:cNvSpPr>
            <a:spLocks noGrp="1"/>
          </p:cNvSpPr>
          <p:nvPr>
            <p:ph type="title"/>
          </p:nvPr>
        </p:nvSpPr>
        <p:spPr/>
        <p:txBody>
          <a:bodyPr>
            <a:noAutofit/>
          </a:bodyPr>
          <a:lstStyle/>
          <a:p>
            <a:r>
              <a:rPr lang="ja-JP" altLang="en-US" sz="4400" dirty="0"/>
              <a:t>テストアーキテクチャ</a:t>
            </a:r>
            <a:r>
              <a:rPr lang="en-US" altLang="ja-JP" sz="4400" dirty="0"/>
              <a:t>(</a:t>
            </a:r>
            <a:r>
              <a:rPr lang="ja-JP" altLang="en-US" sz="4400" dirty="0"/>
              <a:t>フォールト</a:t>
            </a:r>
            <a:r>
              <a:rPr lang="en-US" altLang="ja-JP" sz="4400" dirty="0"/>
              <a:t>)</a:t>
            </a:r>
          </a:p>
        </p:txBody>
      </p:sp>
      <p:sp>
        <p:nvSpPr>
          <p:cNvPr id="19" name="ホームベース 18"/>
          <p:cNvSpPr/>
          <p:nvPr/>
        </p:nvSpPr>
        <p:spPr>
          <a:xfrm>
            <a:off x="2852381" y="6432488"/>
            <a:ext cx="1692323" cy="365125"/>
          </a:xfrm>
          <a:prstGeom prst="homePlate">
            <a:avLst/>
          </a:prstGeom>
          <a:solidFill>
            <a:schemeClr val="accent1">
              <a:lumMod val="40000"/>
              <a:lumOff val="6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t>提案の概要</a:t>
            </a:r>
          </a:p>
        </p:txBody>
      </p:sp>
      <p:sp>
        <p:nvSpPr>
          <p:cNvPr id="20" name="ホームベース 19"/>
          <p:cNvSpPr/>
          <p:nvPr/>
        </p:nvSpPr>
        <p:spPr>
          <a:xfrm>
            <a:off x="4544704" y="6432488"/>
            <a:ext cx="1692323" cy="365125"/>
          </a:xfrm>
          <a:prstGeom prst="homePlate">
            <a:avLst/>
          </a:prstGeom>
          <a:solidFill>
            <a:schemeClr val="accent1">
              <a:lumMod val="40000"/>
              <a:lumOff val="6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t>前提条件と体制</a:t>
            </a:r>
          </a:p>
        </p:txBody>
      </p:sp>
      <p:sp>
        <p:nvSpPr>
          <p:cNvPr id="21" name="ホームベース 20"/>
          <p:cNvSpPr/>
          <p:nvPr/>
        </p:nvSpPr>
        <p:spPr>
          <a:xfrm>
            <a:off x="6237027" y="6432487"/>
            <a:ext cx="1692323" cy="365125"/>
          </a:xfrm>
          <a:prstGeom prst="homePlate">
            <a:avLst/>
          </a:prstGeom>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100" dirty="0"/>
              <a:t>テストの全体像</a:t>
            </a:r>
          </a:p>
        </p:txBody>
      </p:sp>
      <p:sp>
        <p:nvSpPr>
          <p:cNvPr id="22" name="ホームベース 21"/>
          <p:cNvSpPr/>
          <p:nvPr/>
        </p:nvSpPr>
        <p:spPr>
          <a:xfrm>
            <a:off x="7929350" y="6432487"/>
            <a:ext cx="1692323" cy="365125"/>
          </a:xfrm>
          <a:prstGeom prst="homePlate">
            <a:avLst/>
          </a:prstGeom>
          <a:solidFill>
            <a:schemeClr val="accent1">
              <a:lumMod val="40000"/>
              <a:lumOff val="6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100" dirty="0"/>
              <a:t>まとめ</a:t>
            </a:r>
            <a:endParaRPr lang="en-US" altLang="ja-JP" sz="1100" dirty="0"/>
          </a:p>
        </p:txBody>
      </p:sp>
      <p:sp>
        <p:nvSpPr>
          <p:cNvPr id="32" name="十角形 31"/>
          <p:cNvSpPr/>
          <p:nvPr/>
        </p:nvSpPr>
        <p:spPr>
          <a:xfrm>
            <a:off x="11360956" y="1109278"/>
            <a:ext cx="387795" cy="387795"/>
          </a:xfrm>
          <a:prstGeom prst="decagon">
            <a:avLst/>
          </a:prstGeom>
          <a:solidFill>
            <a:srgbClr val="FF0000"/>
          </a:solidFill>
          <a:ln>
            <a:solidFill>
              <a:srgbClr val="FF0000"/>
            </a:solidFill>
          </a:ln>
          <a:effectLst>
            <a:outerShdw blurRad="50800" dist="38100" dir="2700000" algn="tl"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ja-JP" sz="2000" b="1" dirty="0">
                <a:latin typeface="+mj-ea"/>
                <a:ea typeface="+mj-ea"/>
              </a:rPr>
              <a:t>1</a:t>
            </a:r>
            <a:endParaRPr kumimoji="1" lang="ja-JP" altLang="en-US" sz="2000" b="1" dirty="0">
              <a:latin typeface="+mj-ea"/>
              <a:ea typeface="+mj-ea"/>
            </a:endParaRPr>
          </a:p>
        </p:txBody>
      </p:sp>
      <p:graphicFrame>
        <p:nvGraphicFramePr>
          <p:cNvPr id="18" name="表 17"/>
          <p:cNvGraphicFramePr>
            <a:graphicFrameLocks noGrp="1"/>
          </p:cNvGraphicFramePr>
          <p:nvPr>
            <p:extLst>
              <p:ext uri="{D42A27DB-BD31-4B8C-83A1-F6EECF244321}">
                <p14:modId xmlns:p14="http://schemas.microsoft.com/office/powerpoint/2010/main" val="1871203107"/>
              </p:ext>
            </p:extLst>
          </p:nvPr>
        </p:nvGraphicFramePr>
        <p:xfrm>
          <a:off x="389950" y="1079977"/>
          <a:ext cx="3118082" cy="3261720"/>
        </p:xfrm>
        <a:graphic>
          <a:graphicData uri="http://schemas.openxmlformats.org/drawingml/2006/table">
            <a:tbl>
              <a:tblPr/>
              <a:tblGrid>
                <a:gridCol w="832082">
                  <a:extLst>
                    <a:ext uri="{9D8B030D-6E8A-4147-A177-3AD203B41FA5}">
                      <a16:colId xmlns:a16="http://schemas.microsoft.com/office/drawing/2014/main" val="20000"/>
                    </a:ext>
                  </a:extLst>
                </a:gridCol>
                <a:gridCol w="2286000">
                  <a:extLst>
                    <a:ext uri="{9D8B030D-6E8A-4147-A177-3AD203B41FA5}">
                      <a16:colId xmlns:a16="http://schemas.microsoft.com/office/drawing/2014/main" val="20001"/>
                    </a:ext>
                  </a:extLst>
                </a:gridCol>
              </a:tblGrid>
              <a:tr h="199231">
                <a:tc rowSpan="4">
                  <a:txBody>
                    <a:bodyPr/>
                    <a:lstStyle/>
                    <a:p>
                      <a:pPr algn="ctr"/>
                      <a:r>
                        <a:rPr lang="ja-JP" altLang="en-US" sz="1100" dirty="0">
                          <a:effectLst/>
                          <a:latin typeface="みかちゃん" panose="02000609000000000000" pitchFamily="1" charset="-128"/>
                          <a:ea typeface="みかちゃん" panose="02000609000000000000" pitchFamily="1" charset="-128"/>
                        </a:rPr>
                        <a:t>身体的</a:t>
                      </a:r>
                      <a:endParaRPr lang="en-US" altLang="ja-JP" sz="1100" dirty="0">
                        <a:effectLst/>
                        <a:latin typeface="みかちゃん" panose="02000609000000000000" pitchFamily="1" charset="-128"/>
                        <a:ea typeface="みかちゃん" panose="02000609000000000000" pitchFamily="1" charset="-128"/>
                      </a:endParaRPr>
                    </a:p>
                    <a:p>
                      <a:pPr algn="ctr"/>
                      <a:r>
                        <a:rPr lang="ja-JP" altLang="en-US" sz="1100" dirty="0">
                          <a:effectLst/>
                          <a:latin typeface="みかちゃん" panose="02000609000000000000" pitchFamily="1" charset="-128"/>
                          <a:ea typeface="みかちゃん" panose="02000609000000000000" pitchFamily="1" charset="-128"/>
                        </a:rPr>
                        <a:t>リスク</a:t>
                      </a:r>
                      <a:endParaRPr lang="ja-JP" altLang="en-US" sz="1100" dirty="0">
                        <a:effectLst/>
                        <a:latin typeface="ＭＳ Ｐゴシック" panose="020B0600070205080204" pitchFamily="50" charset="-128"/>
                        <a:ea typeface="ＭＳ Ｐゴシック" panose="020B0600070205080204" pitchFamily="50" charset="-128"/>
                      </a:endParaRPr>
                    </a:p>
                  </a:txBody>
                  <a:tcPr marL="49808" marR="49808" marT="24904" marB="2490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DC5E7"/>
                    </a:solidFill>
                  </a:tcPr>
                </a:tc>
                <a:tc>
                  <a:txBody>
                    <a:bodyPr/>
                    <a:lstStyle/>
                    <a:p>
                      <a:pPr algn="l"/>
                      <a:r>
                        <a:rPr lang="ja-JP" altLang="en-US" sz="1100" dirty="0">
                          <a:effectLst/>
                          <a:latin typeface="みかちゃん" panose="02000609000000000000" pitchFamily="1" charset="-128"/>
                          <a:ea typeface="みかちゃん" panose="02000609000000000000" pitchFamily="1" charset="-128"/>
                        </a:rPr>
                        <a:t>不快な音波</a:t>
                      </a:r>
                      <a:endParaRPr lang="ja-JP" altLang="en-US" sz="1100" dirty="0">
                        <a:effectLst/>
                        <a:latin typeface="ＭＳ Ｐゴシック" panose="020B0600070205080204" pitchFamily="50" charset="-128"/>
                        <a:ea typeface="ＭＳ Ｐゴシック" panose="020B0600070205080204" pitchFamily="50" charset="-128"/>
                      </a:endParaRPr>
                    </a:p>
                  </a:txBody>
                  <a:tcPr marL="49808" marR="49808" marT="24904" marB="2490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199231">
                <a:tc vMerge="1">
                  <a:txBody>
                    <a:bodyPr/>
                    <a:lstStyle/>
                    <a:p>
                      <a:endParaRPr kumimoji="1" lang="ja-JP" altLang="en-US"/>
                    </a:p>
                  </a:txBody>
                  <a:tcPr/>
                </a:tc>
                <a:tc>
                  <a:txBody>
                    <a:bodyPr/>
                    <a:lstStyle/>
                    <a:p>
                      <a:pPr algn="l"/>
                      <a:r>
                        <a:rPr lang="ja-JP" altLang="en-US" sz="1100" dirty="0">
                          <a:effectLst/>
                          <a:latin typeface="みかちゃん" panose="02000609000000000000" pitchFamily="1" charset="-128"/>
                          <a:ea typeface="みかちゃん" panose="02000609000000000000" pitchFamily="1" charset="-128"/>
                        </a:rPr>
                        <a:t>大音量</a:t>
                      </a:r>
                      <a:endParaRPr lang="ja-JP" altLang="en-US" sz="1100" dirty="0">
                        <a:effectLst/>
                        <a:latin typeface="ＭＳ Ｐゴシック" panose="020B0600070205080204" pitchFamily="50" charset="-128"/>
                        <a:ea typeface="ＭＳ Ｐゴシック" panose="020B0600070205080204" pitchFamily="50" charset="-128"/>
                      </a:endParaRPr>
                    </a:p>
                  </a:txBody>
                  <a:tcPr marL="49808" marR="49808" marT="24904" marB="2490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199231">
                <a:tc vMerge="1">
                  <a:txBody>
                    <a:bodyPr/>
                    <a:lstStyle/>
                    <a:p>
                      <a:endParaRPr kumimoji="1" lang="ja-JP" altLang="en-US"/>
                    </a:p>
                  </a:txBody>
                  <a:tcPr/>
                </a:tc>
                <a:tc>
                  <a:txBody>
                    <a:bodyPr/>
                    <a:lstStyle/>
                    <a:p>
                      <a:pPr algn="l"/>
                      <a:r>
                        <a:rPr lang="ja-JP" altLang="en-US" sz="1100" dirty="0">
                          <a:effectLst/>
                          <a:latin typeface="みかちゃん" panose="02000609000000000000" pitchFamily="1" charset="-128"/>
                          <a:ea typeface="みかちゃん" panose="02000609000000000000" pitchFamily="1" charset="-128"/>
                        </a:rPr>
                        <a:t>気分が悪くなる映像が流れる</a:t>
                      </a:r>
                      <a:endParaRPr lang="ja-JP" altLang="en-US" sz="1100" dirty="0">
                        <a:effectLst/>
                        <a:latin typeface="ＭＳ Ｐゴシック" panose="020B0600070205080204" pitchFamily="50" charset="-128"/>
                        <a:ea typeface="ＭＳ Ｐゴシック" panose="020B0600070205080204" pitchFamily="50" charset="-128"/>
                      </a:endParaRPr>
                    </a:p>
                  </a:txBody>
                  <a:tcPr marL="49808" marR="49808" marT="24904" marB="2490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199231">
                <a:tc vMerge="1">
                  <a:txBody>
                    <a:bodyPr/>
                    <a:lstStyle/>
                    <a:p>
                      <a:endParaRPr kumimoji="1" lang="ja-JP" altLang="en-US"/>
                    </a:p>
                  </a:txBody>
                  <a:tcPr/>
                </a:tc>
                <a:tc>
                  <a:txBody>
                    <a:bodyPr/>
                    <a:lstStyle/>
                    <a:p>
                      <a:pPr algn="l"/>
                      <a:r>
                        <a:rPr lang="ja-JP" altLang="en-US" sz="1100" dirty="0">
                          <a:effectLst/>
                          <a:latin typeface="みかちゃん" panose="02000609000000000000" pitchFamily="1" charset="-128"/>
                          <a:ea typeface="みかちゃん" panose="02000609000000000000" pitchFamily="1" charset="-128"/>
                        </a:rPr>
                        <a:t>チカチカ</a:t>
                      </a:r>
                      <a:r>
                        <a:rPr lang="en-US" altLang="ja-JP" sz="1100" dirty="0">
                          <a:effectLst/>
                          <a:latin typeface="みかちゃん" panose="02000609000000000000" pitchFamily="1" charset="-128"/>
                          <a:ea typeface="みかちゃん" panose="02000609000000000000" pitchFamily="1" charset="-128"/>
                        </a:rPr>
                        <a:t>(</a:t>
                      </a:r>
                      <a:r>
                        <a:rPr lang="ja-JP" altLang="en-US" sz="1100" dirty="0">
                          <a:effectLst/>
                          <a:latin typeface="みかちゃん" panose="02000609000000000000" pitchFamily="1" charset="-128"/>
                          <a:ea typeface="みかちゃん" panose="02000609000000000000" pitchFamily="1" charset="-128"/>
                        </a:rPr>
                        <a:t>光の点滅</a:t>
                      </a:r>
                      <a:r>
                        <a:rPr lang="en-US" altLang="ja-JP" sz="1100" dirty="0">
                          <a:effectLst/>
                          <a:latin typeface="みかちゃん" panose="02000609000000000000" pitchFamily="1" charset="-128"/>
                          <a:ea typeface="みかちゃん" panose="02000609000000000000" pitchFamily="1" charset="-128"/>
                        </a:rPr>
                        <a:t>)</a:t>
                      </a:r>
                      <a:endParaRPr lang="ja-JP" altLang="en-US" sz="1100" dirty="0">
                        <a:effectLst/>
                        <a:latin typeface="ＭＳ Ｐゴシック" panose="020B0600070205080204" pitchFamily="50" charset="-128"/>
                        <a:ea typeface="ＭＳ Ｐゴシック" panose="020B0600070205080204" pitchFamily="50" charset="-128"/>
                      </a:endParaRPr>
                    </a:p>
                  </a:txBody>
                  <a:tcPr marL="49808" marR="49808" marT="24904" marB="2490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199231">
                <a:tc rowSpan="3">
                  <a:txBody>
                    <a:bodyPr/>
                    <a:lstStyle/>
                    <a:p>
                      <a:pPr algn="ctr"/>
                      <a:r>
                        <a:rPr lang="ja-JP" altLang="en-US" sz="1100" dirty="0">
                          <a:effectLst/>
                          <a:latin typeface="みかちゃん" panose="02000609000000000000" pitchFamily="1" charset="-128"/>
                          <a:ea typeface="みかちゃん" panose="02000609000000000000" pitchFamily="1" charset="-128"/>
                        </a:rPr>
                        <a:t>金銭的</a:t>
                      </a:r>
                      <a:endParaRPr lang="en-US" altLang="ja-JP" sz="1100" dirty="0">
                        <a:effectLst/>
                        <a:latin typeface="みかちゃん" panose="02000609000000000000" pitchFamily="1" charset="-128"/>
                        <a:ea typeface="みかちゃん" panose="02000609000000000000" pitchFamily="1" charset="-128"/>
                      </a:endParaRPr>
                    </a:p>
                    <a:p>
                      <a:pPr algn="ctr"/>
                      <a:r>
                        <a:rPr lang="ja-JP" altLang="en-US" sz="1100" dirty="0">
                          <a:effectLst/>
                          <a:latin typeface="みかちゃん" panose="02000609000000000000" pitchFamily="1" charset="-128"/>
                          <a:ea typeface="みかちゃん" panose="02000609000000000000" pitchFamily="1" charset="-128"/>
                        </a:rPr>
                        <a:t>リスク</a:t>
                      </a:r>
                      <a:endParaRPr lang="ja-JP" altLang="en-US" sz="1100" dirty="0">
                        <a:effectLst/>
                        <a:latin typeface="ＭＳ Ｐゴシック" panose="020B0600070205080204" pitchFamily="50" charset="-128"/>
                        <a:ea typeface="ＭＳ Ｐゴシック" panose="020B0600070205080204" pitchFamily="50" charset="-128"/>
                      </a:endParaRPr>
                    </a:p>
                  </a:txBody>
                  <a:tcPr marL="49808" marR="49808" marT="24904" marB="2490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DC5E7"/>
                    </a:solidFill>
                  </a:tcPr>
                </a:tc>
                <a:tc>
                  <a:txBody>
                    <a:bodyPr/>
                    <a:lstStyle/>
                    <a:p>
                      <a:pPr algn="l"/>
                      <a:r>
                        <a:rPr lang="ja-JP" altLang="en-US" sz="1100" dirty="0">
                          <a:effectLst/>
                          <a:latin typeface="みかちゃん" panose="02000609000000000000" pitchFamily="1" charset="-128"/>
                          <a:ea typeface="みかちゃん" panose="02000609000000000000" pitchFamily="1" charset="-128"/>
                        </a:rPr>
                        <a:t>課金ができない</a:t>
                      </a:r>
                      <a:endParaRPr lang="ja-JP" altLang="en-US" sz="1100" dirty="0">
                        <a:effectLst/>
                        <a:latin typeface="ＭＳ Ｐゴシック" panose="020B0600070205080204" pitchFamily="50" charset="-128"/>
                        <a:ea typeface="ＭＳ Ｐゴシック" panose="020B0600070205080204" pitchFamily="50" charset="-128"/>
                      </a:endParaRPr>
                    </a:p>
                  </a:txBody>
                  <a:tcPr marL="49808" marR="49808" marT="24904" marB="2490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199231">
                <a:tc vMerge="1">
                  <a:txBody>
                    <a:bodyPr/>
                    <a:lstStyle/>
                    <a:p>
                      <a:endParaRPr kumimoji="1" lang="ja-JP" altLang="en-US"/>
                    </a:p>
                  </a:txBody>
                  <a:tcPr/>
                </a:tc>
                <a:tc>
                  <a:txBody>
                    <a:bodyPr/>
                    <a:lstStyle/>
                    <a:p>
                      <a:pPr algn="l"/>
                      <a:r>
                        <a:rPr lang="ja-JP" altLang="en-US" sz="1100" dirty="0">
                          <a:effectLst/>
                          <a:latin typeface="みかちゃん" panose="02000609000000000000" pitchFamily="1" charset="-128"/>
                          <a:ea typeface="みかちゃん" panose="02000609000000000000" pitchFamily="1" charset="-128"/>
                        </a:rPr>
                        <a:t>課金の計算が正しくない</a:t>
                      </a:r>
                      <a:endParaRPr lang="ja-JP" altLang="en-US" sz="1100" dirty="0">
                        <a:effectLst/>
                        <a:latin typeface="ＭＳ Ｐゴシック" panose="020B0600070205080204" pitchFamily="50" charset="-128"/>
                        <a:ea typeface="ＭＳ Ｐゴシック" panose="020B0600070205080204" pitchFamily="50" charset="-128"/>
                      </a:endParaRPr>
                    </a:p>
                  </a:txBody>
                  <a:tcPr marL="49808" marR="49808" marT="24904" marB="2490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199231">
                <a:tc vMerge="1">
                  <a:txBody>
                    <a:bodyPr/>
                    <a:lstStyle/>
                    <a:p>
                      <a:endParaRPr kumimoji="1" lang="ja-JP" altLang="en-US"/>
                    </a:p>
                  </a:txBody>
                  <a:tcPr/>
                </a:tc>
                <a:tc>
                  <a:txBody>
                    <a:bodyPr/>
                    <a:lstStyle/>
                    <a:p>
                      <a:pPr algn="l"/>
                      <a:r>
                        <a:rPr lang="ja-JP" altLang="en-US" sz="1100" dirty="0">
                          <a:effectLst/>
                          <a:latin typeface="みかちゃん" panose="02000609000000000000" pitchFamily="1" charset="-128"/>
                          <a:ea typeface="みかちゃん" panose="02000609000000000000" pitchFamily="1" charset="-128"/>
                        </a:rPr>
                        <a:t>課金データが改ざんされる</a:t>
                      </a:r>
                      <a:endParaRPr lang="ja-JP" altLang="en-US" sz="1100" dirty="0">
                        <a:effectLst/>
                        <a:latin typeface="ＭＳ Ｐゴシック" panose="020B0600070205080204" pitchFamily="50" charset="-128"/>
                        <a:ea typeface="ＭＳ Ｐゴシック" panose="020B0600070205080204" pitchFamily="50" charset="-128"/>
                      </a:endParaRPr>
                    </a:p>
                  </a:txBody>
                  <a:tcPr marL="49808" marR="49808" marT="24904" marB="2490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199231">
                <a:tc rowSpan="4">
                  <a:txBody>
                    <a:bodyPr/>
                    <a:lstStyle/>
                    <a:p>
                      <a:pPr algn="ctr"/>
                      <a:r>
                        <a:rPr lang="ja-JP" altLang="en-US" sz="1100" dirty="0">
                          <a:effectLst/>
                          <a:latin typeface="みかちゃん" panose="02000609000000000000" pitchFamily="1" charset="-128"/>
                          <a:ea typeface="みかちゃん" panose="02000609000000000000" pitchFamily="1" charset="-128"/>
                        </a:rPr>
                        <a:t>社会的</a:t>
                      </a:r>
                      <a:endParaRPr lang="en-US" altLang="ja-JP" sz="1100" dirty="0">
                        <a:effectLst/>
                        <a:latin typeface="みかちゃん" panose="02000609000000000000" pitchFamily="1" charset="-128"/>
                        <a:ea typeface="みかちゃん" panose="02000609000000000000" pitchFamily="1" charset="-128"/>
                      </a:endParaRPr>
                    </a:p>
                    <a:p>
                      <a:pPr algn="ctr"/>
                      <a:r>
                        <a:rPr lang="ja-JP" altLang="en-US" sz="1100" dirty="0">
                          <a:effectLst/>
                          <a:latin typeface="みかちゃん" panose="02000609000000000000" pitchFamily="1" charset="-128"/>
                          <a:ea typeface="みかちゃん" panose="02000609000000000000" pitchFamily="1" charset="-128"/>
                        </a:rPr>
                        <a:t>要請</a:t>
                      </a:r>
                      <a:endParaRPr lang="ja-JP" altLang="en-US" sz="1100" dirty="0">
                        <a:effectLst/>
                        <a:latin typeface="ＭＳ Ｐゴシック" panose="020B0600070205080204" pitchFamily="50" charset="-128"/>
                        <a:ea typeface="ＭＳ Ｐゴシック" panose="020B0600070205080204" pitchFamily="50" charset="-128"/>
                      </a:endParaRPr>
                    </a:p>
                  </a:txBody>
                  <a:tcPr marL="49808" marR="49808" marT="24904" marB="2490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DC5E7"/>
                    </a:solidFill>
                  </a:tcPr>
                </a:tc>
                <a:tc>
                  <a:txBody>
                    <a:bodyPr/>
                    <a:lstStyle/>
                    <a:p>
                      <a:pPr algn="l"/>
                      <a:r>
                        <a:rPr lang="ja-JP" altLang="en-US" sz="1100" dirty="0">
                          <a:effectLst/>
                          <a:latin typeface="みかちゃん" panose="02000609000000000000" pitchFamily="1" charset="-128"/>
                          <a:ea typeface="みかちゃん" panose="02000609000000000000" pitchFamily="1" charset="-128"/>
                        </a:rPr>
                        <a:t>クラッキングされる</a:t>
                      </a:r>
                      <a:endParaRPr lang="ja-JP" altLang="en-US" sz="1100" dirty="0">
                        <a:effectLst/>
                        <a:latin typeface="ＭＳ Ｐゴシック" panose="020B0600070205080204" pitchFamily="50" charset="-128"/>
                        <a:ea typeface="ＭＳ Ｐゴシック" panose="020B0600070205080204" pitchFamily="50" charset="-128"/>
                      </a:endParaRPr>
                    </a:p>
                  </a:txBody>
                  <a:tcPr marL="49808" marR="49808" marT="24904" marB="2490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199231">
                <a:tc vMerge="1">
                  <a:txBody>
                    <a:bodyPr/>
                    <a:lstStyle/>
                    <a:p>
                      <a:endParaRPr kumimoji="1" lang="ja-JP" altLang="en-US"/>
                    </a:p>
                  </a:txBody>
                  <a:tcPr/>
                </a:tc>
                <a:tc>
                  <a:txBody>
                    <a:bodyPr/>
                    <a:lstStyle/>
                    <a:p>
                      <a:pPr algn="l"/>
                      <a:r>
                        <a:rPr lang="ja-JP" altLang="en-US" sz="1100" dirty="0">
                          <a:effectLst/>
                          <a:latin typeface="みかちゃん" panose="02000609000000000000" pitchFamily="1" charset="-128"/>
                          <a:ea typeface="みかちゃん" panose="02000609000000000000" pitchFamily="1" charset="-128"/>
                        </a:rPr>
                        <a:t>踏み台にされる</a:t>
                      </a:r>
                      <a:endParaRPr lang="ja-JP" altLang="en-US" sz="1100" dirty="0">
                        <a:effectLst/>
                        <a:latin typeface="ＭＳ Ｐゴシック" panose="020B0600070205080204" pitchFamily="50" charset="-128"/>
                        <a:ea typeface="ＭＳ Ｐゴシック" panose="020B0600070205080204" pitchFamily="50" charset="-128"/>
                      </a:endParaRPr>
                    </a:p>
                  </a:txBody>
                  <a:tcPr marL="49808" marR="49808" marT="24904" marB="2490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199231">
                <a:tc vMerge="1">
                  <a:txBody>
                    <a:bodyPr/>
                    <a:lstStyle/>
                    <a:p>
                      <a:endParaRPr kumimoji="1" lang="ja-JP" altLang="en-US"/>
                    </a:p>
                  </a:txBody>
                  <a:tcPr/>
                </a:tc>
                <a:tc>
                  <a:txBody>
                    <a:bodyPr/>
                    <a:lstStyle/>
                    <a:p>
                      <a:pPr algn="l"/>
                      <a:r>
                        <a:rPr lang="ja-JP" altLang="en-US" sz="1100" dirty="0">
                          <a:effectLst/>
                          <a:latin typeface="みかちゃん" panose="02000609000000000000" pitchFamily="1" charset="-128"/>
                          <a:ea typeface="みかちゃん" panose="02000609000000000000" pitchFamily="1" charset="-128"/>
                        </a:rPr>
                        <a:t>操作データが外部にもれる</a:t>
                      </a:r>
                      <a:endParaRPr lang="ja-JP" altLang="en-US" sz="1100" dirty="0">
                        <a:effectLst/>
                        <a:latin typeface="ＭＳ Ｐゴシック" panose="020B0600070205080204" pitchFamily="50" charset="-128"/>
                        <a:ea typeface="ＭＳ Ｐゴシック" panose="020B0600070205080204" pitchFamily="50" charset="-128"/>
                      </a:endParaRPr>
                    </a:p>
                  </a:txBody>
                  <a:tcPr marL="49808" marR="49808" marT="24904" marB="2490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r h="199231">
                <a:tc vMerge="1">
                  <a:txBody>
                    <a:bodyPr/>
                    <a:lstStyle/>
                    <a:p>
                      <a:endParaRPr kumimoji="1" lang="ja-JP" altLang="en-US"/>
                    </a:p>
                  </a:txBody>
                  <a:tcPr/>
                </a:tc>
                <a:tc>
                  <a:txBody>
                    <a:bodyPr/>
                    <a:lstStyle/>
                    <a:p>
                      <a:pPr algn="l"/>
                      <a:r>
                        <a:rPr lang="ja-JP" altLang="en-US" sz="1100" dirty="0">
                          <a:effectLst/>
                          <a:latin typeface="みかちゃん" panose="02000609000000000000" pitchFamily="1" charset="-128"/>
                          <a:ea typeface="みかちゃん" panose="02000609000000000000" pitchFamily="1" charset="-128"/>
                        </a:rPr>
                        <a:t>楽曲データがとられる</a:t>
                      </a:r>
                      <a:endParaRPr lang="ja-JP" altLang="en-US" sz="1100" dirty="0">
                        <a:effectLst/>
                        <a:latin typeface="ＭＳ Ｐゴシック" panose="020B0600070205080204" pitchFamily="50" charset="-128"/>
                        <a:ea typeface="ＭＳ Ｐゴシック" panose="020B0600070205080204" pitchFamily="50" charset="-128"/>
                      </a:endParaRPr>
                    </a:p>
                  </a:txBody>
                  <a:tcPr marL="49808" marR="49808" marT="24904" marB="2490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10"/>
                  </a:ext>
                </a:extLst>
              </a:tr>
              <a:tr h="199231">
                <a:tc rowSpan="4">
                  <a:txBody>
                    <a:bodyPr/>
                    <a:lstStyle/>
                    <a:p>
                      <a:pPr algn="ctr"/>
                      <a:r>
                        <a:rPr lang="ja-JP" altLang="en-US" sz="1100" dirty="0">
                          <a:effectLst/>
                          <a:latin typeface="みかちゃん" panose="02000609000000000000" pitchFamily="1" charset="-128"/>
                          <a:ea typeface="みかちゃん" panose="02000609000000000000" pitchFamily="1" charset="-128"/>
                        </a:rPr>
                        <a:t>物理的破壊</a:t>
                      </a:r>
                      <a:endParaRPr lang="en-US" altLang="ja-JP" sz="1100" dirty="0">
                        <a:effectLst/>
                        <a:latin typeface="みかちゃん" panose="02000609000000000000" pitchFamily="1" charset="-128"/>
                        <a:ea typeface="みかちゃん" panose="02000609000000000000" pitchFamily="1" charset="-128"/>
                      </a:endParaRPr>
                    </a:p>
                    <a:p>
                      <a:pPr algn="ctr"/>
                      <a:r>
                        <a:rPr lang="ja-JP" altLang="en-US" sz="1100" dirty="0">
                          <a:effectLst/>
                          <a:latin typeface="みかちゃん" panose="02000609000000000000" pitchFamily="1" charset="-128"/>
                          <a:ea typeface="みかちゃん" panose="02000609000000000000" pitchFamily="1" charset="-128"/>
                        </a:rPr>
                        <a:t>リスク</a:t>
                      </a:r>
                      <a:endParaRPr lang="ja-JP" altLang="en-US" sz="1100" dirty="0">
                        <a:effectLst/>
                        <a:latin typeface="ＭＳ Ｐゴシック" panose="020B0600070205080204" pitchFamily="50" charset="-128"/>
                        <a:ea typeface="ＭＳ Ｐゴシック" panose="020B0600070205080204" pitchFamily="50" charset="-128"/>
                      </a:endParaRPr>
                    </a:p>
                  </a:txBody>
                  <a:tcPr marL="49808" marR="49808" marT="24904" marB="2490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DC5E7"/>
                    </a:solidFill>
                  </a:tcPr>
                </a:tc>
                <a:tc>
                  <a:txBody>
                    <a:bodyPr/>
                    <a:lstStyle/>
                    <a:p>
                      <a:pPr algn="l"/>
                      <a:r>
                        <a:rPr lang="ja-JP" altLang="en-US" sz="1100" dirty="0">
                          <a:effectLst/>
                          <a:latin typeface="みかちゃん" panose="02000609000000000000" pitchFamily="1" charset="-128"/>
                          <a:ea typeface="みかちゃん" panose="02000609000000000000" pitchFamily="1" charset="-128"/>
                        </a:rPr>
                        <a:t>ハードウェアが壊れる</a:t>
                      </a:r>
                      <a:endParaRPr lang="ja-JP" altLang="en-US" sz="1100" dirty="0">
                        <a:effectLst/>
                        <a:latin typeface="ＭＳ Ｐゴシック" panose="020B0600070205080204" pitchFamily="50" charset="-128"/>
                        <a:ea typeface="ＭＳ Ｐゴシック" panose="020B0600070205080204" pitchFamily="50" charset="-128"/>
                      </a:endParaRPr>
                    </a:p>
                  </a:txBody>
                  <a:tcPr marL="49808" marR="49808" marT="24904" marB="2490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11"/>
                  </a:ext>
                </a:extLst>
              </a:tr>
              <a:tr h="199231">
                <a:tc vMerge="1">
                  <a:txBody>
                    <a:bodyPr/>
                    <a:lstStyle/>
                    <a:p>
                      <a:endParaRPr kumimoji="1" lang="ja-JP" altLang="en-US"/>
                    </a:p>
                  </a:txBody>
                  <a:tcPr/>
                </a:tc>
                <a:tc>
                  <a:txBody>
                    <a:bodyPr/>
                    <a:lstStyle/>
                    <a:p>
                      <a:pPr algn="l"/>
                      <a:r>
                        <a:rPr lang="ja-JP" altLang="en-US" sz="1100" dirty="0">
                          <a:effectLst/>
                          <a:latin typeface="みかちゃん" panose="02000609000000000000" pitchFamily="1" charset="-128"/>
                          <a:ea typeface="みかちゃん" panose="02000609000000000000" pitchFamily="1" charset="-128"/>
                        </a:rPr>
                        <a:t>バックアップデータが壊れる</a:t>
                      </a:r>
                      <a:endParaRPr lang="ja-JP" altLang="en-US" sz="1100" dirty="0">
                        <a:effectLst/>
                        <a:latin typeface="ＭＳ Ｐゴシック" panose="020B0600070205080204" pitchFamily="50" charset="-128"/>
                        <a:ea typeface="ＭＳ Ｐゴシック" panose="020B0600070205080204" pitchFamily="50" charset="-128"/>
                      </a:endParaRPr>
                    </a:p>
                  </a:txBody>
                  <a:tcPr marL="49808" marR="49808" marT="24904" marB="2490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12"/>
                  </a:ext>
                </a:extLst>
              </a:tr>
              <a:tr h="199231">
                <a:tc vMerge="1">
                  <a:txBody>
                    <a:bodyPr/>
                    <a:lstStyle/>
                    <a:p>
                      <a:endParaRPr kumimoji="1" lang="ja-JP" altLang="en-US"/>
                    </a:p>
                  </a:txBody>
                  <a:tcPr/>
                </a:tc>
                <a:tc>
                  <a:txBody>
                    <a:bodyPr/>
                    <a:lstStyle/>
                    <a:p>
                      <a:pPr algn="l"/>
                      <a:r>
                        <a:rPr lang="ja-JP" altLang="en-US" sz="1100" dirty="0">
                          <a:effectLst/>
                          <a:latin typeface="みかちゃん" panose="02000609000000000000" pitchFamily="1" charset="-128"/>
                          <a:ea typeface="みかちゃん" panose="02000609000000000000" pitchFamily="1" charset="-128"/>
                        </a:rPr>
                        <a:t>サーバーのデータを破壊する</a:t>
                      </a:r>
                      <a:endParaRPr lang="ja-JP" altLang="en-US" sz="1100" dirty="0">
                        <a:effectLst/>
                        <a:latin typeface="ＭＳ Ｐゴシック" panose="020B0600070205080204" pitchFamily="50" charset="-128"/>
                        <a:ea typeface="ＭＳ Ｐゴシック" panose="020B0600070205080204" pitchFamily="50" charset="-128"/>
                      </a:endParaRPr>
                    </a:p>
                  </a:txBody>
                  <a:tcPr marL="49808" marR="49808" marT="24904" marB="2490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13"/>
                  </a:ext>
                </a:extLst>
              </a:tr>
              <a:tr h="199231">
                <a:tc vMerge="1">
                  <a:txBody>
                    <a:bodyPr/>
                    <a:lstStyle/>
                    <a:p>
                      <a:endParaRPr kumimoji="1" lang="ja-JP" altLang="en-US"/>
                    </a:p>
                  </a:txBody>
                  <a:tcPr/>
                </a:tc>
                <a:tc>
                  <a:txBody>
                    <a:bodyPr/>
                    <a:lstStyle/>
                    <a:p>
                      <a:pPr algn="l"/>
                      <a:r>
                        <a:rPr lang="ja-JP" altLang="en-US" sz="1100" dirty="0">
                          <a:effectLst/>
                          <a:latin typeface="みかちゃん" panose="02000609000000000000" pitchFamily="1" charset="-128"/>
                          <a:ea typeface="みかちゃん" panose="02000609000000000000" pitchFamily="1" charset="-128"/>
                        </a:rPr>
                        <a:t>大量にデータを</a:t>
                      </a:r>
                      <a:r>
                        <a:rPr lang="en-US" altLang="ja-JP" sz="1100" dirty="0">
                          <a:effectLst/>
                          <a:latin typeface="みかちゃん" panose="02000609000000000000" pitchFamily="1" charset="-128"/>
                          <a:ea typeface="みかちゃん" panose="02000609000000000000" pitchFamily="1" charset="-128"/>
                        </a:rPr>
                        <a:t>DL</a:t>
                      </a:r>
                      <a:endParaRPr lang="ja-JP" altLang="en-US" sz="1100" dirty="0">
                        <a:effectLst/>
                        <a:latin typeface="ＭＳ Ｐゴシック" panose="020B0600070205080204" pitchFamily="50" charset="-128"/>
                        <a:ea typeface="ＭＳ Ｐゴシック" panose="020B0600070205080204" pitchFamily="50" charset="-128"/>
                      </a:endParaRPr>
                    </a:p>
                  </a:txBody>
                  <a:tcPr marL="49808" marR="49808" marT="24904" marB="2490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14"/>
                  </a:ext>
                </a:extLst>
              </a:tr>
            </a:tbl>
          </a:graphicData>
        </a:graphic>
      </p:graphicFrame>
      <p:sp>
        <p:nvSpPr>
          <p:cNvPr id="25" name="右矢印 24"/>
          <p:cNvSpPr/>
          <p:nvPr/>
        </p:nvSpPr>
        <p:spPr>
          <a:xfrm>
            <a:off x="3545102" y="2403525"/>
            <a:ext cx="788774" cy="696020"/>
          </a:xfrm>
          <a:prstGeom prst="rightArrow">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右矢印 25"/>
          <p:cNvSpPr/>
          <p:nvPr/>
        </p:nvSpPr>
        <p:spPr>
          <a:xfrm rot="2479995">
            <a:off x="3957534" y="3879364"/>
            <a:ext cx="752685" cy="742397"/>
          </a:xfrm>
          <a:prstGeom prst="rightArrow">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8" name="図 2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45710" y="4571404"/>
            <a:ext cx="2600393" cy="1449323"/>
          </a:xfrm>
          <a:prstGeom prst="rect">
            <a:avLst/>
          </a:prstGeom>
        </p:spPr>
      </p:pic>
      <p:sp>
        <p:nvSpPr>
          <p:cNvPr id="36" name="テキスト ボックス 35"/>
          <p:cNvSpPr txBox="1"/>
          <p:nvPr/>
        </p:nvSpPr>
        <p:spPr>
          <a:xfrm>
            <a:off x="5402423" y="5866838"/>
            <a:ext cx="1082348" cy="307777"/>
          </a:xfrm>
          <a:prstGeom prst="rect">
            <a:avLst/>
          </a:prstGeom>
          <a:noFill/>
        </p:spPr>
        <p:txBody>
          <a:bodyPr wrap="none" rtlCol="0">
            <a:spAutoFit/>
          </a:bodyPr>
          <a:lstStyle/>
          <a:p>
            <a:r>
              <a:rPr kumimoji="1" lang="ja-JP" altLang="en-US" sz="1400" b="1" u="sng" dirty="0"/>
              <a:t>被害額一覧</a:t>
            </a:r>
          </a:p>
        </p:txBody>
      </p:sp>
      <p:sp>
        <p:nvSpPr>
          <p:cNvPr id="37" name="テキスト ボックス 36"/>
          <p:cNvSpPr txBox="1"/>
          <p:nvPr/>
        </p:nvSpPr>
        <p:spPr>
          <a:xfrm>
            <a:off x="944723" y="4403183"/>
            <a:ext cx="1620957" cy="307777"/>
          </a:xfrm>
          <a:prstGeom prst="rect">
            <a:avLst/>
          </a:prstGeom>
          <a:noFill/>
        </p:spPr>
        <p:txBody>
          <a:bodyPr wrap="none" rtlCol="0">
            <a:spAutoFit/>
          </a:bodyPr>
          <a:lstStyle/>
          <a:p>
            <a:r>
              <a:rPr lang="ja-JP" altLang="en-US" sz="1400" b="1" u="sng" dirty="0"/>
              <a:t>フォールトリスト</a:t>
            </a:r>
            <a:endParaRPr kumimoji="1" lang="ja-JP" altLang="en-US" sz="1400" b="1" u="sng" dirty="0"/>
          </a:p>
        </p:txBody>
      </p:sp>
      <p:sp>
        <p:nvSpPr>
          <p:cNvPr id="38" name="テキスト ボックス 37"/>
          <p:cNvSpPr txBox="1"/>
          <p:nvPr/>
        </p:nvSpPr>
        <p:spPr>
          <a:xfrm>
            <a:off x="4861619" y="3684792"/>
            <a:ext cx="2339102" cy="307777"/>
          </a:xfrm>
          <a:prstGeom prst="rect">
            <a:avLst/>
          </a:prstGeom>
          <a:noFill/>
        </p:spPr>
        <p:txBody>
          <a:bodyPr wrap="none" rtlCol="0">
            <a:spAutoFit/>
          </a:bodyPr>
          <a:lstStyle/>
          <a:p>
            <a:r>
              <a:rPr lang="ja-JP" altLang="en-US" sz="1400" b="1" u="sng" dirty="0"/>
              <a:t>フォールトツリーフレーム</a:t>
            </a:r>
            <a:endParaRPr kumimoji="1" lang="ja-JP" altLang="en-US" sz="1400" b="1" u="sng" dirty="0"/>
          </a:p>
        </p:txBody>
      </p:sp>
      <p:sp>
        <p:nvSpPr>
          <p:cNvPr id="39" name="テキスト ボックス 38"/>
          <p:cNvSpPr txBox="1"/>
          <p:nvPr/>
        </p:nvSpPr>
        <p:spPr>
          <a:xfrm>
            <a:off x="9779924" y="3772179"/>
            <a:ext cx="1800493" cy="307777"/>
          </a:xfrm>
          <a:prstGeom prst="rect">
            <a:avLst/>
          </a:prstGeom>
          <a:noFill/>
        </p:spPr>
        <p:txBody>
          <a:bodyPr wrap="none" rtlCol="0">
            <a:spAutoFit/>
          </a:bodyPr>
          <a:lstStyle/>
          <a:p>
            <a:r>
              <a:rPr kumimoji="1" lang="ja-JP" altLang="en-US" sz="1400" b="1" u="sng" dirty="0"/>
              <a:t>フォールトツリー図</a:t>
            </a:r>
          </a:p>
        </p:txBody>
      </p:sp>
      <p:sp>
        <p:nvSpPr>
          <p:cNvPr id="40" name="角丸四角形 39"/>
          <p:cNvSpPr/>
          <p:nvPr/>
        </p:nvSpPr>
        <p:spPr>
          <a:xfrm>
            <a:off x="7743825" y="1228725"/>
            <a:ext cx="4305300" cy="2888947"/>
          </a:xfrm>
          <a:prstGeom prst="roundRect">
            <a:avLst/>
          </a:prstGeom>
          <a:no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dirty="0">
                <a:solidFill>
                  <a:srgbClr val="FF0000"/>
                </a:solidFill>
              </a:rPr>
              <a:t>合意ポイント</a:t>
            </a:r>
            <a:endParaRPr kumimoji="1" lang="en-US" altLang="ja-JP" dirty="0">
              <a:solidFill>
                <a:srgbClr val="FF0000"/>
              </a:solidFill>
            </a:endParaRPr>
          </a:p>
          <a:p>
            <a:endParaRPr lang="en-US" altLang="ja-JP" dirty="0">
              <a:solidFill>
                <a:srgbClr val="FF0000"/>
              </a:solidFill>
            </a:endParaRPr>
          </a:p>
          <a:p>
            <a:endParaRPr kumimoji="1" lang="en-US" altLang="ja-JP" dirty="0">
              <a:solidFill>
                <a:srgbClr val="FF0000"/>
              </a:solidFill>
            </a:endParaRPr>
          </a:p>
          <a:p>
            <a:endParaRPr lang="en-US" altLang="ja-JP" dirty="0">
              <a:solidFill>
                <a:srgbClr val="FF0000"/>
              </a:solidFill>
            </a:endParaRPr>
          </a:p>
          <a:p>
            <a:endParaRPr kumimoji="1" lang="en-US" altLang="ja-JP" dirty="0">
              <a:solidFill>
                <a:srgbClr val="FF0000"/>
              </a:solidFill>
            </a:endParaRPr>
          </a:p>
          <a:p>
            <a:endParaRPr lang="en-US" altLang="ja-JP" dirty="0">
              <a:solidFill>
                <a:srgbClr val="FF0000"/>
              </a:solidFill>
            </a:endParaRPr>
          </a:p>
          <a:p>
            <a:endParaRPr kumimoji="1" lang="en-US" altLang="ja-JP" dirty="0">
              <a:solidFill>
                <a:srgbClr val="FF0000"/>
              </a:solidFill>
            </a:endParaRPr>
          </a:p>
          <a:p>
            <a:endParaRPr lang="en-US" altLang="ja-JP" dirty="0">
              <a:solidFill>
                <a:srgbClr val="FF0000"/>
              </a:solidFill>
            </a:endParaRPr>
          </a:p>
          <a:p>
            <a:endParaRPr kumimoji="1" lang="en-US" altLang="ja-JP" dirty="0">
              <a:solidFill>
                <a:srgbClr val="FF0000"/>
              </a:solidFill>
            </a:endParaRPr>
          </a:p>
          <a:p>
            <a:endParaRPr kumimoji="1" lang="ja-JP" altLang="en-US" dirty="0">
              <a:solidFill>
                <a:srgbClr val="FF0000"/>
              </a:solidFill>
            </a:endParaRPr>
          </a:p>
        </p:txBody>
      </p:sp>
      <p:sp>
        <p:nvSpPr>
          <p:cNvPr id="41" name="テキスト ボックス 40"/>
          <p:cNvSpPr txBox="1"/>
          <p:nvPr/>
        </p:nvSpPr>
        <p:spPr>
          <a:xfrm>
            <a:off x="389950" y="4805155"/>
            <a:ext cx="4709944" cy="1395510"/>
          </a:xfrm>
          <a:prstGeom prst="rect">
            <a:avLst/>
          </a:prstGeom>
          <a:noFill/>
        </p:spPr>
        <p:txBody>
          <a:bodyPr wrap="none" rtlCol="0">
            <a:spAutoFit/>
          </a:bodyPr>
          <a:lstStyle/>
          <a:p>
            <a:r>
              <a:rPr lang="ja-JP" altLang="en-US" dirty="0"/>
              <a:t>合意事項</a:t>
            </a:r>
            <a:r>
              <a:rPr lang="en-US" altLang="ja-JP" dirty="0"/>
              <a:t>:</a:t>
            </a:r>
          </a:p>
          <a:p>
            <a:pPr marL="457200" indent="-457200">
              <a:buFont typeface="+mj-lt"/>
              <a:buAutoNum type="arabicPeriod"/>
            </a:pPr>
            <a:r>
              <a:rPr lang="ja-JP" altLang="en-US" dirty="0"/>
              <a:t>事象の被害金額とリスク値</a:t>
            </a:r>
          </a:p>
          <a:p>
            <a:pPr marL="457200" indent="-457200">
              <a:buFont typeface="+mj-lt"/>
              <a:buAutoNum type="arabicPeriod"/>
            </a:pPr>
            <a:r>
              <a:rPr lang="ja-JP" altLang="en-US" dirty="0"/>
              <a:t>対処</a:t>
            </a:r>
            <a:r>
              <a:rPr lang="ja-JP" altLang="en-US" dirty="0" err="1"/>
              <a:t>する起こって</a:t>
            </a:r>
            <a:r>
              <a:rPr lang="ja-JP" altLang="en-US" dirty="0"/>
              <a:t>ほしくない事象</a:t>
            </a:r>
          </a:p>
          <a:p>
            <a:pPr marL="457200" indent="-457200">
              <a:buFont typeface="+mj-lt"/>
              <a:buAutoNum type="arabicPeriod"/>
            </a:pPr>
            <a:r>
              <a:rPr lang="ja-JP" altLang="ja-JP" dirty="0"/>
              <a:t>起こってほしくない事象の対応者</a:t>
            </a:r>
            <a:endParaRPr lang="en-US" altLang="ja-JP" dirty="0"/>
          </a:p>
        </p:txBody>
      </p:sp>
      <p:sp>
        <p:nvSpPr>
          <p:cNvPr id="73" name="角丸四角形 72"/>
          <p:cNvSpPr/>
          <p:nvPr/>
        </p:nvSpPr>
        <p:spPr>
          <a:xfrm>
            <a:off x="4785734" y="1444698"/>
            <a:ext cx="2852745" cy="2168934"/>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角丸四角形 73"/>
          <p:cNvSpPr/>
          <p:nvPr/>
        </p:nvSpPr>
        <p:spPr>
          <a:xfrm>
            <a:off x="4591621" y="1259409"/>
            <a:ext cx="2852745" cy="2168934"/>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角丸四角形 74"/>
          <p:cNvSpPr/>
          <p:nvPr/>
        </p:nvSpPr>
        <p:spPr>
          <a:xfrm>
            <a:off x="4439221" y="1107009"/>
            <a:ext cx="2852745" cy="2168934"/>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図 2"/>
          <p:cNvPicPr>
            <a:picLocks noChangeAspect="1"/>
          </p:cNvPicPr>
          <p:nvPr/>
        </p:nvPicPr>
        <p:blipFill>
          <a:blip r:embed="rId4"/>
          <a:stretch>
            <a:fillRect/>
          </a:stretch>
        </p:blipFill>
        <p:spPr>
          <a:xfrm>
            <a:off x="8445170" y="1560092"/>
            <a:ext cx="2767086" cy="2226211"/>
          </a:xfrm>
          <a:prstGeom prst="rect">
            <a:avLst/>
          </a:prstGeom>
        </p:spPr>
      </p:pic>
      <p:sp>
        <p:nvSpPr>
          <p:cNvPr id="29" name="右矢印 28"/>
          <p:cNvSpPr/>
          <p:nvPr/>
        </p:nvSpPr>
        <p:spPr>
          <a:xfrm rot="16200000">
            <a:off x="9020049" y="3769662"/>
            <a:ext cx="788774" cy="696020"/>
          </a:xfrm>
          <a:prstGeom prst="rightArrow">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p:cNvPicPr>
            <a:picLocks noChangeAspect="1"/>
          </p:cNvPicPr>
          <p:nvPr/>
        </p:nvPicPr>
        <p:blipFill>
          <a:blip r:embed="rId5"/>
          <a:stretch>
            <a:fillRect/>
          </a:stretch>
        </p:blipFill>
        <p:spPr>
          <a:xfrm>
            <a:off x="4570899" y="1142104"/>
            <a:ext cx="2589387" cy="1934138"/>
          </a:xfrm>
          <a:prstGeom prst="rect">
            <a:avLst/>
          </a:prstGeom>
        </p:spPr>
      </p:pic>
      <p:sp>
        <p:nvSpPr>
          <p:cNvPr id="76" name="テキスト ボックス 75"/>
          <p:cNvSpPr txBox="1"/>
          <p:nvPr/>
        </p:nvSpPr>
        <p:spPr>
          <a:xfrm>
            <a:off x="8925740" y="6080355"/>
            <a:ext cx="1261884" cy="307777"/>
          </a:xfrm>
          <a:prstGeom prst="rect">
            <a:avLst/>
          </a:prstGeom>
          <a:noFill/>
        </p:spPr>
        <p:txBody>
          <a:bodyPr wrap="none" rtlCol="0">
            <a:spAutoFit/>
          </a:bodyPr>
          <a:lstStyle/>
          <a:p>
            <a:r>
              <a:rPr kumimoji="1" lang="ja-JP" altLang="en-US" sz="1400" b="1" u="sng" dirty="0"/>
              <a:t>リスク値一覧</a:t>
            </a:r>
          </a:p>
        </p:txBody>
      </p:sp>
      <p:graphicFrame>
        <p:nvGraphicFramePr>
          <p:cNvPr id="31" name="表 30"/>
          <p:cNvGraphicFramePr>
            <a:graphicFrameLocks noGrp="1"/>
          </p:cNvGraphicFramePr>
          <p:nvPr>
            <p:extLst>
              <p:ext uri="{D42A27DB-BD31-4B8C-83A1-F6EECF244321}">
                <p14:modId xmlns:p14="http://schemas.microsoft.com/office/powerpoint/2010/main" val="3777036186"/>
              </p:ext>
            </p:extLst>
          </p:nvPr>
        </p:nvGraphicFramePr>
        <p:xfrm>
          <a:off x="4644426" y="4156168"/>
          <a:ext cx="2721066" cy="1715730"/>
        </p:xfrm>
        <a:graphic>
          <a:graphicData uri="http://schemas.openxmlformats.org/drawingml/2006/table">
            <a:tbl>
              <a:tblPr/>
              <a:tblGrid>
                <a:gridCol w="1419372">
                  <a:extLst>
                    <a:ext uri="{9D8B030D-6E8A-4147-A177-3AD203B41FA5}">
                      <a16:colId xmlns:a16="http://schemas.microsoft.com/office/drawing/2014/main" val="20000"/>
                    </a:ext>
                  </a:extLst>
                </a:gridCol>
                <a:gridCol w="1301694">
                  <a:extLst>
                    <a:ext uri="{9D8B030D-6E8A-4147-A177-3AD203B41FA5}">
                      <a16:colId xmlns:a16="http://schemas.microsoft.com/office/drawing/2014/main" val="20001"/>
                    </a:ext>
                  </a:extLst>
                </a:gridCol>
              </a:tblGrid>
              <a:tr h="387423">
                <a:tc>
                  <a:txBody>
                    <a:bodyPr/>
                    <a:lstStyle/>
                    <a:p>
                      <a:pPr algn="ctr"/>
                      <a:r>
                        <a:rPr lang="ja-JP" altLang="en-US" sz="1400" dirty="0">
                          <a:effectLst/>
                          <a:latin typeface="みかちゃん" panose="02000609000000000000" pitchFamily="1" charset="-128"/>
                          <a:ea typeface="みかちゃん" panose="02000609000000000000" pitchFamily="1" charset="-128"/>
                        </a:rPr>
                        <a:t>身体的リスク</a:t>
                      </a:r>
                      <a:endParaRPr lang="ja-JP" altLang="en-US" sz="1400" dirty="0">
                        <a:effectLst/>
                        <a:latin typeface="ＭＳ Ｐゴシック" panose="020B0600070205080204" pitchFamily="50" charset="-128"/>
                        <a:ea typeface="ＭＳ Ｐゴシック" panose="020B0600070205080204" pitchFamily="50" charset="-128"/>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DC5E7"/>
                    </a:solidFill>
                  </a:tcPr>
                </a:tc>
                <a:tc>
                  <a:txBody>
                    <a:bodyPr/>
                    <a:lstStyle/>
                    <a:p>
                      <a:pPr algn="l"/>
                      <a:r>
                        <a:rPr lang="en-US" altLang="ja-JP" sz="1400" dirty="0">
                          <a:effectLst/>
                          <a:latin typeface="みかちゃん" panose="02000609000000000000" pitchFamily="1" charset="-128"/>
                          <a:ea typeface="みかちゃん" panose="02000609000000000000" pitchFamily="1" charset="-128"/>
                        </a:rPr>
                        <a:t>1000</a:t>
                      </a:r>
                      <a:r>
                        <a:rPr lang="ja-JP" altLang="en-US" sz="1400" dirty="0">
                          <a:effectLst/>
                          <a:latin typeface="みかちゃん" panose="02000609000000000000" pitchFamily="1" charset="-128"/>
                          <a:ea typeface="みかちゃん" panose="02000609000000000000" pitchFamily="1" charset="-128"/>
                        </a:rPr>
                        <a:t>万円</a:t>
                      </a:r>
                      <a:endParaRPr lang="ja-JP" altLang="en-US" sz="1400" dirty="0">
                        <a:effectLst/>
                        <a:latin typeface="ＭＳ Ｐゴシック" panose="020B0600070205080204" pitchFamily="50" charset="-128"/>
                        <a:ea typeface="ＭＳ Ｐゴシック" panose="020B0600070205080204" pitchFamily="50" charset="-128"/>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87423">
                <a:tc>
                  <a:txBody>
                    <a:bodyPr/>
                    <a:lstStyle/>
                    <a:p>
                      <a:pPr algn="ctr"/>
                      <a:r>
                        <a:rPr lang="ja-JP" altLang="en-US" sz="1400" dirty="0">
                          <a:effectLst/>
                          <a:latin typeface="みかちゃん" panose="02000609000000000000" pitchFamily="1" charset="-128"/>
                          <a:ea typeface="みかちゃん" panose="02000609000000000000" pitchFamily="1" charset="-128"/>
                        </a:rPr>
                        <a:t>金銭的リスク</a:t>
                      </a:r>
                      <a:endParaRPr lang="ja-JP" altLang="en-US" sz="1400" dirty="0">
                        <a:effectLst/>
                        <a:latin typeface="ＭＳ Ｐゴシック" panose="020B0600070205080204" pitchFamily="50" charset="-128"/>
                        <a:ea typeface="ＭＳ Ｐゴシック" panose="020B0600070205080204" pitchFamily="50" charset="-128"/>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DC5E7"/>
                    </a:solidFill>
                  </a:tcPr>
                </a:tc>
                <a:tc>
                  <a:txBody>
                    <a:bodyPr/>
                    <a:lstStyle/>
                    <a:p>
                      <a:pPr algn="l"/>
                      <a:r>
                        <a:rPr lang="en-US" altLang="ja-JP" sz="1400" dirty="0">
                          <a:effectLst/>
                          <a:latin typeface="みかちゃん" panose="02000609000000000000" pitchFamily="1" charset="-128"/>
                          <a:ea typeface="みかちゃん" panose="02000609000000000000" pitchFamily="1" charset="-128"/>
                        </a:rPr>
                        <a:t>500</a:t>
                      </a:r>
                      <a:r>
                        <a:rPr lang="ja-JP" altLang="en-US" sz="1400" dirty="0">
                          <a:effectLst/>
                          <a:latin typeface="みかちゃん" panose="02000609000000000000" pitchFamily="1" charset="-128"/>
                          <a:ea typeface="みかちゃん" panose="02000609000000000000" pitchFamily="1" charset="-128"/>
                        </a:rPr>
                        <a:t>万</a:t>
                      </a:r>
                      <a:endParaRPr lang="ja-JP" altLang="en-US" sz="1400" dirty="0">
                        <a:effectLst/>
                        <a:latin typeface="ＭＳ Ｐゴシック" panose="020B0600070205080204" pitchFamily="50" charset="-128"/>
                        <a:ea typeface="ＭＳ Ｐゴシック" panose="020B0600070205080204" pitchFamily="50" charset="-128"/>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87423">
                <a:tc>
                  <a:txBody>
                    <a:bodyPr/>
                    <a:lstStyle/>
                    <a:p>
                      <a:pPr algn="ctr"/>
                      <a:r>
                        <a:rPr lang="ja-JP" altLang="en-US" sz="1400" dirty="0">
                          <a:effectLst/>
                          <a:latin typeface="みかちゃん" panose="02000609000000000000" pitchFamily="1" charset="-128"/>
                          <a:ea typeface="みかちゃん" panose="02000609000000000000" pitchFamily="1" charset="-128"/>
                        </a:rPr>
                        <a:t>社会的要請</a:t>
                      </a:r>
                      <a:endParaRPr lang="ja-JP" altLang="en-US" sz="1400" dirty="0">
                        <a:effectLst/>
                        <a:latin typeface="ＭＳ Ｐゴシック" panose="020B0600070205080204" pitchFamily="50" charset="-128"/>
                        <a:ea typeface="ＭＳ Ｐゴシック" panose="020B0600070205080204" pitchFamily="50" charset="-128"/>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DC5E7"/>
                    </a:solidFill>
                  </a:tcPr>
                </a:tc>
                <a:tc>
                  <a:txBody>
                    <a:bodyPr/>
                    <a:lstStyle/>
                    <a:p>
                      <a:pPr algn="l"/>
                      <a:r>
                        <a:rPr lang="en-US" altLang="ja-JP" sz="1400" dirty="0">
                          <a:effectLst/>
                          <a:latin typeface="みかちゃん" panose="02000609000000000000" pitchFamily="1" charset="-128"/>
                          <a:ea typeface="みかちゃん" panose="02000609000000000000" pitchFamily="1" charset="-128"/>
                        </a:rPr>
                        <a:t>5</a:t>
                      </a:r>
                      <a:r>
                        <a:rPr lang="ja-JP" altLang="en-US" sz="1400" dirty="0">
                          <a:effectLst/>
                          <a:latin typeface="みかちゃん" panose="02000609000000000000" pitchFamily="1" charset="-128"/>
                          <a:ea typeface="みかちゃん" panose="02000609000000000000" pitchFamily="1" charset="-128"/>
                        </a:rPr>
                        <a:t>億円</a:t>
                      </a:r>
                      <a:endParaRPr lang="ja-JP" altLang="en-US" sz="1400" dirty="0">
                        <a:effectLst/>
                        <a:latin typeface="ＭＳ Ｐゴシック" panose="020B0600070205080204" pitchFamily="50" charset="-128"/>
                        <a:ea typeface="ＭＳ Ｐゴシック" panose="020B0600070205080204" pitchFamily="50" charset="-128"/>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553461">
                <a:tc>
                  <a:txBody>
                    <a:bodyPr/>
                    <a:lstStyle/>
                    <a:p>
                      <a:pPr algn="ctr"/>
                      <a:r>
                        <a:rPr lang="ja-JP" altLang="en-US" sz="1400" dirty="0">
                          <a:effectLst/>
                          <a:latin typeface="みかちゃん" panose="02000609000000000000" pitchFamily="1" charset="-128"/>
                          <a:ea typeface="みかちゃん" panose="02000609000000000000" pitchFamily="1" charset="-128"/>
                        </a:rPr>
                        <a:t>物理的破壊</a:t>
                      </a:r>
                      <a:endParaRPr lang="en-US" altLang="ja-JP" sz="1400" dirty="0">
                        <a:effectLst/>
                        <a:latin typeface="みかちゃん" panose="02000609000000000000" pitchFamily="1" charset="-128"/>
                        <a:ea typeface="みかちゃん" panose="02000609000000000000" pitchFamily="1" charset="-128"/>
                      </a:endParaRPr>
                    </a:p>
                    <a:p>
                      <a:pPr algn="ctr"/>
                      <a:r>
                        <a:rPr lang="ja-JP" altLang="en-US" sz="1400" dirty="0">
                          <a:effectLst/>
                          <a:latin typeface="みかちゃん" panose="02000609000000000000" pitchFamily="1" charset="-128"/>
                          <a:ea typeface="みかちゃん" panose="02000609000000000000" pitchFamily="1" charset="-128"/>
                        </a:rPr>
                        <a:t>リスク</a:t>
                      </a:r>
                      <a:endParaRPr lang="ja-JP" altLang="en-US" sz="1400" dirty="0">
                        <a:effectLst/>
                        <a:latin typeface="ＭＳ Ｐゴシック" panose="020B0600070205080204" pitchFamily="50" charset="-128"/>
                        <a:ea typeface="ＭＳ Ｐゴシック" panose="020B0600070205080204" pitchFamily="50" charset="-128"/>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DC5E7"/>
                    </a:solidFill>
                  </a:tcPr>
                </a:tc>
                <a:tc>
                  <a:txBody>
                    <a:bodyPr/>
                    <a:lstStyle/>
                    <a:p>
                      <a:pPr algn="l"/>
                      <a:r>
                        <a:rPr lang="en-US" altLang="ja-JP" sz="1400" dirty="0">
                          <a:effectLst/>
                          <a:latin typeface="みかちゃん" panose="02000609000000000000" pitchFamily="1" charset="-128"/>
                          <a:ea typeface="みかちゃん" panose="02000609000000000000" pitchFamily="1" charset="-128"/>
                        </a:rPr>
                        <a:t>10</a:t>
                      </a:r>
                      <a:r>
                        <a:rPr lang="ja-JP" altLang="en-US" sz="1400" dirty="0">
                          <a:effectLst/>
                          <a:latin typeface="みかちゃん" panose="02000609000000000000" pitchFamily="1" charset="-128"/>
                          <a:ea typeface="みかちゃん" panose="02000609000000000000" pitchFamily="1" charset="-128"/>
                        </a:rPr>
                        <a:t>万円</a:t>
                      </a:r>
                      <a:endParaRPr lang="ja-JP" altLang="en-US" sz="1400" dirty="0">
                        <a:effectLst/>
                        <a:latin typeface="ＭＳ Ｐゴシック" panose="020B0600070205080204" pitchFamily="50" charset="-128"/>
                        <a:ea typeface="ＭＳ Ｐゴシック" panose="020B0600070205080204" pitchFamily="50" charset="-128"/>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bl>
          </a:graphicData>
        </a:graphic>
      </p:graphicFrame>
      <p:sp>
        <p:nvSpPr>
          <p:cNvPr id="30" name="右矢印 29"/>
          <p:cNvSpPr/>
          <p:nvPr/>
        </p:nvSpPr>
        <p:spPr>
          <a:xfrm rot="19298949">
            <a:off x="7243911" y="3876701"/>
            <a:ext cx="752685" cy="742397"/>
          </a:xfrm>
          <a:prstGeom prst="rightArrow">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83653128"/>
      </p:ext>
    </p:extLst>
  </p:cSld>
  <p:clrMapOvr>
    <a:masterClrMapping/>
  </p:clrMapOvr>
</p:sld>
</file>

<file path=ppt/theme/theme1.xml><?xml version="1.0" encoding="utf-8"?>
<a:theme xmlns:a="http://schemas.openxmlformats.org/drawingml/2006/main" name="1_レトロスペクト">
  <a:themeElements>
    <a:clrScheme name="黄">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ユーザー定義 1">
      <a:majorFont>
        <a:latin typeface="Calibri Light"/>
        <a:ea typeface="みかちゃん"/>
        <a:cs typeface=""/>
      </a:majorFont>
      <a:minorFont>
        <a:latin typeface="Calibri"/>
        <a:ea typeface="みかちゃん"/>
        <a:cs typeface=""/>
      </a:minorFont>
    </a:fontScheme>
    <a:fmtScheme name="レトロスペクト">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レトロスペクト">
  <a:themeElements>
    <a:clrScheme name="黄">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ユーザー定義 1">
      <a:majorFont>
        <a:latin typeface="Calibri Light"/>
        <a:ea typeface="みかちゃん"/>
        <a:cs typeface=""/>
      </a:majorFont>
      <a:minorFont>
        <a:latin typeface="Calibri"/>
        <a:ea typeface="みかちゃん"/>
        <a:cs typeface=""/>
      </a:minorFont>
    </a:fontScheme>
    <a:fmtScheme name="レトロスペクト">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39268</TotalTime>
  <Words>2485</Words>
  <Application>Microsoft Office PowerPoint</Application>
  <PresentationFormat>ワイド画面</PresentationFormat>
  <Paragraphs>735</Paragraphs>
  <Slides>40</Slides>
  <Notes>35</Notes>
  <HiddenSlides>7</HiddenSlides>
  <MMClips>0</MMClips>
  <ScaleCrop>false</ScaleCrop>
  <HeadingPairs>
    <vt:vector size="6" baseType="variant">
      <vt:variant>
        <vt:lpstr>使用されているフォント</vt:lpstr>
      </vt:variant>
      <vt:variant>
        <vt:i4>9</vt:i4>
      </vt:variant>
      <vt:variant>
        <vt:lpstr>テーマ</vt:lpstr>
      </vt:variant>
      <vt:variant>
        <vt:i4>2</vt:i4>
      </vt:variant>
      <vt:variant>
        <vt:lpstr>スライド タイトル</vt:lpstr>
      </vt:variant>
      <vt:variant>
        <vt:i4>40</vt:i4>
      </vt:variant>
    </vt:vector>
  </HeadingPairs>
  <TitlesOfParts>
    <vt:vector size="51" baseType="lpstr">
      <vt:lpstr>ＭＳ Ｐゴシック</vt:lpstr>
      <vt:lpstr>じゃぽねすく</vt:lpstr>
      <vt:lpstr>みかちゃん</vt:lpstr>
      <vt:lpstr>みかちゃん-P</vt:lpstr>
      <vt:lpstr>みかちゃん-PB</vt:lpstr>
      <vt:lpstr>Calibri</vt:lpstr>
      <vt:lpstr>Calibri Light</vt:lpstr>
      <vt:lpstr>Cambria Math</vt:lpstr>
      <vt:lpstr>Wingdings</vt:lpstr>
      <vt:lpstr>1_レトロスペクト</vt:lpstr>
      <vt:lpstr>レトロスペクト</vt:lpstr>
      <vt:lpstr>ASTER　通信カラオケシステム テスト設計のご提案</vt:lpstr>
      <vt:lpstr>私たちのチーム紹介</vt:lpstr>
      <vt:lpstr>アジェンダ</vt:lpstr>
      <vt:lpstr>テスト開発コンセプト</vt:lpstr>
      <vt:lpstr>前提条件</vt:lpstr>
      <vt:lpstr>リリースについての課題</vt:lpstr>
      <vt:lpstr>テストの全体像</vt:lpstr>
      <vt:lpstr>テストアーキテクチャ(フォールト)</vt:lpstr>
      <vt:lpstr>テストアーキテクチャ(フォールト)</vt:lpstr>
      <vt:lpstr>フォールトツリー作成方法</vt:lpstr>
      <vt:lpstr>フォールトツリー作成方法</vt:lpstr>
      <vt:lpstr>要求からのTop事象(フォールト)だし</vt:lpstr>
      <vt:lpstr>フォールトツリー作成方法</vt:lpstr>
      <vt:lpstr>ハードの分析:機器の構成</vt:lpstr>
      <vt:lpstr>ソフトの分析：処理実装のファイル構成　</vt:lpstr>
      <vt:lpstr>フォールトツリーフレームサンプル</vt:lpstr>
      <vt:lpstr>テストアーキテクチャ(テスト設計方針)</vt:lpstr>
      <vt:lpstr>対処する事象(フォールト)の選定と対処方法割り当て</vt:lpstr>
      <vt:lpstr>事象ごとのテスト担当決めフロー</vt:lpstr>
      <vt:lpstr>対処する事象(フォールト)の選定と対処方法割り当て</vt:lpstr>
      <vt:lpstr>テストケース作成方法</vt:lpstr>
      <vt:lpstr>テストタイプ⇔テスト技法対応表</vt:lpstr>
      <vt:lpstr>対処する事象(フォールト)の選定と対処方法割り当て</vt:lpstr>
      <vt:lpstr>フォールトツリー図サンプル</vt:lpstr>
      <vt:lpstr>テストケースサンプル</vt:lpstr>
      <vt:lpstr>リスク・テスト全体を俯瞰</vt:lpstr>
      <vt:lpstr>リスク・テスト全体を俯瞰</vt:lpstr>
      <vt:lpstr>実現できそうか？</vt:lpstr>
      <vt:lpstr>実現できそうか？</vt:lpstr>
      <vt:lpstr>実現できそうか？</vt:lpstr>
      <vt:lpstr>実現できそうか？</vt:lpstr>
      <vt:lpstr>実現できそうか？</vt:lpstr>
      <vt:lpstr>以上で、本提案のご説明を終わります。 ご清聴ありがとうございました。</vt:lpstr>
      <vt:lpstr>APPENDIX</vt:lpstr>
      <vt:lpstr>リスク値算出フロー</vt:lpstr>
      <vt:lpstr>フォールトツリーの重み表の作成方法</vt:lpstr>
      <vt:lpstr>フォールトツリーの重み表の作成方法</vt:lpstr>
      <vt:lpstr>作ったやつの例</vt:lpstr>
      <vt:lpstr>開発コミュニティのインフラと流れ</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テスト設計コンテスト’18予選発表資料</dc:title>
  <dc:creator>てすにゃんV3</dc:creator>
  <cp:lastModifiedBy>Odan Tomohiro</cp:lastModifiedBy>
  <cp:revision>589</cp:revision>
  <cp:lastPrinted>2017-12-24T15:54:21Z</cp:lastPrinted>
  <dcterms:created xsi:type="dcterms:W3CDTF">2015-08-30T12:58:51Z</dcterms:created>
  <dcterms:modified xsi:type="dcterms:W3CDTF">2018-02-01T11:24:53Z</dcterms:modified>
</cp:coreProperties>
</file>