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6" r:id="rId10"/>
    <p:sldId id="267" r:id="rId11"/>
    <p:sldId id="268" r:id="rId12"/>
    <p:sldId id="269" r:id="rId13"/>
    <p:sldId id="270" r:id="rId14"/>
    <p:sldId id="271" r:id="rId15"/>
    <p:sldId id="276"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0" autoAdjust="0"/>
    <p:restoredTop sz="94660"/>
  </p:normalViewPr>
  <p:slideViewPr>
    <p:cSldViewPr snapToGrid="0" snapToObjects="1">
      <p:cViewPr varScale="1">
        <p:scale>
          <a:sx n="62" d="100"/>
          <a:sy n="62" d="100"/>
        </p:scale>
        <p:origin x="1408"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Uber Fares Dataset Analysis using Power BI</a:t>
            </a:r>
          </a:p>
        </p:txBody>
      </p:sp>
      <p:sp>
        <p:nvSpPr>
          <p:cNvPr id="3" name="Subtitle 2"/>
          <p:cNvSpPr>
            <a:spLocks noGrp="1"/>
          </p:cNvSpPr>
          <p:nvPr>
            <p:ph type="subTitle" idx="1"/>
          </p:nvPr>
        </p:nvSpPr>
        <p:spPr/>
        <p:txBody>
          <a:bodyPr>
            <a:normAutofit fontScale="70000" lnSpcReduction="20000"/>
          </a:bodyPr>
          <a:lstStyle/>
          <a:p>
            <a:r>
              <a:rPr dirty="0"/>
              <a:t>Course: INSY 8413 – Introduction to Big Data Analytics</a:t>
            </a:r>
          </a:p>
          <a:p>
            <a:r>
              <a:rPr dirty="0"/>
              <a:t>Instructor: Prof. Eric </a:t>
            </a:r>
            <a:r>
              <a:rPr dirty="0" err="1"/>
              <a:t>Maniraguha</a:t>
            </a:r>
            <a:endParaRPr dirty="0"/>
          </a:p>
          <a:p>
            <a:r>
              <a:rPr dirty="0"/>
              <a:t>Student: </a:t>
            </a:r>
            <a:r>
              <a:rPr lang="fr-FR" dirty="0" err="1"/>
              <a:t>Teta</a:t>
            </a:r>
            <a:r>
              <a:rPr lang="fr-FR" dirty="0"/>
              <a:t> </a:t>
            </a:r>
            <a:r>
              <a:rPr lang="fr-FR" dirty="0" err="1"/>
              <a:t>kevin</a:t>
            </a:r>
            <a:endParaRPr dirty="0"/>
          </a:p>
          <a:p>
            <a:r>
              <a:rPr dirty="0"/>
              <a:t>Date: July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Time-based Trends</a:t>
            </a:r>
          </a:p>
        </p:txBody>
      </p:sp>
      <p:sp>
        <p:nvSpPr>
          <p:cNvPr id="3" name="Content Placeholder 2"/>
          <p:cNvSpPr>
            <a:spLocks noGrp="1"/>
          </p:cNvSpPr>
          <p:nvPr>
            <p:ph idx="1"/>
          </p:nvPr>
        </p:nvSpPr>
        <p:spPr>
          <a:xfrm>
            <a:off x="457200" y="1166018"/>
            <a:ext cx="8229600" cy="4525963"/>
          </a:xfrm>
        </p:spPr>
        <p:txBody>
          <a:bodyPr>
            <a:normAutofit/>
          </a:bodyPr>
          <a:lstStyle/>
          <a:p>
            <a:pPr marL="0" indent="0">
              <a:buNone/>
            </a:pPr>
            <a:r>
              <a:rPr sz="1800" dirty="0"/>
              <a:t>• Average fare by hour (line chart)</a:t>
            </a:r>
          </a:p>
          <a:p>
            <a:pPr marL="0" indent="0">
              <a:buNone/>
            </a:pPr>
            <a:r>
              <a:rPr sz="1800" dirty="0"/>
              <a:t>• Ride volume by hour/day/month</a:t>
            </a:r>
          </a:p>
          <a:p>
            <a:pPr marL="0" indent="0">
              <a:buNone/>
            </a:pPr>
            <a:r>
              <a:rPr sz="1800" dirty="0"/>
              <a:t>• Day of week comparison (weekday vs weekend rides/fare)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02" y="2174251"/>
            <a:ext cx="3423029" cy="192011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1228" y="2174251"/>
            <a:ext cx="3741891" cy="21070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802" y="4377313"/>
            <a:ext cx="3497697" cy="220604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1228" y="4377313"/>
            <a:ext cx="3741891" cy="21197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Fare vs Distance (Correlation)</a:t>
            </a:r>
          </a:p>
        </p:txBody>
      </p:sp>
      <p:sp>
        <p:nvSpPr>
          <p:cNvPr id="3" name="Content Placeholder 2"/>
          <p:cNvSpPr>
            <a:spLocks noGrp="1"/>
          </p:cNvSpPr>
          <p:nvPr>
            <p:ph idx="1"/>
          </p:nvPr>
        </p:nvSpPr>
        <p:spPr/>
        <p:txBody>
          <a:bodyPr/>
          <a:lstStyle/>
          <a:p>
            <a:pPr marL="0" indent="0">
              <a:buNone/>
            </a:pPr>
            <a:r>
              <a:rPr dirty="0"/>
              <a:t>• Scatter plot: </a:t>
            </a:r>
            <a:r>
              <a:rPr dirty="0" err="1"/>
              <a:t>fare_amount</a:t>
            </a:r>
            <a:r>
              <a:rPr dirty="0"/>
              <a:t> vs </a:t>
            </a:r>
            <a:r>
              <a:rPr dirty="0" err="1"/>
              <a:t>distance_km</a:t>
            </a:r>
            <a:endParaRPr dirty="0"/>
          </a:p>
          <a:p>
            <a:pPr marL="0" indent="0">
              <a:buNone/>
            </a:pPr>
            <a:r>
              <a:rPr dirty="0"/>
              <a:t>• Trend indicates strong positive correlation</a:t>
            </a:r>
          </a:p>
          <a:p>
            <a:pPr marL="0" indent="0">
              <a:buNone/>
            </a:pPr>
            <a:r>
              <a:rPr dirty="0"/>
              <a:t>• Potential heteroscedasticity at long distances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717" y="3408714"/>
            <a:ext cx="4882603" cy="25864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Busiest Periods Identification</a:t>
            </a:r>
          </a:p>
        </p:txBody>
      </p:sp>
      <p:sp>
        <p:nvSpPr>
          <p:cNvPr id="3" name="Content Placeholder 2"/>
          <p:cNvSpPr>
            <a:spLocks noGrp="1"/>
          </p:cNvSpPr>
          <p:nvPr>
            <p:ph idx="1"/>
          </p:nvPr>
        </p:nvSpPr>
        <p:spPr/>
        <p:txBody>
          <a:bodyPr>
            <a:normAutofit/>
          </a:bodyPr>
          <a:lstStyle/>
          <a:p>
            <a:pPr marL="0" indent="0">
              <a:buNone/>
            </a:pPr>
            <a:r>
              <a:rPr sz="2400" dirty="0"/>
              <a:t>• Hours with highest number of rides</a:t>
            </a:r>
          </a:p>
          <a:p>
            <a:pPr marL="0" indent="0">
              <a:buNone/>
            </a:pPr>
            <a:r>
              <a:rPr sz="2400" dirty="0"/>
              <a:t>• months with most activity</a:t>
            </a:r>
          </a:p>
          <a:p>
            <a:pPr marL="0" indent="0">
              <a:buNone/>
            </a:pPr>
            <a:r>
              <a:rPr sz="2400" dirty="0"/>
              <a:t>• Peak vs Off-peak segmentation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894" y="2904988"/>
            <a:ext cx="6289782" cy="35630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Dashboard Design &amp; Interactivity</a:t>
            </a:r>
          </a:p>
        </p:txBody>
      </p:sp>
      <p:sp>
        <p:nvSpPr>
          <p:cNvPr id="3" name="Content Placeholder 2"/>
          <p:cNvSpPr>
            <a:spLocks noGrp="1"/>
          </p:cNvSpPr>
          <p:nvPr>
            <p:ph idx="1"/>
          </p:nvPr>
        </p:nvSpPr>
        <p:spPr/>
        <p:txBody>
          <a:bodyPr>
            <a:normAutofit/>
          </a:bodyPr>
          <a:lstStyle/>
          <a:p>
            <a:r>
              <a:rPr sz="2000" dirty="0"/>
              <a:t>Design principles applied:</a:t>
            </a:r>
          </a:p>
          <a:p>
            <a:pPr marL="0" indent="0">
              <a:buNone/>
            </a:pPr>
            <a:r>
              <a:rPr sz="2000" dirty="0"/>
              <a:t>• Clear layout: KPI on top, trends &amp; distribution center, filters </a:t>
            </a:r>
            <a:r>
              <a:rPr lang="fr-FR" sz="2000" dirty="0" err="1"/>
              <a:t>bottom</a:t>
            </a:r>
            <a:endParaRPr sz="2000" dirty="0"/>
          </a:p>
          <a:p>
            <a:pPr marL="0" indent="0">
              <a:buNone/>
            </a:pPr>
            <a:r>
              <a:rPr sz="2000" dirty="0"/>
              <a:t>• Slicers: month, </a:t>
            </a:r>
            <a:r>
              <a:rPr lang="fr-FR" sz="2000" dirty="0" err="1"/>
              <a:t>weekday</a:t>
            </a:r>
            <a:r>
              <a:rPr sz="2000" dirty="0"/>
              <a:t>, hour</a:t>
            </a:r>
          </a:p>
          <a:p>
            <a:pPr marL="0" indent="0">
              <a:buNone/>
            </a:pPr>
            <a:r>
              <a:rPr sz="2000" dirty="0"/>
              <a:t>• Consistent formatting (Theme, colors, fonts)</a:t>
            </a:r>
          </a:p>
        </p:txBody>
      </p:sp>
      <p:pic>
        <p:nvPicPr>
          <p:cNvPr id="6" name="Picture 5">
            <a:extLst>
              <a:ext uri="{FF2B5EF4-FFF2-40B4-BE49-F238E27FC236}">
                <a16:creationId xmlns:a16="http://schemas.microsoft.com/office/drawing/2014/main" id="{307B53F0-BD21-46DA-9B48-A779CD6069EA}"/>
              </a:ext>
            </a:extLst>
          </p:cNvPr>
          <p:cNvPicPr>
            <a:picLocks noChangeAspect="1"/>
          </p:cNvPicPr>
          <p:nvPr/>
        </p:nvPicPr>
        <p:blipFill>
          <a:blip r:embed="rId2"/>
          <a:stretch>
            <a:fillRect/>
          </a:stretch>
        </p:blipFill>
        <p:spPr>
          <a:xfrm>
            <a:off x="606175" y="3082246"/>
            <a:ext cx="7777537" cy="377575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Insights / Results</a:t>
            </a:r>
          </a:p>
        </p:txBody>
      </p:sp>
      <p:sp>
        <p:nvSpPr>
          <p:cNvPr id="3" name="Content Placeholder 2"/>
          <p:cNvSpPr>
            <a:spLocks noGrp="1"/>
          </p:cNvSpPr>
          <p:nvPr>
            <p:ph idx="1"/>
          </p:nvPr>
        </p:nvSpPr>
        <p:spPr/>
        <p:txBody>
          <a:bodyPr>
            <a:normAutofit fontScale="70000" lnSpcReduction="20000"/>
          </a:bodyPr>
          <a:lstStyle/>
          <a:p>
            <a:r>
              <a:rPr lang="en-US" dirty="0"/>
              <a:t>The analysis of Uber fares shows that most rides are within the $5–$15 range, with outliers above $50. The fare distribution is right-skewed with a median fare around $8–$10. Ride demand peaks during the morning (6–9 AM) and evening (4–7 PM) commuting hours, as well as on weekends, particularly Fridays and Saturdays. Average fares rise late at night, likely due to longer rides or surge pricing. Monthly patterns indicate that [replace with busiest month] has the highest ride volume, suggesting seasonal demand variations. The fare vs. distance scatter plot confirms a strong positive correlation, where longer trips naturally lead to higher fares, though fare variability increases with distance. Based on these insights, it is recommended to implement dynamic pricing during peak periods, offer targeted promotions during off-peak hours, and validate any outlier fares above $50 to ensure data accuracy.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conclusion</a:t>
            </a:r>
            <a:endParaRPr dirty="0"/>
          </a:p>
        </p:txBody>
      </p:sp>
      <p:sp>
        <p:nvSpPr>
          <p:cNvPr id="3" name="Content Placeholder 2"/>
          <p:cNvSpPr>
            <a:spLocks noGrp="1"/>
          </p:cNvSpPr>
          <p:nvPr>
            <p:ph idx="1"/>
          </p:nvPr>
        </p:nvSpPr>
        <p:spPr/>
        <p:txBody>
          <a:bodyPr/>
          <a:lstStyle/>
          <a:p>
            <a:r>
              <a:rPr lang="en-US" dirty="0"/>
              <a:t>The Power BI dashboard provides a clear view of fare distribution, time-based trends, and fare-distance relationships. These insights can support better decision-making for pricing strategies and operations. Further improvements can be achieved by integrating external factors like weather and event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r>
              <a:rPr lang="en-US" dirty="0"/>
              <a:t>1. Implement surge pricing during peak hours (6–9 AM, 4–7 PM) and weekends.</a:t>
            </a:r>
          </a:p>
          <a:p>
            <a:r>
              <a:rPr lang="en-US" dirty="0"/>
              <a:t>2. Provide discounts or loyalty rewards during off-peak periods to balance demand.</a:t>
            </a:r>
          </a:p>
          <a:p>
            <a:r>
              <a:rPr lang="en-US" dirty="0"/>
              <a:t>3. Monitor outlier fares and anomalies to ensure data quality.</a:t>
            </a:r>
          </a:p>
          <a:p>
            <a:r>
              <a:rPr lang="en-US" dirty="0"/>
              <a:t>4. Explore adding weather and seasonal event data for deeper insights.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a:bodyPr>
          <a:lstStyle/>
          <a:p>
            <a:pPr marL="0" indent="0">
              <a:buNone/>
            </a:pPr>
            <a:r>
              <a:rPr dirty="0"/>
              <a:t>• Goal: </a:t>
            </a:r>
            <a:r>
              <a:rPr lang="en-US" dirty="0"/>
              <a:t>To </a:t>
            </a:r>
            <a:r>
              <a:rPr lang="en-US" dirty="0" err="1"/>
              <a:t>analyse</a:t>
            </a:r>
            <a:r>
              <a:rPr lang="en-US" dirty="0"/>
              <a:t> uber ride fare data to uncover useful business insights using python and power BI</a:t>
            </a:r>
            <a:r>
              <a:rPr dirty="0"/>
              <a:t>.</a:t>
            </a:r>
          </a:p>
          <a:p>
            <a:pPr marL="0" indent="0">
              <a:buNone/>
            </a:pPr>
            <a:r>
              <a:rPr dirty="0"/>
              <a:t>• Tooling: Python (</a:t>
            </a:r>
            <a:r>
              <a:rPr dirty="0" err="1"/>
              <a:t>Jupyter</a:t>
            </a:r>
            <a:r>
              <a:rPr dirty="0"/>
              <a:t>) for data prep, Power BI Desktop for modeling and visualization.</a:t>
            </a:r>
          </a:p>
          <a:p>
            <a:pPr marL="0" indent="0">
              <a:buNone/>
            </a:pPr>
            <a:r>
              <a:rPr dirty="0"/>
              <a:t>• Deliverables: Interactive dashboard (.</a:t>
            </a:r>
            <a:r>
              <a:rPr dirty="0" err="1"/>
              <a:t>pbix</a:t>
            </a:r>
            <a:r>
              <a:rPr dirty="0"/>
              <a:t>), report (this deck), cleaned CSV, GitHub repo, screenshots.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Description</a:t>
            </a:r>
          </a:p>
        </p:txBody>
      </p:sp>
      <p:sp>
        <p:nvSpPr>
          <p:cNvPr id="3" name="Content Placeholder 2"/>
          <p:cNvSpPr>
            <a:spLocks noGrp="1"/>
          </p:cNvSpPr>
          <p:nvPr>
            <p:ph idx="1"/>
          </p:nvPr>
        </p:nvSpPr>
        <p:spPr/>
        <p:txBody>
          <a:bodyPr>
            <a:normAutofit/>
          </a:bodyPr>
          <a:lstStyle/>
          <a:p>
            <a:pPr marL="0" indent="0">
              <a:buNone/>
            </a:pPr>
            <a:r>
              <a:rPr dirty="0"/>
              <a:t>• Source: </a:t>
            </a:r>
            <a:r>
              <a:rPr dirty="0" err="1"/>
              <a:t>Kaggle</a:t>
            </a:r>
            <a:r>
              <a:rPr dirty="0"/>
              <a:t> – Uber Fares Dataset</a:t>
            </a:r>
          </a:p>
          <a:p>
            <a:pPr marL="0" indent="0">
              <a:buNone/>
            </a:pPr>
            <a:r>
              <a:rPr dirty="0"/>
              <a:t>• Key fields: </a:t>
            </a:r>
            <a:r>
              <a:rPr dirty="0" err="1"/>
              <a:t>fare_amount</a:t>
            </a:r>
            <a:r>
              <a:rPr dirty="0"/>
              <a:t>, </a:t>
            </a:r>
            <a:r>
              <a:rPr dirty="0" err="1"/>
              <a:t>pickup_datetime</a:t>
            </a:r>
            <a:r>
              <a:rPr dirty="0"/>
              <a:t>, </a:t>
            </a:r>
            <a:r>
              <a:rPr dirty="0" err="1"/>
              <a:t>pickup_longitude</a:t>
            </a:r>
            <a:r>
              <a:rPr dirty="0"/>
              <a:t>/latitude, </a:t>
            </a:r>
            <a:r>
              <a:rPr dirty="0" err="1"/>
              <a:t>dropoff_longitude</a:t>
            </a:r>
            <a:r>
              <a:rPr dirty="0"/>
              <a:t>/latitude, </a:t>
            </a:r>
            <a:r>
              <a:rPr dirty="0" err="1"/>
              <a:t>passenger_count</a:t>
            </a:r>
            <a:r>
              <a:rPr dirty="0"/>
              <a:t>, etc.</a:t>
            </a:r>
            <a:r>
              <a:rPr lang="fr-FR" dirty="0"/>
              <a:t> </a:t>
            </a:r>
          </a:p>
          <a:p>
            <a:pPr marL="0" indent="0">
              <a:buNone/>
            </a:pP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351" y="4020671"/>
            <a:ext cx="4547298" cy="24754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Understanding (Initial EDA)</a:t>
            </a:r>
          </a:p>
        </p:txBody>
      </p:sp>
      <p:sp>
        <p:nvSpPr>
          <p:cNvPr id="3" name="Content Placeholder 2"/>
          <p:cNvSpPr>
            <a:spLocks noGrp="1"/>
          </p:cNvSpPr>
          <p:nvPr>
            <p:ph idx="1"/>
          </p:nvPr>
        </p:nvSpPr>
        <p:spPr/>
        <p:txBody>
          <a:bodyPr/>
          <a:lstStyle/>
          <a:p>
            <a:pPr marL="0" indent="0">
              <a:buNone/>
            </a:pPr>
            <a:r>
              <a:rPr dirty="0"/>
              <a:t>• Checked structure, data types, unique values, </a:t>
            </a:r>
            <a:r>
              <a:rPr dirty="0" err="1"/>
              <a:t>missingness</a:t>
            </a:r>
            <a:r>
              <a:rPr dirty="0"/>
              <a:t>.</a:t>
            </a:r>
          </a:p>
          <a:p>
            <a:pPr marL="0" indent="0">
              <a:buNone/>
            </a:pPr>
            <a:r>
              <a:rPr dirty="0"/>
              <a:t>• Summary statistics (mean, median, </a:t>
            </a:r>
            <a:r>
              <a:rPr dirty="0" err="1"/>
              <a:t>std</a:t>
            </a:r>
            <a:r>
              <a:rPr dirty="0"/>
              <a:t>, IQR) for </a:t>
            </a:r>
            <a:r>
              <a:rPr dirty="0" err="1"/>
              <a:t>fare_amount</a:t>
            </a:r>
            <a:r>
              <a:rPr dirty="0"/>
              <a:t> &amp; distance.</a:t>
            </a:r>
          </a:p>
          <a:p>
            <a:pPr marL="0" indent="0">
              <a:buNone/>
            </a:pPr>
            <a:r>
              <a:rPr dirty="0"/>
              <a:t>• Identified outliers &amp; invalid </a:t>
            </a:r>
            <a:r>
              <a:rPr dirty="0" err="1"/>
              <a:t>coords</a:t>
            </a:r>
            <a:r>
              <a:rPr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529" y="4215645"/>
            <a:ext cx="6891618" cy="26423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44"/>
            <a:ext cx="8229600" cy="1143000"/>
          </a:xfrm>
        </p:spPr>
        <p:txBody>
          <a:bodyPr/>
          <a:lstStyle/>
          <a:p>
            <a:r>
              <a:rPr dirty="0"/>
              <a:t>Data Cleaning (Python / </a:t>
            </a:r>
            <a:r>
              <a:rPr dirty="0" err="1"/>
              <a:t>Jupyter</a:t>
            </a:r>
            <a:r>
              <a:rPr dirty="0"/>
              <a:t>)</a:t>
            </a:r>
          </a:p>
        </p:txBody>
      </p:sp>
      <p:sp>
        <p:nvSpPr>
          <p:cNvPr id="3" name="Content Placeholder 2"/>
          <p:cNvSpPr>
            <a:spLocks noGrp="1"/>
          </p:cNvSpPr>
          <p:nvPr>
            <p:ph idx="1"/>
          </p:nvPr>
        </p:nvSpPr>
        <p:spPr>
          <a:xfrm>
            <a:off x="457200" y="1014227"/>
            <a:ext cx="8229600" cy="4525963"/>
          </a:xfrm>
        </p:spPr>
        <p:txBody>
          <a:bodyPr>
            <a:normAutofit/>
          </a:bodyPr>
          <a:lstStyle/>
          <a:p>
            <a:r>
              <a:rPr sz="2400" dirty="0"/>
              <a:t>Steps performed:</a:t>
            </a:r>
          </a:p>
          <a:p>
            <a:r>
              <a:rPr sz="2400" dirty="0"/>
              <a:t>1. Removed/filtered impossible fares (e.g., negative or 0, extremely high)</a:t>
            </a:r>
          </a:p>
          <a:p>
            <a:r>
              <a:rPr sz="2400" dirty="0"/>
              <a:t>2. Removed coordinates outside valid NYC bounds (if applicable)</a:t>
            </a:r>
          </a:p>
          <a:p>
            <a:r>
              <a:rPr sz="2400" dirty="0"/>
              <a:t>3. Handled missing values (dropped / imputed)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541" y="3599021"/>
            <a:ext cx="4639235" cy="25597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Engineering</a:t>
            </a:r>
          </a:p>
        </p:txBody>
      </p:sp>
      <p:sp>
        <p:nvSpPr>
          <p:cNvPr id="3" name="Content Placeholder 2"/>
          <p:cNvSpPr>
            <a:spLocks noGrp="1"/>
          </p:cNvSpPr>
          <p:nvPr>
            <p:ph idx="1"/>
          </p:nvPr>
        </p:nvSpPr>
        <p:spPr/>
        <p:txBody>
          <a:bodyPr>
            <a:normAutofit/>
          </a:bodyPr>
          <a:lstStyle/>
          <a:p>
            <a:r>
              <a:rPr sz="2000" dirty="0"/>
              <a:t>Created features:</a:t>
            </a:r>
          </a:p>
          <a:p>
            <a:r>
              <a:rPr sz="2000" dirty="0"/>
              <a:t> hour, day, month, </a:t>
            </a:r>
            <a:r>
              <a:rPr lang="fr-FR" sz="2000" dirty="0" err="1"/>
              <a:t>weekday</a:t>
            </a:r>
            <a:r>
              <a:rPr sz="2000" dirty="0"/>
              <a:t> extracted from </a:t>
            </a:r>
            <a:r>
              <a:rPr sz="2000" dirty="0" err="1"/>
              <a:t>pickup_datetime</a:t>
            </a:r>
            <a:endParaRPr sz="2000" dirty="0"/>
          </a:p>
          <a:p>
            <a:r>
              <a:rPr sz="2000" dirty="0"/>
              <a:t>Saved enhanced CSV for Power BI import.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1" y="3014209"/>
            <a:ext cx="5647765" cy="28877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Export to CSV</a:t>
            </a:r>
          </a:p>
        </p:txBody>
      </p:sp>
      <p:sp>
        <p:nvSpPr>
          <p:cNvPr id="3" name="Content Placeholder 2"/>
          <p:cNvSpPr>
            <a:spLocks noGrp="1"/>
          </p:cNvSpPr>
          <p:nvPr>
            <p:ph idx="1"/>
          </p:nvPr>
        </p:nvSpPr>
        <p:spPr/>
        <p:txBody>
          <a:bodyPr/>
          <a:lstStyle/>
          <a:p>
            <a:r>
              <a:rPr dirty="0"/>
              <a:t>Final cleaned &amp; engineered </a:t>
            </a:r>
            <a:r>
              <a:rPr dirty="0" err="1"/>
              <a:t>dataframe</a:t>
            </a:r>
            <a:r>
              <a:rPr dirty="0"/>
              <a:t> exported to: </a:t>
            </a:r>
            <a:r>
              <a:rPr dirty="0" err="1"/>
              <a:t>uber</a:t>
            </a:r>
            <a:r>
              <a:rPr dirty="0"/>
              <a:t>_</a:t>
            </a:r>
            <a:r>
              <a:rPr lang="fr-FR" dirty="0" err="1"/>
              <a:t>features</a:t>
            </a:r>
            <a:r>
              <a:rPr dirty="0"/>
              <a:t>.csv</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682939"/>
            <a:ext cx="7611594" cy="7023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Power BI – Data Import</a:t>
            </a:r>
          </a:p>
        </p:txBody>
      </p:sp>
      <p:sp>
        <p:nvSpPr>
          <p:cNvPr id="3" name="Content Placeholder 2"/>
          <p:cNvSpPr>
            <a:spLocks noGrp="1"/>
          </p:cNvSpPr>
          <p:nvPr>
            <p:ph idx="1"/>
          </p:nvPr>
        </p:nvSpPr>
        <p:spPr/>
        <p:txBody>
          <a:bodyPr/>
          <a:lstStyle/>
          <a:p>
            <a:r>
              <a:rPr dirty="0"/>
              <a:t>Imported the cleaned CSV into Power BI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506" y="2417367"/>
            <a:ext cx="7368988" cy="40115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Fare Distribution</a:t>
            </a:r>
          </a:p>
        </p:txBody>
      </p:sp>
      <p:sp>
        <p:nvSpPr>
          <p:cNvPr id="3" name="Content Placeholder 2"/>
          <p:cNvSpPr>
            <a:spLocks noGrp="1"/>
          </p:cNvSpPr>
          <p:nvPr>
            <p:ph idx="1"/>
          </p:nvPr>
        </p:nvSpPr>
        <p:spPr/>
        <p:txBody>
          <a:bodyPr/>
          <a:lstStyle/>
          <a:p>
            <a:r>
              <a:rPr dirty="0"/>
              <a:t>• Histogram of </a:t>
            </a:r>
            <a:r>
              <a:rPr dirty="0" err="1"/>
              <a:t>fare_amount</a:t>
            </a:r>
            <a:r>
              <a:rPr dirty="0"/>
              <a:t> to inspect central tendency &amp; skewness</a:t>
            </a:r>
          </a:p>
          <a:p>
            <a:r>
              <a:rPr dirty="0"/>
              <a:t>• Box plot to detect outliers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024" y="3318009"/>
            <a:ext cx="4450976" cy="2908318"/>
          </a:xfrm>
          <a:prstGeom prst="rect">
            <a:avLst/>
          </a:prstGeom>
        </p:spPr>
      </p:pic>
      <p:pic>
        <p:nvPicPr>
          <p:cNvPr id="7" name="Picture 6">
            <a:extLst>
              <a:ext uri="{FF2B5EF4-FFF2-40B4-BE49-F238E27FC236}">
                <a16:creationId xmlns:a16="http://schemas.microsoft.com/office/drawing/2014/main" id="{2A9F2EC1-4BE1-400B-BE48-80D050C39D65}"/>
              </a:ext>
            </a:extLst>
          </p:cNvPr>
          <p:cNvPicPr>
            <a:picLocks noChangeAspect="1"/>
          </p:cNvPicPr>
          <p:nvPr/>
        </p:nvPicPr>
        <p:blipFill>
          <a:blip r:embed="rId3"/>
          <a:stretch>
            <a:fillRect/>
          </a:stretch>
        </p:blipFill>
        <p:spPr>
          <a:xfrm>
            <a:off x="242048" y="3509130"/>
            <a:ext cx="4450976" cy="294703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422</TotalTime>
  <Words>703</Words>
  <Application>Microsoft Office PowerPoint</Application>
  <PresentationFormat>On-screen Show (4:3)</PresentationFormat>
  <Paragraphs>58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Uber Fares Dataset Analysis using Power BI</vt:lpstr>
      <vt:lpstr>Introduction</vt:lpstr>
      <vt:lpstr>Dataset Description</vt:lpstr>
      <vt:lpstr>Data Understanding (Initial EDA)</vt:lpstr>
      <vt:lpstr>Data Cleaning (Python / Jupyter)</vt:lpstr>
      <vt:lpstr>Feature Engineering</vt:lpstr>
      <vt:lpstr>Export to CSV</vt:lpstr>
      <vt:lpstr>Power BI – Data Import</vt:lpstr>
      <vt:lpstr>Fare Distribution</vt:lpstr>
      <vt:lpstr>Time-based Trends</vt:lpstr>
      <vt:lpstr>Fare vs Distance (Correlation)</vt:lpstr>
      <vt:lpstr>Busiest Periods Identification</vt:lpstr>
      <vt:lpstr>Dashboard Design &amp; Interactivity</vt:lpstr>
      <vt:lpstr>Insights / Results</vt:lpstr>
      <vt:lpstr>conclusion</vt:lpstr>
      <vt:lpstr>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Fares Dataset Analysis using Power BI</dc:title>
  <dc:subject/>
  <dc:creator>TK</dc:creator>
  <cp:keywords/>
  <dc:description>generated using python-pptx</dc:description>
  <cp:lastModifiedBy>FH Technology Ltd</cp:lastModifiedBy>
  <cp:revision>17</cp:revision>
  <dcterms:created xsi:type="dcterms:W3CDTF">2013-01-27T09:14:16Z</dcterms:created>
  <dcterms:modified xsi:type="dcterms:W3CDTF">2025-07-27T10:33:50Z</dcterms:modified>
  <cp:category/>
</cp:coreProperties>
</file>