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E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351C0-63DF-4366-A358-9A3FD65DC710}" v="3775" dt="2022-03-06T16:28:40.600"/>
    <p1510:client id="{85468AF4-473E-413A-8817-D2D444CA6E66}" v="350" dt="2022-03-06T16:25:56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2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7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7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35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2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7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1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5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659575-BA24-42B9-8A45-6425A00B238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275A05-452C-4BE6-A483-BCD3E294C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2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E385A0-8808-41F2-8442-3870881C0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772"/>
            <a:ext cx="9144000" cy="1020763"/>
          </a:xfrm>
        </p:spPr>
        <p:txBody>
          <a:bodyPr/>
          <a:lstStyle/>
          <a:p>
            <a:r>
              <a:rPr lang="en-US" b="1" dirty="0"/>
              <a:t>Data Visualize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355BC7C-243D-4C60-BBDF-50557EE5E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cs typeface="Angsana New"/>
              </a:rPr>
              <a:t>นาย ณชนน เอี่ยมศรีเจริญ 6301012610027</a:t>
            </a:r>
            <a:endParaRPr lang="th-TH" dirty="0"/>
          </a:p>
          <a:p>
            <a:r>
              <a:rPr lang="th-TH" dirty="0">
                <a:cs typeface="Angsana New"/>
              </a:rPr>
              <a:t>นาย ทวีสุข สุทวีทรัพย์ 6301012630044</a:t>
            </a:r>
            <a:endParaRPr lang="en-US" dirty="0"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11604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B9BAD35-E7E0-4683-BA6D-ECCB109D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down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7E6764-2E3B-46B6-BAEC-2CF04C296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760" y="2552446"/>
            <a:ext cx="1823586" cy="2479123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F9CD554-8B96-47B9-9991-B3FC0104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944" y="2927687"/>
            <a:ext cx="1821615" cy="204778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94ED4F7-732A-43B9-AC8A-E1F33C739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143" y="2963220"/>
            <a:ext cx="2743200" cy="661249"/>
          </a:xfrm>
          <a:prstGeom prst="rect">
            <a:avLst/>
          </a:prstGeom>
        </p:spPr>
      </p:pic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6B2B18-A4E9-4E6C-BAE3-647DBD5E1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43" y="3831331"/>
            <a:ext cx="2743200" cy="513471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04F85B5-EED4-42EF-B939-FEC8FE8C7B62}"/>
              </a:ext>
            </a:extLst>
          </p:cNvPr>
          <p:cNvSpPr txBox="1"/>
          <p:nvPr/>
        </p:nvSpPr>
        <p:spPr>
          <a:xfrm>
            <a:off x="1086423" y="5352648"/>
            <a:ext cx="3026259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เมื่อต้องการ</a:t>
            </a:r>
            <a:r>
              <a:rPr lang="en-US" sz="1400"/>
              <a:t>group</a:t>
            </a:r>
            <a:r>
              <a:rPr lang="th-TH" sz="1400"/>
              <a:t> หัวข้อเข้าด้วยกันให้กดหัวข้อที่เราต้องการจากนั้นกดไปที่ปุ่ม</a:t>
            </a:r>
            <a:r>
              <a:rPr lang="en-US" sz="1400"/>
              <a:t>File</a:t>
            </a:r>
            <a:r>
              <a:rPr lang="th-TH" sz="1400"/>
              <a:t>ซ้ายบนและกด </a:t>
            </a:r>
            <a:r>
              <a:rPr lang="en-US" sz="1400"/>
              <a:t>Group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3A5BAD04-40A5-40AB-8F35-2BD30864F045}"/>
              </a:ext>
            </a:extLst>
          </p:cNvPr>
          <p:cNvSpPr txBox="1"/>
          <p:nvPr/>
        </p:nvSpPr>
        <p:spPr>
          <a:xfrm>
            <a:off x="4210624" y="5352648"/>
            <a:ext cx="286645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เมื่อ</a:t>
            </a:r>
            <a:r>
              <a:rPr lang="en-US" sz="1400"/>
              <a:t>group</a:t>
            </a:r>
            <a:r>
              <a:rPr lang="th-TH" sz="1400"/>
              <a:t>หัวข้อแล้ว หัวข้อจะมารวมกันและแสดงดังนี้</a:t>
            </a:r>
            <a:endParaRPr lang="en-US" sz="140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2588FB16-3C1C-4315-85CF-0A22E7CA5614}"/>
              </a:ext>
            </a:extLst>
          </p:cNvPr>
          <p:cNvSpPr txBox="1"/>
          <p:nvPr/>
        </p:nvSpPr>
        <p:spPr>
          <a:xfrm>
            <a:off x="7175018" y="5352648"/>
            <a:ext cx="3597757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คลิกขวาที่หัวข้อที่เรา</a:t>
            </a:r>
            <a:r>
              <a:rPr lang="en-US" sz="1400"/>
              <a:t> group</a:t>
            </a:r>
            <a:r>
              <a:rPr lang="th-TH" sz="1400"/>
              <a:t> จากนั้นกด</a:t>
            </a:r>
            <a:r>
              <a:rPr lang="en-US" sz="1400"/>
              <a:t> </a:t>
            </a:r>
            <a:r>
              <a:rPr lang="en-US" sz="1400" err="1"/>
              <a:t>Dril</a:t>
            </a:r>
            <a:r>
              <a:rPr lang="en-US" sz="1400"/>
              <a:t> Down</a:t>
            </a:r>
            <a:r>
              <a:rPr lang="th-TH" sz="1400"/>
              <a:t> จะมีหัวข้อที่เรา</a:t>
            </a:r>
            <a:r>
              <a:rPr lang="en-US" sz="1400"/>
              <a:t> group</a:t>
            </a:r>
            <a:r>
              <a:rPr lang="th-TH" sz="1400"/>
              <a:t> ไว้ แบ่งออกมา1หัวข้อดังรูปตัวอย่าง</a:t>
            </a:r>
            <a:endParaRPr lang="en-US" sz="1400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8D59B2B3-5AB3-4BB2-9A2F-D059D424FADE}"/>
              </a:ext>
            </a:extLst>
          </p:cNvPr>
          <p:cNvSpPr/>
          <p:nvPr/>
        </p:nvSpPr>
        <p:spPr>
          <a:xfrm>
            <a:off x="8016228" y="3289749"/>
            <a:ext cx="765822" cy="23450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E444B6CA-812E-45B0-A5D9-4D08D28F2992}"/>
              </a:ext>
            </a:extLst>
          </p:cNvPr>
          <p:cNvSpPr/>
          <p:nvPr/>
        </p:nvSpPr>
        <p:spPr>
          <a:xfrm>
            <a:off x="1762124" y="2963220"/>
            <a:ext cx="457201" cy="11335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9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97EF3463-CB45-45D0-9961-AA329E4E3EF2}"/>
              </a:ext>
            </a:extLst>
          </p:cNvPr>
          <p:cNvSpPr/>
          <p:nvPr/>
        </p:nvSpPr>
        <p:spPr>
          <a:xfrm>
            <a:off x="1598443" y="2568047"/>
            <a:ext cx="4497557" cy="2985028"/>
          </a:xfrm>
          <a:prstGeom prst="rect">
            <a:avLst/>
          </a:prstGeom>
          <a:solidFill>
            <a:srgbClr val="2A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3AB77-E2DF-4D5A-A780-DFC7B880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Case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95EEA4C-A39A-4423-9B80-A91E64B6E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443" y="4535248"/>
            <a:ext cx="4326107" cy="919837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3A3CDC5-0524-499B-96D9-E011018F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590" y="2591922"/>
            <a:ext cx="2908711" cy="145091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ADD78ED-9C7C-4A6D-BF8B-441095038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443" y="3627779"/>
            <a:ext cx="4000498" cy="89735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3A7F576-BE22-4287-B1BD-5AEB57AD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443" y="2578158"/>
            <a:ext cx="4075538" cy="1039510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B6A284F0-0A9A-49B7-926F-0A8D07BE9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590" y="4076458"/>
            <a:ext cx="4000498" cy="739223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BC0E1BC-06E2-4307-A6F1-D136C181527A}"/>
              </a:ext>
            </a:extLst>
          </p:cNvPr>
          <p:cNvSpPr txBox="1"/>
          <p:nvPr/>
        </p:nvSpPr>
        <p:spPr>
          <a:xfrm>
            <a:off x="6965150" y="5193475"/>
            <a:ext cx="36284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Test case </a:t>
            </a:r>
            <a:r>
              <a:rPr lang="th-TH" sz="1400"/>
              <a:t>มีไว้สำหรับตรวจสอบว่าฟังก์ชันของเราทำงานถูกต้องไหม เมื่อตรวจสอบเสร็จและไม่พบปัญหาจะขึ้นข้อความดังนี้</a:t>
            </a:r>
            <a:endParaRPr lang="en-US" sz="1400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8C69BF98-590E-4154-B188-AE86ED56FF30}"/>
              </a:ext>
            </a:extLst>
          </p:cNvPr>
          <p:cNvSpPr/>
          <p:nvPr/>
        </p:nvSpPr>
        <p:spPr>
          <a:xfrm>
            <a:off x="6669590" y="4219574"/>
            <a:ext cx="1226636" cy="45720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5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B926-F0D9-4333-8FA4-1AD0BDB8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ทดลองกับไฟล์อื่น</a:t>
            </a:r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358C42-577A-4DE4-9850-F70FAFA66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604" y="2488606"/>
            <a:ext cx="4258461" cy="3318936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BBFC68-93C6-4738-9794-B88C1026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057" y="3429000"/>
            <a:ext cx="2743200" cy="2176877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63DEF70-3C1C-4C69-B7CA-2307249A1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236" y="3429000"/>
            <a:ext cx="2743200" cy="2151577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D3E363-FF7C-400D-A605-686C04908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719" y="1473265"/>
            <a:ext cx="2743200" cy="20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7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E0192A-DADD-4137-8C53-2E77ED3D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88" y="1698049"/>
            <a:ext cx="6146223" cy="4333513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3B866E-69AD-4ACA-9A7D-64063E96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38" y="696906"/>
            <a:ext cx="9601196" cy="1303867"/>
          </a:xfrm>
        </p:spPr>
        <p:txBody>
          <a:bodyPr/>
          <a:lstStyle/>
          <a:p>
            <a:r>
              <a:rPr lang="en-US" err="1"/>
              <a:t>Gui</a:t>
            </a:r>
            <a:r>
              <a:rPr lang="en-US"/>
              <a:t> Data Visualize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D5D2D802-08B7-46D6-BC71-9623E5638506}"/>
              </a:ext>
            </a:extLst>
          </p:cNvPr>
          <p:cNvSpPr/>
          <p:nvPr/>
        </p:nvSpPr>
        <p:spPr>
          <a:xfrm>
            <a:off x="3245434" y="5521042"/>
            <a:ext cx="1023457" cy="218734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207031BD-5DD0-4F87-974D-15AB1A81398A}"/>
              </a:ext>
            </a:extLst>
          </p:cNvPr>
          <p:cNvSpPr/>
          <p:nvPr/>
        </p:nvSpPr>
        <p:spPr>
          <a:xfrm>
            <a:off x="3038193" y="2044815"/>
            <a:ext cx="1437941" cy="173077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CA3F95B8-A812-49D9-AE1F-6136A622D373}"/>
              </a:ext>
            </a:extLst>
          </p:cNvPr>
          <p:cNvSpPr/>
          <p:nvPr/>
        </p:nvSpPr>
        <p:spPr>
          <a:xfrm>
            <a:off x="3038192" y="3846981"/>
            <a:ext cx="1437943" cy="1543226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8BE13EB2-045A-48AD-976F-AD9F7E7517F1}"/>
              </a:ext>
            </a:extLst>
          </p:cNvPr>
          <p:cNvSpPr/>
          <p:nvPr/>
        </p:nvSpPr>
        <p:spPr>
          <a:xfrm>
            <a:off x="4592971" y="2219633"/>
            <a:ext cx="3658752" cy="2545314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205CE2EA-9ED9-4358-9547-08EB3439F849}"/>
              </a:ext>
            </a:extLst>
          </p:cNvPr>
          <p:cNvSpPr/>
          <p:nvPr/>
        </p:nvSpPr>
        <p:spPr>
          <a:xfrm>
            <a:off x="4592971" y="4961624"/>
            <a:ext cx="3658752" cy="47947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AEDBA58D-6677-4CD8-B691-9D7420A60A80}"/>
              </a:ext>
            </a:extLst>
          </p:cNvPr>
          <p:cNvSpPr/>
          <p:nvPr/>
        </p:nvSpPr>
        <p:spPr>
          <a:xfrm>
            <a:off x="6129992" y="5505817"/>
            <a:ext cx="584707" cy="15797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FE6DC5E3-40BE-4866-AC52-B3C8D565DAE5}"/>
              </a:ext>
            </a:extLst>
          </p:cNvPr>
          <p:cNvSpPr txBox="1"/>
          <p:nvPr/>
        </p:nvSpPr>
        <p:spPr>
          <a:xfrm>
            <a:off x="8368559" y="2590697"/>
            <a:ext cx="2958812" cy="3077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หน้าต่างแสดง</a:t>
            </a:r>
            <a:r>
              <a:rPr lang="en-US" sz="1400"/>
              <a:t>Data table</a:t>
            </a:r>
            <a:r>
              <a:rPr lang="th-TH" sz="1400"/>
              <a:t>สำหรับข้อมูลที่</a:t>
            </a:r>
            <a:r>
              <a:rPr lang="en-US" sz="1400"/>
              <a:t>import</a:t>
            </a:r>
            <a:r>
              <a:rPr lang="th-TH" sz="1400"/>
              <a:t>มา</a:t>
            </a:r>
            <a:endParaRPr lang="en-US" sz="1400"/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4C881B74-AE76-43D0-83DD-E868E482D37E}"/>
              </a:ext>
            </a:extLst>
          </p:cNvPr>
          <p:cNvSpPr txBox="1"/>
          <p:nvPr/>
        </p:nvSpPr>
        <p:spPr>
          <a:xfrm>
            <a:off x="8607165" y="4928542"/>
            <a:ext cx="2167993" cy="46166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1200"/>
              <a:t>ช่องสำหรับ</a:t>
            </a:r>
            <a:r>
              <a:rPr lang="en-US" sz="1200"/>
              <a:t>Drag and Drop </a:t>
            </a:r>
            <a:r>
              <a:rPr lang="th-TH" sz="1200"/>
              <a:t>หัวข้อที่ต้องการจะ</a:t>
            </a:r>
            <a:r>
              <a:rPr lang="en-US" sz="1200"/>
              <a:t>plot graph</a:t>
            </a: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6902873D-1564-4758-8A88-1FAEAC5BC157}"/>
              </a:ext>
            </a:extLst>
          </p:cNvPr>
          <p:cNvSpPr txBox="1"/>
          <p:nvPr/>
        </p:nvSpPr>
        <p:spPr>
          <a:xfrm>
            <a:off x="6846031" y="5505405"/>
            <a:ext cx="1022065" cy="27699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th-TH" sz="1200"/>
              <a:t>ปุ่ม</a:t>
            </a:r>
            <a:r>
              <a:rPr lang="en-US" sz="1200"/>
              <a:t> plot graph</a:t>
            </a: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13835333-8DE4-49EA-B453-2C540B8D9765}"/>
              </a:ext>
            </a:extLst>
          </p:cNvPr>
          <p:cNvSpPr txBox="1"/>
          <p:nvPr/>
        </p:nvSpPr>
        <p:spPr>
          <a:xfrm>
            <a:off x="1470282" y="2554545"/>
            <a:ext cx="1270436" cy="7386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หน้าต่างแสดงหัวข้อสำหรับข้อมูลประเภท</a:t>
            </a:r>
            <a:r>
              <a:rPr lang="en-US" sz="1400"/>
              <a:t> Dimension</a:t>
            </a: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AEE64851-7E72-478A-982C-B3BA33C3E6F8}"/>
              </a:ext>
            </a:extLst>
          </p:cNvPr>
          <p:cNvSpPr txBox="1"/>
          <p:nvPr/>
        </p:nvSpPr>
        <p:spPr>
          <a:xfrm>
            <a:off x="1470282" y="4118564"/>
            <a:ext cx="1270436" cy="73866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หน้าต่างแสดงหัวข้อสำหรับข้อมูลประเภท</a:t>
            </a:r>
            <a:r>
              <a:rPr lang="en-US" sz="1400"/>
              <a:t> Measurement</a:t>
            </a: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CAB7F24C-F688-4555-BF04-7F833A2D6B06}"/>
              </a:ext>
            </a:extLst>
          </p:cNvPr>
          <p:cNvSpPr txBox="1"/>
          <p:nvPr/>
        </p:nvSpPr>
        <p:spPr>
          <a:xfrm>
            <a:off x="1565503" y="5476520"/>
            <a:ext cx="127043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ปุ่ม</a:t>
            </a:r>
            <a:r>
              <a:rPr lang="en-US" sz="1400"/>
              <a:t> Import File </a:t>
            </a:r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686A8883-657C-4326-8D8D-D8F4F30D2DB7}"/>
              </a:ext>
            </a:extLst>
          </p:cNvPr>
          <p:cNvSpPr/>
          <p:nvPr/>
        </p:nvSpPr>
        <p:spPr>
          <a:xfrm>
            <a:off x="6129993" y="5727687"/>
            <a:ext cx="584707" cy="157976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77DAACC3-EC10-4297-89E7-A53917AF1BD6}"/>
              </a:ext>
            </a:extLst>
          </p:cNvPr>
          <p:cNvSpPr txBox="1"/>
          <p:nvPr/>
        </p:nvSpPr>
        <p:spPr>
          <a:xfrm>
            <a:off x="4476134" y="5903832"/>
            <a:ext cx="1528494" cy="27699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1200"/>
              <a:t>ปุ่มสำหรับ</a:t>
            </a:r>
            <a:r>
              <a:rPr lang="en-US" sz="1200"/>
              <a:t> union </a:t>
            </a:r>
            <a:r>
              <a:rPr lang="th-TH" sz="1200"/>
              <a:t>ไฟล์ข้อมูล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1524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FE0C1D-865C-46A9-9CB5-1EC3B1A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0657"/>
            <a:ext cx="9601196" cy="1303867"/>
          </a:xfrm>
        </p:spPr>
        <p:txBody>
          <a:bodyPr/>
          <a:lstStyle/>
          <a:p>
            <a:r>
              <a:rPr lang="en-US"/>
              <a:t>Import file (</a:t>
            </a:r>
            <a:r>
              <a:rPr lang="en-US" err="1"/>
              <a:t>xlsx,csv</a:t>
            </a:r>
            <a:r>
              <a:rPr lang="en-US"/>
              <a:t>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E9B398-4BCB-4EDF-B31C-8EA7911EE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7" y="1954340"/>
            <a:ext cx="4480367" cy="3550335"/>
          </a:xfr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532BF0B6-0D72-42FD-AC40-3A07F4B29FFF}"/>
              </a:ext>
            </a:extLst>
          </p:cNvPr>
          <p:cNvSpPr/>
          <p:nvPr/>
        </p:nvSpPr>
        <p:spPr>
          <a:xfrm>
            <a:off x="1460092" y="5080818"/>
            <a:ext cx="1010264" cy="19219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B1365FF-829A-4EDA-8D7E-507A3C764138}"/>
              </a:ext>
            </a:extLst>
          </p:cNvPr>
          <p:cNvSpPr txBox="1"/>
          <p:nvPr/>
        </p:nvSpPr>
        <p:spPr>
          <a:xfrm>
            <a:off x="1369132" y="5482008"/>
            <a:ext cx="1236427" cy="27699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1200"/>
              <a:t>กดปุ่ม </a:t>
            </a:r>
            <a:r>
              <a:rPr lang="en-US" sz="1200"/>
              <a:t>Import File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13A4095D-E4D0-4E03-8C41-9037401E15C5}"/>
              </a:ext>
            </a:extLst>
          </p:cNvPr>
          <p:cNvSpPr txBox="1"/>
          <p:nvPr/>
        </p:nvSpPr>
        <p:spPr>
          <a:xfrm>
            <a:off x="3864078" y="4530583"/>
            <a:ext cx="1876732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th-TH" sz="1200"/>
              <a:t>จะมีหน้าต่างเลือกไฟล์ข้อมูลขึ้นมา</a:t>
            </a:r>
          </a:p>
          <a:p>
            <a:r>
              <a:rPr lang="th-TH" sz="1200"/>
              <a:t>เลือกไฟล์ข้อมูลที่ต้องการและกด</a:t>
            </a:r>
            <a:r>
              <a:rPr lang="en-US" sz="1200"/>
              <a:t>Open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B636CC27-FD4A-45B3-8065-B7DCBB8158BF}"/>
              </a:ext>
            </a:extLst>
          </p:cNvPr>
          <p:cNvSpPr/>
          <p:nvPr/>
        </p:nvSpPr>
        <p:spPr>
          <a:xfrm>
            <a:off x="1987346" y="2206504"/>
            <a:ext cx="3753464" cy="2168013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A27229-0641-4926-B8E4-B735015CD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74" y="1954340"/>
            <a:ext cx="5017360" cy="3537586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D166835-EFE1-4E18-AB9F-948E3D6BCDC1}"/>
              </a:ext>
            </a:extLst>
          </p:cNvPr>
          <p:cNvSpPr txBox="1"/>
          <p:nvPr/>
        </p:nvSpPr>
        <p:spPr>
          <a:xfrm>
            <a:off x="7980108" y="5571350"/>
            <a:ext cx="16210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1200"/>
              <a:t>จะมีข้อมูลแสดงขึ้นมาดังรูปตัวอย่าง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50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17EA8C-93A2-4486-A980-CD4AE512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 graph</a:t>
            </a:r>
            <a:endParaRPr lang="en-US" dirty="0"/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51D2E26-B0A9-48F1-A3FE-4AA6B1F4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60" y="2285999"/>
            <a:ext cx="3646328" cy="2831557"/>
          </a:xfrm>
          <a:prstGeom prst="rect">
            <a:avLst/>
          </a:prstGeom>
        </p:spPr>
      </p:pic>
      <p:pic>
        <p:nvPicPr>
          <p:cNvPr id="10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10530159-E367-47BA-B77A-EC611E5F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31" y="2285999"/>
            <a:ext cx="3681024" cy="2831557"/>
          </a:xfrm>
          <a:prstGeom prst="rect">
            <a:avLst/>
          </a:prstGeom>
        </p:spPr>
      </p:pic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ACF06D92-BA60-4D5D-B971-39C3EC9496D8}"/>
              </a:ext>
            </a:extLst>
          </p:cNvPr>
          <p:cNvSpPr/>
          <p:nvPr/>
        </p:nvSpPr>
        <p:spPr>
          <a:xfrm>
            <a:off x="2344160" y="2462981"/>
            <a:ext cx="959479" cy="2322871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18D7B3FB-8C97-48F0-BCE8-2F74E745B53A}"/>
              </a:ext>
            </a:extLst>
          </p:cNvPr>
          <p:cNvSpPr/>
          <p:nvPr/>
        </p:nvSpPr>
        <p:spPr>
          <a:xfrm>
            <a:off x="3384755" y="4498259"/>
            <a:ext cx="2394963" cy="22860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9B98BAF5-F19D-4CD0-87A2-FDFDB85572D7}"/>
              </a:ext>
            </a:extLst>
          </p:cNvPr>
          <p:cNvSpPr txBox="1"/>
          <p:nvPr/>
        </p:nvSpPr>
        <p:spPr>
          <a:xfrm>
            <a:off x="869687" y="2841857"/>
            <a:ext cx="1353845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ลากหัวข้อข้อมูลจากหน้าต่าง</a:t>
            </a:r>
            <a:r>
              <a:rPr lang="en-US" sz="1400"/>
              <a:t>Dimension </a:t>
            </a:r>
            <a:r>
              <a:rPr lang="th-TH" sz="1400"/>
              <a:t>และ </a:t>
            </a:r>
            <a:r>
              <a:rPr lang="en-US" sz="1400"/>
              <a:t>Measurement</a:t>
            </a:r>
            <a:r>
              <a:rPr lang="th-TH" sz="1400"/>
              <a:t>ที่เราสนใจลงไปใส่ในช่อง</a:t>
            </a:r>
            <a:r>
              <a:rPr lang="en-US" sz="1400"/>
              <a:t> Row</a:t>
            </a:r>
            <a:r>
              <a:rPr lang="th-TH" sz="1400"/>
              <a:t> และ</a:t>
            </a:r>
            <a:r>
              <a:rPr lang="en-US" sz="1400"/>
              <a:t> Column</a:t>
            </a:r>
          </a:p>
        </p:txBody>
      </p:sp>
      <p:cxnSp>
        <p:nvCxnSpPr>
          <p:cNvPr id="27" name="ลูกศรเชื่อมต่อแบบตรง 26">
            <a:extLst>
              <a:ext uri="{FF2B5EF4-FFF2-40B4-BE49-F238E27FC236}">
                <a16:creationId xmlns:a16="http://schemas.microsoft.com/office/drawing/2014/main" id="{0857E2B3-63A5-44BB-BF4E-3A8EBDA1337E}"/>
              </a:ext>
            </a:extLst>
          </p:cNvPr>
          <p:cNvCxnSpPr>
            <a:cxnSpLocks/>
          </p:cNvCxnSpPr>
          <p:nvPr/>
        </p:nvCxnSpPr>
        <p:spPr>
          <a:xfrm>
            <a:off x="3311801" y="4336026"/>
            <a:ext cx="404793" cy="16223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F5B4F28D-ECD4-4575-A0B7-2AA505EDA3C1}"/>
              </a:ext>
            </a:extLst>
          </p:cNvPr>
          <p:cNvSpPr/>
          <p:nvPr/>
        </p:nvSpPr>
        <p:spPr>
          <a:xfrm>
            <a:off x="3384754" y="2698955"/>
            <a:ext cx="1880419" cy="145535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B88A1A1B-4E55-474C-86AB-43601945D6C4}"/>
              </a:ext>
            </a:extLst>
          </p:cNvPr>
          <p:cNvSpPr txBox="1"/>
          <p:nvPr/>
        </p:nvSpPr>
        <p:spPr>
          <a:xfrm>
            <a:off x="5385801" y="2841857"/>
            <a:ext cx="1037122" cy="116955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หน้าต่างแสดง</a:t>
            </a:r>
            <a:r>
              <a:rPr lang="en-US" sz="1400"/>
              <a:t>graph</a:t>
            </a:r>
            <a:r>
              <a:rPr lang="th-TH" sz="1400"/>
              <a:t> ที่ได้จากหัวข้อที่เราใส่ใน</a:t>
            </a:r>
            <a:r>
              <a:rPr lang="en-US" sz="1400"/>
              <a:t>Row</a:t>
            </a:r>
            <a:r>
              <a:rPr lang="th-TH" sz="1400"/>
              <a:t> และ</a:t>
            </a:r>
            <a:r>
              <a:rPr lang="en-US" sz="1400"/>
              <a:t> Column</a:t>
            </a:r>
          </a:p>
        </p:txBody>
      </p:sp>
      <p:sp>
        <p:nvSpPr>
          <p:cNvPr id="37" name="สี่เหลี่ยมผืนผ้า 36">
            <a:extLst>
              <a:ext uri="{FF2B5EF4-FFF2-40B4-BE49-F238E27FC236}">
                <a16:creationId xmlns:a16="http://schemas.microsoft.com/office/drawing/2014/main" id="{B98D371E-61B1-4BF3-B566-9D1E75452172}"/>
              </a:ext>
            </a:extLst>
          </p:cNvPr>
          <p:cNvSpPr/>
          <p:nvPr/>
        </p:nvSpPr>
        <p:spPr>
          <a:xfrm>
            <a:off x="4409768" y="4785852"/>
            <a:ext cx="353962" cy="10324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E3E8990C-B9AD-4F5A-8F69-DC3D6F8A81F8}"/>
              </a:ext>
            </a:extLst>
          </p:cNvPr>
          <p:cNvSpPr txBox="1"/>
          <p:nvPr/>
        </p:nvSpPr>
        <p:spPr>
          <a:xfrm>
            <a:off x="4943838" y="4855946"/>
            <a:ext cx="1353845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กดปุ่ม</a:t>
            </a:r>
            <a:r>
              <a:rPr lang="en-US" sz="1400"/>
              <a:t>Plot Graph </a:t>
            </a:r>
            <a:r>
              <a:rPr lang="th-TH" sz="1400"/>
              <a:t>เพื่อแสดง</a:t>
            </a:r>
            <a:r>
              <a:rPr lang="en-US" sz="1400"/>
              <a:t>Graph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3620B3ED-D4F3-45EF-BFB6-30B3CBD19674}"/>
              </a:ext>
            </a:extLst>
          </p:cNvPr>
          <p:cNvSpPr txBox="1"/>
          <p:nvPr/>
        </p:nvSpPr>
        <p:spPr>
          <a:xfrm>
            <a:off x="9322357" y="4855946"/>
            <a:ext cx="1574241" cy="73866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Plot graph </a:t>
            </a:r>
            <a:r>
              <a:rPr lang="th-TH" sz="1400"/>
              <a:t>ซ้อน</a:t>
            </a:r>
            <a:r>
              <a:rPr lang="en-US" sz="1400"/>
              <a:t>dimension</a:t>
            </a:r>
            <a:r>
              <a:rPr lang="th-TH" sz="1400"/>
              <a:t> ได้สูงสุด 3 </a:t>
            </a:r>
            <a:r>
              <a:rPr lang="en-US" sz="1400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12772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40D78B-5476-40C1-AC1B-A503D6DE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83716"/>
            <a:ext cx="9601196" cy="1303867"/>
          </a:xfrm>
        </p:spPr>
        <p:txBody>
          <a:bodyPr/>
          <a:lstStyle/>
          <a:p>
            <a:r>
              <a:rPr lang="en-US" dirty="0"/>
              <a:t>Union 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B951803-597F-4C1A-BEC7-38357EF4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10" y="1900469"/>
            <a:ext cx="2563404" cy="1852846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F052269A-EA19-4BF1-892B-0E79BA307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10" y="3843038"/>
            <a:ext cx="2580616" cy="1412548"/>
          </a:xfrm>
          <a:prstGeom prst="rect">
            <a:avLst/>
          </a:prstGeom>
        </p:spPr>
      </p:pic>
      <p:pic>
        <p:nvPicPr>
          <p:cNvPr id="8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487C95-0809-4309-BECF-F4E1C80D9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39" y="1781652"/>
            <a:ext cx="3761330" cy="2816381"/>
          </a:xfrm>
          <a:prstGeom prst="rect">
            <a:avLst/>
          </a:prstGeom>
        </p:spPr>
      </p:pic>
      <p:pic>
        <p:nvPicPr>
          <p:cNvPr id="10" name="Picture 10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87155BF-A2AB-44E4-8F82-45D5D755A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132" y="2227391"/>
            <a:ext cx="3674128" cy="2569085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E8F34FF6-C045-4E07-8FB2-3A00E87A8F4D}"/>
              </a:ext>
            </a:extLst>
          </p:cNvPr>
          <p:cNvSpPr txBox="1"/>
          <p:nvPr/>
        </p:nvSpPr>
        <p:spPr>
          <a:xfrm>
            <a:off x="1295402" y="5165986"/>
            <a:ext cx="2640208" cy="73866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กดปุ่ม</a:t>
            </a:r>
            <a:r>
              <a:rPr lang="en-US" sz="1400"/>
              <a:t>Union</a:t>
            </a:r>
            <a:r>
              <a:rPr lang="th-TH" sz="1400"/>
              <a:t>เมื่อต้องการเชื่อมข้อมูล2ไฟล์เข้าด้วยกันโดยต้อง</a:t>
            </a:r>
            <a:r>
              <a:rPr lang="en-US" sz="1400"/>
              <a:t>Import File</a:t>
            </a:r>
            <a:r>
              <a:rPr lang="th-TH" sz="1400"/>
              <a:t> อันแรกเข้ามาก่อนจึงจะกดปุ่ม</a:t>
            </a:r>
            <a:r>
              <a:rPr lang="en-US" sz="1400"/>
              <a:t>Union</a:t>
            </a:r>
            <a:r>
              <a:rPr lang="th-TH" sz="1400"/>
              <a:t>ได้</a:t>
            </a:r>
            <a:endParaRPr lang="en-US" sz="1400"/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5BB1EE87-89E3-4157-9BBD-24333468A0F4}"/>
              </a:ext>
            </a:extLst>
          </p:cNvPr>
          <p:cNvSpPr/>
          <p:nvPr/>
        </p:nvSpPr>
        <p:spPr>
          <a:xfrm>
            <a:off x="2883307" y="4386592"/>
            <a:ext cx="353962" cy="10324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A7EBC11C-0A8B-41A8-9079-3B522A9D410E}"/>
              </a:ext>
            </a:extLst>
          </p:cNvPr>
          <p:cNvSpPr/>
          <p:nvPr/>
        </p:nvSpPr>
        <p:spPr>
          <a:xfrm>
            <a:off x="1383886" y="2005867"/>
            <a:ext cx="2944765" cy="162961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1FC276C6-69ED-40EB-A6E8-56DF0B91C1C8}"/>
              </a:ext>
            </a:extLst>
          </p:cNvPr>
          <p:cNvSpPr txBox="1"/>
          <p:nvPr/>
        </p:nvSpPr>
        <p:spPr>
          <a:xfrm>
            <a:off x="1504209" y="1485060"/>
            <a:ext cx="275819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เลือกไฟล์อันที่2ที่ต้องการ</a:t>
            </a:r>
            <a:r>
              <a:rPr lang="en-US" sz="1400"/>
              <a:t>Union</a:t>
            </a:r>
            <a:r>
              <a:rPr lang="th-TH" sz="1400"/>
              <a:t>จากนั้นกด</a:t>
            </a:r>
            <a:r>
              <a:rPr lang="en-US" sz="1400"/>
              <a:t>Open</a:t>
            </a:r>
          </a:p>
        </p:txBody>
      </p: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DF905BC1-9306-40B6-A7F1-F2BC6CBA03D7}"/>
              </a:ext>
            </a:extLst>
          </p:cNvPr>
          <p:cNvCxnSpPr>
            <a:cxnSpLocks/>
          </p:cNvCxnSpPr>
          <p:nvPr/>
        </p:nvCxnSpPr>
        <p:spPr>
          <a:xfrm flipV="1">
            <a:off x="3232353" y="3668134"/>
            <a:ext cx="115531" cy="6531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A563EAFA-FF4F-4706-9144-81A4BE09DE0B}"/>
              </a:ext>
            </a:extLst>
          </p:cNvPr>
          <p:cNvSpPr txBox="1"/>
          <p:nvPr/>
        </p:nvSpPr>
        <p:spPr>
          <a:xfrm>
            <a:off x="4870710" y="5400993"/>
            <a:ext cx="2283791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ตัวอย่างข้อมูลจากไฟล์ที่หนึ่งและไฟล์ที่สอง</a:t>
            </a:r>
            <a:endParaRPr lang="en-US" sz="1400"/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6D841039-48B7-40FC-B50F-19698751A1C8}"/>
              </a:ext>
            </a:extLst>
          </p:cNvPr>
          <p:cNvSpPr txBox="1"/>
          <p:nvPr/>
        </p:nvSpPr>
        <p:spPr>
          <a:xfrm>
            <a:off x="8452110" y="5400993"/>
            <a:ext cx="2358458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ตัวอย่างข้อมูลหลังจาก</a:t>
            </a:r>
            <a:r>
              <a:rPr lang="en-US" sz="1400"/>
              <a:t>Union</a:t>
            </a:r>
            <a:r>
              <a:rPr lang="th-TH" sz="1400"/>
              <a:t>เรียบร้อยแล้ว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4982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49B7-2980-457A-AE21-D7872AC3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dimension</a:t>
            </a:r>
          </a:p>
        </p:txBody>
      </p:sp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B3286E2-49F0-4BBB-BD5E-623E2ACA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730" y="2597280"/>
            <a:ext cx="1848970" cy="2107752"/>
          </a:xfrm>
          <a:prstGeom prst="rect">
            <a:avLst/>
          </a:prstGeom>
        </p:spPr>
      </p:pic>
      <p:pic>
        <p:nvPicPr>
          <p:cNvPr id="6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49F4E69-CA48-47FE-B8F7-EE0980A4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029" y="2593386"/>
            <a:ext cx="3377805" cy="2512792"/>
          </a:xfrm>
          <a:prstGeom prst="rect">
            <a:avLst/>
          </a:prstGeom>
        </p:spPr>
      </p:pic>
      <p:pic>
        <p:nvPicPr>
          <p:cNvPr id="3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348F32-02F8-4B92-B421-AFBA52B33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942" y="2597280"/>
            <a:ext cx="1766983" cy="2151265"/>
          </a:xfrm>
          <a:prstGeom prst="rect">
            <a:avLst/>
          </a:prstGeom>
        </p:spPr>
      </p:pic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3BB48E6D-E757-4B0C-BA7B-7ED2FD76C80D}"/>
              </a:ext>
            </a:extLst>
          </p:cNvPr>
          <p:cNvGrpSpPr/>
          <p:nvPr/>
        </p:nvGrpSpPr>
        <p:grpSpPr>
          <a:xfrm>
            <a:off x="966166" y="2601176"/>
            <a:ext cx="3133322" cy="2508897"/>
            <a:chOff x="1344301" y="2614935"/>
            <a:chExt cx="3133322" cy="2508897"/>
          </a:xfrm>
        </p:grpSpPr>
        <p:pic>
          <p:nvPicPr>
            <p:cNvPr id="8" name="Picture 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C70CCFB-A134-4A11-AC23-0986D4852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4301" y="2614935"/>
              <a:ext cx="3133322" cy="2508897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8EAFAA2-FCB9-4EEC-8712-00FA1FFA8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57832" y="4468876"/>
              <a:ext cx="1109483" cy="291523"/>
            </a:xfrm>
            <a:prstGeom prst="rect">
              <a:avLst/>
            </a:prstGeom>
          </p:spPr>
        </p:pic>
      </p:grp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41151DE-ADA1-4993-9DD8-32F4658E8CD5}"/>
              </a:ext>
            </a:extLst>
          </p:cNvPr>
          <p:cNvSpPr/>
          <p:nvPr/>
        </p:nvSpPr>
        <p:spPr>
          <a:xfrm>
            <a:off x="1912939" y="4455117"/>
            <a:ext cx="1076241" cy="291523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ADB12E6-C598-4C3F-AB66-9F1D92E607DC}"/>
              </a:ext>
            </a:extLst>
          </p:cNvPr>
          <p:cNvSpPr txBox="1"/>
          <p:nvPr/>
        </p:nvSpPr>
        <p:spPr>
          <a:xfrm>
            <a:off x="888128" y="5271361"/>
            <a:ext cx="3289397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คลิกขวาที่หัวข้อในช่อง</a:t>
            </a:r>
            <a:r>
              <a:rPr lang="en-US" sz="1400"/>
              <a:t>Row</a:t>
            </a:r>
            <a:r>
              <a:rPr lang="th-TH" sz="1400"/>
              <a:t>หรือ</a:t>
            </a:r>
            <a:r>
              <a:rPr lang="en-US" sz="1400"/>
              <a:t>Column</a:t>
            </a:r>
            <a:r>
              <a:rPr lang="th-TH" sz="1400"/>
              <a:t> จากนั้นกด</a:t>
            </a:r>
            <a:r>
              <a:rPr lang="en-US" sz="1400"/>
              <a:t>Filter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AB2CB40C-7913-4979-B449-35D465168138}"/>
              </a:ext>
            </a:extLst>
          </p:cNvPr>
          <p:cNvSpPr txBox="1"/>
          <p:nvPr/>
        </p:nvSpPr>
        <p:spPr>
          <a:xfrm>
            <a:off x="4326039" y="4902029"/>
            <a:ext cx="3377805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จะมีหน้าต่าง</a:t>
            </a:r>
            <a:r>
              <a:rPr lang="en-US" sz="1400"/>
              <a:t>Filter</a:t>
            </a:r>
            <a:r>
              <a:rPr lang="th-TH" sz="1400"/>
              <a:t>ขึ้นมากดติ๊กถูกที่หัวข้อที่เราต้องการเลือก สำหรับหัวข้อใน </a:t>
            </a:r>
            <a:r>
              <a:rPr lang="en-US" sz="1400"/>
              <a:t>measurement </a:t>
            </a:r>
            <a:r>
              <a:rPr lang="th-TH" sz="1400"/>
              <a:t>เลือก </a:t>
            </a:r>
            <a:r>
              <a:rPr lang="en-US" sz="1400"/>
              <a:t>range </a:t>
            </a:r>
            <a:r>
              <a:rPr lang="th-TH" sz="1400"/>
              <a:t>ข้อมูลที่สนใจ</a:t>
            </a:r>
            <a:endParaRPr lang="en-US" sz="140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2519FDE4-9D34-472C-B649-999826EF221B}"/>
              </a:ext>
            </a:extLst>
          </p:cNvPr>
          <p:cNvSpPr txBox="1"/>
          <p:nvPr/>
        </p:nvSpPr>
        <p:spPr>
          <a:xfrm>
            <a:off x="8014477" y="5259676"/>
            <a:ext cx="304856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เมื่อกด</a:t>
            </a:r>
            <a:r>
              <a:rPr lang="en-US" sz="1400"/>
              <a:t>plot graph </a:t>
            </a:r>
            <a:r>
              <a:rPr lang="th-TH" sz="1400"/>
              <a:t>จะแสดงกราฟที่ผ่านการ</a:t>
            </a:r>
            <a:r>
              <a:rPr lang="en-US" sz="1400"/>
              <a:t>Filter</a:t>
            </a:r>
            <a:r>
              <a:rPr lang="th-TH" sz="1400"/>
              <a:t>แล้ว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3792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0BAA-7F5C-4646-9A12-C66C8D96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Dimension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267E9D-8C91-493E-B1B2-61FFCA6C5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987" y="3019300"/>
            <a:ext cx="2952750" cy="1057275"/>
          </a:xfrm>
        </p:spPr>
      </p:pic>
      <p:pic>
        <p:nvPicPr>
          <p:cNvPr id="5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D0FAC22C-C0B9-4809-AC1F-072691D45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30"/>
          <a:stretch/>
        </p:blipFill>
        <p:spPr>
          <a:xfrm>
            <a:off x="1381987" y="4195513"/>
            <a:ext cx="3009037" cy="572486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5B76041-1406-4B1F-8824-C805D900B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339" y="2717370"/>
            <a:ext cx="3161322" cy="2388030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8675297-747F-4154-B0F4-449DB8179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263" y="2872693"/>
            <a:ext cx="2952750" cy="2169888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7974570-B258-4297-9CF4-31F19D0E8BD2}"/>
              </a:ext>
            </a:extLst>
          </p:cNvPr>
          <p:cNvSpPr txBox="1"/>
          <p:nvPr/>
        </p:nvSpPr>
        <p:spPr>
          <a:xfrm>
            <a:off x="3778245" y="5280457"/>
            <a:ext cx="4579222" cy="73866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ประเภทข้อมูลแบบ </a:t>
            </a:r>
            <a:r>
              <a:rPr lang="en-US" sz="1400"/>
              <a:t>Date dimension</a:t>
            </a:r>
            <a:r>
              <a:rPr lang="th-TH" sz="1400"/>
              <a:t> สามารถแบ่งข้อมูลเป็นวัน เดือน หรือปีก็ได้โดยคลิกขวาที่หัวข้อประเภท </a:t>
            </a:r>
            <a:r>
              <a:rPr lang="en-US" sz="1400"/>
              <a:t>date dimension </a:t>
            </a:r>
            <a:r>
              <a:rPr lang="th-TH" sz="1400"/>
              <a:t>จากนั้นจะมีให้เลือก</a:t>
            </a:r>
            <a:r>
              <a:rPr lang="en-US" sz="1400"/>
              <a:t> month day </a:t>
            </a:r>
            <a:r>
              <a:rPr lang="th-TH" sz="1400"/>
              <a:t>หรือ</a:t>
            </a:r>
            <a:r>
              <a:rPr lang="en-US" sz="1400"/>
              <a:t> year</a:t>
            </a:r>
            <a:r>
              <a:rPr lang="th-TH" sz="1400"/>
              <a:t> เลือกแบ่งข้อมูลตามที่เราต้องการและกด</a:t>
            </a:r>
            <a:r>
              <a:rPr lang="en-US" sz="1400"/>
              <a:t>plot graph</a:t>
            </a:r>
          </a:p>
        </p:txBody>
      </p:sp>
    </p:spTree>
    <p:extLst>
      <p:ext uri="{BB962C8B-B14F-4D97-AF65-F5344CB8AC3E}">
        <p14:creationId xmlns:p14="http://schemas.microsoft.com/office/powerpoint/2010/main" val="372321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01DA-F408-433C-8380-75E47E6A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&amp; Load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807BD61-1C06-461E-8439-E9E51C5E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750" y="2581275"/>
            <a:ext cx="2743200" cy="2468880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0CEAB8DA-D16D-48BF-8F89-5D919E16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622" y="2285999"/>
            <a:ext cx="1356157" cy="3323034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D211824-9F73-460E-9BDB-9AB1668CD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21" y="2581275"/>
            <a:ext cx="2011516" cy="2468881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61D0C21-1AC9-44CC-840E-AE881198C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012" y="2285999"/>
            <a:ext cx="3325945" cy="1910556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ED939CC-0EE2-4D56-B859-444BF54BA4F0}"/>
              </a:ext>
            </a:extLst>
          </p:cNvPr>
          <p:cNvSpPr txBox="1"/>
          <p:nvPr/>
        </p:nvSpPr>
        <p:spPr>
          <a:xfrm>
            <a:off x="1467012" y="5598316"/>
            <a:ext cx="4579222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ฟังก์ชัน </a:t>
            </a:r>
            <a:r>
              <a:rPr lang="en-US" sz="1400"/>
              <a:t>Save &amp; Load </a:t>
            </a:r>
            <a:r>
              <a:rPr lang="th-TH" sz="1400"/>
              <a:t>สำหรับ </a:t>
            </a:r>
            <a:r>
              <a:rPr lang="en-US" sz="1400"/>
              <a:t>save</a:t>
            </a:r>
            <a:r>
              <a:rPr lang="th-TH" sz="1400"/>
              <a:t> ข้อมูลหัวข้อเมื่อมีการเปล</a:t>
            </a:r>
            <a:r>
              <a:rPr lang="th-TH" sz="1400" err="1"/>
              <a:t>ื่ยนแ</a:t>
            </a:r>
            <a:r>
              <a:rPr lang="th-TH" sz="1400"/>
              <a:t>ปลงโดยกดปุ่มไฟล์ที่ซ้ายบนโปรแกรมและกด</a:t>
            </a:r>
            <a:r>
              <a:rPr lang="en-US" sz="1400"/>
              <a:t>Save</a:t>
            </a:r>
            <a:r>
              <a:rPr lang="th-TH" sz="1400"/>
              <a:t>หรือ</a:t>
            </a:r>
            <a:r>
              <a:rPr lang="en-US" sz="1400"/>
              <a:t>Load</a:t>
            </a:r>
            <a:r>
              <a:rPr lang="th-TH" sz="1400"/>
              <a:t>ข้อมูลที่เราเคยบันทึกไว้</a:t>
            </a:r>
            <a:endParaRPr lang="en-US" sz="1400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2FA1F03-1A02-4501-8872-BAF6203F5089}"/>
              </a:ext>
            </a:extLst>
          </p:cNvPr>
          <p:cNvSpPr txBox="1"/>
          <p:nvPr/>
        </p:nvSpPr>
        <p:spPr>
          <a:xfrm>
            <a:off x="7033317" y="5584757"/>
            <a:ext cx="3691671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ตัวอย่างไฟล์ข้อมูลเมื่อมีการเปล</a:t>
            </a:r>
            <a:r>
              <a:rPr lang="th-TH" sz="1400" err="1"/>
              <a:t>ื่ยนแ</a:t>
            </a:r>
            <a:r>
              <a:rPr lang="th-TH" sz="1400"/>
              <a:t>ปลง</a:t>
            </a:r>
            <a:r>
              <a:rPr lang="en-US" sz="1400"/>
              <a:t>measurement</a:t>
            </a:r>
            <a:r>
              <a:rPr lang="th-TH" sz="1400"/>
              <a:t>และกด</a:t>
            </a:r>
            <a:r>
              <a:rPr lang="en-US" sz="1400"/>
              <a:t>save</a:t>
            </a: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71611A4-232F-41AE-8CA2-2692729BBBDA}"/>
              </a:ext>
            </a:extLst>
          </p:cNvPr>
          <p:cNvSpPr/>
          <p:nvPr/>
        </p:nvSpPr>
        <p:spPr>
          <a:xfrm>
            <a:off x="1424928" y="2285999"/>
            <a:ext cx="489598" cy="43815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5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A7C6-EB22-4402-A5B1-E906ED7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pattern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288948-46BB-4319-9CA3-E2422E40D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950" y="2493261"/>
            <a:ext cx="4610100" cy="714375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372CE4A-9BA1-453C-950C-2EA358DFB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3" y="3290742"/>
            <a:ext cx="2743200" cy="2197923"/>
          </a:xfrm>
          <a:prstGeom prst="rect">
            <a:avLst/>
          </a:prstGeom>
        </p:spPr>
      </p:pic>
      <p:pic>
        <p:nvPicPr>
          <p:cNvPr id="6" name="Picture 6" descr="Graphical user interface, chart, pie chart&#10;&#10;Description automatically generated">
            <a:extLst>
              <a:ext uri="{FF2B5EF4-FFF2-40B4-BE49-F238E27FC236}">
                <a16:creationId xmlns:a16="http://schemas.microsoft.com/office/drawing/2014/main" id="{FC460182-CD61-4E72-AA94-63A89AB56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714" y="3290742"/>
            <a:ext cx="2743200" cy="213904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760AB19-BF12-4996-9764-854742A8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006" y="3290742"/>
            <a:ext cx="2874015" cy="2197923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FD25873-E023-465A-8AE2-4E5A86110EDD}"/>
              </a:ext>
            </a:extLst>
          </p:cNvPr>
          <p:cNvSpPr txBox="1"/>
          <p:nvPr/>
        </p:nvSpPr>
        <p:spPr>
          <a:xfrm>
            <a:off x="3481468" y="5875868"/>
            <a:ext cx="5229064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/>
              <a:t>การแสดงกราฟในรูปแบบอื่นๆโดยการคลิกที่</a:t>
            </a:r>
            <a:r>
              <a:rPr lang="en-US" sz="1400"/>
              <a:t> combo box </a:t>
            </a:r>
            <a:r>
              <a:rPr lang="th-TH" sz="1400"/>
              <a:t>ด้านบน และเลือกประเภทกราฟที่เราสนใจ</a:t>
            </a:r>
            <a:endParaRPr lang="en-US" sz="140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6EBDE52-30E6-4029-8A7A-C37B31DD54EC}"/>
              </a:ext>
            </a:extLst>
          </p:cNvPr>
          <p:cNvSpPr txBox="1"/>
          <p:nvPr/>
        </p:nvSpPr>
        <p:spPr>
          <a:xfrm>
            <a:off x="2884624" y="5543269"/>
            <a:ext cx="811076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Line chart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58551B2-41E9-4F52-A1D4-450D26BE666E}"/>
              </a:ext>
            </a:extLst>
          </p:cNvPr>
          <p:cNvSpPr txBox="1"/>
          <p:nvPr/>
        </p:nvSpPr>
        <p:spPr>
          <a:xfrm>
            <a:off x="5802087" y="5543767"/>
            <a:ext cx="929851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Circle chart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5943F087-3DD6-4D3E-89A0-81870EFA6A83}"/>
              </a:ext>
            </a:extLst>
          </p:cNvPr>
          <p:cNvSpPr txBox="1"/>
          <p:nvPr/>
        </p:nvSpPr>
        <p:spPr>
          <a:xfrm>
            <a:off x="9005389" y="5524934"/>
            <a:ext cx="72108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387387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ภาพ">
  <a:themeElements>
    <a:clrScheme name="ชีวภาพ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ชีวภาพ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ชีวภาพ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457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ชีวภาพ</vt:lpstr>
      <vt:lpstr>Data Visualize</vt:lpstr>
      <vt:lpstr>Gui Data Visualize</vt:lpstr>
      <vt:lpstr>Import file (xlsx,csv)</vt:lpstr>
      <vt:lpstr>Plot graph</vt:lpstr>
      <vt:lpstr>Union </vt:lpstr>
      <vt:lpstr>Filter dimension</vt:lpstr>
      <vt:lpstr>Date Dimension </vt:lpstr>
      <vt:lpstr>Save &amp; Load</vt:lpstr>
      <vt:lpstr>Chart pattern</vt:lpstr>
      <vt:lpstr>Drill down</vt:lpstr>
      <vt:lpstr>Test Case</vt:lpstr>
      <vt:lpstr>ทดลองกับไฟล์อื่น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Thaweesuk sutaweesup</dc:creator>
  <cp:lastModifiedBy>nachanon aimsircharoen</cp:lastModifiedBy>
  <cp:revision>309</cp:revision>
  <dcterms:created xsi:type="dcterms:W3CDTF">2022-03-06T14:29:39Z</dcterms:created>
  <dcterms:modified xsi:type="dcterms:W3CDTF">2022-03-07T08:25:50Z</dcterms:modified>
</cp:coreProperties>
</file>