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Josefin Slab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Montserrat Light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6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SourceSansPro-boldItalic.fntdata"/><Relationship Id="rId24" Type="http://schemas.openxmlformats.org/officeDocument/2006/relationships/font" Target="fonts/JosefinSlabSemiBold-bold.fntdata"/><Relationship Id="rId23" Type="http://schemas.openxmlformats.org/officeDocument/2006/relationships/font" Target="fonts/JosefinSlab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labSemiBold-boldItalic.fntdata"/><Relationship Id="rId25" Type="http://schemas.openxmlformats.org/officeDocument/2006/relationships/font" Target="fonts/JosefinSlab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1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372680f2b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372680f2b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372680f2b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372680f2b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72680f2b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72680f2b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8aa223c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8aa223c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8aa223c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8aa223c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38c398be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38c398be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8aa223c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8aa223c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372680f2b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372680f2b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4b5b0ea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14b5b0ea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384d980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384d980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1fc8514f1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1fc8514f1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1fc8514f1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1fc8514f1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384d980c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384d980c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372680f2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372680f2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372680f2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372680f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3c83325e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3c83325e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372680f2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372680f2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hyperlink" Target="https://docs.google.com/spreadsheets/d/1n5U3BXs5c1l851J-6FPUvcZdhT2vPfL8x5VevEDLxFc/edit?usp=sharing" TargetMode="External"/><Relationship Id="rId5" Type="http://schemas.openxmlformats.org/officeDocument/2006/relationships/hyperlink" Target="https://drive.google.com/file/d/1Byf7w390vMPvZ_jKTYYmgqUTEBBRLeKl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hyperlink" Target="https://docs.google.com/spreadsheets/d/1_CtqglaShVTif2D5WTwYLfIrmONR93k2yZS3c7t1F0A/edit?usp=sharing" TargetMode="External"/><Relationship Id="rId5" Type="http://schemas.openxmlformats.org/officeDocument/2006/relationships/hyperlink" Target="https://drive.google.com/file/d/1cJ5JT6Vcm7YJU5fK6HJm4my9WK_NTUTD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hyperlink" Target="https://drive.google.com/file/d/1wRn1Y9fKJPePQUoFySZSRHCqcnAcpzvf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hyperlink" Target="https://docs.google.com/spreadsheets/d/1PSgRZAVHSjHLqQ7PClcVHds3V9KmlxDW9ZYNKmX6VHY/edit?usp=sharing" TargetMode="External"/><Relationship Id="rId5" Type="http://schemas.openxmlformats.org/officeDocument/2006/relationships/hyperlink" Target="https://drive.google.com/file/d/1ycP7urNNlIs8BktvJIVyrJaYyFJl68NA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hyperlink" Target="https://drive.google.com/file/d/13Srodle2rsalCtCU26MgyZrHriYodJ8S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hyperlink" Target="https://drive.google.com/file/d/1ruaGgGEnmiYCQhXGImV1Y7f3iW66Phry/view?usp=sharing" TargetMode="External"/><Relationship Id="rId7" Type="http://schemas.openxmlformats.org/officeDocument/2006/relationships/hyperlink" Target="https://drive.google.com/file/d/1ruaGgGEnmiYCQhXGImV1Y7f3iW66Phry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gJIitY24VFrmYyZdRN0druLA76sgAoDt/view?usp=sharing" TargetMode="External"/><Relationship Id="rId4" Type="http://schemas.openxmlformats.org/officeDocument/2006/relationships/hyperlink" Target="https://drive.google.com/file/d/1wfKxHjTvPhpcQ6liS5du10kLpRZJ7bD6/view?usp=sharing" TargetMode="External"/><Relationship Id="rId5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9" Type="http://schemas.openxmlformats.org/officeDocument/2006/relationships/slide" Target="/ppt/slides/slide10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9.xml"/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13" Type="http://schemas.openxmlformats.org/officeDocument/2006/relationships/slide" Target="/ppt/slides/slide14.xml"/><Relationship Id="rId12" Type="http://schemas.openxmlformats.org/officeDocument/2006/relationships/slide" Target="/ppt/slides/slide13.xml"/><Relationship Id="rId15" Type="http://schemas.openxmlformats.org/officeDocument/2006/relationships/slide" Target="/ppt/slides/slide16.xml"/><Relationship Id="rId14" Type="http://schemas.openxmlformats.org/officeDocument/2006/relationships/slide" Target="/ppt/slides/slide15.xml"/><Relationship Id="rId16" Type="http://schemas.openxmlformats.org/officeDocument/2006/relationships/slide" Target="/ppt/slides/slide1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nttherunway.com" TargetMode="External"/><Relationship Id="rId4" Type="http://schemas.openxmlformats.org/officeDocument/2006/relationships/slide" Target="/ppt/slides/slide2.xm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MU1GUUpBkpPpHZDQQPNUuSwfV3dtAGAX/view?usp=sharing" TargetMode="External"/><Relationship Id="rId5" Type="http://schemas.openxmlformats.org/officeDocument/2006/relationships/slide" Target="/ppt/slides/slide2.xml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vovNrf3m23QAdmPheSapuBAhgjavO_s63fY0mKgLsbM/edit?usp=sharing" TargetMode="External"/><Relationship Id="rId4" Type="http://schemas.openxmlformats.org/officeDocument/2006/relationships/hyperlink" Target="https://drive.google.com/file/d/1cv0nsyNVsSrArat9JJIeBwLgm33RJqRE/view?usp=sharing" TargetMode="External"/><Relationship Id="rId5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5Y-_s16rUQ8gr5ZiQbgsUgD8J0TlJJ9Cn8dZIzXJI8s/edit?usp=sharing" TargetMode="External"/><Relationship Id="rId4" Type="http://schemas.openxmlformats.org/officeDocument/2006/relationships/hyperlink" Target="https://docs.google.com/spreadsheets/d/15Y-_s16rUQ8gr5ZiQbgsUgD8J0TlJJ9Cn8dZIzXJI8s/edit?usp=sharing" TargetMode="External"/><Relationship Id="rId5" Type="http://schemas.openxmlformats.org/officeDocument/2006/relationships/hyperlink" Target="https://drive.google.com/file/d/1idmvMXuKq-HeaiNMlIm2_Uy61zeJz0IS/view?usp=sharing" TargetMode="External"/><Relationship Id="rId6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hyperlink" Target="https://docs.google.com/spreadsheets/d/1Ow0pq9xa4rTdXPEisWMy011aATe3FsTuA7G9HxvFwY4/edit?usp=sharing" TargetMode="External"/><Relationship Id="rId5" Type="http://schemas.openxmlformats.org/officeDocument/2006/relationships/hyperlink" Target="https://drive.google.com/file/d/1qNCzN3ExunUheJJDR47VsFEu57XVQsip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19575" y="1462275"/>
            <a:ext cx="5823000" cy="17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Proyecto final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Integrante: María José Reyes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Comisión : 31275</a:t>
            </a: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Profesor: Camilo Andres Redondo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861" name="Google Shape;861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2" name="Google Shape;862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3" name="Google Shape;863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5" name="Google Shape;865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6" name="Google Shape;866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69" name="Google Shape;869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1" name="Google Shape;871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2" name="Google Shape;872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5" name="Google Shape;875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8" name="Google Shape;878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79" name="Google Shape;879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1" name="Google Shape;891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/>
          <p:nvPr>
            <p:ph type="title"/>
          </p:nvPr>
        </p:nvSpPr>
        <p:spPr>
          <a:xfrm>
            <a:off x="2109250" y="324999"/>
            <a:ext cx="37797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FUNCIONES</a:t>
            </a:r>
            <a:endParaRPr sz="3000"/>
          </a:p>
        </p:txBody>
      </p:sp>
      <p:sp>
        <p:nvSpPr>
          <p:cNvPr id="1067" name="Google Shape;1067;p40"/>
          <p:cNvSpPr txBox="1"/>
          <p:nvPr>
            <p:ph idx="2" type="title"/>
          </p:nvPr>
        </p:nvSpPr>
        <p:spPr>
          <a:xfrm>
            <a:off x="7214421" y="2067126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8</a:t>
            </a:r>
            <a:endParaRPr sz="5500"/>
          </a:p>
        </p:txBody>
      </p:sp>
      <p:cxnSp>
        <p:nvCxnSpPr>
          <p:cNvPr id="1068" name="Google Shape;1068;p40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069" name="Google Shape;1069;p40"/>
          <p:cNvGrpSpPr/>
          <p:nvPr/>
        </p:nvGrpSpPr>
        <p:grpSpPr>
          <a:xfrm>
            <a:off x="6737790" y="2219823"/>
            <a:ext cx="289868" cy="852000"/>
            <a:chOff x="456616" y="2161476"/>
            <a:chExt cx="289868" cy="852000"/>
          </a:xfrm>
        </p:grpSpPr>
        <p:sp>
          <p:nvSpPr>
            <p:cNvPr id="1070" name="Google Shape;1070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40"/>
          <p:cNvGrpSpPr/>
          <p:nvPr/>
        </p:nvGrpSpPr>
        <p:grpSpPr>
          <a:xfrm>
            <a:off x="8544872" y="2219823"/>
            <a:ext cx="289868" cy="852000"/>
            <a:chOff x="456616" y="2161476"/>
            <a:chExt cx="289868" cy="852000"/>
          </a:xfrm>
        </p:grpSpPr>
        <p:sp>
          <p:nvSpPr>
            <p:cNvPr id="1076" name="Google Shape;1076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40"/>
          <p:cNvGrpSpPr/>
          <p:nvPr/>
        </p:nvGrpSpPr>
        <p:grpSpPr>
          <a:xfrm rot="5400000">
            <a:off x="7646366" y="1338392"/>
            <a:ext cx="289868" cy="852000"/>
            <a:chOff x="456616" y="2161476"/>
            <a:chExt cx="289868" cy="852000"/>
          </a:xfrm>
        </p:grpSpPr>
        <p:sp>
          <p:nvSpPr>
            <p:cNvPr id="1082" name="Google Shape;1082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40"/>
          <p:cNvGrpSpPr/>
          <p:nvPr/>
        </p:nvGrpSpPr>
        <p:grpSpPr>
          <a:xfrm rot="5400000">
            <a:off x="7646366" y="3101274"/>
            <a:ext cx="289868" cy="852000"/>
            <a:chOff x="456616" y="2161476"/>
            <a:chExt cx="289868" cy="852000"/>
          </a:xfrm>
        </p:grpSpPr>
        <p:sp>
          <p:nvSpPr>
            <p:cNvPr id="1088" name="Google Shape;1088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40"/>
          <p:cNvSpPr txBox="1"/>
          <p:nvPr/>
        </p:nvSpPr>
        <p:spPr>
          <a:xfrm>
            <a:off x="409725" y="1769200"/>
            <a:ext cx="614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Descripción de funciones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detalla nombre , descripción, objetivo y tablas que afecta.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Script de creación de funciones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1"/>
          <p:cNvSpPr txBox="1"/>
          <p:nvPr>
            <p:ph type="title"/>
          </p:nvPr>
        </p:nvSpPr>
        <p:spPr>
          <a:xfrm>
            <a:off x="1971625" y="336766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TRIGGERS</a:t>
            </a:r>
            <a:endParaRPr sz="3000"/>
          </a:p>
        </p:txBody>
      </p:sp>
      <p:sp>
        <p:nvSpPr>
          <p:cNvPr id="1099" name="Google Shape;1099;p41"/>
          <p:cNvSpPr txBox="1"/>
          <p:nvPr>
            <p:ph idx="2" type="title"/>
          </p:nvPr>
        </p:nvSpPr>
        <p:spPr>
          <a:xfrm>
            <a:off x="7169921" y="2050926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09</a:t>
            </a:r>
            <a:endParaRPr sz="5500"/>
          </a:p>
        </p:txBody>
      </p:sp>
      <p:cxnSp>
        <p:nvCxnSpPr>
          <p:cNvPr id="1100" name="Google Shape;1100;p41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101" name="Google Shape;1101;p41"/>
          <p:cNvGrpSpPr/>
          <p:nvPr/>
        </p:nvGrpSpPr>
        <p:grpSpPr>
          <a:xfrm>
            <a:off x="6693290" y="2203623"/>
            <a:ext cx="289868" cy="852000"/>
            <a:chOff x="456616" y="2161476"/>
            <a:chExt cx="289868" cy="852000"/>
          </a:xfrm>
        </p:grpSpPr>
        <p:sp>
          <p:nvSpPr>
            <p:cNvPr id="1102" name="Google Shape;1102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41"/>
          <p:cNvGrpSpPr/>
          <p:nvPr/>
        </p:nvGrpSpPr>
        <p:grpSpPr>
          <a:xfrm>
            <a:off x="8500372" y="2203623"/>
            <a:ext cx="289868" cy="852000"/>
            <a:chOff x="456616" y="2161476"/>
            <a:chExt cx="289868" cy="852000"/>
          </a:xfrm>
        </p:grpSpPr>
        <p:sp>
          <p:nvSpPr>
            <p:cNvPr id="1108" name="Google Shape;1108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41"/>
          <p:cNvGrpSpPr/>
          <p:nvPr/>
        </p:nvGrpSpPr>
        <p:grpSpPr>
          <a:xfrm rot="5400000">
            <a:off x="7601866" y="1322192"/>
            <a:ext cx="289868" cy="852000"/>
            <a:chOff x="456616" y="2161476"/>
            <a:chExt cx="289868" cy="852000"/>
          </a:xfrm>
        </p:grpSpPr>
        <p:sp>
          <p:nvSpPr>
            <p:cNvPr id="1114" name="Google Shape;1114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41"/>
          <p:cNvGrpSpPr/>
          <p:nvPr/>
        </p:nvGrpSpPr>
        <p:grpSpPr>
          <a:xfrm rot="5400000">
            <a:off x="7601866" y="3085074"/>
            <a:ext cx="289868" cy="852000"/>
            <a:chOff x="456616" y="2161476"/>
            <a:chExt cx="289868" cy="852000"/>
          </a:xfrm>
        </p:grpSpPr>
        <p:sp>
          <p:nvSpPr>
            <p:cNvPr id="1120" name="Google Shape;1120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41"/>
          <p:cNvSpPr txBox="1"/>
          <p:nvPr/>
        </p:nvSpPr>
        <p:spPr>
          <a:xfrm>
            <a:off x="1261925" y="1834000"/>
            <a:ext cx="48552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Descripción de triggers y tablas de auditorías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Contiene una explicación para cada trigger con explicación de qué controla cada uno.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Script de creacion de triggers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2"/>
          <p:cNvSpPr txBox="1"/>
          <p:nvPr>
            <p:ph type="title"/>
          </p:nvPr>
        </p:nvSpPr>
        <p:spPr>
          <a:xfrm>
            <a:off x="1885350" y="423105"/>
            <a:ext cx="42426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INSERCIÓN DE DATOS</a:t>
            </a:r>
            <a:endParaRPr sz="3000"/>
          </a:p>
        </p:txBody>
      </p:sp>
      <p:cxnSp>
        <p:nvCxnSpPr>
          <p:cNvPr id="1131" name="Google Shape;1131;p42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32" name="Google Shape;1132;p42"/>
          <p:cNvSpPr txBox="1"/>
          <p:nvPr>
            <p:ph idx="2" type="title"/>
          </p:nvPr>
        </p:nvSpPr>
        <p:spPr>
          <a:xfrm>
            <a:off x="7169921" y="2081126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1</a:t>
            </a:r>
            <a:r>
              <a:rPr lang="en" sz="5500"/>
              <a:t>0</a:t>
            </a:r>
            <a:endParaRPr sz="5500"/>
          </a:p>
        </p:txBody>
      </p:sp>
      <p:grpSp>
        <p:nvGrpSpPr>
          <p:cNvPr id="1133" name="Google Shape;1133;p42"/>
          <p:cNvGrpSpPr/>
          <p:nvPr/>
        </p:nvGrpSpPr>
        <p:grpSpPr>
          <a:xfrm>
            <a:off x="6693290" y="2233823"/>
            <a:ext cx="289868" cy="852000"/>
            <a:chOff x="456616" y="2161476"/>
            <a:chExt cx="289868" cy="852000"/>
          </a:xfrm>
        </p:grpSpPr>
        <p:sp>
          <p:nvSpPr>
            <p:cNvPr id="1134" name="Google Shape;1134;p4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42"/>
          <p:cNvGrpSpPr/>
          <p:nvPr/>
        </p:nvGrpSpPr>
        <p:grpSpPr>
          <a:xfrm>
            <a:off x="8500372" y="2233823"/>
            <a:ext cx="289868" cy="852000"/>
            <a:chOff x="456616" y="2161476"/>
            <a:chExt cx="289868" cy="852000"/>
          </a:xfrm>
        </p:grpSpPr>
        <p:sp>
          <p:nvSpPr>
            <p:cNvPr id="1140" name="Google Shape;1140;p4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42"/>
          <p:cNvGrpSpPr/>
          <p:nvPr/>
        </p:nvGrpSpPr>
        <p:grpSpPr>
          <a:xfrm rot="5400000">
            <a:off x="7601866" y="1352392"/>
            <a:ext cx="289868" cy="852000"/>
            <a:chOff x="456616" y="2161476"/>
            <a:chExt cx="289868" cy="852000"/>
          </a:xfrm>
        </p:grpSpPr>
        <p:sp>
          <p:nvSpPr>
            <p:cNvPr id="1146" name="Google Shape;1146;p4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42"/>
          <p:cNvGrpSpPr/>
          <p:nvPr/>
        </p:nvGrpSpPr>
        <p:grpSpPr>
          <a:xfrm rot="5400000">
            <a:off x="7601866" y="3115274"/>
            <a:ext cx="289868" cy="852000"/>
            <a:chOff x="456616" y="2161476"/>
            <a:chExt cx="289868" cy="852000"/>
          </a:xfrm>
        </p:grpSpPr>
        <p:sp>
          <p:nvSpPr>
            <p:cNvPr id="1152" name="Google Shape;1152;p4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42"/>
          <p:cNvSpPr txBox="1"/>
          <p:nvPr/>
        </p:nvSpPr>
        <p:spPr>
          <a:xfrm>
            <a:off x="495875" y="2612950"/>
            <a:ext cx="55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42"/>
          <p:cNvSpPr txBox="1"/>
          <p:nvPr>
            <p:ph idx="4294967295" type="ctrTitle"/>
          </p:nvPr>
        </p:nvSpPr>
        <p:spPr>
          <a:xfrm>
            <a:off x="396650" y="1633450"/>
            <a:ext cx="6109800" cy="19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Procedimiento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La </a:t>
            </a:r>
            <a:r>
              <a:rPr b="0" lang="en" sz="1400"/>
              <a:t>inserción</a:t>
            </a:r>
            <a:r>
              <a:rPr b="0" lang="en" sz="1400"/>
              <a:t> fue realizada con el sublenguaje DML por medio de la sentencia insert into de manera manual agrupando varios registros a la vez.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Script de inserción de datos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3"/>
          <p:cNvSpPr txBox="1"/>
          <p:nvPr>
            <p:ph idx="2" type="title"/>
          </p:nvPr>
        </p:nvSpPr>
        <p:spPr>
          <a:xfrm>
            <a:off x="7368246" y="2158501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11</a:t>
            </a:r>
            <a:endParaRPr sz="5500"/>
          </a:p>
        </p:txBody>
      </p:sp>
      <p:cxnSp>
        <p:nvCxnSpPr>
          <p:cNvPr id="1164" name="Google Shape;1164;p43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165" name="Google Shape;1165;p43"/>
          <p:cNvGrpSpPr/>
          <p:nvPr/>
        </p:nvGrpSpPr>
        <p:grpSpPr>
          <a:xfrm>
            <a:off x="6891615" y="2311198"/>
            <a:ext cx="289868" cy="852000"/>
            <a:chOff x="456616" y="2161476"/>
            <a:chExt cx="289868" cy="852000"/>
          </a:xfrm>
        </p:grpSpPr>
        <p:sp>
          <p:nvSpPr>
            <p:cNvPr id="1166" name="Google Shape;1166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43"/>
          <p:cNvGrpSpPr/>
          <p:nvPr/>
        </p:nvGrpSpPr>
        <p:grpSpPr>
          <a:xfrm>
            <a:off x="8698697" y="2311198"/>
            <a:ext cx="289868" cy="852000"/>
            <a:chOff x="456616" y="2161476"/>
            <a:chExt cx="289868" cy="852000"/>
          </a:xfrm>
        </p:grpSpPr>
        <p:sp>
          <p:nvSpPr>
            <p:cNvPr id="1172" name="Google Shape;1172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43"/>
          <p:cNvGrpSpPr/>
          <p:nvPr/>
        </p:nvGrpSpPr>
        <p:grpSpPr>
          <a:xfrm rot="5400000">
            <a:off x="7800191" y="1429767"/>
            <a:ext cx="289868" cy="852000"/>
            <a:chOff x="456616" y="2161476"/>
            <a:chExt cx="289868" cy="852000"/>
          </a:xfrm>
        </p:grpSpPr>
        <p:sp>
          <p:nvSpPr>
            <p:cNvPr id="1178" name="Google Shape;1178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43"/>
          <p:cNvGrpSpPr/>
          <p:nvPr/>
        </p:nvGrpSpPr>
        <p:grpSpPr>
          <a:xfrm rot="5400000">
            <a:off x="7800191" y="3192649"/>
            <a:ext cx="289868" cy="852000"/>
            <a:chOff x="456616" y="2161476"/>
            <a:chExt cx="289868" cy="852000"/>
          </a:xfrm>
        </p:grpSpPr>
        <p:sp>
          <p:nvSpPr>
            <p:cNvPr id="1184" name="Google Shape;1184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43"/>
          <p:cNvSpPr txBox="1"/>
          <p:nvPr>
            <p:ph type="title"/>
          </p:nvPr>
        </p:nvSpPr>
        <p:spPr>
          <a:xfrm>
            <a:off x="1885350" y="423105"/>
            <a:ext cx="42426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USUARIOS</a:t>
            </a:r>
            <a:endParaRPr sz="3000"/>
          </a:p>
        </p:txBody>
      </p:sp>
      <p:sp>
        <p:nvSpPr>
          <p:cNvPr id="1190" name="Google Shape;1190;p43"/>
          <p:cNvSpPr txBox="1"/>
          <p:nvPr/>
        </p:nvSpPr>
        <p:spPr>
          <a:xfrm>
            <a:off x="1261925" y="1834000"/>
            <a:ext cx="48552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Descripción de los usuarios creados</a:t>
            </a:r>
            <a:endParaRPr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Contiene una explicación de los usuarios creados y sus permisos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Script de creación de usuario y sus permisos</a:t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4"/>
          <p:cNvSpPr txBox="1"/>
          <p:nvPr>
            <p:ph idx="2" type="title"/>
          </p:nvPr>
        </p:nvSpPr>
        <p:spPr>
          <a:xfrm>
            <a:off x="7368246" y="2158501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12</a:t>
            </a:r>
            <a:endParaRPr sz="5500"/>
          </a:p>
        </p:txBody>
      </p:sp>
      <p:cxnSp>
        <p:nvCxnSpPr>
          <p:cNvPr id="1196" name="Google Shape;1196;p44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197" name="Google Shape;1197;p44"/>
          <p:cNvGrpSpPr/>
          <p:nvPr/>
        </p:nvGrpSpPr>
        <p:grpSpPr>
          <a:xfrm>
            <a:off x="6891615" y="2311198"/>
            <a:ext cx="289868" cy="852000"/>
            <a:chOff x="456616" y="2161476"/>
            <a:chExt cx="289868" cy="852000"/>
          </a:xfrm>
        </p:grpSpPr>
        <p:sp>
          <p:nvSpPr>
            <p:cNvPr id="1198" name="Google Shape;1198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44"/>
          <p:cNvGrpSpPr/>
          <p:nvPr/>
        </p:nvGrpSpPr>
        <p:grpSpPr>
          <a:xfrm>
            <a:off x="8698697" y="2311198"/>
            <a:ext cx="289868" cy="852000"/>
            <a:chOff x="456616" y="2161476"/>
            <a:chExt cx="289868" cy="852000"/>
          </a:xfrm>
        </p:grpSpPr>
        <p:sp>
          <p:nvSpPr>
            <p:cNvPr id="1204" name="Google Shape;1204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44"/>
          <p:cNvGrpSpPr/>
          <p:nvPr/>
        </p:nvGrpSpPr>
        <p:grpSpPr>
          <a:xfrm rot="5400000">
            <a:off x="7800191" y="1429767"/>
            <a:ext cx="289868" cy="852000"/>
            <a:chOff x="456616" y="2161476"/>
            <a:chExt cx="289868" cy="852000"/>
          </a:xfrm>
        </p:grpSpPr>
        <p:sp>
          <p:nvSpPr>
            <p:cNvPr id="1210" name="Google Shape;1210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44"/>
          <p:cNvGrpSpPr/>
          <p:nvPr/>
        </p:nvGrpSpPr>
        <p:grpSpPr>
          <a:xfrm rot="5400000">
            <a:off x="7800191" y="3192649"/>
            <a:ext cx="289868" cy="852000"/>
            <a:chOff x="456616" y="2161476"/>
            <a:chExt cx="289868" cy="852000"/>
          </a:xfrm>
        </p:grpSpPr>
        <p:sp>
          <p:nvSpPr>
            <p:cNvPr id="1216" name="Google Shape;1216;p4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1" name="Google Shape;1221;p44"/>
          <p:cNvSpPr txBox="1"/>
          <p:nvPr>
            <p:ph type="title"/>
          </p:nvPr>
        </p:nvSpPr>
        <p:spPr>
          <a:xfrm>
            <a:off x="1172675" y="423100"/>
            <a:ext cx="56400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CONTROL DE TRANSACCIONES</a:t>
            </a:r>
            <a:endParaRPr sz="3000"/>
          </a:p>
        </p:txBody>
      </p:sp>
      <p:sp>
        <p:nvSpPr>
          <p:cNvPr id="1222" name="Google Shape;1222;p44"/>
          <p:cNvSpPr txBox="1"/>
          <p:nvPr/>
        </p:nvSpPr>
        <p:spPr>
          <a:xfrm>
            <a:off x="1563550" y="1682225"/>
            <a:ext cx="4488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Sublenguaje TC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realizaron unas series de modificaciones en los registros, controladas por transacciones (Rollback,Commit,savepoint)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Script de control de transacciones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5"/>
          <p:cNvSpPr txBox="1"/>
          <p:nvPr>
            <p:ph type="title"/>
          </p:nvPr>
        </p:nvSpPr>
        <p:spPr>
          <a:xfrm>
            <a:off x="31800" y="4662750"/>
            <a:ext cx="9080400" cy="3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REPORTERIA</a:t>
            </a:r>
            <a:endParaRPr/>
          </a:p>
        </p:txBody>
      </p:sp>
      <p:pic>
        <p:nvPicPr>
          <p:cNvPr id="1228" name="Google Shape;12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" y="76775"/>
            <a:ext cx="7606849" cy="4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3425" y="76775"/>
            <a:ext cx="849800" cy="10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45"/>
          <p:cNvSpPr txBox="1"/>
          <p:nvPr/>
        </p:nvSpPr>
        <p:spPr>
          <a:xfrm>
            <a:off x="7890300" y="1573750"/>
            <a:ext cx="105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Link de acceso al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dashboard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6"/>
          <p:cNvSpPr txBox="1"/>
          <p:nvPr>
            <p:ph idx="2" type="title"/>
          </p:nvPr>
        </p:nvSpPr>
        <p:spPr>
          <a:xfrm>
            <a:off x="7368246" y="2158501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14</a:t>
            </a:r>
            <a:endParaRPr sz="5500"/>
          </a:p>
        </p:txBody>
      </p:sp>
      <p:cxnSp>
        <p:nvCxnSpPr>
          <p:cNvPr id="1236" name="Google Shape;1236;p46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237" name="Google Shape;1237;p46"/>
          <p:cNvGrpSpPr/>
          <p:nvPr/>
        </p:nvGrpSpPr>
        <p:grpSpPr>
          <a:xfrm>
            <a:off x="6891615" y="2311198"/>
            <a:ext cx="289868" cy="852000"/>
            <a:chOff x="456616" y="2161476"/>
            <a:chExt cx="289868" cy="852000"/>
          </a:xfrm>
        </p:grpSpPr>
        <p:sp>
          <p:nvSpPr>
            <p:cNvPr id="1238" name="Google Shape;1238;p4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46"/>
          <p:cNvGrpSpPr/>
          <p:nvPr/>
        </p:nvGrpSpPr>
        <p:grpSpPr>
          <a:xfrm>
            <a:off x="8698697" y="2311198"/>
            <a:ext cx="289868" cy="852000"/>
            <a:chOff x="456616" y="2161476"/>
            <a:chExt cx="289868" cy="852000"/>
          </a:xfrm>
        </p:grpSpPr>
        <p:sp>
          <p:nvSpPr>
            <p:cNvPr id="1244" name="Google Shape;1244;p4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 rot="5400000">
            <a:off x="7800191" y="1429767"/>
            <a:ext cx="289868" cy="852000"/>
            <a:chOff x="456616" y="2161476"/>
            <a:chExt cx="289868" cy="852000"/>
          </a:xfrm>
        </p:grpSpPr>
        <p:sp>
          <p:nvSpPr>
            <p:cNvPr id="1250" name="Google Shape;1250;p4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46"/>
          <p:cNvGrpSpPr/>
          <p:nvPr/>
        </p:nvGrpSpPr>
        <p:grpSpPr>
          <a:xfrm rot="5400000">
            <a:off x="7800191" y="3192649"/>
            <a:ext cx="289868" cy="852000"/>
            <a:chOff x="456616" y="2161476"/>
            <a:chExt cx="289868" cy="852000"/>
          </a:xfrm>
        </p:grpSpPr>
        <p:sp>
          <p:nvSpPr>
            <p:cNvPr id="1256" name="Google Shape;1256;p4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1" name="Google Shape;1261;p46"/>
          <p:cNvSpPr txBox="1"/>
          <p:nvPr>
            <p:ph type="title"/>
          </p:nvPr>
        </p:nvSpPr>
        <p:spPr>
          <a:xfrm>
            <a:off x="1885350" y="423105"/>
            <a:ext cx="42426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HERRAMIENTAS UTILIZADAS</a:t>
            </a:r>
            <a:endParaRPr sz="3000"/>
          </a:p>
        </p:txBody>
      </p:sp>
      <p:sp>
        <p:nvSpPr>
          <p:cNvPr id="1262" name="Google Shape;1262;p46"/>
          <p:cNvSpPr txBox="1"/>
          <p:nvPr/>
        </p:nvSpPr>
        <p:spPr>
          <a:xfrm>
            <a:off x="1379225" y="1785325"/>
            <a:ext cx="4748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el presente trabajo se utilizaron las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siguientes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herramientas: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sistema de gestión de BD utilizado fue MySQL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la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elaboración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inicial de los bocetos del diagrama se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utilizó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Drawio, con el correr de la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cursada mejore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elaboración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del diagrama y lo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construí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mediante MySQL Workbench.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la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generación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la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reportería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utilice Power BI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modo de repositorio google Drive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7"/>
          <p:cNvSpPr txBox="1"/>
          <p:nvPr>
            <p:ph type="title"/>
          </p:nvPr>
        </p:nvSpPr>
        <p:spPr>
          <a:xfrm>
            <a:off x="796400" y="2278356"/>
            <a:ext cx="42426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Backup de tablas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Backup estructura y datos</a:t>
            </a:r>
            <a:endParaRPr sz="1400"/>
          </a:p>
        </p:txBody>
      </p:sp>
      <p:sp>
        <p:nvSpPr>
          <p:cNvPr id="1268" name="Google Shape;1268;p47"/>
          <p:cNvSpPr txBox="1"/>
          <p:nvPr>
            <p:ph idx="2" type="title"/>
          </p:nvPr>
        </p:nvSpPr>
        <p:spPr>
          <a:xfrm>
            <a:off x="5193990" y="553261"/>
            <a:ext cx="9666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15</a:t>
            </a:r>
            <a:endParaRPr sz="5500"/>
          </a:p>
        </p:txBody>
      </p:sp>
      <p:cxnSp>
        <p:nvCxnSpPr>
          <p:cNvPr id="1269" name="Google Shape;1269;p47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270" name="Google Shape;1270;p47"/>
          <p:cNvGrpSpPr/>
          <p:nvPr/>
        </p:nvGrpSpPr>
        <p:grpSpPr>
          <a:xfrm>
            <a:off x="4795886" y="682512"/>
            <a:ext cx="242127" cy="720877"/>
            <a:chOff x="456616" y="2161476"/>
            <a:chExt cx="289868" cy="852000"/>
          </a:xfrm>
        </p:grpSpPr>
        <p:sp>
          <p:nvSpPr>
            <p:cNvPr id="1271" name="Google Shape;1271;p4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47"/>
          <p:cNvGrpSpPr/>
          <p:nvPr/>
        </p:nvGrpSpPr>
        <p:grpSpPr>
          <a:xfrm>
            <a:off x="6305292" y="682512"/>
            <a:ext cx="242127" cy="720877"/>
            <a:chOff x="456616" y="2161476"/>
            <a:chExt cx="289868" cy="852000"/>
          </a:xfrm>
        </p:grpSpPr>
        <p:sp>
          <p:nvSpPr>
            <p:cNvPr id="1277" name="Google Shape;1277;p4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47"/>
          <p:cNvGrpSpPr/>
          <p:nvPr/>
        </p:nvGrpSpPr>
        <p:grpSpPr>
          <a:xfrm rot="5400000">
            <a:off x="5553143" y="-58695"/>
            <a:ext cx="245257" cy="711675"/>
            <a:chOff x="456616" y="2161476"/>
            <a:chExt cx="289868" cy="852000"/>
          </a:xfrm>
        </p:grpSpPr>
        <p:sp>
          <p:nvSpPr>
            <p:cNvPr id="1283" name="Google Shape;1283;p4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47"/>
          <p:cNvGrpSpPr/>
          <p:nvPr/>
        </p:nvGrpSpPr>
        <p:grpSpPr>
          <a:xfrm rot="5400000">
            <a:off x="5553143" y="1432830"/>
            <a:ext cx="245257" cy="711675"/>
            <a:chOff x="456616" y="2161476"/>
            <a:chExt cx="289868" cy="852000"/>
          </a:xfrm>
        </p:grpSpPr>
        <p:sp>
          <p:nvSpPr>
            <p:cNvPr id="1289" name="Google Shape;1289;p4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4" name="Google Shape;1294;p47"/>
          <p:cNvSpPr txBox="1"/>
          <p:nvPr/>
        </p:nvSpPr>
        <p:spPr>
          <a:xfrm>
            <a:off x="1458850" y="1535650"/>
            <a:ext cx="309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BACKUP - BD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8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1300" name="Google Shape;1300;p48"/>
          <p:cNvSpPr txBox="1"/>
          <p:nvPr>
            <p:ph idx="2" type="title"/>
          </p:nvPr>
        </p:nvSpPr>
        <p:spPr>
          <a:xfrm>
            <a:off x="3672100" y="1227575"/>
            <a:ext cx="19512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2"/>
          <p:cNvSpPr txBox="1"/>
          <p:nvPr>
            <p:ph type="title"/>
          </p:nvPr>
        </p:nvSpPr>
        <p:spPr>
          <a:xfrm>
            <a:off x="5342450" y="204500"/>
            <a:ext cx="1908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Indice</a:t>
            </a:r>
            <a:endParaRPr sz="2600"/>
          </a:p>
        </p:txBody>
      </p:sp>
      <p:sp>
        <p:nvSpPr>
          <p:cNvPr id="897" name="Google Shape;897;p32"/>
          <p:cNvSpPr txBox="1"/>
          <p:nvPr/>
        </p:nvSpPr>
        <p:spPr>
          <a:xfrm>
            <a:off x="1223850" y="158200"/>
            <a:ext cx="59238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howjump?jump=nextslide"/>
              </a:rPr>
              <a:t>Temática elegida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3"/>
              </a:rPr>
              <a:t>Modelo de negocio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Situación problemática y objetivo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Diagrama E R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6"/>
              </a:rPr>
              <a:t>Listado de tablas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7"/>
              </a:rPr>
              <a:t>Listado de vistas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8"/>
              </a:rPr>
              <a:t>Listado de stored procedures</a:t>
            </a:r>
            <a:endParaRPr sz="18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9"/>
              </a:rPr>
              <a:t>Listado de funciones 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0"/>
              </a:rPr>
              <a:t>Listado de triggers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1"/>
              </a:rPr>
              <a:t>Script de inserción de dato</a:t>
            </a:r>
            <a:endParaRPr sz="1300" u="sng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2"/>
              </a:rPr>
              <a:t>Usuarios</a:t>
            </a:r>
            <a:endParaRPr sz="1300" u="sng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3"/>
              </a:rPr>
              <a:t>Control de transacciones</a:t>
            </a:r>
            <a:endParaRPr sz="1300" u="sng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4"/>
              </a:rPr>
              <a:t>Informes generados en base a la información almacenada en las tablas 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5"/>
              </a:rPr>
              <a:t>Herramientas utilizadas en el proyecto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6"/>
              </a:rPr>
              <a:t>Backup de la base de datos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3"/>
          <p:cNvSpPr txBox="1"/>
          <p:nvPr>
            <p:ph type="title"/>
          </p:nvPr>
        </p:nvSpPr>
        <p:spPr>
          <a:xfrm>
            <a:off x="2379475" y="3519201"/>
            <a:ext cx="42426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RENT THE RUNWAY</a:t>
            </a:r>
            <a:endParaRPr b="0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Sitio web de alquiler de vestidos</a:t>
            </a:r>
            <a:endParaRPr b="0" sz="1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https://www.renttherunway.com</a:t>
            </a:r>
            <a:endParaRPr sz="2400"/>
          </a:p>
        </p:txBody>
      </p:sp>
      <p:sp>
        <p:nvSpPr>
          <p:cNvPr id="903" name="Google Shape;903;p33"/>
          <p:cNvSpPr txBox="1"/>
          <p:nvPr>
            <p:ph idx="2" type="title"/>
          </p:nvPr>
        </p:nvSpPr>
        <p:spPr>
          <a:xfrm>
            <a:off x="7344121" y="1936351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01</a:t>
            </a:r>
            <a:endParaRPr sz="5500"/>
          </a:p>
        </p:txBody>
      </p:sp>
      <p:sp>
        <p:nvSpPr>
          <p:cNvPr id="904" name="Google Shape;904;p33"/>
          <p:cNvSpPr txBox="1"/>
          <p:nvPr>
            <p:ph idx="1" type="subTitle"/>
          </p:nvPr>
        </p:nvSpPr>
        <p:spPr>
          <a:xfrm>
            <a:off x="2309475" y="84725"/>
            <a:ext cx="4280700" cy="8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TEMÁTICA ELEGIDA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05" name="Google Shape;905;p33"/>
          <p:cNvGrpSpPr/>
          <p:nvPr/>
        </p:nvGrpSpPr>
        <p:grpSpPr>
          <a:xfrm>
            <a:off x="6867490" y="2089048"/>
            <a:ext cx="289868" cy="852000"/>
            <a:chOff x="456616" y="2161476"/>
            <a:chExt cx="289868" cy="852000"/>
          </a:xfrm>
        </p:grpSpPr>
        <p:sp>
          <p:nvSpPr>
            <p:cNvPr id="906" name="Google Shape;906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33"/>
          <p:cNvGrpSpPr/>
          <p:nvPr/>
        </p:nvGrpSpPr>
        <p:grpSpPr>
          <a:xfrm>
            <a:off x="8674572" y="2089048"/>
            <a:ext cx="289868" cy="852000"/>
            <a:chOff x="456616" y="2161476"/>
            <a:chExt cx="289868" cy="852000"/>
          </a:xfrm>
        </p:grpSpPr>
        <p:sp>
          <p:nvSpPr>
            <p:cNvPr id="912" name="Google Shape;912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33"/>
          <p:cNvGrpSpPr/>
          <p:nvPr/>
        </p:nvGrpSpPr>
        <p:grpSpPr>
          <a:xfrm rot="5400000">
            <a:off x="7776066" y="1207617"/>
            <a:ext cx="289868" cy="852000"/>
            <a:chOff x="456616" y="2161476"/>
            <a:chExt cx="289868" cy="852000"/>
          </a:xfrm>
        </p:grpSpPr>
        <p:sp>
          <p:nvSpPr>
            <p:cNvPr id="918" name="Google Shape;918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3"/>
          <p:cNvGrpSpPr/>
          <p:nvPr/>
        </p:nvGrpSpPr>
        <p:grpSpPr>
          <a:xfrm rot="5400000">
            <a:off x="7776066" y="2970499"/>
            <a:ext cx="289868" cy="852000"/>
            <a:chOff x="456616" y="2161476"/>
            <a:chExt cx="289868" cy="852000"/>
          </a:xfrm>
        </p:grpSpPr>
        <p:sp>
          <p:nvSpPr>
            <p:cNvPr id="924" name="Google Shape;924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9" name="Google Shape;9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625" y="1488675"/>
            <a:ext cx="3447576" cy="189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4"/>
          <p:cNvSpPr txBox="1"/>
          <p:nvPr>
            <p:ph idx="1" type="subTitle"/>
          </p:nvPr>
        </p:nvSpPr>
        <p:spPr>
          <a:xfrm>
            <a:off x="654450" y="1509725"/>
            <a:ext cx="3663300" cy="27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Las mujeres pueden alquilar vestidos de alta costura y accesorios en el sitio web y recibirlos  en su domicilio por mensajería. Este permite a las mujeres usar ropa cara para ocasiones especiales sin tener que comprarlos y poseerlos.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El modelo comercial además impulsa la moda sostenible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4"/>
          <p:cNvSpPr txBox="1"/>
          <p:nvPr>
            <p:ph type="title"/>
          </p:nvPr>
        </p:nvSpPr>
        <p:spPr>
          <a:xfrm>
            <a:off x="2288350" y="652617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MODELO DE NEGOCIO</a:t>
            </a:r>
            <a:endParaRPr sz="2500"/>
          </a:p>
        </p:txBody>
      </p:sp>
      <p:pic>
        <p:nvPicPr>
          <p:cNvPr id="936" name="Google Shape;9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650" y="1400950"/>
            <a:ext cx="2820450" cy="26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5"/>
          <p:cNvSpPr txBox="1"/>
          <p:nvPr>
            <p:ph idx="1" type="subTitle"/>
          </p:nvPr>
        </p:nvSpPr>
        <p:spPr>
          <a:xfrm>
            <a:off x="1130675" y="133025"/>
            <a:ext cx="7194300" cy="41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3"/>
              </a:rPr>
              <a:t>SITUACIÓN PROBLEMÁTICA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Por medio de la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información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que se logra obtener de la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página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web intentamos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just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Clr>
                <a:srgbClr val="0E5772"/>
              </a:buClr>
              <a:buSzPts val="11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Lograr  la eficiencia del  stock de los vestidos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E5772"/>
              </a:buClr>
              <a:buSzPts val="11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Lograr la eficiencia   en los envíos.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E5772"/>
              </a:buClr>
              <a:buSzPts val="11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Conocer la preferencia y estilos de las clientas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E5772"/>
              </a:buClr>
              <a:buSzPts val="11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Detectar los productos más solicitados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OBJETIVO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Se propone diseñar una BD que almacene toda la información relacionada a los pedidos ,envíos ,  características  de los productos y datos de los clientes para de esa manera generar reportes que nos permitan obtener insight para la toma de decisión.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2" name="Google Shape;94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2275" y="1373725"/>
            <a:ext cx="1773650" cy="1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626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36"/>
          <p:cNvSpPr txBox="1"/>
          <p:nvPr/>
        </p:nvSpPr>
        <p:spPr>
          <a:xfrm>
            <a:off x="7678725" y="2900375"/>
            <a:ext cx="137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 de acceso al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archivo del diagrama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36"/>
          <p:cNvSpPr txBox="1"/>
          <p:nvPr/>
        </p:nvSpPr>
        <p:spPr>
          <a:xfrm>
            <a:off x="7751775" y="1512800"/>
            <a:ext cx="1231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DIAGRAMA  ENTIDAD RELACIÓN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0" name="Google Shape;95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2924" y="4038599"/>
            <a:ext cx="1163617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7"/>
          <p:cNvSpPr txBox="1"/>
          <p:nvPr>
            <p:ph idx="2" type="title"/>
          </p:nvPr>
        </p:nvSpPr>
        <p:spPr>
          <a:xfrm>
            <a:off x="7209821" y="2109026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05</a:t>
            </a:r>
            <a:endParaRPr sz="5500"/>
          </a:p>
        </p:txBody>
      </p:sp>
      <p:cxnSp>
        <p:nvCxnSpPr>
          <p:cNvPr id="956" name="Google Shape;956;p37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957" name="Google Shape;957;p37"/>
          <p:cNvGrpSpPr/>
          <p:nvPr/>
        </p:nvGrpSpPr>
        <p:grpSpPr>
          <a:xfrm>
            <a:off x="6611240" y="2261723"/>
            <a:ext cx="289868" cy="852000"/>
            <a:chOff x="456616" y="2161476"/>
            <a:chExt cx="289868" cy="852000"/>
          </a:xfrm>
        </p:grpSpPr>
        <p:sp>
          <p:nvSpPr>
            <p:cNvPr id="958" name="Google Shape;95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8514357" y="2261724"/>
            <a:ext cx="289839" cy="852000"/>
            <a:chOff x="456616" y="2161476"/>
            <a:chExt cx="289868" cy="852000"/>
          </a:xfrm>
        </p:grpSpPr>
        <p:sp>
          <p:nvSpPr>
            <p:cNvPr id="964" name="Google Shape;964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7"/>
          <p:cNvGrpSpPr/>
          <p:nvPr/>
        </p:nvGrpSpPr>
        <p:grpSpPr>
          <a:xfrm rot="5400000">
            <a:off x="7643591" y="1308067"/>
            <a:ext cx="289868" cy="852000"/>
            <a:chOff x="456616" y="2161476"/>
            <a:chExt cx="289868" cy="852000"/>
          </a:xfrm>
        </p:grpSpPr>
        <p:sp>
          <p:nvSpPr>
            <p:cNvPr id="970" name="Google Shape;970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7"/>
          <p:cNvGrpSpPr/>
          <p:nvPr/>
        </p:nvGrpSpPr>
        <p:grpSpPr>
          <a:xfrm rot="5400000">
            <a:off x="7643591" y="3215374"/>
            <a:ext cx="289868" cy="852000"/>
            <a:chOff x="456616" y="2161476"/>
            <a:chExt cx="289868" cy="852000"/>
          </a:xfrm>
        </p:grpSpPr>
        <p:sp>
          <p:nvSpPr>
            <p:cNvPr id="976" name="Google Shape;976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37"/>
          <p:cNvSpPr txBox="1"/>
          <p:nvPr>
            <p:ph idx="4294967295" type="ctrTitle"/>
          </p:nvPr>
        </p:nvSpPr>
        <p:spPr>
          <a:xfrm>
            <a:off x="598600" y="967963"/>
            <a:ext cx="5480400" cy="32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Descripción de tablas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2"/>
                </a:solidFill>
              </a:rPr>
              <a:t>Listado de tablas con descripción de su estructura (columna, descripción, tipo de dato, tipo de clave).</a:t>
            </a:r>
            <a:endParaRPr b="0"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Script de creación de las tablas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chemeClr val="dk2"/>
                </a:solidFill>
              </a:rPr>
              <a:t>Nota: se crearon 2 tablas adicionales para la auditoría de eventos pero están explicadas dentro de los Triggers</a:t>
            </a:r>
            <a:endParaRPr b="0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82" name="Google Shape;982;p37"/>
          <p:cNvSpPr txBox="1"/>
          <p:nvPr>
            <p:ph type="title"/>
          </p:nvPr>
        </p:nvSpPr>
        <p:spPr>
          <a:xfrm>
            <a:off x="2310075" y="287616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TABLAS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8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988" name="Google Shape;988;p38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989" name="Google Shape;989;p38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1" name="Google Shape;991;p3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992" name="Google Shape;992;p3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4" name="Google Shape;994;p3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995" name="Google Shape;995;p3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7" name="Google Shape;997;p38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998" name="Google Shape;998;p38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38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1001" name="Google Shape;1001;p38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38"/>
          <p:cNvSpPr txBox="1"/>
          <p:nvPr/>
        </p:nvSpPr>
        <p:spPr>
          <a:xfrm>
            <a:off x="1236125" y="2192513"/>
            <a:ext cx="470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Descripción</a:t>
            </a: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 de vistas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Listado de vistas con descripción de su estructura (columna, descripción, objetivo, tablas que la componen).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Script de creación de vistas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38"/>
          <p:cNvSpPr txBox="1"/>
          <p:nvPr>
            <p:ph type="ctrTitle"/>
          </p:nvPr>
        </p:nvSpPr>
        <p:spPr>
          <a:xfrm>
            <a:off x="1489350" y="1385713"/>
            <a:ext cx="1894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action="ppaction://hlinksldjump" r:id="rId6"/>
              </a:rPr>
              <a:t>VISTAS</a:t>
            </a:r>
            <a:endParaRPr sz="3000"/>
          </a:p>
        </p:txBody>
      </p:sp>
      <p:sp>
        <p:nvSpPr>
          <p:cNvPr id="1005" name="Google Shape;1005;p38"/>
          <p:cNvSpPr txBox="1"/>
          <p:nvPr>
            <p:ph idx="4294967295" type="title"/>
          </p:nvPr>
        </p:nvSpPr>
        <p:spPr>
          <a:xfrm>
            <a:off x="7477480" y="2021416"/>
            <a:ext cx="10461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1"/>
                </a:solidFill>
              </a:rPr>
              <a:t>06</a:t>
            </a:r>
            <a:endParaRPr sz="4900">
              <a:solidFill>
                <a:schemeClr val="accent1"/>
              </a:solidFill>
            </a:endParaRPr>
          </a:p>
        </p:txBody>
      </p:sp>
      <p:grpSp>
        <p:nvGrpSpPr>
          <p:cNvPr id="1006" name="Google Shape;1006;p38"/>
          <p:cNvGrpSpPr/>
          <p:nvPr/>
        </p:nvGrpSpPr>
        <p:grpSpPr>
          <a:xfrm>
            <a:off x="7046793" y="2161364"/>
            <a:ext cx="261925" cy="781113"/>
            <a:chOff x="456616" y="2161476"/>
            <a:chExt cx="289868" cy="852000"/>
          </a:xfrm>
        </p:grpSpPr>
        <p:sp>
          <p:nvSpPr>
            <p:cNvPr id="1007" name="Google Shape;1007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38"/>
          <p:cNvGrpSpPr/>
          <p:nvPr/>
        </p:nvGrpSpPr>
        <p:grpSpPr>
          <a:xfrm>
            <a:off x="8679679" y="2161364"/>
            <a:ext cx="261925" cy="781113"/>
            <a:chOff x="456616" y="2161476"/>
            <a:chExt cx="289868" cy="852000"/>
          </a:xfrm>
        </p:grpSpPr>
        <p:sp>
          <p:nvSpPr>
            <p:cNvPr id="1013" name="Google Shape;1013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8"/>
          <p:cNvGrpSpPr/>
          <p:nvPr/>
        </p:nvGrpSpPr>
        <p:grpSpPr>
          <a:xfrm rot="5400000">
            <a:off x="7865886" y="1358916"/>
            <a:ext cx="265751" cy="769867"/>
            <a:chOff x="456616" y="2161476"/>
            <a:chExt cx="289868" cy="852000"/>
          </a:xfrm>
        </p:grpSpPr>
        <p:sp>
          <p:nvSpPr>
            <p:cNvPr id="1019" name="Google Shape;1019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38"/>
          <p:cNvGrpSpPr/>
          <p:nvPr/>
        </p:nvGrpSpPr>
        <p:grpSpPr>
          <a:xfrm rot="5400000">
            <a:off x="7865886" y="2975164"/>
            <a:ext cx="265751" cy="769867"/>
            <a:chOff x="456616" y="2161476"/>
            <a:chExt cx="289868" cy="852000"/>
          </a:xfrm>
        </p:grpSpPr>
        <p:sp>
          <p:nvSpPr>
            <p:cNvPr id="1025" name="Google Shape;1025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9"/>
          <p:cNvSpPr txBox="1"/>
          <p:nvPr>
            <p:ph type="title"/>
          </p:nvPr>
        </p:nvSpPr>
        <p:spPr>
          <a:xfrm>
            <a:off x="2085400" y="230301"/>
            <a:ext cx="3416400" cy="9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STORED PROCEDURES</a:t>
            </a:r>
            <a:endParaRPr sz="3000"/>
          </a:p>
        </p:txBody>
      </p:sp>
      <p:sp>
        <p:nvSpPr>
          <p:cNvPr id="1035" name="Google Shape;1035;p39"/>
          <p:cNvSpPr txBox="1"/>
          <p:nvPr>
            <p:ph idx="2" type="title"/>
          </p:nvPr>
        </p:nvSpPr>
        <p:spPr>
          <a:xfrm>
            <a:off x="7213096" y="2066851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07</a:t>
            </a:r>
            <a:endParaRPr sz="5500"/>
          </a:p>
        </p:txBody>
      </p:sp>
      <p:cxnSp>
        <p:nvCxnSpPr>
          <p:cNvPr id="1036" name="Google Shape;1036;p39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037" name="Google Shape;1037;p39"/>
          <p:cNvGrpSpPr/>
          <p:nvPr/>
        </p:nvGrpSpPr>
        <p:grpSpPr>
          <a:xfrm>
            <a:off x="6736465" y="2219548"/>
            <a:ext cx="289868" cy="852000"/>
            <a:chOff x="456616" y="2161476"/>
            <a:chExt cx="289868" cy="852000"/>
          </a:xfrm>
        </p:grpSpPr>
        <p:sp>
          <p:nvSpPr>
            <p:cNvPr id="1038" name="Google Shape;1038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8543547" y="2219548"/>
            <a:ext cx="289868" cy="852000"/>
            <a:chOff x="456616" y="2161476"/>
            <a:chExt cx="289868" cy="852000"/>
          </a:xfrm>
        </p:grpSpPr>
        <p:sp>
          <p:nvSpPr>
            <p:cNvPr id="1044" name="Google Shape;1044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 rot="5400000">
            <a:off x="7645041" y="1338117"/>
            <a:ext cx="289868" cy="852000"/>
            <a:chOff x="456616" y="2161476"/>
            <a:chExt cx="289868" cy="852000"/>
          </a:xfrm>
        </p:grpSpPr>
        <p:sp>
          <p:nvSpPr>
            <p:cNvPr id="1050" name="Google Shape;1050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39"/>
          <p:cNvGrpSpPr/>
          <p:nvPr/>
        </p:nvGrpSpPr>
        <p:grpSpPr>
          <a:xfrm rot="5400000">
            <a:off x="7645041" y="3100999"/>
            <a:ext cx="289868" cy="852000"/>
            <a:chOff x="456616" y="2161476"/>
            <a:chExt cx="289868" cy="852000"/>
          </a:xfrm>
        </p:grpSpPr>
        <p:sp>
          <p:nvSpPr>
            <p:cNvPr id="1056" name="Google Shape;1056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39"/>
          <p:cNvSpPr txBox="1"/>
          <p:nvPr/>
        </p:nvSpPr>
        <p:spPr>
          <a:xfrm>
            <a:off x="736450" y="1778550"/>
            <a:ext cx="4655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Descripción de stored procedures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plasma en la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descripción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hace cada uno y como usarlo.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Script de creación de stored procedures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