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4" r:id="rId4"/>
    <p:sldId id="257" r:id="rId5"/>
    <p:sldId id="258" r:id="rId6"/>
    <p:sldId id="259" r:id="rId7"/>
    <p:sldId id="261" r:id="rId8"/>
    <p:sldId id="262" r:id="rId9"/>
    <p:sldId id="263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9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EA6C-F17E-4C25-8B57-2BF93C573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D72B7-84B9-47AA-ABB0-D6250AC81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ABE1E-D34F-4AF0-BDD2-DD8ECE9F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F93D-0CB8-4373-80EA-E0CD5DFF71E9}" type="datetimeFigureOut">
              <a:rPr lang="en-AU" smtClean="0"/>
              <a:t>5/11/2018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65B90-D124-4153-A997-A3DF62CD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95EC6-CA36-4E8E-BD29-EE640FE8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4270-B098-4CCA-9F99-B3A1C4CBA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779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DA7E0-89C6-4F88-BE6D-3EEC8EB5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C4D5A-2754-4B36-94D1-2D1E25E8D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5800F-4029-489B-AC3C-EFB2B46FC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F93D-0CB8-4373-80EA-E0CD5DFF71E9}" type="datetimeFigureOut">
              <a:rPr lang="en-AU" smtClean="0"/>
              <a:t>5/11/2018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49DEF-766E-4C68-8C77-16FA7B4A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C7B28-775E-44EE-85D0-0BBD4A52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4270-B098-4CCA-9F99-B3A1C4CBA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616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82B1E-4E38-4CCF-86A3-3FDD92E20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F1461-9D76-4FED-8227-D67D0F227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BD31-6195-4BEA-A450-23EAE916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F93D-0CB8-4373-80EA-E0CD5DFF71E9}" type="datetimeFigureOut">
              <a:rPr lang="en-AU" smtClean="0"/>
              <a:t>5/11/2018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D0B2D-B3A3-44DE-B764-B08C9EA0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FF004-89DF-4BA9-B00E-33108072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4270-B098-4CCA-9F99-B3A1C4CBA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396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6CBB-00A7-4BC7-AB33-CC8C3672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0F905-C298-41E0-8218-D59EFAA2E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93DA8-C811-49B9-A301-A903B4FB0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F93D-0CB8-4373-80EA-E0CD5DFF71E9}" type="datetimeFigureOut">
              <a:rPr lang="en-AU" smtClean="0"/>
              <a:t>5/11/2018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A5298-24E0-420A-B5A3-56A9464EC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0EA53-BE2A-4DB0-9CBE-9E060C81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4270-B098-4CCA-9F99-B3A1C4CBA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666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B2791-BDB0-4074-B911-4CB4C577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508D6-99B1-4965-8C9A-619BC7C6A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13910-DD13-40F6-B6B9-1D6CE603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F93D-0CB8-4373-80EA-E0CD5DFF71E9}" type="datetimeFigureOut">
              <a:rPr lang="en-AU" smtClean="0"/>
              <a:t>5/11/2018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B7691-5602-4D1D-8045-A393B4C2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58BBF-A35B-4651-9060-D75B8464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4270-B098-4CCA-9F99-B3A1C4CBA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767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951D-FE76-441C-B6E0-E59E416E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F1056-099A-4835-A779-11D2BE839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F0984-ACB9-4937-B1C5-B9EE01A0B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C5F32-574A-4022-9386-2644EBBE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F93D-0CB8-4373-80EA-E0CD5DFF71E9}" type="datetimeFigureOut">
              <a:rPr lang="en-AU" smtClean="0"/>
              <a:t>5/11/2018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91016-6788-47C0-91A8-62BD953A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7DFCB-3AB7-45F8-B17B-F6B666AB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4270-B098-4CCA-9F99-B3A1C4CBA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454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DF6BF-0773-4626-BD4C-135E0DA3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BB70D-BA99-4E4D-89AD-8E8423F9E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D250D-14EA-4A8F-BE1A-3BAA87467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98DBC-CC5F-4C5F-8DDE-F3186BF12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935F3D-9725-4882-9AC4-B91BAD69B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6C2FB-EE49-4CFA-A6F0-98159815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F93D-0CB8-4373-80EA-E0CD5DFF71E9}" type="datetimeFigureOut">
              <a:rPr lang="en-AU" smtClean="0"/>
              <a:t>5/11/2018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FFFEA-03A9-4796-B35F-2BC13F8C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297A1-A1D7-4E6E-97A5-A02368D8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4270-B098-4CCA-9F99-B3A1C4CBA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131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F46B-17FC-4BDF-AD10-0A78D1C4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7503DF-1243-4462-8DEE-6C6FD4CB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F93D-0CB8-4373-80EA-E0CD5DFF71E9}" type="datetimeFigureOut">
              <a:rPr lang="en-AU" smtClean="0"/>
              <a:t>5/11/2018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CCB1D-BFB3-4E4D-8806-D99175C2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F4B0E-C2E7-49DE-9A21-4BAD0934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4270-B098-4CCA-9F99-B3A1C4CBA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9864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08E91-1C6C-42EA-ADCC-8992D916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F93D-0CB8-4373-80EA-E0CD5DFF71E9}" type="datetimeFigureOut">
              <a:rPr lang="en-AU" smtClean="0"/>
              <a:t>5/11/2018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FE52D-1E65-4395-B3C6-CD280D4F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2057B-B237-4B23-A327-4F72D1B0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4270-B098-4CCA-9F99-B3A1C4CBA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518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9993-07C1-4905-B1A7-C3DC62297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465AF-D351-453E-810F-F8FDAFDEF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75413-D785-443F-8160-5B48CC387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B1C24-6172-4A45-9F37-D4422092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F93D-0CB8-4373-80EA-E0CD5DFF71E9}" type="datetimeFigureOut">
              <a:rPr lang="en-AU" smtClean="0"/>
              <a:t>5/11/2018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407E0-D205-4DA6-8454-54B344F4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C281F-2C40-4F1C-82BD-ABC61011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4270-B098-4CCA-9F99-B3A1C4CBA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83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21EE-51CB-4BB9-B050-4A14E6D77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8DAB2-2C72-4889-8173-22233282DB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0D76D-A368-4B70-A320-96FC3A8D1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12F69-5290-4E9F-94C4-892B80C3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F93D-0CB8-4373-80EA-E0CD5DFF71E9}" type="datetimeFigureOut">
              <a:rPr lang="en-AU" smtClean="0"/>
              <a:t>5/11/2018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894B2-6CBC-4BF0-8CFF-E03CA1BF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F565F-B983-4C38-973B-FA22735D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4270-B098-4CCA-9F99-B3A1C4CBA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915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5364E-25DC-4096-B1DB-4BD9E2690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5677F-00B0-4537-BDA0-AB163802A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215DB-63A7-425E-B33C-2390FA8F7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1F93D-0CB8-4373-80EA-E0CD5DFF71E9}" type="datetimeFigureOut">
              <a:rPr lang="en-AU" smtClean="0"/>
              <a:t>5/11/2018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2A332-C90E-4A54-8C38-718675DCA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7CC1B-FAC2-4C2B-9956-548DDBECA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54270-B098-4CCA-9F99-B3A1C4CBA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229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B5BE-36CE-4C71-BB5C-CF71B422C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4219" y="3006436"/>
            <a:ext cx="9144000" cy="1219200"/>
          </a:xfrm>
        </p:spPr>
        <p:txBody>
          <a:bodyPr>
            <a:normAutofit fontScale="90000"/>
          </a:bodyPr>
          <a:lstStyle/>
          <a:p>
            <a:r>
              <a:rPr lang="en-AU" b="1" dirty="0">
                <a:solidFill>
                  <a:schemeClr val="accent5"/>
                </a:solidFill>
              </a:rPr>
              <a:t>High Seas Allocation</a:t>
            </a:r>
            <a:br>
              <a:rPr lang="en-AU" b="1" dirty="0">
                <a:solidFill>
                  <a:schemeClr val="accent5"/>
                </a:solidFill>
              </a:rPr>
            </a:br>
            <a:r>
              <a:rPr lang="en-AU" b="1" dirty="0">
                <a:solidFill>
                  <a:schemeClr val="accent5"/>
                </a:solidFill>
              </a:rPr>
              <a:t/>
            </a:r>
            <a:br>
              <a:rPr lang="en-AU" b="1" dirty="0">
                <a:solidFill>
                  <a:schemeClr val="accent5"/>
                </a:solidFill>
              </a:rPr>
            </a:br>
            <a:r>
              <a:rPr lang="en-AU" b="1" dirty="0">
                <a:solidFill>
                  <a:schemeClr val="accent5"/>
                </a:solidFill>
              </a:rPr>
              <a:t>IP6 - Potential Criteria</a:t>
            </a:r>
          </a:p>
        </p:txBody>
      </p:sp>
    </p:spTree>
    <p:extLst>
      <p:ext uri="{BB962C8B-B14F-4D97-AF65-F5344CB8AC3E}">
        <p14:creationId xmlns:p14="http://schemas.microsoft.com/office/powerpoint/2010/main" val="3704225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A320-0038-4D64-BE3E-B9474A44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8982"/>
          </a:xfrm>
        </p:spPr>
        <p:txBody>
          <a:bodyPr>
            <a:normAutofit/>
          </a:bodyPr>
          <a:lstStyle/>
          <a:p>
            <a:pPr algn="ctr"/>
            <a:r>
              <a:rPr lang="en-AU" sz="4800" b="1" dirty="0">
                <a:solidFill>
                  <a:schemeClr val="accent1"/>
                </a:solidFill>
              </a:rPr>
              <a:t>Special Circumstances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0996B-8F67-45B5-AC4C-B41417FCF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8982"/>
            <a:ext cx="12192000" cy="5999017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AU" sz="3000" dirty="0"/>
              <a:t>An invariable component of any allocation – impossible to design a set of criteria or an allocation formula that meets everyone’s needs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AU" sz="3000" dirty="0"/>
              <a:t>Sometimes nothing to do with fisheries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AU" sz="3000" dirty="0"/>
              <a:t>Assuming good faith (bold assumption?) – can be dealt with case by case.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AU" sz="3000" dirty="0"/>
              <a:t>Current measures contain numerous examples of special circumstances:</a:t>
            </a:r>
          </a:p>
          <a:p>
            <a:pPr lvl="1">
              <a:spcBef>
                <a:spcPts val="1800"/>
              </a:spcBef>
            </a:pPr>
            <a:r>
              <a:rPr lang="en-AU" sz="3000" dirty="0"/>
              <a:t>SIDS exemptions, alternative baselines (China, US, fleets less than 5), negotiated top-ups (US, EU, NZ), etc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AU" sz="3000" dirty="0"/>
              <a:t>2 examples in Convention: Samoa (3)(h) and Kiribati (3)(</a:t>
            </a:r>
            <a:r>
              <a:rPr lang="en-AU" sz="3000" dirty="0" err="1"/>
              <a:t>i</a:t>
            </a:r>
            <a:r>
              <a:rPr lang="en-AU" sz="3000" dirty="0"/>
              <a:t>).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AU" sz="3000" dirty="0"/>
              <a:t>Non-PNA SIDS - concept of “disadvantage” – likely to be claimed by others including American Samoa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AU" sz="3000" dirty="0"/>
              <a:t>Trick is to balance solutions to special circumstances</a:t>
            </a:r>
          </a:p>
          <a:p>
            <a:pPr marL="0" indent="0">
              <a:spcBef>
                <a:spcPts val="1800"/>
              </a:spcBef>
              <a:buNone/>
            </a:pPr>
            <a:endParaRPr lang="en-AU" dirty="0"/>
          </a:p>
          <a:p>
            <a:pPr marL="0" indent="0">
              <a:spcBef>
                <a:spcPts val="1800"/>
              </a:spcBef>
              <a:buNone/>
            </a:pPr>
            <a:endParaRPr lang="en-AU" sz="36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545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8432-68C0-4C32-8184-77E8CC492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76984"/>
          </a:xfrm>
        </p:spPr>
        <p:txBody>
          <a:bodyPr>
            <a:normAutofit fontScale="90000"/>
          </a:bodyPr>
          <a:lstStyle/>
          <a:p>
            <a:pPr algn="ctr"/>
            <a:r>
              <a:rPr lang="en-AU" b="1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4EA55-E32F-4CB0-85C1-C7F93AB6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6984"/>
            <a:ext cx="12192000" cy="6281015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AU" sz="4000" dirty="0"/>
              <a:t>Lots of potential criteria</a:t>
            </a:r>
          </a:p>
          <a:p>
            <a:pPr>
              <a:spcBef>
                <a:spcPts val="1800"/>
              </a:spcBef>
            </a:pPr>
            <a:r>
              <a:rPr lang="en-AU" sz="4000" dirty="0"/>
              <a:t>Those listed here could directly address 8 of the 10 principles in the Convention</a:t>
            </a:r>
          </a:p>
          <a:p>
            <a:pPr>
              <a:spcBef>
                <a:spcPts val="1800"/>
              </a:spcBef>
            </a:pPr>
            <a:r>
              <a:rPr lang="en-AU" sz="4000" dirty="0"/>
              <a:t>Some will suit some and others will suit others…</a:t>
            </a:r>
          </a:p>
          <a:p>
            <a:pPr>
              <a:spcBef>
                <a:spcPts val="1800"/>
              </a:spcBef>
            </a:pPr>
            <a:r>
              <a:rPr lang="en-AU" sz="4000" dirty="0"/>
              <a:t>Need to consider all of them even if we think we don’t like them</a:t>
            </a:r>
          </a:p>
          <a:p>
            <a:pPr>
              <a:spcBef>
                <a:spcPts val="1800"/>
              </a:spcBef>
            </a:pPr>
            <a:r>
              <a:rPr lang="en-AU" sz="4000" dirty="0"/>
              <a:t>What do we want to propose?</a:t>
            </a:r>
          </a:p>
          <a:p>
            <a:pPr>
              <a:spcBef>
                <a:spcPts val="1800"/>
              </a:spcBef>
            </a:pPr>
            <a:r>
              <a:rPr lang="en-AU" sz="4000" dirty="0"/>
              <a:t>What are others likely to propose?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613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A320-0038-4D64-BE3E-B9474A44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58982"/>
          </a:xfrm>
        </p:spPr>
        <p:txBody>
          <a:bodyPr>
            <a:normAutofit/>
          </a:bodyPr>
          <a:lstStyle/>
          <a:p>
            <a:pPr algn="ctr"/>
            <a:r>
              <a:rPr lang="en-AU" sz="4800" b="1" dirty="0">
                <a:solidFill>
                  <a:schemeClr val="accent1"/>
                </a:solidFill>
              </a:rPr>
              <a:t>Back to some of the starting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0996B-8F67-45B5-AC4C-B41417FCF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8983"/>
            <a:ext cx="12192000" cy="6179126"/>
          </a:xfrm>
        </p:spPr>
        <p:txBody>
          <a:bodyPr>
            <a:normAutofit/>
          </a:bodyPr>
          <a:lstStyle/>
          <a:p>
            <a:pPr lvl="0">
              <a:spcBef>
                <a:spcPts val="1800"/>
              </a:spcBef>
            </a:pPr>
            <a:r>
              <a:rPr lang="en-AU" sz="4000" dirty="0"/>
              <a:t>The size of the limits, </a:t>
            </a:r>
          </a:p>
          <a:p>
            <a:pPr lvl="0">
              <a:spcBef>
                <a:spcPts val="1800"/>
              </a:spcBef>
            </a:pPr>
            <a:r>
              <a:rPr lang="en-AU" sz="4000" dirty="0"/>
              <a:t>The term (duration) of the allocation </a:t>
            </a:r>
          </a:p>
          <a:p>
            <a:pPr lvl="0">
              <a:spcBef>
                <a:spcPts val="1800"/>
              </a:spcBef>
            </a:pPr>
            <a:r>
              <a:rPr lang="en-AU" sz="4000" dirty="0"/>
              <a:t>Whether the allocation is a share of a variable limit, or as a set number of days or tonnes, </a:t>
            </a:r>
          </a:p>
          <a:p>
            <a:pPr lvl="0">
              <a:spcBef>
                <a:spcPts val="1800"/>
              </a:spcBef>
            </a:pPr>
            <a:r>
              <a:rPr lang="en-AU" sz="4000" dirty="0"/>
              <a:t>Whether the allocation is transferable</a:t>
            </a:r>
          </a:p>
          <a:p>
            <a:pPr lvl="0">
              <a:spcBef>
                <a:spcPts val="1800"/>
              </a:spcBef>
            </a:pPr>
            <a:r>
              <a:rPr lang="en-AU" sz="4000" dirty="0"/>
              <a:t>How new entrants are dealt with</a:t>
            </a:r>
          </a:p>
          <a:p>
            <a:pPr lvl="0">
              <a:spcBef>
                <a:spcPts val="1800"/>
              </a:spcBef>
            </a:pPr>
            <a:r>
              <a:rPr lang="en-AU" sz="4000" dirty="0"/>
              <a:t>If the allocation can change on the basis of use, fleet development or fleet reduction.</a:t>
            </a:r>
          </a:p>
          <a:p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79920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A320-0038-4D64-BE3E-B9474A44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442364" cy="858982"/>
          </a:xfrm>
        </p:spPr>
        <p:txBody>
          <a:bodyPr>
            <a:normAutofit/>
          </a:bodyPr>
          <a:lstStyle/>
          <a:p>
            <a:pPr algn="ctr"/>
            <a:r>
              <a:rPr lang="en-AU" sz="4800" b="1" dirty="0">
                <a:solidFill>
                  <a:schemeClr val="accent1"/>
                </a:solidFill>
              </a:rPr>
              <a:t>Allocation “criteria”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0996B-8F67-45B5-AC4C-B41417FCF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8982"/>
            <a:ext cx="12192000" cy="599901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800"/>
              </a:spcBef>
            </a:pPr>
            <a:endParaRPr lang="en-AU" sz="3600" dirty="0"/>
          </a:p>
          <a:p>
            <a:pPr>
              <a:spcBef>
                <a:spcPts val="1800"/>
              </a:spcBef>
            </a:pPr>
            <a:endParaRPr lang="en-AU" sz="3600" dirty="0"/>
          </a:p>
          <a:p>
            <a:pPr>
              <a:spcBef>
                <a:spcPts val="1800"/>
              </a:spcBef>
            </a:pPr>
            <a:endParaRPr lang="en-AU" sz="3600" dirty="0"/>
          </a:p>
          <a:p>
            <a:pPr>
              <a:spcBef>
                <a:spcPts val="1800"/>
              </a:spcBef>
            </a:pPr>
            <a:endParaRPr lang="en-AU" sz="3600" dirty="0"/>
          </a:p>
          <a:p>
            <a:pPr>
              <a:spcBef>
                <a:spcPts val="1800"/>
              </a:spcBef>
            </a:pPr>
            <a:endParaRPr lang="en-AU" sz="3600" dirty="0"/>
          </a:p>
          <a:p>
            <a:pPr>
              <a:spcBef>
                <a:spcPts val="1800"/>
              </a:spcBef>
            </a:pPr>
            <a:r>
              <a:rPr lang="en-AU" sz="3600" dirty="0"/>
              <a:t>Family 1 – We paid for the food and need to be rewarded</a:t>
            </a:r>
          </a:p>
          <a:p>
            <a:pPr>
              <a:spcBef>
                <a:spcPts val="1800"/>
              </a:spcBef>
            </a:pPr>
            <a:r>
              <a:rPr lang="en-AU" sz="3600" dirty="0"/>
              <a:t>Family 2 – We are a large family and need more food</a:t>
            </a:r>
          </a:p>
          <a:p>
            <a:pPr>
              <a:spcBef>
                <a:spcPts val="1800"/>
              </a:spcBef>
            </a:pPr>
            <a:r>
              <a:rPr lang="en-AU" sz="3600" dirty="0"/>
              <a:t>Family 3 – We only have a small land allotment and therefore don’t have alternatives to this pig</a:t>
            </a:r>
          </a:p>
          <a:p>
            <a:pPr>
              <a:spcBef>
                <a:spcPts val="1800"/>
              </a:spcBef>
            </a:pPr>
            <a:r>
              <a:rPr lang="en-AU" sz="3600" dirty="0"/>
              <a:t>Family 4 – It was our pig in the first place</a:t>
            </a:r>
          </a:p>
          <a:p>
            <a:pPr marL="0" indent="0">
              <a:spcBef>
                <a:spcPts val="1800"/>
              </a:spcBef>
              <a:buNone/>
            </a:pPr>
            <a:endParaRPr lang="en-AU" sz="3600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85941-3B1D-420A-8D09-AD2529797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14"/>
          <a:stretch/>
        </p:blipFill>
        <p:spPr>
          <a:xfrm>
            <a:off x="6622472" y="55419"/>
            <a:ext cx="5299411" cy="401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0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A320-0038-4D64-BE3E-B9474A44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58982"/>
          </a:xfrm>
        </p:spPr>
        <p:txBody>
          <a:bodyPr>
            <a:normAutofit/>
          </a:bodyPr>
          <a:lstStyle/>
          <a:p>
            <a:pPr algn="ctr"/>
            <a:r>
              <a:rPr lang="en-AU" sz="4800" b="1" dirty="0">
                <a:solidFill>
                  <a:schemeClr val="accent1"/>
                </a:solidFill>
              </a:rPr>
              <a:t>A note of caution…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0996B-8F67-45B5-AC4C-B41417FCF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3148"/>
            <a:ext cx="12192000" cy="6179126"/>
          </a:xfrm>
        </p:spPr>
        <p:txBody>
          <a:bodyPr>
            <a:normAutofit/>
          </a:bodyPr>
          <a:lstStyle/>
          <a:p>
            <a:pPr lvl="0">
              <a:spcBef>
                <a:spcPts val="3600"/>
              </a:spcBef>
            </a:pPr>
            <a:r>
              <a:rPr lang="en-AU" sz="4000" dirty="0"/>
              <a:t>Remember the context!!</a:t>
            </a:r>
          </a:p>
          <a:p>
            <a:pPr lvl="0">
              <a:spcBef>
                <a:spcPts val="3600"/>
              </a:spcBef>
            </a:pPr>
            <a:r>
              <a:rPr lang="en-AU" sz="4000" dirty="0"/>
              <a:t>Talking about high seas allocations only</a:t>
            </a:r>
          </a:p>
          <a:p>
            <a:pPr lvl="0">
              <a:spcBef>
                <a:spcPts val="3600"/>
              </a:spcBef>
            </a:pPr>
            <a:r>
              <a:rPr lang="en-AU" sz="4000" dirty="0"/>
              <a:t>Primary focus on PS high seas allocation</a:t>
            </a:r>
          </a:p>
          <a:p>
            <a:pPr lvl="0">
              <a:spcBef>
                <a:spcPts val="3600"/>
              </a:spcBef>
            </a:pPr>
            <a:r>
              <a:rPr lang="en-AU" sz="4000" dirty="0"/>
              <a:t>Considerations are much different than if we were talking about EEZs</a:t>
            </a:r>
          </a:p>
          <a:p>
            <a:pPr>
              <a:spcBef>
                <a:spcPts val="3600"/>
              </a:spcBef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1098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A320-0038-4D64-BE3E-B9474A44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58982"/>
          </a:xfrm>
        </p:spPr>
        <p:txBody>
          <a:bodyPr>
            <a:normAutofit/>
          </a:bodyPr>
          <a:lstStyle/>
          <a:p>
            <a:pPr algn="ctr"/>
            <a:r>
              <a:rPr lang="en-AU" sz="4800" b="1" dirty="0">
                <a:solidFill>
                  <a:schemeClr val="accent1"/>
                </a:solidFill>
              </a:rPr>
              <a:t>Catch or Effort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0996B-8F67-45B5-AC4C-B41417FCF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8982"/>
            <a:ext cx="12192000" cy="5999017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AU" sz="3000" dirty="0"/>
              <a:t>Talked about this Monday – for limit setting – this is about dividing that limit up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AU" sz="3000" dirty="0"/>
              <a:t>Very common in most fisheries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AU" sz="3000" dirty="0"/>
              <a:t>Is a factor in most WCPFC related limits – BET LL, SWO, ALB, even most PS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AU" sz="3000" dirty="0"/>
              <a:t>Reflects “current participation” – ok if everyone has had equal opportunity to develop their fleet – which many haven’t in WCPFC.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AU" sz="3000" dirty="0"/>
              <a:t>Results in rewarding the pioneers at the expense of the latecomers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AU" sz="3000" dirty="0"/>
              <a:t>Would lock out those FFA members not currently fishing on the high seas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AU" sz="3000" dirty="0"/>
              <a:t>Would lock those with fishing fleets to previous levels not necessarily reflective of aspirations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AU" sz="3000" dirty="0"/>
              <a:t>Likely to be a strong push to include in some way because of precedent and direct link to 10 (3) (b) and (c)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AU" sz="3000" dirty="0"/>
              <a:t>Can build in flexibility through choosing periods that maximise FFA interests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10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A320-0038-4D64-BE3E-B9474A44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58982"/>
          </a:xfrm>
        </p:spPr>
        <p:txBody>
          <a:bodyPr>
            <a:normAutofit/>
          </a:bodyPr>
          <a:lstStyle/>
          <a:p>
            <a:pPr algn="ctr"/>
            <a:r>
              <a:rPr lang="en-AU" sz="4800" b="1" dirty="0">
                <a:solidFill>
                  <a:schemeClr val="accent1"/>
                </a:solidFill>
              </a:rPr>
              <a:t>Economic Dependency/Contribution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0996B-8F67-45B5-AC4C-B41417FCF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8982"/>
            <a:ext cx="12192000" cy="5999017"/>
          </a:xfrm>
        </p:spPr>
        <p:txBody>
          <a:bodyPr>
            <a:normAutofit/>
          </a:bodyPr>
          <a:lstStyle/>
          <a:p>
            <a:pPr marL="0" indent="0">
              <a:spcBef>
                <a:spcPts val="3000"/>
              </a:spcBef>
              <a:buNone/>
            </a:pPr>
            <a:r>
              <a:rPr lang="en-AU" sz="3200" dirty="0"/>
              <a:t>Strongly supported by the Convention: 10 (3) (b), (d), (g) and (j)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AU" sz="3200" dirty="0"/>
              <a:t>Generally a concept that plays into the favour of FFA members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AU" sz="3200" dirty="0"/>
              <a:t>Difficult to consider though in the context of high seas only allocation:</a:t>
            </a:r>
          </a:p>
          <a:p>
            <a:pPr>
              <a:spcBef>
                <a:spcPts val="3000"/>
              </a:spcBef>
            </a:pPr>
            <a:r>
              <a:rPr lang="en-AU" sz="3200" dirty="0"/>
              <a:t>If it’s current dependency – isn’t that just catch history?</a:t>
            </a:r>
          </a:p>
          <a:p>
            <a:pPr>
              <a:spcBef>
                <a:spcPts val="3000"/>
              </a:spcBef>
            </a:pPr>
            <a:r>
              <a:rPr lang="en-AU" sz="3200" dirty="0"/>
              <a:t>If it’s aspirational dependency – how do you quantify it and compare it to others.</a:t>
            </a:r>
          </a:p>
          <a:p>
            <a:pPr marL="0" indent="0">
              <a:buNone/>
            </a:pPr>
            <a:r>
              <a:rPr lang="en-AU" sz="3200" dirty="0"/>
              <a:t>If used in raw form at least three developed CCM fleets could make a case of dependency on the high seas</a:t>
            </a:r>
          </a:p>
          <a:p>
            <a:pPr marL="0" indent="0">
              <a:buNone/>
            </a:pPr>
            <a:r>
              <a:rPr lang="en-AU" sz="3200" dirty="0"/>
              <a:t>Could be linked to development status (below)?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784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A320-0038-4D64-BE3E-B9474A44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58982"/>
          </a:xfrm>
        </p:spPr>
        <p:txBody>
          <a:bodyPr>
            <a:normAutofit/>
          </a:bodyPr>
          <a:lstStyle/>
          <a:p>
            <a:pPr algn="ctr"/>
            <a:r>
              <a:rPr lang="en-AU" sz="4800" b="1" dirty="0">
                <a:solidFill>
                  <a:schemeClr val="accent1"/>
                </a:solidFill>
              </a:rPr>
              <a:t>Equal Shares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0996B-8F67-45B5-AC4C-B41417FCF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8982"/>
            <a:ext cx="12192000" cy="5999017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AU" sz="3600" dirty="0"/>
              <a:t>Simple in concept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AU" sz="3600" dirty="0"/>
              <a:t>Previous FFC position “at least equal”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AU" sz="3600" dirty="0"/>
              <a:t>Responds to some aspects of the Convention (</a:t>
            </a:r>
            <a:r>
              <a:rPr lang="en-AU" dirty="0"/>
              <a:t>10 (3) (d), (e) and (j))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AU" sz="3600" dirty="0"/>
              <a:t>Depending on limit could facilitate increased participation by SIDS (UNFSA 25)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AU" sz="3600" dirty="0"/>
              <a:t>Could come at the expense of those already fishing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AU" sz="3600" dirty="0"/>
              <a:t>Need to decide who is equal – Commission Members? Participating Territories? CNMs?</a:t>
            </a:r>
          </a:p>
          <a:p>
            <a:pPr marL="0" indent="0">
              <a:spcBef>
                <a:spcPts val="1800"/>
              </a:spcBef>
              <a:buNone/>
            </a:pPr>
            <a:endParaRPr lang="en-AU" sz="36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1302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A320-0038-4D64-BE3E-B9474A44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8982"/>
          </a:xfrm>
        </p:spPr>
        <p:txBody>
          <a:bodyPr>
            <a:normAutofit/>
          </a:bodyPr>
          <a:lstStyle/>
          <a:p>
            <a:pPr algn="ctr"/>
            <a:r>
              <a:rPr lang="en-AU" sz="4800" b="1" dirty="0">
                <a:solidFill>
                  <a:schemeClr val="accent1"/>
                </a:solidFill>
              </a:rPr>
              <a:t>Adjacency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0996B-8F67-45B5-AC4C-B41417FCF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8982"/>
            <a:ext cx="12192000" cy="599901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AU" sz="4000" dirty="0"/>
              <a:t>Those who are closest to the high seas fishing areas have the most at stake</a:t>
            </a:r>
          </a:p>
          <a:p>
            <a:pPr>
              <a:spcBef>
                <a:spcPts val="1800"/>
              </a:spcBef>
            </a:pPr>
            <a:r>
              <a:rPr lang="en-AU" sz="4000" dirty="0"/>
              <a:t>Would advantage some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AU" sz="4000" dirty="0"/>
              <a:t>FFA members potentially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AU" sz="4000" dirty="0"/>
              <a:t> at the cost of others</a:t>
            </a:r>
          </a:p>
          <a:p>
            <a:pPr>
              <a:spcBef>
                <a:spcPts val="1800"/>
              </a:spcBef>
            </a:pPr>
            <a:r>
              <a:rPr lang="en-AU" sz="4000" dirty="0"/>
              <a:t>What is “adjacent”?</a:t>
            </a:r>
          </a:p>
          <a:p>
            <a:pPr>
              <a:spcBef>
                <a:spcPts val="1800"/>
              </a:spcBef>
            </a:pPr>
            <a:r>
              <a:rPr lang="en-AU" sz="4000" dirty="0"/>
              <a:t>Difficult ROP experience</a:t>
            </a:r>
          </a:p>
          <a:p>
            <a:pPr>
              <a:spcBef>
                <a:spcPts val="1800"/>
              </a:spcBef>
            </a:pPr>
            <a:r>
              <a:rPr lang="en-AU" sz="4000" dirty="0"/>
              <a:t>10 (3) (d), (g) and (j)</a:t>
            </a:r>
          </a:p>
          <a:p>
            <a:pPr marL="0" indent="0">
              <a:spcBef>
                <a:spcPts val="1800"/>
              </a:spcBef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F557A8-6408-4B83-B6DA-7D925669AA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4" t="1" r="8821" b="25202"/>
          <a:stretch/>
        </p:blipFill>
        <p:spPr>
          <a:xfrm>
            <a:off x="5352198" y="1498565"/>
            <a:ext cx="6839802" cy="446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0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A320-0038-4D64-BE3E-B9474A44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8982"/>
          </a:xfrm>
        </p:spPr>
        <p:txBody>
          <a:bodyPr>
            <a:normAutofit/>
          </a:bodyPr>
          <a:lstStyle/>
          <a:p>
            <a:pPr algn="ctr"/>
            <a:r>
              <a:rPr lang="en-AU" sz="4800" b="1" dirty="0">
                <a:solidFill>
                  <a:schemeClr val="accent1"/>
                </a:solidFill>
              </a:rPr>
              <a:t>Development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0996B-8F67-45B5-AC4C-B41417FCF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8982"/>
            <a:ext cx="12192000" cy="5999017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AU" sz="3600" dirty="0"/>
              <a:t>Article 30 specifically included in the TT CMM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AU" sz="3600" dirty="0"/>
              <a:t>Development status must be built in either explicitly or implicitly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AU" sz="3600" dirty="0"/>
              <a:t>But many ways to consider it:</a:t>
            </a:r>
          </a:p>
          <a:p>
            <a:pPr>
              <a:spcBef>
                <a:spcPts val="2400"/>
              </a:spcBef>
            </a:pPr>
            <a:r>
              <a:rPr lang="en-AU" sz="3600" dirty="0"/>
              <a:t>Simple – broad categories such as SIDS, developing coastal State, other</a:t>
            </a:r>
          </a:p>
          <a:p>
            <a:pPr>
              <a:spcBef>
                <a:spcPts val="2400"/>
              </a:spcBef>
            </a:pPr>
            <a:r>
              <a:rPr lang="en-AU" sz="3600" dirty="0"/>
              <a:t>Using an index:</a:t>
            </a:r>
          </a:p>
          <a:p>
            <a:pPr lvl="1">
              <a:spcBef>
                <a:spcPts val="2400"/>
              </a:spcBef>
            </a:pPr>
            <a:r>
              <a:rPr lang="en-AU" sz="3600" dirty="0"/>
              <a:t>Relative wealth (GDP or GNI)</a:t>
            </a:r>
          </a:p>
          <a:p>
            <a:pPr lvl="1">
              <a:spcBef>
                <a:spcPts val="2400"/>
              </a:spcBef>
            </a:pPr>
            <a:r>
              <a:rPr lang="en-AU" sz="3600" dirty="0"/>
              <a:t>Other development factors (Human Development Index)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AU" sz="3600" dirty="0"/>
              <a:t>10 (3) (d) and (j), as well as Article 30 and UNFSA 25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066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798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High Seas Allocation  IP6 - Potential Criteria</vt:lpstr>
      <vt:lpstr>Back to some of the starting questions:</vt:lpstr>
      <vt:lpstr>Allocation “criteria”</vt:lpstr>
      <vt:lpstr>A note of caution…</vt:lpstr>
      <vt:lpstr>Catch or Effort History</vt:lpstr>
      <vt:lpstr>Economic Dependency/Contribution</vt:lpstr>
      <vt:lpstr>Equal Shares</vt:lpstr>
      <vt:lpstr>Adjacency</vt:lpstr>
      <vt:lpstr>Development Status</vt:lpstr>
      <vt:lpstr>Special Circumstances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we here?</dc:title>
  <dc:creator>Wez Norris</dc:creator>
  <cp:lastModifiedBy>Sam McKechnie</cp:lastModifiedBy>
  <cp:revision>91</cp:revision>
  <dcterms:created xsi:type="dcterms:W3CDTF">2018-04-08T00:24:56Z</dcterms:created>
  <dcterms:modified xsi:type="dcterms:W3CDTF">2018-11-05T04:55:13Z</dcterms:modified>
</cp:coreProperties>
</file>