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9C3C7-B54F-4135-83A4-17D26554FC2B}" v="244" dt="2021-09-12T21:32:28.871"/>
    <p1510:client id="{6ABE4B58-31F7-4996-BAC4-F1ED5A7C0DDC}" v="2403" dt="2021-09-24T01:39:51.976"/>
    <p1510:client id="{DA9790D2-CDDF-4169-AD41-6B02013DB8B0}" v="669" dt="2021-09-24T02:25:04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88847-B6B9-4249-80EB-A28065CC0D96}"/>
              </a:ext>
            </a:extLst>
          </p:cNvPr>
          <p:cNvSpPr txBox="1"/>
          <p:nvPr/>
        </p:nvSpPr>
        <p:spPr>
          <a:xfrm>
            <a:off x="1246035" y="3126839"/>
            <a:ext cx="4194845" cy="16041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Dr. Michael D. Teter</a:t>
            </a:r>
          </a:p>
          <a:p>
            <a:pPr>
              <a:spcAft>
                <a:spcPts val="600"/>
              </a:spcAft>
            </a:pPr>
            <a:r>
              <a:rPr lang="en-US" sz="2800">
                <a:cs typeface="Calibri"/>
              </a:rPr>
              <a:t>miketeter@yahoo.com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0ED91-7391-424D-BFBD-866E78478E53}"/>
              </a:ext>
            </a:extLst>
          </p:cNvPr>
          <p:cNvSpPr txBox="1"/>
          <p:nvPr/>
        </p:nvSpPr>
        <p:spPr>
          <a:xfrm>
            <a:off x="7415902" y="3126840"/>
            <a:ext cx="4242164" cy="1705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Dr. Christopher E. Marks</a:t>
            </a:r>
          </a:p>
          <a:p>
            <a:pPr>
              <a:spcAft>
                <a:spcPts val="600"/>
              </a:spcAft>
            </a:pPr>
            <a:r>
              <a:rPr lang="en-US" sz="2800">
                <a:cs typeface="Calibri"/>
              </a:rPr>
              <a:t>cemarks@alum.mit.edu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309D4-A9BC-415D-840B-1315E55BEF5B}"/>
              </a:ext>
            </a:extLst>
          </p:cNvPr>
          <p:cNvSpPr txBox="1"/>
          <p:nvPr/>
        </p:nvSpPr>
        <p:spPr>
          <a:xfrm>
            <a:off x="1523715" y="5293490"/>
            <a:ext cx="9137992" cy="9522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/>
              <a:t>Challenge Category: II (Novel Uses of Synthea Generated Data)</a:t>
            </a:r>
            <a:endParaRPr lang="en-US" sz="240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Empirical inference of Underlying Condition Probabilities </a:t>
            </a:r>
            <a:r>
              <a:rPr lang="en-US" sz="3300" dirty="0">
                <a:solidFill>
                  <a:srgbClr val="FFFFFF"/>
                </a:solidFill>
              </a:rPr>
              <a:t>Using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Synthea-Generated Synthetic Health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1554480"/>
            <a:ext cx="9426806" cy="7191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Team </a:t>
            </a:r>
            <a:r>
              <a:rPr lang="en-US" dirty="0" err="1">
                <a:solidFill>
                  <a:srgbClr val="E7E6E6"/>
                </a:solidFill>
              </a:rPr>
              <a:t>TeMa</a:t>
            </a:r>
            <a:endParaRPr lang="en-US" kern="1200" dirty="0" err="1">
              <a:solidFill>
                <a:srgbClr val="E7E6E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409-D097-429D-ADFF-A07FC0BF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13" y="184785"/>
            <a:ext cx="9367203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Background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7D4A-841C-4587-B4D0-3D01CE13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u="sng">
                <a:cs typeface="Calibri"/>
              </a:rPr>
              <a:t>Problem Motivation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Simulation is often used to investigate complicated phenomena for which analytic determination of outcome probabilities is intractable.</a:t>
            </a:r>
            <a:endParaRPr lang="en-US" sz="2400"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/>
              <a:t>Synthea is built in a way that makes it well-suited for this purpose.</a:t>
            </a:r>
            <a:endParaRPr lang="en-US" sz="2400">
              <a:cs typeface="Calibri" panose="020F0502020204030204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/>
              <a:t>It inputs conditional probabilities that can be validated.</a:t>
            </a:r>
            <a:endParaRPr lang="en-US">
              <a:cs typeface="Calibri" panose="020F0502020204030204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/>
              <a:t>Its outputs are the result of tailorable combinations of these input probabilities.</a:t>
            </a:r>
            <a:endParaRPr lang="en-US">
              <a:cs typeface="Calibri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u="sng">
                <a:cs typeface="Calibri"/>
              </a:rPr>
              <a:t>Our Task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ea typeface="+mn-lt"/>
                <a:cs typeface="+mn-lt"/>
              </a:rPr>
              <a:t>Use Synthea-generated data to investigate relationships between a patient's pathology and a given set of symptoms and severities.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54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353A-65D2-4C07-91D2-E0A34A80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127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Methods (1 of 2)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A5767-C0F3-4155-9A35-731F48E38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0" y="2011363"/>
            <a:ext cx="3993696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Canonical Bayesian analysis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marL="28575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Using empirical distributions in Synthea data, no need to enumerate a complicated tree.</a:t>
            </a: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B5F0E0-04DA-4B15-A005-82BF497BE1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228" r="1882" b="181"/>
          <a:stretch/>
        </p:blipFill>
        <p:spPr>
          <a:xfrm>
            <a:off x="6183088" y="2357278"/>
            <a:ext cx="5170711" cy="363569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2462B98C-E613-4683-BE15-8E28985965C8}"/>
              </a:ext>
            </a:extLst>
          </p:cNvPr>
          <p:cNvSpPr txBox="1"/>
          <p:nvPr/>
        </p:nvSpPr>
        <p:spPr>
          <a:xfrm>
            <a:off x="7481831" y="500234"/>
            <a:ext cx="404215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Empirical Bayes</a:t>
            </a:r>
          </a:p>
        </p:txBody>
      </p:sp>
    </p:spTree>
    <p:extLst>
      <p:ext uri="{BB962C8B-B14F-4D97-AF65-F5344CB8AC3E}">
        <p14:creationId xmlns:p14="http://schemas.microsoft.com/office/powerpoint/2010/main" val="79033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353A-65D2-4C07-91D2-E0A34A80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127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Methods (2 of 2)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2EBF83-4C97-4593-BC99-160809FE6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790" y="243034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Graph-based machine learning method.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28575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We decide which variables are related.</a:t>
            </a:r>
            <a:endParaRPr lang="en-US" sz="24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28575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More versatile than the strictly empirical model.</a:t>
            </a:r>
          </a:p>
          <a:p>
            <a:pPr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32325B58-7507-4E73-A92E-BEBF76232B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72" b="-891"/>
          <a:stretch/>
        </p:blipFill>
        <p:spPr>
          <a:xfrm>
            <a:off x="6434518" y="1833601"/>
            <a:ext cx="4851464" cy="492174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E5FD53-6D0E-4941-8F60-357F271745F8}"/>
              </a:ext>
            </a:extLst>
          </p:cNvPr>
          <p:cNvSpPr txBox="1"/>
          <p:nvPr/>
        </p:nvSpPr>
        <p:spPr>
          <a:xfrm>
            <a:off x="7574441" y="500234"/>
            <a:ext cx="41019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Bayesian Network</a:t>
            </a:r>
            <a:endParaRPr lang="en-US" sz="28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47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8FC6E-191E-40F9-B2A2-A6B2FE18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47" y="93623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Example Outputs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7" name="Picture 17" descr="Chart&#10;&#10;Description automatically generated">
            <a:extLst>
              <a:ext uri="{FF2B5EF4-FFF2-40B4-BE49-F238E27FC236}">
                <a16:creationId xmlns:a16="http://schemas.microsoft.com/office/drawing/2014/main" id="{CFEC9A50-3B30-41DF-94CF-584DF839B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84668" y="42297"/>
            <a:ext cx="7126605" cy="3284702"/>
          </a:xfrm>
        </p:spPr>
      </p:pic>
      <p:pic>
        <p:nvPicPr>
          <p:cNvPr id="18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B49262E2-C18A-4026-9571-9F69C6CF1F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32029" y="3484866"/>
            <a:ext cx="7126605" cy="328614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3480BA-17BF-4076-903E-5AA8D615C401}"/>
              </a:ext>
            </a:extLst>
          </p:cNvPr>
          <p:cNvSpPr txBox="1"/>
          <p:nvPr/>
        </p:nvSpPr>
        <p:spPr>
          <a:xfrm>
            <a:off x="8829675" y="1990725"/>
            <a:ext cx="30384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Empirical</a:t>
            </a:r>
          </a:p>
          <a:p>
            <a:pPr algn="ctr"/>
            <a:r>
              <a:rPr lang="en-US" sz="2800" b="1" dirty="0">
                <a:cs typeface="Calibri"/>
              </a:rPr>
              <a:t>Bayes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9785A-5819-4A74-998C-9D679D872F01}"/>
              </a:ext>
            </a:extLst>
          </p:cNvPr>
          <p:cNvSpPr txBox="1"/>
          <p:nvPr/>
        </p:nvSpPr>
        <p:spPr>
          <a:xfrm>
            <a:off x="8220074" y="5438774"/>
            <a:ext cx="28479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Bayesian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361A75-C79F-49FC-8E41-21E7BB7C644E}"/>
              </a:ext>
            </a:extLst>
          </p:cNvPr>
          <p:cNvSpPr txBox="1"/>
          <p:nvPr/>
        </p:nvSpPr>
        <p:spPr>
          <a:xfrm>
            <a:off x="552450" y="2743200"/>
            <a:ext cx="2143125" cy="1646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u="sng" dirty="0">
                <a:solidFill>
                  <a:srgbClr val="FFFFFF"/>
                </a:solidFill>
              </a:rPr>
              <a:t>Patient</a:t>
            </a:r>
            <a:endParaRPr lang="en-US" sz="20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5 years old</a:t>
            </a:r>
            <a:endParaRPr lang="en-US" sz="2400" dirty="0">
              <a:solidFill>
                <a:srgbClr val="FFFFFF"/>
              </a:solidFill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cs typeface="Calibri" panose="020F0502020204030204"/>
              </a:rPr>
              <a:t>Female</a:t>
            </a: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Fever</a:t>
            </a:r>
            <a:endParaRPr lang="en-US" sz="2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751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A411-DEB0-47E7-9DC5-A8C66FAC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269876"/>
            <a:ext cx="4540505" cy="117475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Validation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6613-BCAD-4933-8E2D-99A23CB5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2420938"/>
            <a:ext cx="400322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Internal Validation through code testing</a:t>
            </a:r>
            <a:endParaRPr lang="en-US">
              <a:cs typeface="Calibri" panose="020F0502020204030204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External Validation through comparison with existing tools.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FFFFFF"/>
                </a:solidFill>
                <a:cs typeface="Calibri"/>
              </a:rPr>
              <a:t>A useful method for validating Synthea!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2AF48E6-456D-41FD-BDA5-6179809A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613" y="3542052"/>
            <a:ext cx="6504211" cy="199004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2DA76-DF7A-4F71-B7F0-02FC88F5D42D}"/>
              </a:ext>
            </a:extLst>
          </p:cNvPr>
          <p:cNvSpPr txBox="1"/>
          <p:nvPr/>
        </p:nvSpPr>
        <p:spPr>
          <a:xfrm>
            <a:off x="5476875" y="2924175"/>
            <a:ext cx="64103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External validation: comparison with WebMD</a:t>
            </a:r>
          </a:p>
        </p:txBody>
      </p:sp>
    </p:spTree>
    <p:extLst>
      <p:ext uri="{BB962C8B-B14F-4D97-AF65-F5344CB8AC3E}">
        <p14:creationId xmlns:p14="http://schemas.microsoft.com/office/powerpoint/2010/main" val="119907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409-D097-429D-ADFF-A07FC0BF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138" y="241935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Summary &amp; Next Steps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7D4A-841C-4587-B4D0-3D01CE13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cs typeface="Calibri"/>
              </a:rPr>
              <a:t>Our approach can be extended to account for demographics, encounter types, patient location, patient history, etc.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sz="2400" dirty="0">
                <a:cs typeface="Calibri"/>
              </a:rPr>
              <a:t>Compare results to known distributions as a way of </a:t>
            </a:r>
            <a:r>
              <a:rPr lang="en-US" sz="2400" b="1" dirty="0">
                <a:cs typeface="Calibri"/>
              </a:rPr>
              <a:t>validating Synthea.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cs typeface="Calibri"/>
              </a:rPr>
              <a:t>Identify areas where Synthea can be improved.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cs typeface="Calibri"/>
              </a:rPr>
              <a:t>Standardization!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cs typeface="Calibri"/>
              </a:rPr>
              <a:t>Look for real-world applications.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cs typeface="Calibri"/>
              </a:rPr>
              <a:t>Rare pathologies?</a:t>
            </a:r>
          </a:p>
        </p:txBody>
      </p:sp>
    </p:spTree>
    <p:extLst>
      <p:ext uri="{BB962C8B-B14F-4D97-AF65-F5344CB8AC3E}">
        <p14:creationId xmlns:p14="http://schemas.microsoft.com/office/powerpoint/2010/main" val="388557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Empirical inference of Underlying Condition Probabilities Using Synthea-Generated Synthetic Health Data</vt:lpstr>
      <vt:lpstr>Background</vt:lpstr>
      <vt:lpstr>Our Methods (1 of 2)</vt:lpstr>
      <vt:lpstr>Our Methods (2 of 2)</vt:lpstr>
      <vt:lpstr>Example Outputs</vt:lpstr>
      <vt:lpstr>Validation</vt:lpstr>
      <vt:lpstr>Summary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599</cp:revision>
  <dcterms:created xsi:type="dcterms:W3CDTF">2021-09-12T21:22:16Z</dcterms:created>
  <dcterms:modified xsi:type="dcterms:W3CDTF">2021-09-24T02:25:24Z</dcterms:modified>
</cp:coreProperties>
</file>