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191224/participants-in-camping-in-the-us-since-2006/"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3de86f8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3de86f8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3de86f8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3de86f8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3de86f8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3de86f8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2baa8b3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2baa8b3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u="sng">
                <a:solidFill>
                  <a:schemeClr val="hlink"/>
                </a:solidFill>
                <a:hlinkClick r:id="rId2"/>
              </a:rPr>
              <a:t>https://www.statista.com/statistics/191224/participants-in-camping-in-the-us-since-2006/</a:t>
            </a:r>
            <a:br>
              <a:rPr lang="en"/>
            </a:br>
            <a:r>
              <a:rPr lang="en"/>
              <a:t>Tyler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3de86f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3de86f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3de86f8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3de86f8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3de86f8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3de86f8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3de86f8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3de86f8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3de86f84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3de86f84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3de86f84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3de86f84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3de86f84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3de86f84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When To Go Where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 Project by Ben Rodgers, Tyler Layton, Annabelle Choi, and </a:t>
            </a:r>
            <a:r>
              <a:rPr lang="en"/>
              <a:t>Samyuth </a:t>
            </a:r>
            <a:r>
              <a:rPr lang="en"/>
              <a:t>Sagi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5934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Competency Question</a:t>
            </a:r>
            <a:endParaRPr b="1" sz="2800"/>
          </a:p>
        </p:txBody>
      </p:sp>
      <p:sp>
        <p:nvSpPr>
          <p:cNvPr id="118" name="Google Shape;118;p22"/>
          <p:cNvSpPr txBox="1"/>
          <p:nvPr>
            <p:ph idx="1" type="body"/>
          </p:nvPr>
        </p:nvSpPr>
        <p:spPr>
          <a:xfrm>
            <a:off x="387900" y="1279500"/>
            <a:ext cx="8368200" cy="38007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Question:</a:t>
            </a:r>
            <a:r>
              <a:rPr lang="en"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If I want to go to the northernmost park in the United States that is the least visited in Winter, where should I go?</a:t>
            </a:r>
            <a:endParaRPr b="1"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2000">
                <a:solidFill>
                  <a:schemeClr val="dk1"/>
                </a:solidFill>
                <a:latin typeface="Times New Roman"/>
                <a:ea typeface="Times New Roman"/>
                <a:cs typeface="Times New Roman"/>
                <a:sym typeface="Times New Roman"/>
              </a:rPr>
              <a:t>Answer: </a:t>
            </a:r>
            <a:r>
              <a:rPr lang="en" sz="2000">
                <a:solidFill>
                  <a:schemeClr val="dk1"/>
                </a:solidFill>
                <a:latin typeface="Times New Roman"/>
                <a:ea typeface="Times New Roman"/>
                <a:cs typeface="Times New Roman"/>
                <a:sym typeface="Times New Roman"/>
              </a:rPr>
              <a:t>“In order to avoid crowds, visiting Arctic Gates National Park in the winter is the optimal solution.” </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How was this determined:</a:t>
            </a:r>
            <a:endParaRPr b="1" sz="22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The user input their own desires into the system and then the system is able to compare the specific places through a query. Ideally the computer finds the location of the northernmost parks in the United States, once this is done, the computer can compare the visitation statistics for the winter months. The ontology, containing the national parks, is able to easily compare the visitation statistics/month and weather/month, as they will be characteristics attached to the park object.</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10975" y="6638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00"/>
              <a:t>Databases</a:t>
            </a:r>
            <a:endParaRPr b="1" sz="2800"/>
          </a:p>
        </p:txBody>
      </p:sp>
      <p:pic>
        <p:nvPicPr>
          <p:cNvPr id="124" name="Google Shape;124;p23"/>
          <p:cNvPicPr preferRelativeResize="0"/>
          <p:nvPr/>
        </p:nvPicPr>
        <p:blipFill>
          <a:blip r:embed="rId3">
            <a:alphaModFix/>
          </a:blip>
          <a:stretch>
            <a:fillRect/>
          </a:stretch>
        </p:blipFill>
        <p:spPr>
          <a:xfrm>
            <a:off x="4148950" y="99225"/>
            <a:ext cx="4898225" cy="4870625"/>
          </a:xfrm>
          <a:prstGeom prst="rect">
            <a:avLst/>
          </a:prstGeom>
          <a:noFill/>
          <a:ln>
            <a:noFill/>
          </a:ln>
        </p:spPr>
      </p:pic>
      <p:pic>
        <p:nvPicPr>
          <p:cNvPr id="125" name="Google Shape;125;p23"/>
          <p:cNvPicPr preferRelativeResize="0"/>
          <p:nvPr/>
        </p:nvPicPr>
        <p:blipFill>
          <a:blip r:embed="rId4">
            <a:alphaModFix/>
          </a:blip>
          <a:stretch>
            <a:fillRect/>
          </a:stretch>
        </p:blipFill>
        <p:spPr>
          <a:xfrm>
            <a:off x="63625" y="2009450"/>
            <a:ext cx="4085325" cy="128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640675"/>
            <a:ext cx="8368200" cy="62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111"/>
              <a:t>Purpose</a:t>
            </a:r>
            <a:endParaRPr b="1" sz="3111"/>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Address the needs of personal preferences for hiking and camping in National Parks</a:t>
            </a:r>
            <a:endParaRPr/>
          </a:p>
          <a:p>
            <a:pPr indent="-342900" lvl="0" marL="457200" rtl="0" algn="l">
              <a:spcBef>
                <a:spcPts val="0"/>
              </a:spcBef>
              <a:spcAft>
                <a:spcPts val="0"/>
              </a:spcAft>
              <a:buSzPts val="1800"/>
              <a:buChar char="-"/>
            </a:pPr>
            <a:r>
              <a:rPr lang="en"/>
              <a:t>Raising awareness of the vast variet</a:t>
            </a:r>
            <a:r>
              <a:rPr lang="en"/>
              <a:t>y</a:t>
            </a:r>
            <a:r>
              <a:rPr lang="en"/>
              <a:t> of National Parks</a:t>
            </a:r>
            <a:endParaRPr/>
          </a:p>
          <a:p>
            <a:pPr indent="-342900" lvl="0" marL="457200" rtl="0" algn="l">
              <a:spcBef>
                <a:spcPts val="0"/>
              </a:spcBef>
              <a:spcAft>
                <a:spcPts val="0"/>
              </a:spcAft>
              <a:buSzPts val="1800"/>
              <a:buChar char="-"/>
            </a:pPr>
            <a:r>
              <a:rPr lang="en"/>
              <a:t>Promoting outdoor exploration and education</a:t>
            </a:r>
            <a:endParaRPr/>
          </a:p>
          <a:p>
            <a:pPr indent="-342900" lvl="0" marL="457200" rtl="0" algn="l">
              <a:spcBef>
                <a:spcPts val="0"/>
              </a:spcBef>
              <a:spcAft>
                <a:spcPts val="0"/>
              </a:spcAft>
              <a:buSzPts val="1800"/>
              <a:buChar char="-"/>
            </a:pPr>
            <a:r>
              <a:rPr lang="en"/>
              <a:t>Regular camping increased from 26.47 million in 2016 to 38.57 million in 2023</a:t>
            </a:r>
            <a:r>
              <a:rPr lang="en" sz="900"/>
              <a:t>1 </a:t>
            </a:r>
            <a:r>
              <a:rPr lang="en"/>
              <a:t> with this </a:t>
            </a:r>
            <a:r>
              <a:rPr lang="en"/>
              <a:t>growing interest we want:</a:t>
            </a:r>
            <a:endParaRPr/>
          </a:p>
          <a:p>
            <a:pPr indent="-317500" lvl="1" marL="914400" rtl="0" algn="l">
              <a:spcBef>
                <a:spcPts val="0"/>
              </a:spcBef>
              <a:spcAft>
                <a:spcPts val="0"/>
              </a:spcAft>
              <a:buSzPts val="1400"/>
              <a:buChar char="-"/>
            </a:pPr>
            <a:r>
              <a:rPr lang="en"/>
              <a:t>To e</a:t>
            </a:r>
            <a:r>
              <a:rPr lang="en"/>
              <a:t>ncourage and expand this demographic</a:t>
            </a:r>
            <a:endParaRPr/>
          </a:p>
          <a:p>
            <a:pPr indent="-317500" lvl="1" marL="914400" rtl="0" algn="l">
              <a:spcBef>
                <a:spcPts val="0"/>
              </a:spcBef>
              <a:spcAft>
                <a:spcPts val="0"/>
              </a:spcAft>
              <a:buSzPts val="1400"/>
              <a:buChar char="-"/>
            </a:pPr>
            <a:r>
              <a:rPr lang="en"/>
              <a:t>For hiking follow similar growth patterns</a:t>
            </a:r>
            <a:endParaRPr/>
          </a:p>
          <a:p>
            <a:pPr indent="-342900" lvl="0" marL="457200" rtl="0" algn="l">
              <a:spcBef>
                <a:spcPts val="0"/>
              </a:spcBef>
              <a:spcAft>
                <a:spcPts val="0"/>
              </a:spcAft>
              <a:buSzPts val="1800"/>
              <a:buChar char="-"/>
            </a:pPr>
            <a:r>
              <a:rPr lang="en"/>
              <a:t>Reduce excuses people have for not pursuing outdoor activities such as camping and hiking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i="1" lang="en" sz="2700">
                <a:solidFill>
                  <a:schemeClr val="accent4"/>
                </a:solidFill>
              </a:rPr>
              <a:t>Data needed from each park</a:t>
            </a:r>
            <a:endParaRPr i="1" sz="2700">
              <a:solidFill>
                <a:schemeClr val="accent4"/>
              </a:solidFill>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Weather</a:t>
            </a:r>
            <a:endParaRPr sz="2000"/>
          </a:p>
          <a:p>
            <a:pPr indent="-355600" lvl="0" marL="457200" rtl="0" algn="l">
              <a:spcBef>
                <a:spcPts val="0"/>
              </a:spcBef>
              <a:spcAft>
                <a:spcPts val="0"/>
              </a:spcAft>
              <a:buSzPts val="2000"/>
              <a:buChar char="●"/>
            </a:pPr>
            <a:r>
              <a:rPr lang="en" sz="2000"/>
              <a:t>Terrain</a:t>
            </a:r>
            <a:endParaRPr sz="2000"/>
          </a:p>
          <a:p>
            <a:pPr indent="-355600" lvl="0" marL="457200" rtl="0" algn="l">
              <a:spcBef>
                <a:spcPts val="0"/>
              </a:spcBef>
              <a:spcAft>
                <a:spcPts val="0"/>
              </a:spcAft>
              <a:buSzPts val="2000"/>
              <a:buChar char="●"/>
            </a:pPr>
            <a:r>
              <a:rPr lang="en" sz="2000"/>
              <a:t>Visitation statistics</a:t>
            </a:r>
            <a:endParaRPr sz="2000"/>
          </a:p>
          <a:p>
            <a:pPr indent="-355600" lvl="0" marL="457200" rtl="0" algn="l">
              <a:spcBef>
                <a:spcPts val="0"/>
              </a:spcBef>
              <a:spcAft>
                <a:spcPts val="0"/>
              </a:spcAft>
              <a:buSzPts val="2000"/>
              <a:buChar char="●"/>
            </a:pPr>
            <a:r>
              <a:rPr lang="en" sz="2000"/>
              <a:t>Hike statistics</a:t>
            </a:r>
            <a:endParaRPr sz="2000"/>
          </a:p>
          <a:p>
            <a:pPr indent="-355600" lvl="0" marL="457200" rtl="0" algn="l">
              <a:spcBef>
                <a:spcPts val="0"/>
              </a:spcBef>
              <a:spcAft>
                <a:spcPts val="0"/>
              </a:spcAft>
              <a:buSzPts val="2000"/>
              <a:buChar char="●"/>
            </a:pPr>
            <a:r>
              <a:rPr lang="en" sz="2000"/>
              <a:t>Prices</a:t>
            </a:r>
            <a:endParaRPr sz="2000"/>
          </a:p>
          <a:p>
            <a:pPr indent="-355600" lvl="0" marL="457200" rtl="0" algn="l">
              <a:spcBef>
                <a:spcPts val="0"/>
              </a:spcBef>
              <a:spcAft>
                <a:spcPts val="0"/>
              </a:spcAft>
              <a:buSzPts val="2000"/>
              <a:buChar char="●"/>
            </a:pPr>
            <a:r>
              <a:rPr lang="en" sz="2000"/>
              <a:t>Wildlife </a:t>
            </a:r>
            <a:endParaRPr sz="2000"/>
          </a:p>
          <a:p>
            <a:pPr indent="-355600" lvl="0" marL="457200" rtl="0" algn="l">
              <a:spcBef>
                <a:spcPts val="0"/>
              </a:spcBef>
              <a:spcAft>
                <a:spcPts val="0"/>
              </a:spcAft>
              <a:buSzPts val="2000"/>
              <a:buChar char="●"/>
            </a:pPr>
            <a:r>
              <a:rPr lang="en" sz="2000"/>
              <a:t>etc</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65850" y="575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Scope</a:t>
            </a:r>
            <a:endParaRPr b="1" sz="2800"/>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focus is on 63 U.S. National Parks</a:t>
            </a:r>
            <a:endParaRPr sz="2000"/>
          </a:p>
          <a:p>
            <a:pPr indent="-355600" lvl="0" marL="457200" rtl="0" algn="l">
              <a:spcBef>
                <a:spcPts val="0"/>
              </a:spcBef>
              <a:spcAft>
                <a:spcPts val="0"/>
              </a:spcAft>
              <a:buSzPts val="2000"/>
              <a:buChar char="●"/>
            </a:pPr>
            <a:r>
              <a:rPr lang="en" sz="2000"/>
              <a:t>Recommendations will be tailored to users, form beginners to experienced adventures, based on preferences for </a:t>
            </a:r>
            <a:r>
              <a:rPr lang="en" sz="2000"/>
              <a:t>hiking</a:t>
            </a:r>
            <a:r>
              <a:rPr lang="en" sz="2000"/>
              <a:t> or camping</a:t>
            </a:r>
            <a:endParaRPr sz="2000"/>
          </a:p>
          <a:p>
            <a:pPr indent="-355600" lvl="0" marL="457200" rtl="0" algn="l">
              <a:spcBef>
                <a:spcPts val="0"/>
              </a:spcBef>
              <a:spcAft>
                <a:spcPts val="0"/>
              </a:spcAft>
              <a:buSzPts val="2000"/>
              <a:buChar char="●"/>
            </a:pPr>
            <a:r>
              <a:rPr lang="en" sz="2000"/>
              <a:t>Might expand later to include forests, lakeshores, and state parks.</a:t>
            </a:r>
            <a:endParaRPr sz="2000"/>
          </a:p>
          <a:p>
            <a:pPr indent="-355600" lvl="0" marL="457200" rtl="0" algn="l">
              <a:spcBef>
                <a:spcPts val="0"/>
              </a:spcBef>
              <a:spcAft>
                <a:spcPts val="0"/>
              </a:spcAft>
              <a:buSzPts val="2000"/>
              <a:buChar char="●"/>
            </a:pPr>
            <a:r>
              <a:rPr lang="en" sz="2000"/>
              <a:t>Only using publicly available data</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6294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Description of the Ontology</a:t>
            </a:r>
            <a:endParaRPr b="1" sz="2800"/>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Where To Go When will help campers and hikers find the perfect National Park based on things like weather, terrain, how busy it is, hike difficulty, locations, etc.</a:t>
            </a:r>
            <a:endParaRPr sz="1600"/>
          </a:p>
          <a:p>
            <a:pPr indent="0" lvl="0" marL="0" rtl="0" algn="l">
              <a:spcBef>
                <a:spcPts val="1200"/>
              </a:spcBef>
              <a:spcAft>
                <a:spcPts val="0"/>
              </a:spcAft>
              <a:buNone/>
            </a:pPr>
            <a:r>
              <a:rPr lang="en"/>
              <a:t>Actors:</a:t>
            </a:r>
            <a:endParaRPr/>
          </a:p>
          <a:p>
            <a:pPr indent="-342900" lvl="0" marL="457200" rtl="0" algn="l">
              <a:spcBef>
                <a:spcPts val="1200"/>
              </a:spcBef>
              <a:spcAft>
                <a:spcPts val="0"/>
              </a:spcAft>
              <a:buSzPts val="1800"/>
              <a:buChar char="●"/>
            </a:pPr>
            <a:r>
              <a:rPr lang="en"/>
              <a:t>Campers and hikers </a:t>
            </a:r>
            <a:endParaRPr/>
          </a:p>
          <a:p>
            <a:pPr indent="-342900" lvl="0" marL="457200" rtl="0" algn="l">
              <a:spcBef>
                <a:spcPts val="0"/>
              </a:spcBef>
              <a:spcAft>
                <a:spcPts val="0"/>
              </a:spcAft>
              <a:buSzPts val="1800"/>
              <a:buChar char="●"/>
            </a:pPr>
            <a:r>
              <a:rPr lang="en"/>
              <a:t>People looking for specific parks</a:t>
            </a:r>
            <a:endParaRPr/>
          </a:p>
          <a:p>
            <a:pPr indent="-342900" lvl="0" marL="457200" rtl="0" algn="l">
              <a:spcBef>
                <a:spcPts val="0"/>
              </a:spcBef>
              <a:spcAft>
                <a:spcPts val="0"/>
              </a:spcAft>
              <a:buSzPts val="1800"/>
              <a:buChar char="●"/>
            </a:pPr>
            <a:r>
              <a:rPr lang="en"/>
              <a:t>The National Park Service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620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Usage</a:t>
            </a:r>
            <a:r>
              <a:rPr b="1" lang="en" sz="2800"/>
              <a:t> Scenario</a:t>
            </a:r>
            <a:endParaRPr b="1" sz="2800"/>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i="1"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John, an experienced hiker, is looking for something new. He has never been to the true midwest of the United States. He is looking for someplace in South Dakota where the weather is typically around 50 degrees in the Fall, is mostly flat land, and where no people show up. He has looked around but can’t seem to find the correct data to point him where he needs to go. He needs specifics in order to satisfy his quench for adventure.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Basic/Normal Flow of Events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(Hiker, UI): A hiker sees that they have the ability to query several fields (e.g. no people, </a:t>
            </a:r>
            <a:r>
              <a:rPr lang="en"/>
              <a:t>temperature</a:t>
            </a:r>
            <a:r>
              <a:rPr lang="en"/>
              <a:t>, …) and inputs a query</a:t>
            </a:r>
            <a:endParaRPr/>
          </a:p>
          <a:p>
            <a:pPr indent="-342900" lvl="0" marL="457200" rtl="0" algn="l">
              <a:spcBef>
                <a:spcPts val="0"/>
              </a:spcBef>
              <a:spcAft>
                <a:spcPts val="0"/>
              </a:spcAft>
              <a:buSzPts val="1800"/>
              <a:buAutoNum type="arabicPeriod"/>
            </a:pPr>
            <a:r>
              <a:rPr lang="en"/>
              <a:t>(System, Public APIs): System refreshes information in ontology with any updated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sorts the results that match the users requests identifying the top three (or fewer)</a:t>
            </a:r>
            <a:endParaRPr/>
          </a:p>
          <a:p>
            <a:pPr indent="-342900" lvl="0" marL="457200" rtl="0" algn="l">
              <a:spcBef>
                <a:spcPts val="0"/>
              </a:spcBef>
              <a:spcAft>
                <a:spcPts val="0"/>
              </a:spcAft>
              <a:buSzPts val="1800"/>
              <a:buAutoNum type="arabicPeriod"/>
            </a:pPr>
            <a:r>
              <a:rPr lang="en"/>
              <a:t>(UI): Displays the top three (or fewer) parks that match the users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Alternate Flow (Invalid API Access)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(Hiker, UI): A hiker sees that they have the ability to query several fields (e.g. no people, temperature, …) and inputs a query</a:t>
            </a:r>
            <a:endParaRPr/>
          </a:p>
          <a:p>
            <a:pPr indent="-342900" lvl="0" marL="457200" rtl="0" algn="l">
              <a:spcBef>
                <a:spcPts val="0"/>
              </a:spcBef>
              <a:spcAft>
                <a:spcPts val="0"/>
              </a:spcAft>
              <a:buSzPts val="1800"/>
              <a:buAutoNum type="arabicPeriod"/>
            </a:pPr>
            <a:r>
              <a:rPr lang="en"/>
              <a:t>(System, Public APIs): System fails to connect with some or all of the APIs. Uses preloaded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sorts the results that match the users requests identifying the top three (or fewer)</a:t>
            </a:r>
            <a:endParaRPr/>
          </a:p>
          <a:p>
            <a:pPr indent="-342900" lvl="0" marL="457200" rtl="0" algn="l">
              <a:spcBef>
                <a:spcPts val="0"/>
              </a:spcBef>
              <a:spcAft>
                <a:spcPts val="0"/>
              </a:spcAft>
              <a:buSzPts val="1800"/>
              <a:buAutoNum type="arabicPeriod"/>
            </a:pPr>
            <a:r>
              <a:rPr lang="en"/>
              <a:t>(UI): Displays the top three (or fewer) parks that match the users requirements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Alternate Flow (Not Enough Results)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(Hiker, UI): A hiker sees that they have the ability to query several fields (e.g. no people, temperature, …) and inputs a query</a:t>
            </a:r>
            <a:endParaRPr/>
          </a:p>
          <a:p>
            <a:pPr indent="-342900" lvl="0" marL="457200" rtl="0" algn="l">
              <a:spcBef>
                <a:spcPts val="0"/>
              </a:spcBef>
              <a:spcAft>
                <a:spcPts val="0"/>
              </a:spcAft>
              <a:buSzPts val="1800"/>
              <a:buAutoNum type="arabicPeriod"/>
            </a:pPr>
            <a:r>
              <a:rPr lang="en"/>
              <a:t>(System, Public APIs): System refreshes information in ontology with any updated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can not identify any results that match the user’s query</a:t>
            </a:r>
            <a:endParaRPr/>
          </a:p>
          <a:p>
            <a:pPr indent="-342900" lvl="0" marL="457200" rtl="0" algn="l">
              <a:spcBef>
                <a:spcPts val="0"/>
              </a:spcBef>
              <a:spcAft>
                <a:spcPts val="0"/>
              </a:spcAft>
              <a:buSzPts val="1800"/>
              <a:buAutoNum type="arabicPeriod"/>
            </a:pPr>
            <a:r>
              <a:rPr lang="en"/>
              <a:t>(UI): System informs the user that there are no parks that match the user’s 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