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 snapToGrid="0" snapToObjects="1">
      <p:cViewPr varScale="1">
        <p:scale>
          <a:sx n="88" d="100"/>
          <a:sy n="88" d="100"/>
        </p:scale>
        <p:origin x="18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5B74-5DDD-1D49-B1F8-272493A69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9039D-6394-534A-B387-F925105A9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91A37-ED66-1642-AEF1-C98B5546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3FBD-113C-2148-A369-08C0B1AA532E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94AA5-59CB-DD4E-881A-7370389E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E4D85-81FC-7F49-892D-9949CAE53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D548-EFF2-4048-A4D0-8FCA343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0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44EA-8B92-2E48-8402-B55E19AF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DF37D-0464-3849-80F7-70906CCE8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5AABA-E137-C945-9D9B-3266A254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3FBD-113C-2148-A369-08C0B1AA532E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A4DB1-35A2-E941-9FF1-0FFA40A3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D9A04-80C5-5744-92FA-5BDC7A6D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D548-EFF2-4048-A4D0-8FCA343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6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99F07-1959-0C4A-A55F-3260B7C9E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D9D27-F032-D341-B3AB-79F1A5DA6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DBFBC-34C3-E048-8660-FD94DE00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3FBD-113C-2148-A369-08C0B1AA532E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DFFCA-1CFC-C741-8315-711BAFBF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C4E79-AC17-D14E-B3FA-19339E52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D548-EFF2-4048-A4D0-8FCA343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7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1667-F209-AB40-95AA-5D797033D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A442-CBF6-E24D-9EE0-81139A172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8E622-DC10-A940-9C7E-ACCACF24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3FBD-113C-2148-A369-08C0B1AA532E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7B1A6-A841-174F-BD16-E8642957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473B9-832D-1D42-995A-A673DB64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D548-EFF2-4048-A4D0-8FCA343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9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62A1-6211-974F-9DAD-FBC543CE8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A221B-363F-B840-9081-55EECB0B5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3229A-7ECA-9049-A462-8AF533E0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3FBD-113C-2148-A369-08C0B1AA532E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35BE4-7E90-6D4E-9122-092F1287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50B94-CFE8-6644-B4CC-6D23F808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D548-EFF2-4048-A4D0-8FCA343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0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2CA0-B269-784D-8636-919E6D4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390BA-84E2-5143-9677-0A7A1E51A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FB60E-C7FB-AC49-98F3-0CD2FAADA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AE078-54EB-4641-88A4-9804189F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3FBD-113C-2148-A369-08C0B1AA532E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AF30F-C4F1-A549-81C1-D632F078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2A1BF-A607-B74E-9743-CF5AAEF9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D548-EFF2-4048-A4D0-8FCA343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7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5A3A-E031-5B4A-8041-BF0D207A6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A46F1-C09B-DB48-9BAE-33F638133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CB669-D7DE-FF44-8CC3-8F8EEC0EF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850600-41E4-684C-B39B-0C420AF59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D5791-02FA-0242-907F-8BC4F2269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283033-898E-2B41-8DEF-43B5C78F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3FBD-113C-2148-A369-08C0B1AA532E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81AF7-D7AF-B747-B8AD-EC700D9A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5A0A5-2405-5346-9524-D6C16BBA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D548-EFF2-4048-A4D0-8FCA343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7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1DAC-1FF7-9148-BC87-91669261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390B9-221B-2B49-B159-C7A9CE184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3FBD-113C-2148-A369-08C0B1AA532E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D18EF8-B7CF-7443-917C-707A12F1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56C58-3D35-AF4E-8279-7122F5B0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D548-EFF2-4048-A4D0-8FCA343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1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04BDD7-6FC1-6F49-8D8F-35C16A9B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3FBD-113C-2148-A369-08C0B1AA532E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0B19E-C5B2-7243-86AB-6643C336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2F9BD-99B0-1C43-9C9B-814C942D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D548-EFF2-4048-A4D0-8FCA343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5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FFE2-4E26-F242-9919-86AA12A6D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4E6C2-0B79-BF46-B29B-29011722D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19B7D-C323-3F4B-BE96-A8C669A1F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3FF49-84D0-2E4C-B30E-1898BD1F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3FBD-113C-2148-A369-08C0B1AA532E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DA31A-C86C-4049-90A7-1440841BD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735E5-EEF1-484E-8087-B3C75DB1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D548-EFF2-4048-A4D0-8FCA343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1DC1-D1F9-1A4D-ACAB-1DC9058A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1EE117-100A-264B-8206-65A1D8663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7D178-7110-F143-95B0-4A7D92941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E0FF0-BA5F-6F4B-AF0F-1C8287C5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3FBD-113C-2148-A369-08C0B1AA532E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D5581-2D2B-B946-8948-D3BD6F8C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B796B-7432-8148-BD2E-CA2AE5DA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D548-EFF2-4048-A4D0-8FCA343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5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76AAB-0B63-864F-86BC-D8D17148B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01A8F-532C-CC4E-ACAB-FE82B4DBF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863D9-011A-D242-8933-945E1C238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83FBD-113C-2148-A369-08C0B1AA532E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D745C-2F93-F848-8726-275678761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6756A-3670-1A42-9FC7-18C9C5A4F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7D548-EFF2-4048-A4D0-8FCA343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B51CF1E-2AB8-194E-921A-5A07A3C1A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657" y="4784995"/>
            <a:ext cx="7576456" cy="20277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8E4F78-34A7-BB41-B045-2B81026F92A3}"/>
              </a:ext>
            </a:extLst>
          </p:cNvPr>
          <p:cNvSpPr/>
          <p:nvPr/>
        </p:nvSpPr>
        <p:spPr>
          <a:xfrm>
            <a:off x="1045029" y="647585"/>
            <a:ext cx="96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Guideline 5.12: “</a:t>
            </a:r>
            <a:r>
              <a:rPr lang="en-US" dirty="0">
                <a:solidFill>
                  <a:srgbClr val="7030A0"/>
                </a:solidFill>
                <a:highlight>
                  <a:srgbClr val="C0C0C0"/>
                </a:highlight>
              </a:rPr>
              <a:t>Carbohydrate intake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/>
              <a:t>should emphasize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</a:rPr>
              <a:t>nutrient-dense carbohydrate sources that are high in fiber, including vegetables, fruits, legumes, whole grains, as well as dairy products</a:t>
            </a:r>
            <a:r>
              <a:rPr lang="en-US" dirty="0"/>
              <a:t>.”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3F0248-869C-2E4E-8443-254D6C20A201}"/>
              </a:ext>
            </a:extLst>
          </p:cNvPr>
          <p:cNvSpPr/>
          <p:nvPr/>
        </p:nvSpPr>
        <p:spPr>
          <a:xfrm>
            <a:off x="1284790" y="1788734"/>
            <a:ext cx="2500132" cy="740779"/>
          </a:xfrm>
          <a:prstGeom prst="roundRect">
            <a:avLst/>
          </a:prstGeom>
          <a:solidFill>
            <a:srgbClr val="9437FF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Restriction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055CD8E-28FE-904D-8F40-282735948F7E}"/>
              </a:ext>
            </a:extLst>
          </p:cNvPr>
          <p:cNvSpPr/>
          <p:nvPr/>
        </p:nvSpPr>
        <p:spPr>
          <a:xfrm>
            <a:off x="7157014" y="2054210"/>
            <a:ext cx="2500132" cy="740779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392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Recommendation (Directive)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54E083E-B0C0-F945-B514-77A255FEAE9A}"/>
              </a:ext>
            </a:extLst>
          </p:cNvPr>
          <p:cNvSpPr/>
          <p:nvPr/>
        </p:nvSpPr>
        <p:spPr>
          <a:xfrm>
            <a:off x="4613705" y="3562012"/>
            <a:ext cx="2500132" cy="740779"/>
          </a:xfrm>
          <a:prstGeom prst="roundRect">
            <a:avLst/>
          </a:prstGeom>
          <a:solidFill>
            <a:srgbClr val="9437FF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870669-343B-2341-91A9-AE8568AA9D5F}"/>
              </a:ext>
            </a:extLst>
          </p:cNvPr>
          <p:cNvCxnSpPr>
            <a:stCxn id="7" idx="2"/>
            <a:endCxn id="9" idx="1"/>
          </p:cNvCxnSpPr>
          <p:nvPr/>
        </p:nvCxnSpPr>
        <p:spPr>
          <a:xfrm>
            <a:off x="2534856" y="2529513"/>
            <a:ext cx="2078849" cy="14028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0C39D8F-B95F-2F41-9DED-F1B9DB6BC334}"/>
              </a:ext>
            </a:extLst>
          </p:cNvPr>
          <p:cNvSpPr txBox="1"/>
          <p:nvPr/>
        </p:nvSpPr>
        <p:spPr>
          <a:xfrm>
            <a:off x="3772023" y="2691165"/>
            <a:ext cx="952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match</a:t>
            </a:r>
          </a:p>
          <a:p>
            <a:r>
              <a:rPr lang="en-US" dirty="0"/>
              <a:t>for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3DD397-219C-A744-8EF0-0A7A45612DCE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flipH="1">
            <a:off x="7113837" y="2794989"/>
            <a:ext cx="1293243" cy="11374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D39786-13FB-F144-B6B4-B6DF9CD37494}"/>
              </a:ext>
            </a:extLst>
          </p:cNvPr>
          <p:cNvSpPr txBox="1"/>
          <p:nvPr/>
        </p:nvSpPr>
        <p:spPr>
          <a:xfrm>
            <a:off x="7760458" y="3286070"/>
            <a:ext cx="1559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</a:t>
            </a:r>
          </a:p>
          <a:p>
            <a:r>
              <a:rPr lang="en-US" dirty="0"/>
              <a:t>recommended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2788F2-19D2-AF4D-87D9-75D6B41C7B93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534856" y="983071"/>
            <a:ext cx="832458" cy="8056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119D06-167E-EF48-8183-D9868BEBC87D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8142514" y="1263994"/>
            <a:ext cx="264566" cy="7902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53DCBA4-1857-ED49-A915-E5A049DB57E8}"/>
              </a:ext>
            </a:extLst>
          </p:cNvPr>
          <p:cNvSpPr txBox="1"/>
          <p:nvPr/>
        </p:nvSpPr>
        <p:spPr>
          <a:xfrm>
            <a:off x="3311583" y="135872"/>
            <a:ext cx="5568832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200" dirty="0"/>
              <a:t>Guideline = Restriction Set  + Recommendation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B3AB6A-4148-1340-BF3C-09C3DF32AC71}"/>
              </a:ext>
            </a:extLst>
          </p:cNvPr>
          <p:cNvSpPr txBox="1"/>
          <p:nvPr/>
        </p:nvSpPr>
        <p:spPr>
          <a:xfrm>
            <a:off x="2423887" y="4435626"/>
            <a:ext cx="1129092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200" dirty="0"/>
              <a:t>Process:</a:t>
            </a:r>
          </a:p>
        </p:txBody>
      </p:sp>
    </p:spTree>
    <p:extLst>
      <p:ext uri="{BB962C8B-B14F-4D97-AF65-F5344CB8AC3E}">
        <p14:creationId xmlns:p14="http://schemas.microsoft.com/office/powerpoint/2010/main" val="304706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52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Chari, Shruthi</dc:creator>
  <cp:lastModifiedBy>Chari, Shruthi</cp:lastModifiedBy>
  <cp:revision>5</cp:revision>
  <dcterms:created xsi:type="dcterms:W3CDTF">2020-11-12T19:52:35Z</dcterms:created>
  <dcterms:modified xsi:type="dcterms:W3CDTF">2020-11-12T20:06:02Z</dcterms:modified>
</cp:coreProperties>
</file>