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4d7b6812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4d7b6812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17d3272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17d3272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178ad75b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178ad75b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17c62ff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17c62ff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17c62fff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17c62fff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178ad75b3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178ad75b3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sz="1200">
              <a:solidFill>
                <a:schemeClr val="dk1"/>
              </a:solidFill>
              <a:latin typeface="Cambria"/>
              <a:ea typeface="Cambria"/>
              <a:cs typeface="Cambria"/>
              <a:sym typeface="Cambri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178ad75b3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178ad75b3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17c62fff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17c62fff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178ad75b3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178ad75b3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4d7b6812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4d7b6812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Annabelle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4d7b6812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4d7b6812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Annabelle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17c62ff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17c62ff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4d7b6812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4d7b6812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location: The system would </a:t>
            </a:r>
            <a:r>
              <a:rPr lang="en"/>
              <a:t>retrieve</a:t>
            </a:r>
            <a:r>
              <a:rPr lang="en"/>
              <a:t> a list of all National Parks located in the Midwest region of the United States.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Compare Temperatures: By analyzing the average temperature for each park in the summer, the system finds the parks with the coolest climates.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Narrow Down Options: Based on the temperature data, it narrows down the list to parks that best match the user’s preference for cooler conditions, recommending parks with the lowest summer temperatures in the region.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17c62ff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17c62ff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4d7b6812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4d7b6812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17d3272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17d3272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17d3272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17d3272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When To Go Where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A Project by Ben Rodgers, Tyler Layton, Annabelle Choi, and Samyuth Sagi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Terrain</a:t>
            </a:r>
            <a:endParaRPr/>
          </a:p>
        </p:txBody>
      </p:sp>
      <p:pic>
        <p:nvPicPr>
          <p:cNvPr id="121" name="Google Shape;121;p22"/>
          <p:cNvPicPr preferRelativeResize="0"/>
          <p:nvPr/>
        </p:nvPicPr>
        <p:blipFill rotWithShape="1">
          <a:blip r:embed="rId3">
            <a:alphaModFix/>
          </a:blip>
          <a:srcRect b="0" l="60370" r="4630" t="56769"/>
          <a:stretch/>
        </p:blipFill>
        <p:spPr>
          <a:xfrm>
            <a:off x="1617175" y="1259425"/>
            <a:ext cx="6139500" cy="3646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Protege Screenshots (Classes)</a:t>
            </a:r>
            <a:endParaRPr/>
          </a:p>
        </p:txBody>
      </p:sp>
      <p:pic>
        <p:nvPicPr>
          <p:cNvPr id="127" name="Google Shape;127;p23"/>
          <p:cNvPicPr preferRelativeResize="0"/>
          <p:nvPr/>
        </p:nvPicPr>
        <p:blipFill rotWithShape="1">
          <a:blip r:embed="rId3">
            <a:alphaModFix/>
          </a:blip>
          <a:srcRect b="64846" l="0" r="69901" t="0"/>
          <a:stretch/>
        </p:blipFill>
        <p:spPr>
          <a:xfrm>
            <a:off x="387900" y="1065001"/>
            <a:ext cx="2040151" cy="1766768"/>
          </a:xfrm>
          <a:prstGeom prst="rect">
            <a:avLst/>
          </a:prstGeom>
          <a:noFill/>
          <a:ln>
            <a:noFill/>
          </a:ln>
        </p:spPr>
      </p:pic>
      <p:pic>
        <p:nvPicPr>
          <p:cNvPr id="128" name="Google Shape;128;p23"/>
          <p:cNvPicPr preferRelativeResize="0"/>
          <p:nvPr/>
        </p:nvPicPr>
        <p:blipFill rotWithShape="1">
          <a:blip r:embed="rId4">
            <a:alphaModFix/>
          </a:blip>
          <a:srcRect b="0" l="1451" r="63393" t="0"/>
          <a:stretch/>
        </p:blipFill>
        <p:spPr>
          <a:xfrm>
            <a:off x="2696725" y="3621585"/>
            <a:ext cx="2811101" cy="1251903"/>
          </a:xfrm>
          <a:prstGeom prst="rect">
            <a:avLst/>
          </a:prstGeom>
          <a:noFill/>
          <a:ln>
            <a:noFill/>
          </a:ln>
        </p:spPr>
      </p:pic>
      <p:pic>
        <p:nvPicPr>
          <p:cNvPr id="129" name="Google Shape;129;p23"/>
          <p:cNvPicPr preferRelativeResize="0"/>
          <p:nvPr/>
        </p:nvPicPr>
        <p:blipFill rotWithShape="1">
          <a:blip r:embed="rId3">
            <a:alphaModFix/>
          </a:blip>
          <a:srcRect b="0" l="0" r="69901" t="77592"/>
          <a:stretch/>
        </p:blipFill>
        <p:spPr>
          <a:xfrm>
            <a:off x="387900" y="2831768"/>
            <a:ext cx="2040151" cy="1126193"/>
          </a:xfrm>
          <a:prstGeom prst="rect">
            <a:avLst/>
          </a:prstGeom>
          <a:noFill/>
          <a:ln>
            <a:noFill/>
          </a:ln>
        </p:spPr>
      </p:pic>
      <p:pic>
        <p:nvPicPr>
          <p:cNvPr id="130" name="Google Shape;130;p23"/>
          <p:cNvPicPr preferRelativeResize="0"/>
          <p:nvPr/>
        </p:nvPicPr>
        <p:blipFill rotWithShape="1">
          <a:blip r:embed="rId5">
            <a:alphaModFix/>
          </a:blip>
          <a:srcRect b="72747" l="575" r="70353" t="0"/>
          <a:stretch/>
        </p:blipFill>
        <p:spPr>
          <a:xfrm>
            <a:off x="387900" y="3867355"/>
            <a:ext cx="2040149" cy="1126195"/>
          </a:xfrm>
          <a:prstGeom prst="rect">
            <a:avLst/>
          </a:prstGeom>
          <a:noFill/>
          <a:ln>
            <a:noFill/>
          </a:ln>
        </p:spPr>
      </p:pic>
      <p:pic>
        <p:nvPicPr>
          <p:cNvPr id="131" name="Google Shape;131;p23"/>
          <p:cNvPicPr preferRelativeResize="0"/>
          <p:nvPr/>
        </p:nvPicPr>
        <p:blipFill rotWithShape="1">
          <a:blip r:embed="rId5">
            <a:alphaModFix/>
          </a:blip>
          <a:srcRect b="34784" l="1302" r="63314" t="37964"/>
          <a:stretch/>
        </p:blipFill>
        <p:spPr>
          <a:xfrm>
            <a:off x="2696725" y="1916238"/>
            <a:ext cx="2811099" cy="1251902"/>
          </a:xfrm>
          <a:prstGeom prst="rect">
            <a:avLst/>
          </a:prstGeom>
          <a:noFill/>
          <a:ln>
            <a:noFill/>
          </a:ln>
        </p:spPr>
      </p:pic>
      <p:pic>
        <p:nvPicPr>
          <p:cNvPr id="132" name="Google Shape;132;p23"/>
          <p:cNvPicPr preferRelativeResize="0"/>
          <p:nvPr/>
        </p:nvPicPr>
        <p:blipFill rotWithShape="1">
          <a:blip r:embed="rId5">
            <a:alphaModFix/>
          </a:blip>
          <a:srcRect b="13383" l="1302" r="63314" t="75749"/>
          <a:stretch/>
        </p:blipFill>
        <p:spPr>
          <a:xfrm>
            <a:off x="2696725" y="3168140"/>
            <a:ext cx="2811099" cy="499203"/>
          </a:xfrm>
          <a:prstGeom prst="rect">
            <a:avLst/>
          </a:prstGeom>
          <a:noFill/>
          <a:ln>
            <a:noFill/>
          </a:ln>
        </p:spPr>
      </p:pic>
      <p:sp>
        <p:nvSpPr>
          <p:cNvPr id="133" name="Google Shape;133;p23"/>
          <p:cNvSpPr txBox="1"/>
          <p:nvPr/>
        </p:nvSpPr>
        <p:spPr>
          <a:xfrm>
            <a:off x="3714077" y="3838972"/>
            <a:ext cx="9624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Roboto"/>
                <a:ea typeface="Roboto"/>
                <a:cs typeface="Roboto"/>
                <a:sym typeface="Roboto"/>
              </a:rPr>
              <a:t>________</a:t>
            </a:r>
            <a:endParaRPr b="1" sz="1300">
              <a:latin typeface="Roboto"/>
              <a:ea typeface="Roboto"/>
              <a:cs typeface="Roboto"/>
              <a:sym typeface="Roboto"/>
            </a:endParaRPr>
          </a:p>
        </p:txBody>
      </p:sp>
      <p:pic>
        <p:nvPicPr>
          <p:cNvPr id="134" name="Google Shape;134;p23"/>
          <p:cNvPicPr preferRelativeResize="0"/>
          <p:nvPr/>
        </p:nvPicPr>
        <p:blipFill>
          <a:blip r:embed="rId6">
            <a:alphaModFix/>
          </a:blip>
          <a:stretch>
            <a:fillRect/>
          </a:stretch>
        </p:blipFill>
        <p:spPr>
          <a:xfrm>
            <a:off x="5660226" y="1296525"/>
            <a:ext cx="3331373" cy="29322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Protege Screenshots (Object Properties)</a:t>
            </a:r>
            <a:endParaRPr/>
          </a:p>
        </p:txBody>
      </p:sp>
      <p:sp>
        <p:nvSpPr>
          <p:cNvPr id="140" name="Google Shape;14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4"/>
          <p:cNvPicPr preferRelativeResize="0"/>
          <p:nvPr/>
        </p:nvPicPr>
        <p:blipFill>
          <a:blip r:embed="rId3">
            <a:alphaModFix/>
          </a:blip>
          <a:stretch>
            <a:fillRect/>
          </a:stretch>
        </p:blipFill>
        <p:spPr>
          <a:xfrm>
            <a:off x="584763" y="1200475"/>
            <a:ext cx="2314575" cy="3657600"/>
          </a:xfrm>
          <a:prstGeom prst="rect">
            <a:avLst/>
          </a:prstGeom>
          <a:noFill/>
          <a:ln>
            <a:noFill/>
          </a:ln>
        </p:spPr>
      </p:pic>
      <p:pic>
        <p:nvPicPr>
          <p:cNvPr id="142" name="Google Shape;142;p24"/>
          <p:cNvPicPr preferRelativeResize="0"/>
          <p:nvPr/>
        </p:nvPicPr>
        <p:blipFill>
          <a:blip r:embed="rId4">
            <a:alphaModFix/>
          </a:blip>
          <a:stretch>
            <a:fillRect/>
          </a:stretch>
        </p:blipFill>
        <p:spPr>
          <a:xfrm>
            <a:off x="3578550" y="1200472"/>
            <a:ext cx="1488808" cy="3657600"/>
          </a:xfrm>
          <a:prstGeom prst="rect">
            <a:avLst/>
          </a:prstGeom>
          <a:noFill/>
          <a:ln>
            <a:noFill/>
          </a:ln>
        </p:spPr>
      </p:pic>
      <p:pic>
        <p:nvPicPr>
          <p:cNvPr id="143" name="Google Shape;143;p24"/>
          <p:cNvPicPr preferRelativeResize="0"/>
          <p:nvPr/>
        </p:nvPicPr>
        <p:blipFill>
          <a:blip r:embed="rId5">
            <a:alphaModFix/>
          </a:blip>
          <a:stretch>
            <a:fillRect/>
          </a:stretch>
        </p:blipFill>
        <p:spPr>
          <a:xfrm>
            <a:off x="5746550" y="1200477"/>
            <a:ext cx="3009557" cy="365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Protege Screenshots (Data Properties)</a:t>
            </a:r>
            <a:endParaRPr/>
          </a:p>
        </p:txBody>
      </p:sp>
      <p:sp>
        <p:nvSpPr>
          <p:cNvPr id="149" name="Google Shape;149;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5"/>
          <p:cNvPicPr preferRelativeResize="0"/>
          <p:nvPr/>
        </p:nvPicPr>
        <p:blipFill>
          <a:blip r:embed="rId3">
            <a:alphaModFix/>
          </a:blip>
          <a:stretch>
            <a:fillRect/>
          </a:stretch>
        </p:blipFill>
        <p:spPr>
          <a:xfrm>
            <a:off x="3290163" y="1155366"/>
            <a:ext cx="2563675" cy="374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idx="1" type="body"/>
          </p:nvPr>
        </p:nvSpPr>
        <p:spPr>
          <a:xfrm>
            <a:off x="219025" y="1360275"/>
            <a:ext cx="5650800" cy="2307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ambria"/>
              <a:buChar char="-"/>
            </a:pPr>
            <a:r>
              <a:rPr lang="en" sz="1200">
                <a:latin typeface="Arial"/>
                <a:ea typeface="Arial"/>
                <a:cs typeface="Arial"/>
                <a:sym typeface="Arial"/>
              </a:rPr>
              <a:t>Dryland, Iceland, Mountain, and wetland were defines with specific climate characteristics:</a:t>
            </a:r>
            <a:endParaRPr sz="1200">
              <a:latin typeface="Arial"/>
              <a:ea typeface="Arial"/>
              <a:cs typeface="Arial"/>
              <a:sym typeface="Arial"/>
            </a:endParaRPr>
          </a:p>
          <a:p>
            <a:pPr indent="-311150" lvl="1" marL="914400" rtl="0" algn="l">
              <a:spcBef>
                <a:spcPts val="0"/>
              </a:spcBef>
              <a:spcAft>
                <a:spcPts val="0"/>
              </a:spcAft>
              <a:buSzPts val="1300"/>
              <a:buFont typeface="Cambria"/>
              <a:buChar char="-"/>
            </a:pPr>
            <a:r>
              <a:rPr lang="en" sz="1200">
                <a:latin typeface="Arial"/>
                <a:ea typeface="Arial"/>
                <a:cs typeface="Arial"/>
                <a:sym typeface="Arial"/>
              </a:rPr>
              <a:t>This specifies that DryLand can only have a climate that is either Sunny, Windy, or both.</a:t>
            </a:r>
            <a:endParaRPr>
              <a:latin typeface="Arial"/>
              <a:ea typeface="Arial"/>
              <a:cs typeface="Arial"/>
              <a:sym typeface="Arial"/>
            </a:endParaRPr>
          </a:p>
          <a:p>
            <a:pPr indent="-323850" lvl="0" marL="457200" rtl="0" algn="l">
              <a:lnSpc>
                <a:spcPct val="100000"/>
              </a:lnSpc>
              <a:spcBef>
                <a:spcPts val="0"/>
              </a:spcBef>
              <a:spcAft>
                <a:spcPts val="0"/>
              </a:spcAft>
              <a:buSzPts val="1500"/>
              <a:buChar char="-"/>
            </a:pPr>
            <a:r>
              <a:rPr lang="en" sz="1200">
                <a:latin typeface="Arial"/>
                <a:ea typeface="Arial"/>
                <a:cs typeface="Arial"/>
                <a:sym typeface="Arial"/>
              </a:rPr>
              <a:t>Other subclasses, like IceLand, Mountain, and Wetland, have their own specific climate properties, which allows for more detailed searches based on the climate of each type of terrain.</a:t>
            </a:r>
            <a:endParaRPr sz="1200">
              <a:latin typeface="Arial"/>
              <a:ea typeface="Arial"/>
              <a:cs typeface="Arial"/>
              <a:sym typeface="Arial"/>
            </a:endParaRPr>
          </a:p>
          <a:p>
            <a:pPr indent="0" lvl="0" marL="0" rtl="0" algn="l">
              <a:spcBef>
                <a:spcPts val="0"/>
              </a:spcBef>
              <a:spcAft>
                <a:spcPts val="1200"/>
              </a:spcAft>
              <a:buNone/>
            </a:pPr>
            <a:r>
              <a:t/>
            </a:r>
            <a:endParaRPr/>
          </a:p>
        </p:txBody>
      </p:sp>
      <p:pic>
        <p:nvPicPr>
          <p:cNvPr id="156" name="Google Shape;156;p26"/>
          <p:cNvPicPr preferRelativeResize="0"/>
          <p:nvPr/>
        </p:nvPicPr>
        <p:blipFill>
          <a:blip r:embed="rId3">
            <a:alphaModFix/>
          </a:blip>
          <a:stretch>
            <a:fillRect/>
          </a:stretch>
        </p:blipFill>
        <p:spPr>
          <a:xfrm>
            <a:off x="971687" y="3807563"/>
            <a:ext cx="4635073" cy="1074275"/>
          </a:xfrm>
          <a:prstGeom prst="rect">
            <a:avLst/>
          </a:prstGeom>
          <a:noFill/>
          <a:ln>
            <a:noFill/>
          </a:ln>
        </p:spPr>
      </p:pic>
      <p:pic>
        <p:nvPicPr>
          <p:cNvPr id="157" name="Google Shape;157;p26"/>
          <p:cNvPicPr preferRelativeResize="0"/>
          <p:nvPr/>
        </p:nvPicPr>
        <p:blipFill>
          <a:blip r:embed="rId4">
            <a:alphaModFix/>
          </a:blip>
          <a:stretch>
            <a:fillRect/>
          </a:stretch>
        </p:blipFill>
        <p:spPr>
          <a:xfrm>
            <a:off x="6117625" y="2844875"/>
            <a:ext cx="2595950" cy="2036950"/>
          </a:xfrm>
          <a:prstGeom prst="rect">
            <a:avLst/>
          </a:prstGeom>
          <a:noFill/>
          <a:ln>
            <a:noFill/>
          </a:ln>
        </p:spPr>
      </p:pic>
      <p:sp>
        <p:nvSpPr>
          <p:cNvPr id="158" name="Google Shape;158;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of DL constructs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 of its relation to the Conceptual Model</a:t>
            </a:r>
            <a:endParaRPr/>
          </a:p>
        </p:txBody>
      </p:sp>
      <p:sp>
        <p:nvSpPr>
          <p:cNvPr id="164" name="Google Shape;164;p27"/>
          <p:cNvSpPr txBox="1"/>
          <p:nvPr/>
        </p:nvSpPr>
        <p:spPr>
          <a:xfrm>
            <a:off x="218950" y="1447075"/>
            <a:ext cx="6023100" cy="255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chemeClr val="dk1"/>
                </a:solidFill>
              </a:rPr>
              <a:t>T</a:t>
            </a:r>
            <a:r>
              <a:rPr lang="en" sz="1200">
                <a:solidFill>
                  <a:schemeClr val="dk1"/>
                </a:solidFill>
              </a:rPr>
              <a:t>he DL constructs directly relate to the conceptual model by defining the characteristics and constraints of each park type within the ontology. For instance:</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Climate and Terrain</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The hasClimate and hasTerrain properties in the DL notation correspond to the attributes of the National Park class in the conceptual model.</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Hierarchy of Classes</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The use of subclasses like DryLand, IceLand, etc., supports the model's organization, allowing for detailed classification of parks based on their terrain and climate.</a:t>
            </a:r>
            <a:endParaRPr sz="1200">
              <a:solidFill>
                <a:schemeClr val="dk1"/>
              </a:solidFill>
            </a:endParaRPr>
          </a:p>
        </p:txBody>
      </p:sp>
      <p:pic>
        <p:nvPicPr>
          <p:cNvPr id="165" name="Google Shape;165;p27"/>
          <p:cNvPicPr preferRelativeResize="0"/>
          <p:nvPr/>
        </p:nvPicPr>
        <p:blipFill>
          <a:blip r:embed="rId3">
            <a:alphaModFix/>
          </a:blip>
          <a:stretch>
            <a:fillRect/>
          </a:stretch>
        </p:blipFill>
        <p:spPr>
          <a:xfrm>
            <a:off x="1606987" y="3757388"/>
            <a:ext cx="4635073" cy="1074275"/>
          </a:xfrm>
          <a:prstGeom prst="rect">
            <a:avLst/>
          </a:prstGeom>
          <a:noFill/>
          <a:ln>
            <a:noFill/>
          </a:ln>
        </p:spPr>
      </p:pic>
      <p:pic>
        <p:nvPicPr>
          <p:cNvPr id="166" name="Google Shape;166;p27"/>
          <p:cNvPicPr preferRelativeResize="0"/>
          <p:nvPr/>
        </p:nvPicPr>
        <p:blipFill>
          <a:blip r:embed="rId4">
            <a:alphaModFix/>
          </a:blip>
          <a:stretch>
            <a:fillRect/>
          </a:stretch>
        </p:blipFill>
        <p:spPr>
          <a:xfrm>
            <a:off x="6394350" y="2873475"/>
            <a:ext cx="2595950" cy="203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Changes We Made In Second Week</a:t>
            </a:r>
            <a:endParaRPr/>
          </a:p>
        </p:txBody>
      </p:sp>
      <p:sp>
        <p:nvSpPr>
          <p:cNvPr id="172" name="Google Shape;172;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Increased Classes</a:t>
            </a:r>
            <a:endParaRPr/>
          </a:p>
          <a:p>
            <a:pPr indent="-342900" lvl="0" marL="457200" rtl="0" algn="l">
              <a:spcBef>
                <a:spcPts val="0"/>
              </a:spcBef>
              <a:spcAft>
                <a:spcPts val="0"/>
              </a:spcAft>
              <a:buSzPts val="1800"/>
              <a:buChar char="-"/>
            </a:pPr>
            <a:r>
              <a:rPr lang="en"/>
              <a:t>Added more Data Properties &amp; Object Properties</a:t>
            </a:r>
            <a:endParaRPr/>
          </a:p>
          <a:p>
            <a:pPr indent="-342900" lvl="0" marL="457200" rtl="0" algn="l">
              <a:spcBef>
                <a:spcPts val="0"/>
              </a:spcBef>
              <a:spcAft>
                <a:spcPts val="0"/>
              </a:spcAft>
              <a:buSzPts val="1800"/>
              <a:buChar char="-"/>
            </a:pPr>
            <a:r>
              <a:rPr lang="en"/>
              <a:t>Organized </a:t>
            </a:r>
            <a:endParaRPr/>
          </a:p>
          <a:p>
            <a:pPr indent="-342900" lvl="0" marL="457200" rtl="0" algn="l">
              <a:spcBef>
                <a:spcPts val="0"/>
              </a:spcBef>
              <a:spcAft>
                <a:spcPts val="0"/>
              </a:spcAft>
              <a:buSzPts val="1800"/>
              <a:buChar char="-"/>
            </a:pPr>
            <a:r>
              <a:rPr lang="en"/>
              <a:t>Serialized</a:t>
            </a:r>
            <a:endParaRPr/>
          </a:p>
          <a:p>
            <a:pPr indent="-342900" lvl="0" marL="457200" rtl="0" algn="l">
              <a:spcBef>
                <a:spcPts val="0"/>
              </a:spcBef>
              <a:spcAft>
                <a:spcPts val="0"/>
              </a:spcAft>
              <a:buSzPts val="1800"/>
              <a:buChar char="-"/>
            </a:pPr>
            <a:r>
              <a:rPr lang="en"/>
              <a:t>Properly defined our objects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Current State:</a:t>
            </a:r>
            <a:endParaRPr/>
          </a:p>
        </p:txBody>
      </p:sp>
      <p:sp>
        <p:nvSpPr>
          <p:cNvPr id="178" name="Google Shape;178;p29"/>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going well?</a:t>
            </a:r>
            <a:endParaRPr/>
          </a:p>
          <a:p>
            <a:pPr indent="-317500" lvl="0" marL="457200" rtl="0" algn="l">
              <a:spcBef>
                <a:spcPts val="1200"/>
              </a:spcBef>
              <a:spcAft>
                <a:spcPts val="0"/>
              </a:spcAft>
              <a:buSzPts val="1400"/>
              <a:buChar char="-"/>
            </a:pPr>
            <a:r>
              <a:rPr lang="en"/>
              <a:t>The ontology effectively captures the relationships between parks, their climates, and terrains, making it easier to retrieve relevant data.</a:t>
            </a:r>
            <a:endParaRPr/>
          </a:p>
          <a:p>
            <a:pPr indent="-317500" lvl="0" marL="457200" rtl="0" algn="l">
              <a:spcBef>
                <a:spcPts val="0"/>
              </a:spcBef>
              <a:spcAft>
                <a:spcPts val="0"/>
              </a:spcAft>
              <a:buSzPts val="1400"/>
              <a:buChar char="-"/>
            </a:pPr>
            <a:r>
              <a:rPr lang="en"/>
              <a:t>The clarity The ontology effectively captures the relationships between parks, their climates, and terrains, making it easier to retrieve relevant data.</a:t>
            </a:r>
            <a:endParaRPr/>
          </a:p>
          <a:p>
            <a:pPr indent="-317500" lvl="0" marL="457200" rtl="0" algn="l">
              <a:spcBef>
                <a:spcPts val="0"/>
              </a:spcBef>
              <a:spcAft>
                <a:spcPts val="0"/>
              </a:spcAft>
              <a:buSzPts val="1400"/>
              <a:buChar char="-"/>
            </a:pPr>
            <a:r>
              <a:t/>
            </a:r>
            <a:endParaRPr/>
          </a:p>
        </p:txBody>
      </p:sp>
      <p:sp>
        <p:nvSpPr>
          <p:cNvPr id="179" name="Google Shape;179;p29"/>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 we still need to work on?</a:t>
            </a:r>
            <a:endParaRPr/>
          </a:p>
          <a:p>
            <a:pPr indent="-317500" lvl="0" marL="457200" rtl="0" algn="l">
              <a:spcBef>
                <a:spcPts val="1200"/>
              </a:spcBef>
              <a:spcAft>
                <a:spcPts val="0"/>
              </a:spcAft>
              <a:buSzPts val="1400"/>
              <a:buChar char="-"/>
            </a:pPr>
            <a:r>
              <a:rPr lang="en"/>
              <a:t>Ensure that all national parks are represented in the ontology with complete data on their climates, terrains, and other relevant properties.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Quick Overview…</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Promote outdoor exploration and education of the 63 National Parks.</a:t>
            </a:r>
            <a:endParaRPr/>
          </a:p>
          <a:p>
            <a:pPr indent="-342900" lvl="0" marL="457200" rtl="0" algn="l">
              <a:spcBef>
                <a:spcPts val="0"/>
              </a:spcBef>
              <a:spcAft>
                <a:spcPts val="0"/>
              </a:spcAft>
              <a:buSzPts val="1800"/>
              <a:buChar char="-"/>
            </a:pPr>
            <a:r>
              <a:rPr lang="en"/>
              <a:t>Give people a tool that will allow them to search for a specific National Park based on their personal preferences.</a:t>
            </a:r>
            <a:endParaRPr/>
          </a:p>
          <a:p>
            <a:pPr indent="-342900" lvl="0" marL="457200" rtl="0" algn="l">
              <a:spcBef>
                <a:spcPts val="0"/>
              </a:spcBef>
              <a:spcAft>
                <a:spcPts val="0"/>
              </a:spcAft>
              <a:buSzPts val="1800"/>
              <a:buChar char="-"/>
            </a:pPr>
            <a:r>
              <a:rPr lang="en"/>
              <a:t>Reduce excuses people have for not pursuing outdoor activities such as camping and hiking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CQ1</a:t>
            </a:r>
            <a:endParaRPr/>
          </a:p>
        </p:txBody>
      </p:sp>
      <p:sp>
        <p:nvSpPr>
          <p:cNvPr id="76" name="Google Shape;76;p15"/>
          <p:cNvSpPr txBox="1"/>
          <p:nvPr>
            <p:ph idx="1" type="body"/>
          </p:nvPr>
        </p:nvSpPr>
        <p:spPr>
          <a:xfrm>
            <a:off x="279000" y="1250125"/>
            <a:ext cx="4293000" cy="365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latin typeface="Times New Roman"/>
                <a:ea typeface="Times New Roman"/>
                <a:cs typeface="Times New Roman"/>
                <a:sym typeface="Times New Roman"/>
              </a:rPr>
              <a:t>Question 1:</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latin typeface="Times New Roman"/>
                <a:ea typeface="Times New Roman"/>
                <a:cs typeface="Times New Roman"/>
                <a:sym typeface="Times New Roman"/>
              </a:rPr>
              <a:t>“If I want the coldest temperature park in the midwest during summer, what park should I go to that fits my comfort level?”</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800">
                <a:latin typeface="Times New Roman"/>
                <a:ea typeface="Times New Roman"/>
                <a:cs typeface="Times New Roman"/>
                <a:sym typeface="Times New Roman"/>
              </a:rPr>
              <a:t>Answer 1: </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latin typeface="Times New Roman"/>
                <a:ea typeface="Times New Roman"/>
                <a:cs typeface="Times New Roman"/>
                <a:sym typeface="Times New Roman"/>
              </a:rPr>
              <a:t> “The coldest park during summer in the midwest would be Theodore Roosevelt National Park located in North Dakota”</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800">
                <a:latin typeface="Times New Roman"/>
                <a:ea typeface="Times New Roman"/>
                <a:cs typeface="Times New Roman"/>
                <a:sym typeface="Times New Roman"/>
              </a:rPr>
              <a:t>Terms used from the Ontology:</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latin typeface="Times New Roman"/>
                <a:ea typeface="Times New Roman"/>
                <a:cs typeface="Times New Roman"/>
                <a:sym typeface="Times New Roman"/>
              </a:rPr>
              <a:t>temperature, location, park</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p>
        </p:txBody>
      </p:sp>
      <p:sp>
        <p:nvSpPr>
          <p:cNvPr id="77" name="Google Shape;77;p15"/>
          <p:cNvSpPr txBox="1"/>
          <p:nvPr>
            <p:ph idx="2" type="body"/>
          </p:nvPr>
        </p:nvSpPr>
        <p:spPr>
          <a:xfrm>
            <a:off x="4825400" y="1365450"/>
            <a:ext cx="39999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latin typeface="Times New Roman"/>
                <a:ea typeface="Times New Roman"/>
                <a:cs typeface="Times New Roman"/>
                <a:sym typeface="Times New Roman"/>
              </a:rPr>
              <a:t>How was this determined?: </a:t>
            </a:r>
            <a:endParaRPr b="1"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The system would find the locations of all the midwest parks in the United States. After it found these parks, it would then need to access the weather data for the Summer months for those states. Once it finds the lowest overall temperature it can narrow it down to a list of parks that work for the user.</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Semantics of CQ 1:</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2071"/>
              <a:t>Classes in our ontology that need to be checked: </a:t>
            </a:r>
            <a:endParaRPr b="1" sz="2071"/>
          </a:p>
          <a:p>
            <a:pPr indent="0" lvl="0" marL="0" rtl="0" algn="l">
              <a:spcBef>
                <a:spcPts val="1200"/>
              </a:spcBef>
              <a:spcAft>
                <a:spcPts val="0"/>
              </a:spcAft>
              <a:buNone/>
            </a:pPr>
            <a:r>
              <a:rPr lang="en"/>
              <a:t>National Park, Climate</a:t>
            </a:r>
            <a:endParaRPr/>
          </a:p>
          <a:p>
            <a:pPr indent="0" lvl="0" marL="0" rtl="0" algn="l">
              <a:spcBef>
                <a:spcPts val="1200"/>
              </a:spcBef>
              <a:spcAft>
                <a:spcPts val="0"/>
              </a:spcAft>
              <a:buNone/>
            </a:pPr>
            <a:r>
              <a:rPr b="1" lang="en" sz="2085"/>
              <a:t>Object Properties:</a:t>
            </a:r>
            <a:endParaRPr b="1" sz="2085"/>
          </a:p>
          <a:p>
            <a:pPr indent="0" lvl="0" marL="0" rtl="0" algn="l">
              <a:spcBef>
                <a:spcPts val="1200"/>
              </a:spcBef>
              <a:spcAft>
                <a:spcPts val="0"/>
              </a:spcAft>
              <a:buNone/>
            </a:pPr>
            <a:r>
              <a:rPr lang="en"/>
              <a:t> National Park -&gt; hasLocation,National Park -&gt; hasDateValue, Climate -&gt; hasClimate</a:t>
            </a:r>
            <a:endParaRPr/>
          </a:p>
          <a:p>
            <a:pPr indent="0" lvl="0" marL="0" rtl="0" algn="l">
              <a:spcBef>
                <a:spcPts val="1200"/>
              </a:spcBef>
              <a:spcAft>
                <a:spcPts val="0"/>
              </a:spcAft>
              <a:buNone/>
            </a:pPr>
            <a:r>
              <a:rPr b="1" lang="en" sz="2085"/>
              <a:t>Restrictions:</a:t>
            </a:r>
            <a:endParaRPr b="1" sz="2085"/>
          </a:p>
          <a:p>
            <a:pPr indent="0" lvl="0" marL="0" rtl="0" algn="l">
              <a:spcBef>
                <a:spcPts val="1200"/>
              </a:spcBef>
              <a:spcAft>
                <a:spcPts val="1200"/>
              </a:spcAft>
              <a:buNone/>
            </a:pPr>
            <a:r>
              <a:rPr lang="en"/>
              <a:t>∃hasLocation(Midwest) ⊓ ∃hasDateValue(June or July or August) ⊓ ∃hasClimate(cold)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CQ2</a:t>
            </a:r>
            <a:endParaRPr/>
          </a:p>
        </p:txBody>
      </p:sp>
      <p:sp>
        <p:nvSpPr>
          <p:cNvPr id="89" name="Google Shape;89;p17"/>
          <p:cNvSpPr txBox="1"/>
          <p:nvPr>
            <p:ph idx="1" type="body"/>
          </p:nvPr>
        </p:nvSpPr>
        <p:spPr>
          <a:xfrm>
            <a:off x="272575" y="1273200"/>
            <a:ext cx="4154700" cy="365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latin typeface="Times New Roman"/>
                <a:ea typeface="Times New Roman"/>
                <a:cs typeface="Times New Roman"/>
                <a:sym typeface="Times New Roman"/>
              </a:rPr>
              <a:t>Question 2: </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latin typeface="Times New Roman"/>
                <a:ea typeface="Times New Roman"/>
                <a:cs typeface="Times New Roman"/>
                <a:sym typeface="Times New Roman"/>
              </a:rPr>
              <a:t>If I want to see the rare yellow billed loon bird and I want to see if they are native to any national parks</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800">
                <a:latin typeface="Times New Roman"/>
                <a:ea typeface="Times New Roman"/>
                <a:cs typeface="Times New Roman"/>
                <a:sym typeface="Times New Roman"/>
              </a:rPr>
              <a:t>Answer 2:</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800">
                <a:latin typeface="Times New Roman"/>
                <a:ea typeface="Times New Roman"/>
                <a:cs typeface="Times New Roman"/>
                <a:sym typeface="Times New Roman"/>
              </a:rPr>
              <a:t> </a:t>
            </a:r>
            <a:r>
              <a:rPr lang="en" sz="1800">
                <a:latin typeface="Times New Roman"/>
                <a:ea typeface="Times New Roman"/>
                <a:cs typeface="Times New Roman"/>
                <a:sym typeface="Times New Roman"/>
              </a:rPr>
              <a:t>“Unfortunately, this animal is not native to any National Park.”</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latin typeface="Times New Roman"/>
                <a:ea typeface="Times New Roman"/>
                <a:cs typeface="Times New Roman"/>
                <a:sym typeface="Times New Roman"/>
              </a:rPr>
              <a:t>Terms used from the Ontology:</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latin typeface="Times New Roman"/>
                <a:ea typeface="Times New Roman"/>
                <a:cs typeface="Times New Roman"/>
                <a:sym typeface="Times New Roman"/>
              </a:rPr>
              <a:t>animal, park</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p>
        </p:txBody>
      </p:sp>
      <p:sp>
        <p:nvSpPr>
          <p:cNvPr id="90" name="Google Shape;90;p17"/>
          <p:cNvSpPr txBox="1"/>
          <p:nvPr>
            <p:ph idx="2" type="body"/>
          </p:nvPr>
        </p:nvSpPr>
        <p:spPr>
          <a:xfrm>
            <a:off x="4572000" y="1376700"/>
            <a:ext cx="4253400" cy="239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latin typeface="Times New Roman"/>
                <a:ea typeface="Times New Roman"/>
                <a:cs typeface="Times New Roman"/>
                <a:sym typeface="Times New Roman"/>
              </a:rPr>
              <a:t>How was this determined?: </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latin typeface="Times New Roman"/>
                <a:ea typeface="Times New Roman"/>
                <a:cs typeface="Times New Roman"/>
                <a:sym typeface="Times New Roman"/>
              </a:rPr>
              <a:t>The system iterates through each national park looking at the animals that are native to each of them. When it cannot find the specific animal that the user is looking for, it returns something along the lines of “cannot find animal”.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Semantics of CQ2</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136"/>
              <a:t>Classes in our ontology that need to be checked: </a:t>
            </a:r>
            <a:endParaRPr b="1" sz="6136"/>
          </a:p>
          <a:p>
            <a:pPr indent="0" lvl="0" marL="0" rtl="0" algn="l">
              <a:spcBef>
                <a:spcPts val="1200"/>
              </a:spcBef>
              <a:spcAft>
                <a:spcPts val="0"/>
              </a:spcAft>
              <a:buNone/>
            </a:pPr>
            <a:r>
              <a:rPr lang="en" sz="6136"/>
              <a:t>National Park, Animal</a:t>
            </a:r>
            <a:endParaRPr sz="6136"/>
          </a:p>
          <a:p>
            <a:pPr indent="0" lvl="0" marL="0" rtl="0" algn="l">
              <a:spcBef>
                <a:spcPts val="1200"/>
              </a:spcBef>
              <a:spcAft>
                <a:spcPts val="0"/>
              </a:spcAft>
              <a:buNone/>
            </a:pPr>
            <a:r>
              <a:rPr b="1" lang="en" sz="6136"/>
              <a:t>Object Properties:</a:t>
            </a:r>
            <a:endParaRPr b="1" sz="6136"/>
          </a:p>
          <a:p>
            <a:pPr indent="0" lvl="0" marL="0" rtl="0" algn="l">
              <a:spcBef>
                <a:spcPts val="1200"/>
              </a:spcBef>
              <a:spcAft>
                <a:spcPts val="0"/>
              </a:spcAft>
              <a:buNone/>
            </a:pPr>
            <a:r>
              <a:rPr lang="en" sz="6136"/>
              <a:t> National Park -&gt; hasAnimal, Animal -&gt; hasHabitat</a:t>
            </a:r>
            <a:endParaRPr sz="6136"/>
          </a:p>
          <a:p>
            <a:pPr indent="0" lvl="0" marL="0" rtl="0" algn="l">
              <a:spcBef>
                <a:spcPts val="1200"/>
              </a:spcBef>
              <a:spcAft>
                <a:spcPts val="0"/>
              </a:spcAft>
              <a:buNone/>
            </a:pPr>
            <a:r>
              <a:rPr b="1" lang="en" sz="6136"/>
              <a:t>Restrictions:</a:t>
            </a:r>
            <a:endParaRPr b="1" sz="6136"/>
          </a:p>
          <a:p>
            <a:pPr indent="0" lvl="0" marL="0" rtl="0" algn="l">
              <a:spcBef>
                <a:spcPts val="1200"/>
              </a:spcBef>
              <a:spcAft>
                <a:spcPts val="0"/>
              </a:spcAft>
              <a:buNone/>
            </a:pPr>
            <a:r>
              <a:rPr lang="en" sz="6136"/>
              <a:t>∃hasAnimal (yellow billed loon bird) ⊓ ∃hasHabitat(NationalPark)</a:t>
            </a:r>
            <a:endParaRPr sz="6136"/>
          </a:p>
          <a:p>
            <a:pPr indent="0" lvl="0" marL="0" rtl="0" algn="l">
              <a:spcBef>
                <a:spcPts val="1200"/>
              </a:spcBef>
              <a:spcAft>
                <a:spcPts val="0"/>
              </a:spcAft>
              <a:buNone/>
            </a:pPr>
            <a:r>
              <a:rPr lang="en" sz="6136"/>
              <a:t>The only difference between this one and the previous is that there are less restrictions and the search is less complex. Though the semantics presented help illustrate the logic the ontology would have to have to come up with the proper answer.</a:t>
            </a:r>
            <a:endParaRPr sz="6136"/>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Conceptual Model</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800563" y="1320000"/>
            <a:ext cx="7542876" cy="362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First level</a:t>
            </a:r>
            <a:endParaRPr/>
          </a:p>
        </p:txBody>
      </p:sp>
      <p:pic>
        <p:nvPicPr>
          <p:cNvPr id="109" name="Google Shape;109;p20"/>
          <p:cNvPicPr preferRelativeResize="0"/>
          <p:nvPr/>
        </p:nvPicPr>
        <p:blipFill rotWithShape="1">
          <a:blip r:embed="rId3">
            <a:alphaModFix/>
          </a:blip>
          <a:srcRect b="24179" l="23838" r="8552" t="14670"/>
          <a:stretch/>
        </p:blipFill>
        <p:spPr>
          <a:xfrm>
            <a:off x="102550" y="1059300"/>
            <a:ext cx="8938899" cy="3887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Climate</a:t>
            </a:r>
            <a:endParaRPr/>
          </a:p>
        </p:txBody>
      </p:sp>
      <p:pic>
        <p:nvPicPr>
          <p:cNvPr id="115" name="Google Shape;115;p21"/>
          <p:cNvPicPr preferRelativeResize="0"/>
          <p:nvPr/>
        </p:nvPicPr>
        <p:blipFill rotWithShape="1">
          <a:blip r:embed="rId3">
            <a:alphaModFix/>
          </a:blip>
          <a:srcRect b="50323" l="60163" r="2765" t="17853"/>
          <a:stretch/>
        </p:blipFill>
        <p:spPr>
          <a:xfrm>
            <a:off x="387900" y="1427700"/>
            <a:ext cx="8311150" cy="343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