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Slab"/>
      <p:regular r:id="rId25"/>
      <p:bold r:id="rId26"/>
    </p:embeddedFont>
    <p:embeddedFont>
      <p:font typeface="Robo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Slab-bold.fntdata"/><Relationship Id="rId25" Type="http://schemas.openxmlformats.org/officeDocument/2006/relationships/font" Target="fonts/RobotoSlab-regular.fntdata"/><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statista.com/statistics/191224/participants-in-camping-in-the-us-since-2006/"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Tyler</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09184918ed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09184918ed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03de86f840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03de86f840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08e7fad90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08e7fad9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09184918e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09184918e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09184918e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09184918e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09184918e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09184918e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09184918e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09184918e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03de86f840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03de86f840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000">
                <a:solidFill>
                  <a:schemeClr val="dk1"/>
                </a:solidFill>
              </a:rPr>
              <a:t>Annabelle</a:t>
            </a:r>
            <a:endParaRPr b="1" sz="10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000">
                <a:solidFill>
                  <a:schemeClr val="dk1"/>
                </a:solidFill>
              </a:rPr>
              <a:t>National Park Service Visitation Statistics: </a:t>
            </a:r>
            <a:endParaRPr sz="1000">
              <a:solidFill>
                <a:schemeClr val="dk1"/>
              </a:solidFill>
            </a:endParaRPr>
          </a:p>
          <a:p>
            <a:pPr indent="-292100" lvl="0" marL="457200" rtl="0" algn="l">
              <a:lnSpc>
                <a:spcPct val="115000"/>
              </a:lnSpc>
              <a:spcBef>
                <a:spcPts val="1200"/>
              </a:spcBef>
              <a:spcAft>
                <a:spcPts val="0"/>
              </a:spcAft>
              <a:buClr>
                <a:schemeClr val="dk1"/>
              </a:buClr>
              <a:buSzPts val="1000"/>
              <a:buChar char="●"/>
            </a:pPr>
            <a:r>
              <a:rPr lang="en" sz="1000">
                <a:solidFill>
                  <a:schemeClr val="dk1"/>
                </a:solidFill>
              </a:rPr>
              <a:t>Lists all U.S. national parks</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rPr>
              <a:t>Shows visitation numbers by year and month</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rPr>
              <a:t>Helps identify busy and less crowded times</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rPr>
              <a:t>Useful for recommending parks based on user preferences for crowds or peak seasons</a:t>
            </a:r>
            <a:endParaRPr sz="1000">
              <a:solidFill>
                <a:schemeClr val="dk1"/>
              </a:solidFill>
            </a:endParaRPr>
          </a:p>
          <a:p>
            <a:pPr indent="0" lvl="0" marL="0" rtl="0" algn="l">
              <a:lnSpc>
                <a:spcPct val="115000"/>
              </a:lnSpc>
              <a:spcBef>
                <a:spcPts val="1200"/>
              </a:spcBef>
              <a:spcAft>
                <a:spcPts val="0"/>
              </a:spcAft>
              <a:buNone/>
            </a:pPr>
            <a:r>
              <a:rPr b="1" lang="en" sz="1000">
                <a:solidFill>
                  <a:schemeClr val="dk1"/>
                </a:solidFill>
              </a:rPr>
              <a:t>Weather Spark – Climate and Average Weather</a:t>
            </a:r>
            <a:endParaRPr b="1" sz="1000">
              <a:solidFill>
                <a:schemeClr val="dk1"/>
              </a:solidFill>
            </a:endParaRPr>
          </a:p>
          <a:p>
            <a:pPr indent="-292100" lvl="0" marL="457200" rtl="0" algn="l">
              <a:lnSpc>
                <a:spcPct val="115000"/>
              </a:lnSpc>
              <a:spcBef>
                <a:spcPts val="1200"/>
              </a:spcBef>
              <a:spcAft>
                <a:spcPts val="0"/>
              </a:spcAft>
              <a:buClr>
                <a:schemeClr val="dk1"/>
              </a:buClr>
              <a:buSzPts val="1000"/>
              <a:buChar char="●"/>
            </a:pPr>
            <a:r>
              <a:rPr lang="en" sz="1000">
                <a:solidFill>
                  <a:schemeClr val="dk1"/>
                </a:solidFill>
              </a:rPr>
              <a:t>Provides year-round climate and average weather data for all U.S. states</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rPr>
              <a:t>Useful for finding ideal park recommendations based on preferred weather conditions</a:t>
            </a:r>
            <a:endParaRPr>
              <a:solidFill>
                <a:schemeClr val="dk1"/>
              </a:solidFill>
            </a:endParaRPr>
          </a:p>
          <a:p>
            <a:pPr indent="0" lvl="0" marL="0" rtl="0" algn="l">
              <a:lnSpc>
                <a:spcPct val="115000"/>
              </a:lnSpc>
              <a:spcBef>
                <a:spcPts val="1200"/>
              </a:spcBef>
              <a:spcAft>
                <a:spcPts val="0"/>
              </a:spcAft>
              <a:buNone/>
            </a:pPr>
            <a:r>
              <a:rPr b="1" lang="en">
                <a:solidFill>
                  <a:schemeClr val="dk1"/>
                </a:solidFill>
              </a:rPr>
              <a:t>US Topo: Maps for America</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Provides detailed terrain data for any state or area</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Sourced from the U.S. Geological Survey (USGS)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Useful for analyzing terrain features for hikers and campers</a:t>
            </a:r>
            <a:endParaRPr>
              <a:solidFill>
                <a:schemeClr val="dk1"/>
              </a:solidFill>
            </a:endParaRPr>
          </a:p>
          <a:p>
            <a:pPr indent="0" lvl="0" marL="0" rtl="0" algn="l">
              <a:lnSpc>
                <a:spcPct val="115000"/>
              </a:lnSpc>
              <a:spcBef>
                <a:spcPts val="1200"/>
              </a:spcBef>
              <a:spcAft>
                <a:spcPts val="0"/>
              </a:spcAft>
              <a:buNone/>
            </a:pPr>
            <a:r>
              <a:rPr b="1" lang="en">
                <a:solidFill>
                  <a:schemeClr val="dk1"/>
                </a:solidFill>
              </a:rPr>
              <a:t>Most Famous Hikes in Each National Park</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Lists the most popular hikes in every U.S. national park</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Provides information about each hike, including details on difficulty and scenery</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Useful for recommending hiking options based on user preferences</a:t>
            </a:r>
            <a:endParaRPr>
              <a:solidFill>
                <a:schemeClr val="dk1"/>
              </a:solidFill>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08e7fad90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08e7fad90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Annabelle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03de86f840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303de86f840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302baa8b399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02baa8b399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u="sng">
                <a:solidFill>
                  <a:schemeClr val="hlink"/>
                </a:solidFill>
                <a:hlinkClick r:id="rId2"/>
              </a:rPr>
              <a:t>https://www.statista.com/statistics/191224/participants-in-camping-in-the-us-since-2006/</a:t>
            </a:r>
            <a:br>
              <a:rPr lang="en"/>
            </a:br>
            <a:r>
              <a:rPr lang="en"/>
              <a:t>Tyler</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303de86f84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03de86f84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308d551c70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08d551c70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303de86f84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03de86f84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Ben</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03de86f84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03de86f84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Ben</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03de86f840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03de86f840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03de86f840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03de86f840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03de86f840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03de86f840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When To Go Where	</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fontScale="92500"/>
          </a:bodyPr>
          <a:lstStyle/>
          <a:p>
            <a:pPr indent="0" lvl="0" marL="0" rtl="0" algn="ctr">
              <a:spcBef>
                <a:spcPts val="0"/>
              </a:spcBef>
              <a:spcAft>
                <a:spcPts val="0"/>
              </a:spcAft>
              <a:buNone/>
            </a:pPr>
            <a:r>
              <a:rPr lang="en"/>
              <a:t>A Project by Ben Rodgers, Tyler Layton, Annabelle Choi, and </a:t>
            </a:r>
            <a:r>
              <a:rPr lang="en"/>
              <a:t>Samyuth </a:t>
            </a:r>
            <a:r>
              <a:rPr lang="en"/>
              <a:t>Sagi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252525" y="88050"/>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Concept Map</a:t>
            </a:r>
            <a:endParaRPr/>
          </a:p>
        </p:txBody>
      </p:sp>
      <p:pic>
        <p:nvPicPr>
          <p:cNvPr id="118" name="Google Shape;118;p22"/>
          <p:cNvPicPr preferRelativeResize="0"/>
          <p:nvPr/>
        </p:nvPicPr>
        <p:blipFill>
          <a:blip r:embed="rId3">
            <a:alphaModFix/>
          </a:blip>
          <a:stretch>
            <a:fillRect/>
          </a:stretch>
        </p:blipFill>
        <p:spPr>
          <a:xfrm>
            <a:off x="1353202" y="774150"/>
            <a:ext cx="6445323" cy="4076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87900" y="593400"/>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2800"/>
              <a:t>Competency Question 1</a:t>
            </a:r>
            <a:endParaRPr b="1" sz="2800"/>
          </a:p>
        </p:txBody>
      </p:sp>
      <p:sp>
        <p:nvSpPr>
          <p:cNvPr id="124" name="Google Shape;124;p23"/>
          <p:cNvSpPr txBox="1"/>
          <p:nvPr>
            <p:ph idx="1" type="body"/>
          </p:nvPr>
        </p:nvSpPr>
        <p:spPr>
          <a:xfrm>
            <a:off x="387900" y="1272575"/>
            <a:ext cx="8368200" cy="3740400"/>
          </a:xfrm>
          <a:prstGeom prst="rect">
            <a:avLst/>
          </a:prstGeom>
        </p:spPr>
        <p:txBody>
          <a:bodyPr anchorCtr="0" anchor="t" bIns="91425" lIns="91425" spcFirstLastPara="1" rIns="91425" wrap="square" tIns="91425">
            <a:spAutoFit/>
          </a:bodyPr>
          <a:lstStyle/>
          <a:p>
            <a:pPr indent="0" lvl="0" marL="0" rtl="0" algn="l">
              <a:lnSpc>
                <a:spcPct val="100000"/>
              </a:lnSpc>
              <a:spcBef>
                <a:spcPts val="0"/>
              </a:spcBef>
              <a:spcAft>
                <a:spcPts val="0"/>
              </a:spcAft>
              <a:buClr>
                <a:schemeClr val="dk1"/>
              </a:buClr>
              <a:buSzPts val="1100"/>
              <a:buFont typeface="Arial"/>
              <a:buNone/>
            </a:pPr>
            <a:r>
              <a:rPr b="1" lang="en" sz="1700">
                <a:latin typeface="Times New Roman"/>
                <a:ea typeface="Times New Roman"/>
                <a:cs typeface="Times New Roman"/>
                <a:sym typeface="Times New Roman"/>
              </a:rPr>
              <a:t>Question:</a:t>
            </a:r>
            <a:r>
              <a:rPr lang="en" sz="1700">
                <a:latin typeface="Times New Roman"/>
                <a:ea typeface="Times New Roman"/>
                <a:cs typeface="Times New Roman"/>
                <a:sym typeface="Times New Roman"/>
              </a:rPr>
              <a:t> </a:t>
            </a:r>
            <a:endParaRPr sz="17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500">
                <a:solidFill>
                  <a:schemeClr val="accent5"/>
                </a:solidFill>
                <a:latin typeface="Roboto Slab"/>
                <a:ea typeface="Roboto Slab"/>
                <a:cs typeface="Roboto Slab"/>
                <a:sym typeface="Roboto Slab"/>
              </a:rPr>
              <a:t>If I want to go to the northernmost park in the United States that is the least visited in Winter, where should I go?</a:t>
            </a:r>
            <a:endParaRPr sz="1500">
              <a:solidFill>
                <a:schemeClr val="accent5"/>
              </a:solidFill>
              <a:latin typeface="Roboto Slab"/>
              <a:ea typeface="Roboto Slab"/>
              <a:cs typeface="Roboto Slab"/>
              <a:sym typeface="Roboto Slab"/>
            </a:endParaRPr>
          </a:p>
          <a:p>
            <a:pPr indent="0" lvl="0" marL="0" rtl="0" algn="l">
              <a:lnSpc>
                <a:spcPct val="100000"/>
              </a:lnSpc>
              <a:spcBef>
                <a:spcPts val="0"/>
              </a:spcBef>
              <a:spcAft>
                <a:spcPts val="0"/>
              </a:spcAft>
              <a:buClr>
                <a:schemeClr val="dk1"/>
              </a:buClr>
              <a:buSzPts val="1100"/>
              <a:buFont typeface="Arial"/>
              <a:buNone/>
            </a:pPr>
            <a:r>
              <a:t/>
            </a:r>
            <a:endParaRPr sz="1500">
              <a:latin typeface="Roboto Slab"/>
              <a:ea typeface="Roboto Slab"/>
              <a:cs typeface="Roboto Slab"/>
              <a:sym typeface="Roboto Slab"/>
            </a:endParaRPr>
          </a:p>
          <a:p>
            <a:pPr indent="0" lvl="0" marL="0" rtl="0" algn="l">
              <a:lnSpc>
                <a:spcPct val="100000"/>
              </a:lnSpc>
              <a:spcBef>
                <a:spcPts val="0"/>
              </a:spcBef>
              <a:spcAft>
                <a:spcPts val="0"/>
              </a:spcAft>
              <a:buNone/>
            </a:pPr>
            <a:r>
              <a:rPr b="1" lang="en" sz="1700">
                <a:latin typeface="Times New Roman"/>
                <a:ea typeface="Times New Roman"/>
                <a:cs typeface="Times New Roman"/>
                <a:sym typeface="Times New Roman"/>
              </a:rPr>
              <a:t>Answer:</a:t>
            </a:r>
            <a:r>
              <a:rPr lang="en" sz="1500">
                <a:latin typeface="Roboto Slab"/>
                <a:ea typeface="Roboto Slab"/>
                <a:cs typeface="Roboto Slab"/>
                <a:sym typeface="Roboto Slab"/>
              </a:rPr>
              <a:t> </a:t>
            </a:r>
            <a:endParaRPr sz="1500">
              <a:latin typeface="Roboto Slab"/>
              <a:ea typeface="Roboto Slab"/>
              <a:cs typeface="Roboto Slab"/>
              <a:sym typeface="Roboto Slab"/>
            </a:endParaRPr>
          </a:p>
          <a:p>
            <a:pPr indent="0" lvl="0" marL="0" rtl="0" algn="l">
              <a:lnSpc>
                <a:spcPct val="100000"/>
              </a:lnSpc>
              <a:spcBef>
                <a:spcPts val="0"/>
              </a:spcBef>
              <a:spcAft>
                <a:spcPts val="0"/>
              </a:spcAft>
              <a:buNone/>
            </a:pPr>
            <a:r>
              <a:rPr lang="en" sz="1500">
                <a:solidFill>
                  <a:schemeClr val="accent5"/>
                </a:solidFill>
                <a:latin typeface="Roboto Slab"/>
                <a:ea typeface="Roboto Slab"/>
                <a:cs typeface="Roboto Slab"/>
                <a:sym typeface="Roboto Slab"/>
              </a:rPr>
              <a:t>“In order to avoid crowds, visiting Arctic Gates National Park in the winter is the optimal solution.”</a:t>
            </a:r>
            <a:r>
              <a:rPr lang="en" sz="1500">
                <a:solidFill>
                  <a:schemeClr val="accent4"/>
                </a:solidFill>
                <a:latin typeface="Roboto Slab"/>
                <a:ea typeface="Roboto Slab"/>
                <a:cs typeface="Roboto Slab"/>
                <a:sym typeface="Roboto Slab"/>
              </a:rPr>
              <a:t> </a:t>
            </a:r>
            <a:endParaRPr sz="1500">
              <a:solidFill>
                <a:schemeClr val="accent4"/>
              </a:solidFill>
              <a:latin typeface="Roboto Slab"/>
              <a:ea typeface="Roboto Slab"/>
              <a:cs typeface="Roboto Slab"/>
              <a:sym typeface="Roboto Slab"/>
            </a:endParaRPr>
          </a:p>
          <a:p>
            <a:pPr indent="0" lvl="0" marL="0" rtl="0" algn="l">
              <a:lnSpc>
                <a:spcPct val="100000"/>
              </a:lnSpc>
              <a:spcBef>
                <a:spcPts val="0"/>
              </a:spcBef>
              <a:spcAft>
                <a:spcPts val="0"/>
              </a:spcAft>
              <a:buNone/>
            </a:pPr>
            <a:r>
              <a:t/>
            </a:r>
            <a:endParaRPr sz="15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b="1" lang="en" sz="1700">
                <a:solidFill>
                  <a:schemeClr val="dk1"/>
                </a:solidFill>
                <a:latin typeface="Times New Roman"/>
                <a:ea typeface="Times New Roman"/>
                <a:cs typeface="Times New Roman"/>
                <a:sym typeface="Times New Roman"/>
              </a:rPr>
              <a:t>How was this determined:</a:t>
            </a:r>
            <a:endParaRPr b="1" sz="17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500">
                <a:solidFill>
                  <a:schemeClr val="dk1"/>
                </a:solidFill>
                <a:latin typeface="Roboto Slab"/>
                <a:ea typeface="Roboto Slab"/>
                <a:cs typeface="Roboto Slab"/>
                <a:sym typeface="Roboto Slab"/>
              </a:rPr>
              <a:t>The user input their own desires into the system and then the system is able to compare the specific places through a query. Ideally the computer finds the location of the northernmost parks in the United States, once this is done, the computer can compare the visitation statistics for the winter months. The ontology, containing the national parks, is able to easily compare the visitation statistics/month and weather/month, as they will be characteristics attached to the park object.</a:t>
            </a:r>
            <a:endParaRPr sz="2500">
              <a:solidFill>
                <a:schemeClr val="dk1"/>
              </a:solidFill>
              <a:latin typeface="Roboto Slab"/>
              <a:ea typeface="Roboto Slab"/>
              <a:cs typeface="Roboto Slab"/>
              <a:sym typeface="Roboto Slab"/>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2800"/>
              <a:t>Competency Question 2</a:t>
            </a:r>
            <a:endParaRPr/>
          </a:p>
        </p:txBody>
      </p:sp>
      <p:sp>
        <p:nvSpPr>
          <p:cNvPr id="130" name="Google Shape;130;p24"/>
          <p:cNvSpPr txBox="1"/>
          <p:nvPr>
            <p:ph idx="1" type="body"/>
          </p:nvPr>
        </p:nvSpPr>
        <p:spPr>
          <a:xfrm>
            <a:off x="387900" y="1318900"/>
            <a:ext cx="8368200" cy="3216900"/>
          </a:xfrm>
          <a:prstGeom prst="rect">
            <a:avLst/>
          </a:prstGeom>
        </p:spPr>
        <p:txBody>
          <a:bodyPr anchorCtr="0" anchor="t" bIns="91425" lIns="91425" spcFirstLastPara="1" rIns="91425" wrap="square" tIns="91425">
            <a:spAutoFit/>
          </a:bodyPr>
          <a:lstStyle/>
          <a:p>
            <a:pPr indent="0" lvl="0" marL="0" rtl="0" algn="l">
              <a:lnSpc>
                <a:spcPct val="100000"/>
              </a:lnSpc>
              <a:spcBef>
                <a:spcPts val="0"/>
              </a:spcBef>
              <a:spcAft>
                <a:spcPts val="0"/>
              </a:spcAft>
              <a:buClr>
                <a:schemeClr val="dk1"/>
              </a:buClr>
              <a:buSzPts val="1100"/>
              <a:buFont typeface="Arial"/>
              <a:buNone/>
            </a:pPr>
            <a:r>
              <a:rPr b="1" lang="en" sz="1700">
                <a:latin typeface="Times New Roman"/>
                <a:ea typeface="Times New Roman"/>
                <a:cs typeface="Times New Roman"/>
                <a:sym typeface="Times New Roman"/>
              </a:rPr>
              <a:t>Question:</a:t>
            </a:r>
            <a:r>
              <a:rPr b="1" lang="en" sz="1700">
                <a:latin typeface="Times New Roman"/>
                <a:ea typeface="Times New Roman"/>
                <a:cs typeface="Times New Roman"/>
                <a:sym typeface="Times New Roman"/>
              </a:rPr>
              <a:t> </a:t>
            </a:r>
            <a:endParaRPr b="1" sz="1700">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500">
                <a:solidFill>
                  <a:schemeClr val="accent5"/>
                </a:solidFill>
                <a:latin typeface="Roboto Slab"/>
                <a:ea typeface="Roboto Slab"/>
                <a:cs typeface="Roboto Slab"/>
                <a:sym typeface="Roboto Slab"/>
              </a:rPr>
              <a:t>“I am in California for a week and I am curious as to what the most popular hike is out of all the National Parks here.”</a:t>
            </a:r>
            <a:endParaRPr sz="1400">
              <a:solidFill>
                <a:schemeClr val="accent5"/>
              </a:solidFill>
              <a:latin typeface="Roboto Slab"/>
              <a:ea typeface="Roboto Slab"/>
              <a:cs typeface="Roboto Slab"/>
              <a:sym typeface="Roboto Slab"/>
            </a:endParaRPr>
          </a:p>
          <a:p>
            <a:pPr indent="0" lvl="0" marL="0" rtl="0" algn="l">
              <a:lnSpc>
                <a:spcPct val="100000"/>
              </a:lnSpc>
              <a:spcBef>
                <a:spcPts val="1200"/>
              </a:spcBef>
              <a:spcAft>
                <a:spcPts val="0"/>
              </a:spcAft>
              <a:buClr>
                <a:schemeClr val="dk1"/>
              </a:buClr>
              <a:buSzPts val="1100"/>
              <a:buFont typeface="Arial"/>
              <a:buNone/>
            </a:pPr>
            <a:r>
              <a:t/>
            </a:r>
            <a:endParaRPr sz="1500">
              <a:latin typeface="Roboto Slab"/>
              <a:ea typeface="Roboto Slab"/>
              <a:cs typeface="Roboto Slab"/>
              <a:sym typeface="Roboto Slab"/>
            </a:endParaRPr>
          </a:p>
          <a:p>
            <a:pPr indent="0" lvl="0" marL="0" rtl="0" algn="l">
              <a:lnSpc>
                <a:spcPct val="100000"/>
              </a:lnSpc>
              <a:spcBef>
                <a:spcPts val="0"/>
              </a:spcBef>
              <a:spcAft>
                <a:spcPts val="0"/>
              </a:spcAft>
              <a:buNone/>
            </a:pPr>
            <a:r>
              <a:rPr b="1" lang="en" sz="1700">
                <a:latin typeface="Times New Roman"/>
                <a:ea typeface="Times New Roman"/>
                <a:cs typeface="Times New Roman"/>
                <a:sym typeface="Times New Roman"/>
              </a:rPr>
              <a:t>Answer:</a:t>
            </a:r>
            <a:r>
              <a:rPr lang="en" sz="1500">
                <a:latin typeface="Roboto Slab"/>
                <a:ea typeface="Roboto Slab"/>
                <a:cs typeface="Roboto Slab"/>
                <a:sym typeface="Roboto Slab"/>
              </a:rPr>
              <a:t> </a:t>
            </a:r>
            <a:endParaRPr sz="1500">
              <a:latin typeface="Roboto Slab"/>
              <a:ea typeface="Roboto Slab"/>
              <a:cs typeface="Roboto Slab"/>
              <a:sym typeface="Roboto Slab"/>
            </a:endParaRPr>
          </a:p>
          <a:p>
            <a:pPr indent="0" lvl="0" marL="0" rtl="0" algn="l">
              <a:lnSpc>
                <a:spcPct val="100000"/>
              </a:lnSpc>
              <a:spcBef>
                <a:spcPts val="0"/>
              </a:spcBef>
              <a:spcAft>
                <a:spcPts val="0"/>
              </a:spcAft>
              <a:buNone/>
            </a:pPr>
            <a:r>
              <a:rPr lang="en" sz="1500">
                <a:solidFill>
                  <a:schemeClr val="accent5"/>
                </a:solidFill>
                <a:latin typeface="Roboto Slab"/>
                <a:ea typeface="Roboto Slab"/>
                <a:cs typeface="Roboto Slab"/>
                <a:sym typeface="Roboto Slab"/>
              </a:rPr>
              <a:t>“The Balconies Cave Trail is the most popular hike out of all of the National Parks in California.”</a:t>
            </a:r>
            <a:endParaRPr sz="1400">
              <a:latin typeface="Times New Roman"/>
              <a:ea typeface="Times New Roman"/>
              <a:cs typeface="Times New Roman"/>
              <a:sym typeface="Times New Roman"/>
            </a:endParaRPr>
          </a:p>
          <a:p>
            <a:pPr indent="0" lvl="0" marL="0" rtl="0" algn="l">
              <a:lnSpc>
                <a:spcPct val="100000"/>
              </a:lnSpc>
              <a:spcBef>
                <a:spcPts val="1200"/>
              </a:spcBef>
              <a:spcAft>
                <a:spcPts val="0"/>
              </a:spcAft>
              <a:buClr>
                <a:schemeClr val="dk1"/>
              </a:buClr>
              <a:buSzPts val="1100"/>
              <a:buFont typeface="Arial"/>
              <a:buNone/>
            </a:pPr>
            <a:r>
              <a:rPr b="1" lang="en" sz="1700">
                <a:solidFill>
                  <a:schemeClr val="dk1"/>
                </a:solidFill>
                <a:latin typeface="Times New Roman"/>
                <a:ea typeface="Times New Roman"/>
                <a:cs typeface="Times New Roman"/>
                <a:sym typeface="Times New Roman"/>
              </a:rPr>
              <a:t>How was this determined:</a:t>
            </a:r>
            <a:endParaRPr b="1" sz="1700">
              <a:latin typeface="Times New Roman"/>
              <a:ea typeface="Times New Roman"/>
              <a:cs typeface="Times New Roman"/>
              <a:sym typeface="Times New Roman"/>
            </a:endParaRPr>
          </a:p>
          <a:p>
            <a:pPr indent="0" lvl="0" marL="0" rtl="0" algn="l">
              <a:lnSpc>
                <a:spcPct val="100000"/>
              </a:lnSpc>
              <a:spcBef>
                <a:spcPts val="0"/>
              </a:spcBef>
              <a:spcAft>
                <a:spcPts val="1200"/>
              </a:spcAft>
              <a:buNone/>
            </a:pPr>
            <a:r>
              <a:rPr lang="en" sz="1700">
                <a:latin typeface="Times New Roman"/>
                <a:ea typeface="Times New Roman"/>
                <a:cs typeface="Times New Roman"/>
                <a:sym typeface="Times New Roman"/>
              </a:rPr>
              <a:t>The ontology would search through all of the National Parks in California putting all of the most popular hikes from each park in a list. Then it would search through that list again finding the most popular hike in the entire state.</a:t>
            </a:r>
            <a:endParaRPr sz="2500">
              <a:solidFill>
                <a:schemeClr val="dk1"/>
              </a:solidFill>
              <a:latin typeface="Roboto Slab"/>
              <a:ea typeface="Roboto Slab"/>
              <a:cs typeface="Roboto Slab"/>
              <a:sym typeface="Roboto Slab"/>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Competency Question 3</a:t>
            </a:r>
            <a:endParaRPr/>
          </a:p>
        </p:txBody>
      </p:sp>
      <p:sp>
        <p:nvSpPr>
          <p:cNvPr id="136" name="Google Shape;136;p2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b="1" lang="en" sz="1700">
                <a:latin typeface="Times New Roman"/>
                <a:ea typeface="Times New Roman"/>
                <a:cs typeface="Times New Roman"/>
                <a:sym typeface="Times New Roman"/>
              </a:rPr>
              <a:t>Question: </a:t>
            </a:r>
            <a:endParaRPr b="1" sz="1700">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500">
                <a:solidFill>
                  <a:schemeClr val="accent5"/>
                </a:solidFill>
                <a:latin typeface="Roboto Slab"/>
                <a:ea typeface="Roboto Slab"/>
                <a:cs typeface="Roboto Slab"/>
                <a:sym typeface="Roboto Slab"/>
              </a:rPr>
              <a:t>“If I want to see the rare yellow billed loon bird and I want to see if they are native to any national parks.”</a:t>
            </a:r>
            <a:endParaRPr sz="1400">
              <a:solidFill>
                <a:schemeClr val="accent5"/>
              </a:solidFill>
              <a:latin typeface="Roboto Slab"/>
              <a:ea typeface="Roboto Slab"/>
              <a:cs typeface="Roboto Slab"/>
              <a:sym typeface="Roboto Slab"/>
            </a:endParaRPr>
          </a:p>
          <a:p>
            <a:pPr indent="0" lvl="0" marL="0" rtl="0" algn="l">
              <a:lnSpc>
                <a:spcPct val="100000"/>
              </a:lnSpc>
              <a:spcBef>
                <a:spcPts val="1200"/>
              </a:spcBef>
              <a:spcAft>
                <a:spcPts val="0"/>
              </a:spcAft>
              <a:buClr>
                <a:schemeClr val="dk1"/>
              </a:buClr>
              <a:buSzPts val="1100"/>
              <a:buFont typeface="Arial"/>
              <a:buNone/>
            </a:pPr>
            <a:r>
              <a:t/>
            </a:r>
            <a:endParaRPr sz="1500">
              <a:latin typeface="Roboto Slab"/>
              <a:ea typeface="Roboto Slab"/>
              <a:cs typeface="Roboto Slab"/>
              <a:sym typeface="Roboto Slab"/>
            </a:endParaRPr>
          </a:p>
          <a:p>
            <a:pPr indent="0" lvl="0" marL="0" rtl="0" algn="l">
              <a:lnSpc>
                <a:spcPct val="100000"/>
              </a:lnSpc>
              <a:spcBef>
                <a:spcPts val="0"/>
              </a:spcBef>
              <a:spcAft>
                <a:spcPts val="0"/>
              </a:spcAft>
              <a:buNone/>
            </a:pPr>
            <a:r>
              <a:rPr b="1" lang="en" sz="1700">
                <a:latin typeface="Times New Roman"/>
                <a:ea typeface="Times New Roman"/>
                <a:cs typeface="Times New Roman"/>
                <a:sym typeface="Times New Roman"/>
              </a:rPr>
              <a:t>Answer:</a:t>
            </a:r>
            <a:r>
              <a:rPr lang="en" sz="1500">
                <a:latin typeface="Roboto Slab"/>
                <a:ea typeface="Roboto Slab"/>
                <a:cs typeface="Roboto Slab"/>
                <a:sym typeface="Roboto Slab"/>
              </a:rPr>
              <a:t> </a:t>
            </a:r>
            <a:endParaRPr sz="1500">
              <a:latin typeface="Roboto Slab"/>
              <a:ea typeface="Roboto Slab"/>
              <a:cs typeface="Roboto Slab"/>
              <a:sym typeface="Roboto Slab"/>
            </a:endParaRPr>
          </a:p>
          <a:p>
            <a:pPr indent="0" lvl="0" marL="0" rtl="0" algn="l">
              <a:lnSpc>
                <a:spcPct val="100000"/>
              </a:lnSpc>
              <a:spcBef>
                <a:spcPts val="0"/>
              </a:spcBef>
              <a:spcAft>
                <a:spcPts val="0"/>
              </a:spcAft>
              <a:buNone/>
            </a:pPr>
            <a:r>
              <a:rPr lang="en" sz="1500">
                <a:solidFill>
                  <a:schemeClr val="accent5"/>
                </a:solidFill>
                <a:latin typeface="Roboto Slab"/>
                <a:ea typeface="Roboto Slab"/>
                <a:cs typeface="Roboto Slab"/>
                <a:sym typeface="Roboto Slab"/>
              </a:rPr>
              <a:t>“Unfortunately, this animal is not native to any National Park.”</a:t>
            </a:r>
            <a:endParaRPr sz="1400">
              <a:latin typeface="Times New Roman"/>
              <a:ea typeface="Times New Roman"/>
              <a:cs typeface="Times New Roman"/>
              <a:sym typeface="Times New Roman"/>
            </a:endParaRPr>
          </a:p>
          <a:p>
            <a:pPr indent="0" lvl="0" marL="0" rtl="0" algn="l">
              <a:lnSpc>
                <a:spcPct val="100000"/>
              </a:lnSpc>
              <a:spcBef>
                <a:spcPts val="1200"/>
              </a:spcBef>
              <a:spcAft>
                <a:spcPts val="0"/>
              </a:spcAft>
              <a:buClr>
                <a:schemeClr val="dk1"/>
              </a:buClr>
              <a:buSzPts val="1100"/>
              <a:buFont typeface="Arial"/>
              <a:buNone/>
            </a:pPr>
            <a:r>
              <a:rPr b="1" lang="en" sz="1700">
                <a:latin typeface="Times New Roman"/>
                <a:ea typeface="Times New Roman"/>
                <a:cs typeface="Times New Roman"/>
                <a:sym typeface="Times New Roman"/>
              </a:rPr>
              <a:t>How was this determined:</a:t>
            </a:r>
            <a:endParaRPr b="1" sz="1700">
              <a:latin typeface="Times New Roman"/>
              <a:ea typeface="Times New Roman"/>
              <a:cs typeface="Times New Roman"/>
              <a:sym typeface="Times New Roman"/>
            </a:endParaRPr>
          </a:p>
          <a:p>
            <a:pPr indent="0" lvl="0" marL="0" rtl="0" algn="l">
              <a:lnSpc>
                <a:spcPct val="100000"/>
              </a:lnSpc>
              <a:spcBef>
                <a:spcPts val="0"/>
              </a:spcBef>
              <a:spcAft>
                <a:spcPts val="1200"/>
              </a:spcAft>
              <a:buNone/>
            </a:pPr>
            <a:r>
              <a:rPr lang="en" sz="1700">
                <a:latin typeface="Times New Roman"/>
                <a:ea typeface="Times New Roman"/>
                <a:cs typeface="Times New Roman"/>
                <a:sym typeface="Times New Roman"/>
              </a:rPr>
              <a:t>How was this determined?: The computer iterates through each national park looking at the animals that are native to each of them. When it cannot find the specific animal that the user is looking for, it returns something along the lines of “cannot find animal”.</a:t>
            </a:r>
            <a:endParaRPr sz="17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Competency Question 4</a:t>
            </a:r>
            <a:endParaRPr/>
          </a:p>
        </p:txBody>
      </p:sp>
      <p:sp>
        <p:nvSpPr>
          <p:cNvPr id="142" name="Google Shape;142;p2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b="1" lang="en" sz="1700">
                <a:latin typeface="Times New Roman"/>
                <a:ea typeface="Times New Roman"/>
                <a:cs typeface="Times New Roman"/>
                <a:sym typeface="Times New Roman"/>
              </a:rPr>
              <a:t>Question: </a:t>
            </a:r>
            <a:endParaRPr b="1" sz="1700">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500">
                <a:solidFill>
                  <a:schemeClr val="accent5"/>
                </a:solidFill>
                <a:latin typeface="Roboto Slab"/>
                <a:ea typeface="Roboto Slab"/>
                <a:cs typeface="Roboto Slab"/>
                <a:sym typeface="Roboto Slab"/>
              </a:rPr>
              <a:t>“I am new to hiking. Which national park has cool summer temperatures and offers short hiking trails?”</a:t>
            </a:r>
            <a:endParaRPr sz="1400">
              <a:solidFill>
                <a:schemeClr val="accent5"/>
              </a:solidFill>
              <a:latin typeface="Roboto Slab"/>
              <a:ea typeface="Roboto Slab"/>
              <a:cs typeface="Roboto Slab"/>
              <a:sym typeface="Roboto Slab"/>
            </a:endParaRPr>
          </a:p>
          <a:p>
            <a:pPr indent="0" lvl="0" marL="0" rtl="0" algn="l">
              <a:lnSpc>
                <a:spcPct val="100000"/>
              </a:lnSpc>
              <a:spcBef>
                <a:spcPts val="1200"/>
              </a:spcBef>
              <a:spcAft>
                <a:spcPts val="0"/>
              </a:spcAft>
              <a:buNone/>
            </a:pPr>
            <a:r>
              <a:t/>
            </a:r>
            <a:endParaRPr sz="1500">
              <a:latin typeface="Roboto Slab"/>
              <a:ea typeface="Roboto Slab"/>
              <a:cs typeface="Roboto Slab"/>
              <a:sym typeface="Roboto Slab"/>
            </a:endParaRPr>
          </a:p>
          <a:p>
            <a:pPr indent="0" lvl="0" marL="0" rtl="0" algn="l">
              <a:lnSpc>
                <a:spcPct val="100000"/>
              </a:lnSpc>
              <a:spcBef>
                <a:spcPts val="0"/>
              </a:spcBef>
              <a:spcAft>
                <a:spcPts val="0"/>
              </a:spcAft>
              <a:buNone/>
            </a:pPr>
            <a:r>
              <a:rPr b="1" lang="en" sz="1700">
                <a:latin typeface="Times New Roman"/>
                <a:ea typeface="Times New Roman"/>
                <a:cs typeface="Times New Roman"/>
                <a:sym typeface="Times New Roman"/>
              </a:rPr>
              <a:t>Answer:</a:t>
            </a:r>
            <a:r>
              <a:rPr lang="en" sz="1500">
                <a:latin typeface="Roboto Slab"/>
                <a:ea typeface="Roboto Slab"/>
                <a:cs typeface="Roboto Slab"/>
                <a:sym typeface="Roboto Slab"/>
              </a:rPr>
              <a:t> </a:t>
            </a:r>
            <a:endParaRPr sz="1500">
              <a:latin typeface="Roboto Slab"/>
              <a:ea typeface="Roboto Slab"/>
              <a:cs typeface="Roboto Slab"/>
              <a:sym typeface="Roboto Slab"/>
            </a:endParaRPr>
          </a:p>
          <a:p>
            <a:pPr indent="0" lvl="0" marL="0" rtl="0" algn="l">
              <a:lnSpc>
                <a:spcPct val="100000"/>
              </a:lnSpc>
              <a:spcBef>
                <a:spcPts val="0"/>
              </a:spcBef>
              <a:spcAft>
                <a:spcPts val="0"/>
              </a:spcAft>
              <a:buNone/>
            </a:pPr>
            <a:r>
              <a:rPr lang="en" sz="1500">
                <a:solidFill>
                  <a:schemeClr val="accent5"/>
                </a:solidFill>
                <a:latin typeface="Roboto Slab"/>
                <a:ea typeface="Roboto Slab"/>
                <a:cs typeface="Roboto Slab"/>
                <a:sym typeface="Roboto Slab"/>
              </a:rPr>
              <a:t>“Try Olympic National Park in Washington. The summer highs are about 70°F, trails like Hoh Rain Forest and Marymere Falls Trails are great for beginners.”</a:t>
            </a:r>
            <a:endParaRPr sz="1400">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b="1" lang="en" sz="1700">
                <a:latin typeface="Times New Roman"/>
                <a:ea typeface="Times New Roman"/>
                <a:cs typeface="Times New Roman"/>
                <a:sym typeface="Times New Roman"/>
              </a:rPr>
              <a:t>How was this determined:</a:t>
            </a:r>
            <a:endParaRPr b="1" sz="1700">
              <a:latin typeface="Times New Roman"/>
              <a:ea typeface="Times New Roman"/>
              <a:cs typeface="Times New Roman"/>
              <a:sym typeface="Times New Roman"/>
            </a:endParaRPr>
          </a:p>
          <a:p>
            <a:pPr indent="0" lvl="0" marL="0" rtl="0" algn="l">
              <a:lnSpc>
                <a:spcPct val="100000"/>
              </a:lnSpc>
              <a:spcBef>
                <a:spcPts val="0"/>
              </a:spcBef>
              <a:spcAft>
                <a:spcPts val="1200"/>
              </a:spcAft>
              <a:buNone/>
            </a:pPr>
            <a:r>
              <a:rPr lang="en" sz="1700">
                <a:latin typeface="Times New Roman"/>
                <a:ea typeface="Times New Roman"/>
                <a:cs typeface="Times New Roman"/>
                <a:sym typeface="Times New Roman"/>
              </a:rPr>
              <a:t>The program first identifies all the national parks in the U.S. and then gathers the average summer temperatures for each park. After collecting the data it then filters the parks to find those with cooler temperatures. After that it looks for hiking trails in each park looking for shorter trails for beginners and once that is done compiling its results would be Olympic National Park as it meets both temperature and the preferred trail length.</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Competency Question 5</a:t>
            </a:r>
            <a:endParaRPr/>
          </a:p>
        </p:txBody>
      </p:sp>
      <p:sp>
        <p:nvSpPr>
          <p:cNvPr id="148" name="Google Shape;148;p2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b="1" lang="en" sz="1700">
                <a:latin typeface="Times New Roman"/>
                <a:ea typeface="Times New Roman"/>
                <a:cs typeface="Times New Roman"/>
                <a:sym typeface="Times New Roman"/>
              </a:rPr>
              <a:t>Question: </a:t>
            </a:r>
            <a:endParaRPr b="1" sz="1700">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500">
                <a:solidFill>
                  <a:schemeClr val="accent5"/>
                </a:solidFill>
                <a:latin typeface="Roboto Slab"/>
                <a:ea typeface="Roboto Slab"/>
                <a:cs typeface="Roboto Slab"/>
                <a:sym typeface="Roboto Slab"/>
              </a:rPr>
              <a:t>“</a:t>
            </a:r>
            <a:r>
              <a:rPr lang="en" sz="1500">
                <a:solidFill>
                  <a:schemeClr val="accent5"/>
                </a:solidFill>
                <a:latin typeface="Roboto Slab"/>
                <a:ea typeface="Roboto Slab"/>
                <a:cs typeface="Roboto Slab"/>
                <a:sym typeface="Roboto Slab"/>
              </a:rPr>
              <a:t>I am in California for a week and I am curious as to what the most popular hike is out of all the National Parks here.</a:t>
            </a:r>
            <a:r>
              <a:rPr lang="en" sz="1500">
                <a:solidFill>
                  <a:schemeClr val="accent5"/>
                </a:solidFill>
                <a:latin typeface="Roboto Slab"/>
                <a:ea typeface="Roboto Slab"/>
                <a:cs typeface="Roboto Slab"/>
                <a:sym typeface="Roboto Slab"/>
              </a:rPr>
              <a:t>”</a:t>
            </a:r>
            <a:endParaRPr sz="1400">
              <a:solidFill>
                <a:schemeClr val="accent5"/>
              </a:solidFill>
              <a:latin typeface="Roboto Slab"/>
              <a:ea typeface="Roboto Slab"/>
              <a:cs typeface="Roboto Slab"/>
              <a:sym typeface="Roboto Slab"/>
            </a:endParaRPr>
          </a:p>
          <a:p>
            <a:pPr indent="0" lvl="0" marL="0" rtl="0" algn="l">
              <a:lnSpc>
                <a:spcPct val="100000"/>
              </a:lnSpc>
              <a:spcBef>
                <a:spcPts val="1200"/>
              </a:spcBef>
              <a:spcAft>
                <a:spcPts val="0"/>
              </a:spcAft>
              <a:buNone/>
            </a:pPr>
            <a:r>
              <a:t/>
            </a:r>
            <a:endParaRPr sz="1500">
              <a:latin typeface="Roboto Slab"/>
              <a:ea typeface="Roboto Slab"/>
              <a:cs typeface="Roboto Slab"/>
              <a:sym typeface="Roboto Slab"/>
            </a:endParaRPr>
          </a:p>
          <a:p>
            <a:pPr indent="0" lvl="0" marL="0" rtl="0" algn="l">
              <a:lnSpc>
                <a:spcPct val="100000"/>
              </a:lnSpc>
              <a:spcBef>
                <a:spcPts val="0"/>
              </a:spcBef>
              <a:spcAft>
                <a:spcPts val="0"/>
              </a:spcAft>
              <a:buNone/>
            </a:pPr>
            <a:r>
              <a:rPr b="1" lang="en" sz="1700">
                <a:latin typeface="Times New Roman"/>
                <a:ea typeface="Times New Roman"/>
                <a:cs typeface="Times New Roman"/>
                <a:sym typeface="Times New Roman"/>
              </a:rPr>
              <a:t>Answer:</a:t>
            </a:r>
            <a:r>
              <a:rPr lang="en" sz="1500">
                <a:latin typeface="Roboto Slab"/>
                <a:ea typeface="Roboto Slab"/>
                <a:cs typeface="Roboto Slab"/>
                <a:sym typeface="Roboto Slab"/>
              </a:rPr>
              <a:t> </a:t>
            </a:r>
            <a:endParaRPr sz="1500">
              <a:latin typeface="Roboto Slab"/>
              <a:ea typeface="Roboto Slab"/>
              <a:cs typeface="Roboto Slab"/>
              <a:sym typeface="Roboto Slab"/>
            </a:endParaRPr>
          </a:p>
          <a:p>
            <a:pPr indent="0" lvl="0" marL="0" rtl="0" algn="l">
              <a:lnSpc>
                <a:spcPct val="100000"/>
              </a:lnSpc>
              <a:spcBef>
                <a:spcPts val="0"/>
              </a:spcBef>
              <a:spcAft>
                <a:spcPts val="0"/>
              </a:spcAft>
              <a:buNone/>
            </a:pPr>
            <a:r>
              <a:rPr lang="en" sz="1500">
                <a:solidFill>
                  <a:schemeClr val="accent5"/>
                </a:solidFill>
                <a:latin typeface="Roboto Slab"/>
                <a:ea typeface="Roboto Slab"/>
                <a:cs typeface="Roboto Slab"/>
                <a:sym typeface="Roboto Slab"/>
              </a:rPr>
              <a:t>“</a:t>
            </a:r>
            <a:r>
              <a:rPr lang="en" sz="1500">
                <a:solidFill>
                  <a:schemeClr val="accent5"/>
                </a:solidFill>
                <a:latin typeface="Roboto Slab"/>
                <a:ea typeface="Roboto Slab"/>
                <a:cs typeface="Roboto Slab"/>
                <a:sym typeface="Roboto Slab"/>
              </a:rPr>
              <a:t>The Balconies Cave Trail is the most popular hike out of all of the National Parks in California.</a:t>
            </a:r>
            <a:r>
              <a:rPr lang="en" sz="1500">
                <a:solidFill>
                  <a:schemeClr val="accent5"/>
                </a:solidFill>
                <a:latin typeface="Roboto Slab"/>
                <a:ea typeface="Roboto Slab"/>
                <a:cs typeface="Roboto Slab"/>
                <a:sym typeface="Roboto Slab"/>
              </a:rPr>
              <a:t>”</a:t>
            </a:r>
            <a:endParaRPr sz="1400">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b="1" lang="en" sz="1700">
                <a:latin typeface="Times New Roman"/>
                <a:ea typeface="Times New Roman"/>
                <a:cs typeface="Times New Roman"/>
                <a:sym typeface="Times New Roman"/>
              </a:rPr>
              <a:t>How was this determined:</a:t>
            </a:r>
            <a:endParaRPr b="1" sz="1700">
              <a:latin typeface="Times New Roman"/>
              <a:ea typeface="Times New Roman"/>
              <a:cs typeface="Times New Roman"/>
              <a:sym typeface="Times New Roman"/>
            </a:endParaRPr>
          </a:p>
          <a:p>
            <a:pPr indent="0" lvl="0" marL="0" rtl="0" algn="l">
              <a:lnSpc>
                <a:spcPct val="100000"/>
              </a:lnSpc>
              <a:spcBef>
                <a:spcPts val="0"/>
              </a:spcBef>
              <a:spcAft>
                <a:spcPts val="1200"/>
              </a:spcAft>
              <a:buNone/>
            </a:pPr>
            <a:r>
              <a:rPr lang="en" sz="1700">
                <a:latin typeface="Times New Roman"/>
                <a:ea typeface="Times New Roman"/>
                <a:cs typeface="Times New Roman"/>
                <a:sym typeface="Times New Roman"/>
              </a:rPr>
              <a:t>The ontology would search through all of the National Parks in California putting all of the most popular hikes from each park in a list. Then it would search through that list again finding the most popular hike in the entire state.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Competency Question 6</a:t>
            </a:r>
            <a:endParaRPr/>
          </a:p>
        </p:txBody>
      </p:sp>
      <p:sp>
        <p:nvSpPr>
          <p:cNvPr id="154" name="Google Shape;154;p2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92500" lnSpcReduction="10000"/>
          </a:bodyPr>
          <a:lstStyle/>
          <a:p>
            <a:pPr indent="0" lvl="0" marL="0" rtl="0" algn="l">
              <a:lnSpc>
                <a:spcPct val="100000"/>
              </a:lnSpc>
              <a:spcBef>
                <a:spcPts val="0"/>
              </a:spcBef>
              <a:spcAft>
                <a:spcPts val="0"/>
              </a:spcAft>
              <a:buNone/>
            </a:pPr>
            <a:r>
              <a:rPr b="1" lang="en" sz="1700">
                <a:latin typeface="Times New Roman"/>
                <a:ea typeface="Times New Roman"/>
                <a:cs typeface="Times New Roman"/>
                <a:sym typeface="Times New Roman"/>
              </a:rPr>
              <a:t>Question: </a:t>
            </a:r>
            <a:endParaRPr b="1" sz="1700">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500">
                <a:solidFill>
                  <a:schemeClr val="accent5"/>
                </a:solidFill>
                <a:latin typeface="Roboto Slab"/>
                <a:ea typeface="Roboto Slab"/>
                <a:cs typeface="Roboto Slab"/>
                <a:sym typeface="Roboto Slab"/>
              </a:rPr>
              <a:t>“I would like to visit Yellowstone National Park and would like to make sure that there are hotels and cafeterias in the park that I can use.”</a:t>
            </a:r>
            <a:endParaRPr sz="1400">
              <a:solidFill>
                <a:schemeClr val="accent5"/>
              </a:solidFill>
              <a:latin typeface="Roboto Slab"/>
              <a:ea typeface="Roboto Slab"/>
              <a:cs typeface="Roboto Slab"/>
              <a:sym typeface="Roboto Slab"/>
            </a:endParaRPr>
          </a:p>
          <a:p>
            <a:pPr indent="0" lvl="0" marL="0" rtl="0" algn="l">
              <a:lnSpc>
                <a:spcPct val="100000"/>
              </a:lnSpc>
              <a:spcBef>
                <a:spcPts val="1200"/>
              </a:spcBef>
              <a:spcAft>
                <a:spcPts val="0"/>
              </a:spcAft>
              <a:buNone/>
            </a:pPr>
            <a:r>
              <a:t/>
            </a:r>
            <a:endParaRPr sz="1500">
              <a:latin typeface="Roboto Slab"/>
              <a:ea typeface="Roboto Slab"/>
              <a:cs typeface="Roboto Slab"/>
              <a:sym typeface="Roboto Slab"/>
            </a:endParaRPr>
          </a:p>
          <a:p>
            <a:pPr indent="0" lvl="0" marL="0" rtl="0" algn="l">
              <a:lnSpc>
                <a:spcPct val="100000"/>
              </a:lnSpc>
              <a:spcBef>
                <a:spcPts val="0"/>
              </a:spcBef>
              <a:spcAft>
                <a:spcPts val="0"/>
              </a:spcAft>
              <a:buNone/>
            </a:pPr>
            <a:r>
              <a:rPr b="1" lang="en" sz="1700">
                <a:latin typeface="Times New Roman"/>
                <a:ea typeface="Times New Roman"/>
                <a:cs typeface="Times New Roman"/>
                <a:sym typeface="Times New Roman"/>
              </a:rPr>
              <a:t>Answer:</a:t>
            </a:r>
            <a:r>
              <a:rPr lang="en" sz="1500">
                <a:latin typeface="Roboto Slab"/>
                <a:ea typeface="Roboto Slab"/>
                <a:cs typeface="Roboto Slab"/>
                <a:sym typeface="Roboto Slab"/>
              </a:rPr>
              <a:t> </a:t>
            </a:r>
            <a:endParaRPr sz="1500">
              <a:latin typeface="Roboto Slab"/>
              <a:ea typeface="Roboto Slab"/>
              <a:cs typeface="Roboto Slab"/>
              <a:sym typeface="Roboto Slab"/>
            </a:endParaRPr>
          </a:p>
          <a:p>
            <a:pPr indent="0" lvl="0" marL="0" rtl="0" algn="l">
              <a:lnSpc>
                <a:spcPct val="100000"/>
              </a:lnSpc>
              <a:spcBef>
                <a:spcPts val="0"/>
              </a:spcBef>
              <a:spcAft>
                <a:spcPts val="0"/>
              </a:spcAft>
              <a:buNone/>
            </a:pPr>
            <a:r>
              <a:rPr lang="en" sz="1500">
                <a:solidFill>
                  <a:schemeClr val="accent5"/>
                </a:solidFill>
                <a:latin typeface="Roboto Slab"/>
                <a:ea typeface="Roboto Slab"/>
                <a:cs typeface="Roboto Slab"/>
                <a:sym typeface="Roboto Slab"/>
              </a:rPr>
              <a:t>“Yellowstone National Park has several hotels and restaurants on premise.”</a:t>
            </a:r>
            <a:endParaRPr sz="1400">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b="1" lang="en" sz="1700">
                <a:latin typeface="Times New Roman"/>
                <a:ea typeface="Times New Roman"/>
                <a:cs typeface="Times New Roman"/>
                <a:sym typeface="Times New Roman"/>
              </a:rPr>
              <a:t>How was this determined:</a:t>
            </a:r>
            <a:endParaRPr b="1" sz="1700">
              <a:latin typeface="Times New Roman"/>
              <a:ea typeface="Times New Roman"/>
              <a:cs typeface="Times New Roman"/>
              <a:sym typeface="Times New Roman"/>
            </a:endParaRPr>
          </a:p>
          <a:p>
            <a:pPr indent="0" lvl="0" marL="0" rtl="0" algn="l">
              <a:lnSpc>
                <a:spcPct val="100000"/>
              </a:lnSpc>
              <a:spcBef>
                <a:spcPts val="0"/>
              </a:spcBef>
              <a:spcAft>
                <a:spcPts val="1200"/>
              </a:spcAft>
              <a:buNone/>
            </a:pPr>
            <a:r>
              <a:rPr lang="en" sz="1700">
                <a:latin typeface="Times New Roman"/>
                <a:ea typeface="Times New Roman"/>
                <a:cs typeface="Times New Roman"/>
                <a:sym typeface="Times New Roman"/>
              </a:rPr>
              <a:t>The parks in the ontology would be queried to assess if there are accommodations suitable to the users query. Yellowstone National Park has hotels so an answer is given saying that yellowstone national park has this accommodation. For the cafeteria, even if Yellowstone National Park has no ‘cafeteria’, cafeteria is a subclass of establishments that provide food of which a restaurant also belongs and so an answer is provided saying that restaurants are on premises.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9"/>
          <p:cNvSpPr txBox="1"/>
          <p:nvPr>
            <p:ph type="title"/>
          </p:nvPr>
        </p:nvSpPr>
        <p:spPr>
          <a:xfrm>
            <a:off x="410975" y="663875"/>
            <a:ext cx="85206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b="1" lang="en" sz="2800"/>
              <a:t>Databases</a:t>
            </a:r>
            <a:endParaRPr b="1" sz="2800"/>
          </a:p>
        </p:txBody>
      </p:sp>
      <p:sp>
        <p:nvSpPr>
          <p:cNvPr id="160" name="Google Shape;160;p29"/>
          <p:cNvSpPr txBox="1"/>
          <p:nvPr/>
        </p:nvSpPr>
        <p:spPr>
          <a:xfrm>
            <a:off x="416275" y="1279100"/>
            <a:ext cx="7919400" cy="301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latin typeface="Roboto"/>
                <a:ea typeface="Roboto"/>
                <a:cs typeface="Roboto"/>
                <a:sym typeface="Roboto"/>
              </a:rPr>
              <a:t>National Park Service </a:t>
            </a:r>
            <a:r>
              <a:rPr lang="en" sz="1500">
                <a:solidFill>
                  <a:schemeClr val="dk1"/>
                </a:solidFill>
                <a:latin typeface="Roboto"/>
                <a:ea typeface="Roboto"/>
                <a:cs typeface="Roboto"/>
                <a:sym typeface="Roboto"/>
              </a:rPr>
              <a:t>Visitation</a:t>
            </a:r>
            <a:r>
              <a:rPr lang="en" sz="1500">
                <a:solidFill>
                  <a:schemeClr val="dk1"/>
                </a:solidFill>
                <a:latin typeface="Roboto"/>
                <a:ea typeface="Roboto"/>
                <a:cs typeface="Roboto"/>
                <a:sym typeface="Roboto"/>
              </a:rPr>
              <a:t> Statistics</a:t>
            </a:r>
            <a:endParaRPr sz="1500">
              <a:solidFill>
                <a:schemeClr val="dk1"/>
              </a:solidFill>
              <a:latin typeface="Roboto"/>
              <a:ea typeface="Roboto"/>
              <a:cs typeface="Roboto"/>
              <a:sym typeface="Roboto"/>
            </a:endParaRPr>
          </a:p>
          <a:p>
            <a:pPr indent="-323850" lvl="0" marL="914400" rtl="0" algn="l">
              <a:spcBef>
                <a:spcPts val="0"/>
              </a:spcBef>
              <a:spcAft>
                <a:spcPts val="0"/>
              </a:spcAft>
              <a:buClr>
                <a:schemeClr val="dk1"/>
              </a:buClr>
              <a:buSzPts val="1500"/>
              <a:buFont typeface="Roboto"/>
              <a:buChar char="●"/>
            </a:pPr>
            <a:r>
              <a:rPr lang="en" sz="1500">
                <a:solidFill>
                  <a:schemeClr val="dk1"/>
                </a:solidFill>
                <a:latin typeface="Roboto"/>
                <a:ea typeface="Roboto"/>
                <a:cs typeface="Roboto"/>
                <a:sym typeface="Roboto"/>
              </a:rPr>
              <a:t>Lists all U.S. National Parks</a:t>
            </a:r>
            <a:endParaRPr sz="1500">
              <a:solidFill>
                <a:schemeClr val="dk1"/>
              </a:solidFill>
              <a:latin typeface="Roboto"/>
              <a:ea typeface="Roboto"/>
              <a:cs typeface="Roboto"/>
              <a:sym typeface="Roboto"/>
            </a:endParaRPr>
          </a:p>
          <a:p>
            <a:pPr indent="-323850" lvl="0" marL="914400" rtl="0" algn="l">
              <a:spcBef>
                <a:spcPts val="0"/>
              </a:spcBef>
              <a:spcAft>
                <a:spcPts val="0"/>
              </a:spcAft>
              <a:buClr>
                <a:schemeClr val="dk1"/>
              </a:buClr>
              <a:buSzPts val="1500"/>
              <a:buFont typeface="Roboto"/>
              <a:buChar char="●"/>
            </a:pPr>
            <a:r>
              <a:rPr lang="en" sz="1500">
                <a:solidFill>
                  <a:schemeClr val="dk1"/>
                </a:solidFill>
                <a:latin typeface="Roboto"/>
                <a:ea typeface="Roboto"/>
                <a:cs typeface="Roboto"/>
                <a:sym typeface="Roboto"/>
              </a:rPr>
              <a:t>Shows visitation data by year and month</a:t>
            </a:r>
            <a:endParaRPr sz="1500">
              <a:solidFill>
                <a:schemeClr val="dk1"/>
              </a:solidFill>
              <a:latin typeface="Roboto"/>
              <a:ea typeface="Roboto"/>
              <a:cs typeface="Roboto"/>
              <a:sym typeface="Roboto"/>
            </a:endParaRPr>
          </a:p>
          <a:p>
            <a:pPr indent="0" lvl="0" marL="0" rtl="0" algn="l">
              <a:spcBef>
                <a:spcPts val="0"/>
              </a:spcBef>
              <a:spcAft>
                <a:spcPts val="0"/>
              </a:spcAft>
              <a:buNone/>
            </a:pPr>
            <a:r>
              <a:t/>
            </a:r>
            <a:endParaRPr sz="1500">
              <a:solidFill>
                <a:schemeClr val="dk1"/>
              </a:solidFill>
              <a:latin typeface="Roboto"/>
              <a:ea typeface="Roboto"/>
              <a:cs typeface="Roboto"/>
              <a:sym typeface="Roboto"/>
            </a:endParaRPr>
          </a:p>
          <a:p>
            <a:pPr indent="0" lvl="0" marL="0" rtl="0" algn="l">
              <a:spcBef>
                <a:spcPts val="0"/>
              </a:spcBef>
              <a:spcAft>
                <a:spcPts val="0"/>
              </a:spcAft>
              <a:buNone/>
            </a:pPr>
            <a:r>
              <a:rPr lang="en" sz="1500">
                <a:solidFill>
                  <a:schemeClr val="dk1"/>
                </a:solidFill>
                <a:latin typeface="Roboto"/>
                <a:ea typeface="Roboto"/>
                <a:cs typeface="Roboto"/>
                <a:sym typeface="Roboto"/>
              </a:rPr>
              <a:t>Weather Spark - Climate and Average Weather</a:t>
            </a:r>
            <a:endParaRPr sz="1500">
              <a:solidFill>
                <a:schemeClr val="dk1"/>
              </a:solidFill>
              <a:latin typeface="Roboto"/>
              <a:ea typeface="Roboto"/>
              <a:cs typeface="Roboto"/>
              <a:sym typeface="Roboto"/>
            </a:endParaRPr>
          </a:p>
          <a:p>
            <a:pPr indent="-323850" lvl="0" marL="914400" rtl="0" algn="l">
              <a:spcBef>
                <a:spcPts val="0"/>
              </a:spcBef>
              <a:spcAft>
                <a:spcPts val="0"/>
              </a:spcAft>
              <a:buClr>
                <a:schemeClr val="dk1"/>
              </a:buClr>
              <a:buSzPts val="1500"/>
              <a:buFont typeface="Roboto"/>
              <a:buChar char="●"/>
            </a:pPr>
            <a:r>
              <a:rPr lang="en" sz="1500">
                <a:solidFill>
                  <a:schemeClr val="dk1"/>
                </a:solidFill>
                <a:latin typeface="Roboto"/>
                <a:ea typeface="Roboto"/>
                <a:cs typeface="Roboto"/>
                <a:sym typeface="Roboto"/>
              </a:rPr>
              <a:t>Provides year round climate and avg weather data for all U.S. States</a:t>
            </a:r>
            <a:endParaRPr sz="1500">
              <a:solidFill>
                <a:schemeClr val="dk1"/>
              </a:solidFill>
              <a:latin typeface="Roboto"/>
              <a:ea typeface="Roboto"/>
              <a:cs typeface="Roboto"/>
              <a:sym typeface="Roboto"/>
            </a:endParaRPr>
          </a:p>
          <a:p>
            <a:pPr indent="0" lvl="0" marL="0" rtl="0" algn="l">
              <a:spcBef>
                <a:spcPts val="0"/>
              </a:spcBef>
              <a:spcAft>
                <a:spcPts val="0"/>
              </a:spcAft>
              <a:buNone/>
            </a:pPr>
            <a:r>
              <a:t/>
            </a:r>
            <a:endParaRPr sz="1500">
              <a:solidFill>
                <a:schemeClr val="dk1"/>
              </a:solidFill>
              <a:latin typeface="Roboto"/>
              <a:ea typeface="Roboto"/>
              <a:cs typeface="Roboto"/>
              <a:sym typeface="Roboto"/>
            </a:endParaRPr>
          </a:p>
          <a:p>
            <a:pPr indent="0" lvl="0" marL="0" rtl="0" algn="l">
              <a:spcBef>
                <a:spcPts val="0"/>
              </a:spcBef>
              <a:spcAft>
                <a:spcPts val="0"/>
              </a:spcAft>
              <a:buNone/>
            </a:pPr>
            <a:r>
              <a:rPr lang="en" sz="1500">
                <a:solidFill>
                  <a:schemeClr val="dk1"/>
                </a:solidFill>
                <a:latin typeface="Roboto"/>
                <a:ea typeface="Roboto"/>
                <a:cs typeface="Roboto"/>
                <a:sym typeface="Roboto"/>
              </a:rPr>
              <a:t>US Topo: Maps for America</a:t>
            </a:r>
            <a:endParaRPr sz="1500">
              <a:solidFill>
                <a:schemeClr val="dk1"/>
              </a:solidFill>
              <a:latin typeface="Roboto"/>
              <a:ea typeface="Roboto"/>
              <a:cs typeface="Roboto"/>
              <a:sym typeface="Roboto"/>
            </a:endParaRPr>
          </a:p>
          <a:p>
            <a:pPr indent="-323850" lvl="0" marL="914400" rtl="0" algn="l">
              <a:spcBef>
                <a:spcPts val="0"/>
              </a:spcBef>
              <a:spcAft>
                <a:spcPts val="0"/>
              </a:spcAft>
              <a:buClr>
                <a:schemeClr val="dk1"/>
              </a:buClr>
              <a:buSzPts val="1500"/>
              <a:buFont typeface="Roboto"/>
              <a:buChar char="●"/>
            </a:pPr>
            <a:r>
              <a:rPr lang="en" sz="1500">
                <a:solidFill>
                  <a:schemeClr val="dk1"/>
                </a:solidFill>
                <a:latin typeface="Roboto"/>
                <a:ea typeface="Roboto"/>
                <a:cs typeface="Roboto"/>
                <a:sym typeface="Roboto"/>
              </a:rPr>
              <a:t>Provides detailed terrain data for any state or area</a:t>
            </a:r>
            <a:endParaRPr sz="1500">
              <a:solidFill>
                <a:schemeClr val="dk1"/>
              </a:solidFill>
              <a:latin typeface="Roboto"/>
              <a:ea typeface="Roboto"/>
              <a:cs typeface="Roboto"/>
              <a:sym typeface="Roboto"/>
            </a:endParaRPr>
          </a:p>
          <a:p>
            <a:pPr indent="-323850" lvl="0" marL="914400" rtl="0" algn="l">
              <a:spcBef>
                <a:spcPts val="0"/>
              </a:spcBef>
              <a:spcAft>
                <a:spcPts val="0"/>
              </a:spcAft>
              <a:buClr>
                <a:schemeClr val="dk1"/>
              </a:buClr>
              <a:buSzPts val="1500"/>
              <a:buFont typeface="Roboto"/>
              <a:buChar char="●"/>
            </a:pPr>
            <a:r>
              <a:rPr lang="en" sz="1500">
                <a:solidFill>
                  <a:schemeClr val="dk1"/>
                </a:solidFill>
                <a:latin typeface="Roboto"/>
                <a:ea typeface="Roboto"/>
                <a:cs typeface="Roboto"/>
                <a:sym typeface="Roboto"/>
              </a:rPr>
              <a:t>From U.S. Geological Survey (USGS)</a:t>
            </a:r>
            <a:endParaRPr sz="1500">
              <a:solidFill>
                <a:schemeClr val="dk1"/>
              </a:solidFill>
              <a:latin typeface="Roboto"/>
              <a:ea typeface="Roboto"/>
              <a:cs typeface="Roboto"/>
              <a:sym typeface="Roboto"/>
            </a:endParaRPr>
          </a:p>
          <a:p>
            <a:pPr indent="0" lvl="0" marL="0" rtl="0" algn="l">
              <a:spcBef>
                <a:spcPts val="0"/>
              </a:spcBef>
              <a:spcAft>
                <a:spcPts val="0"/>
              </a:spcAft>
              <a:buNone/>
            </a:pPr>
            <a:r>
              <a:t/>
            </a:r>
            <a:endParaRPr sz="1500">
              <a:solidFill>
                <a:schemeClr val="dk1"/>
              </a:solidFill>
              <a:latin typeface="Roboto"/>
              <a:ea typeface="Roboto"/>
              <a:cs typeface="Roboto"/>
              <a:sym typeface="Roboto"/>
            </a:endParaRPr>
          </a:p>
          <a:p>
            <a:pPr indent="0" lvl="0" marL="0" rtl="0" algn="l">
              <a:spcBef>
                <a:spcPts val="0"/>
              </a:spcBef>
              <a:spcAft>
                <a:spcPts val="0"/>
              </a:spcAft>
              <a:buNone/>
            </a:pPr>
            <a:r>
              <a:rPr lang="en" sz="1500">
                <a:solidFill>
                  <a:schemeClr val="dk1"/>
                </a:solidFill>
                <a:latin typeface="Roboto"/>
                <a:ea typeface="Roboto"/>
                <a:cs typeface="Roboto"/>
                <a:sym typeface="Roboto"/>
              </a:rPr>
              <a:t>Most Famous Hikes in Each National Park</a:t>
            </a:r>
            <a:endParaRPr sz="1500">
              <a:solidFill>
                <a:schemeClr val="dk1"/>
              </a:solidFill>
              <a:latin typeface="Roboto"/>
              <a:ea typeface="Roboto"/>
              <a:cs typeface="Roboto"/>
              <a:sym typeface="Roboto"/>
            </a:endParaRPr>
          </a:p>
          <a:p>
            <a:pPr indent="-323850" lvl="0" marL="914400" rtl="0" algn="l">
              <a:spcBef>
                <a:spcPts val="0"/>
              </a:spcBef>
              <a:spcAft>
                <a:spcPts val="0"/>
              </a:spcAft>
              <a:buClr>
                <a:schemeClr val="dk1"/>
              </a:buClr>
              <a:buSzPts val="1500"/>
              <a:buFont typeface="Roboto"/>
              <a:buChar char="●"/>
            </a:pPr>
            <a:r>
              <a:rPr lang="en" sz="1500">
                <a:solidFill>
                  <a:schemeClr val="dk1"/>
                </a:solidFill>
                <a:latin typeface="Roboto"/>
                <a:ea typeface="Roboto"/>
                <a:cs typeface="Roboto"/>
                <a:sym typeface="Roboto"/>
              </a:rPr>
              <a:t>Lists the most popular hikes in every U.S. National Park</a:t>
            </a:r>
            <a:endParaRPr sz="1500">
              <a:solidFill>
                <a:schemeClr val="dk1"/>
              </a:solidFill>
              <a:latin typeface="Roboto"/>
              <a:ea typeface="Roboto"/>
              <a:cs typeface="Roboto"/>
              <a:sym typeface="Roboto"/>
            </a:endParaRPr>
          </a:p>
          <a:p>
            <a:pPr indent="-323850" lvl="0" marL="914400" rtl="0" algn="l">
              <a:spcBef>
                <a:spcPts val="0"/>
              </a:spcBef>
              <a:spcAft>
                <a:spcPts val="0"/>
              </a:spcAft>
              <a:buClr>
                <a:schemeClr val="dk1"/>
              </a:buClr>
              <a:buSzPts val="1500"/>
              <a:buFont typeface="Roboto"/>
              <a:buChar char="●"/>
            </a:pPr>
            <a:r>
              <a:rPr lang="en" sz="1500">
                <a:solidFill>
                  <a:schemeClr val="dk1"/>
                </a:solidFill>
                <a:latin typeface="Roboto"/>
                <a:ea typeface="Roboto"/>
                <a:cs typeface="Roboto"/>
                <a:sym typeface="Roboto"/>
              </a:rPr>
              <a:t>Provides information about each hike, including difficulty and scenery</a:t>
            </a:r>
            <a:endParaRPr sz="1500">
              <a:solidFill>
                <a:schemeClr val="dk1"/>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External Ontologies	</a:t>
            </a:r>
            <a:endParaRPr/>
          </a:p>
        </p:txBody>
      </p:sp>
      <p:sp>
        <p:nvSpPr>
          <p:cNvPr id="166" name="Google Shape;166;p3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a:latin typeface="Times New Roman"/>
                <a:ea typeface="Times New Roman"/>
                <a:cs typeface="Times New Roman"/>
                <a:sym typeface="Times New Roman"/>
              </a:rPr>
              <a:t>Bioregistry: </a:t>
            </a:r>
            <a:r>
              <a:rPr lang="en">
                <a:latin typeface="Times New Roman"/>
                <a:ea typeface="Times New Roman"/>
                <a:cs typeface="Times New Roman"/>
                <a:sym typeface="Times New Roman"/>
              </a:rPr>
              <a:t>“An ontology and inventory of geopolitical entities such as nations and their components (states, provinces, districts, counties) and the actual physical territories over which they have jurisdiction. “</a:t>
            </a:r>
            <a:endParaRPr b="1">
              <a:latin typeface="Times New Roman"/>
              <a:ea typeface="Times New Roman"/>
              <a:cs typeface="Times New Roman"/>
              <a:sym typeface="Times New Roman"/>
            </a:endParaRPr>
          </a:p>
          <a:p>
            <a:pPr indent="0" lvl="0" marL="0" rtl="0" algn="l">
              <a:spcBef>
                <a:spcPts val="1200"/>
              </a:spcBef>
              <a:spcAft>
                <a:spcPts val="0"/>
              </a:spcAft>
              <a:buNone/>
            </a:pPr>
            <a:r>
              <a:rPr b="1" lang="en">
                <a:latin typeface="Times New Roman"/>
                <a:ea typeface="Times New Roman"/>
                <a:cs typeface="Times New Roman"/>
                <a:sym typeface="Times New Roman"/>
              </a:rPr>
              <a:t>Ontological analysis of terrain data</a:t>
            </a:r>
            <a:r>
              <a:rPr lang="en">
                <a:latin typeface="Times New Roman"/>
                <a:ea typeface="Times New Roman"/>
                <a:cs typeface="Times New Roman"/>
                <a:sym typeface="Times New Roman"/>
              </a:rPr>
              <a:t>: “ We formalize the properties of each piece of data and its processing history in a geographic ontology, and use declarative Semantic Web Rule Language (SWRL) rules to calculate the errors relative to the real world or to other data.” “The geographic ontology combines knowledge from different areas of expertise, and makes it available for the community to use, critique, and augment.”</a:t>
            </a:r>
            <a:endParaRPr>
              <a:latin typeface="Times New Roman"/>
              <a:ea typeface="Times New Roman"/>
              <a:cs typeface="Times New Roman"/>
              <a:sym typeface="Times New Roman"/>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Questions?</a:t>
            </a:r>
            <a:endParaRPr/>
          </a:p>
        </p:txBody>
      </p:sp>
      <p:sp>
        <p:nvSpPr>
          <p:cNvPr id="172" name="Google Shape;172;p3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640675"/>
            <a:ext cx="8368200" cy="622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3111"/>
              <a:t>Who and Why</a:t>
            </a:r>
            <a:endParaRPr b="1" sz="3111"/>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Address the needs of personal preferences for hiking and camping in National Parks</a:t>
            </a:r>
            <a:endParaRPr/>
          </a:p>
          <a:p>
            <a:pPr indent="-342900" lvl="0" marL="457200" rtl="0" algn="l">
              <a:spcBef>
                <a:spcPts val="0"/>
              </a:spcBef>
              <a:spcAft>
                <a:spcPts val="0"/>
              </a:spcAft>
              <a:buSzPts val="1800"/>
              <a:buChar char="-"/>
            </a:pPr>
            <a:r>
              <a:rPr lang="en"/>
              <a:t>Raising awareness of the vast variet</a:t>
            </a:r>
            <a:r>
              <a:rPr lang="en"/>
              <a:t>y</a:t>
            </a:r>
            <a:r>
              <a:rPr lang="en"/>
              <a:t> of National Parks</a:t>
            </a:r>
            <a:endParaRPr/>
          </a:p>
          <a:p>
            <a:pPr indent="-342900" lvl="0" marL="457200" rtl="0" algn="l">
              <a:spcBef>
                <a:spcPts val="0"/>
              </a:spcBef>
              <a:spcAft>
                <a:spcPts val="0"/>
              </a:spcAft>
              <a:buSzPts val="1800"/>
              <a:buChar char="-"/>
            </a:pPr>
            <a:r>
              <a:rPr lang="en"/>
              <a:t>Promoting outdoor exploration and education</a:t>
            </a:r>
            <a:endParaRPr/>
          </a:p>
          <a:p>
            <a:pPr indent="-342900" lvl="0" marL="457200" rtl="0" algn="l">
              <a:spcBef>
                <a:spcPts val="0"/>
              </a:spcBef>
              <a:spcAft>
                <a:spcPts val="0"/>
              </a:spcAft>
              <a:buSzPts val="1800"/>
              <a:buChar char="-"/>
            </a:pPr>
            <a:r>
              <a:rPr lang="en"/>
              <a:t>Regular camping increased from 26.47 million in 2016 to 38.57 million in 2023</a:t>
            </a:r>
            <a:r>
              <a:rPr lang="en" sz="900"/>
              <a:t>1 </a:t>
            </a:r>
            <a:r>
              <a:rPr lang="en"/>
              <a:t> with this </a:t>
            </a:r>
            <a:r>
              <a:rPr lang="en"/>
              <a:t>growing interest we want:</a:t>
            </a:r>
            <a:endParaRPr/>
          </a:p>
          <a:p>
            <a:pPr indent="-317500" lvl="1" marL="914400" rtl="0" algn="l">
              <a:spcBef>
                <a:spcPts val="0"/>
              </a:spcBef>
              <a:spcAft>
                <a:spcPts val="0"/>
              </a:spcAft>
              <a:buSzPts val="1400"/>
              <a:buChar char="-"/>
            </a:pPr>
            <a:r>
              <a:rPr lang="en"/>
              <a:t>To e</a:t>
            </a:r>
            <a:r>
              <a:rPr lang="en"/>
              <a:t>ncourage and expand this demographic</a:t>
            </a:r>
            <a:endParaRPr/>
          </a:p>
          <a:p>
            <a:pPr indent="-317500" lvl="1" marL="914400" rtl="0" algn="l">
              <a:spcBef>
                <a:spcPts val="0"/>
              </a:spcBef>
              <a:spcAft>
                <a:spcPts val="0"/>
              </a:spcAft>
              <a:buSzPts val="1400"/>
              <a:buChar char="-"/>
            </a:pPr>
            <a:r>
              <a:rPr lang="en"/>
              <a:t>For hiking follow similar growth patterns</a:t>
            </a:r>
            <a:endParaRPr/>
          </a:p>
          <a:p>
            <a:pPr indent="-342900" lvl="0" marL="457200" rtl="0" algn="l">
              <a:spcBef>
                <a:spcPts val="0"/>
              </a:spcBef>
              <a:spcAft>
                <a:spcPts val="0"/>
              </a:spcAft>
              <a:buSzPts val="1800"/>
              <a:buChar char="-"/>
            </a:pPr>
            <a:r>
              <a:rPr lang="en"/>
              <a:t>Reduce excuses people have for not pursuing outdoor activities such as camping and hiking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62947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2800"/>
              <a:t>What and How</a:t>
            </a:r>
            <a:endParaRPr b="1" sz="2800"/>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10000"/>
          </a:bodyPr>
          <a:lstStyle/>
          <a:p>
            <a:pPr indent="-330200" lvl="0" marL="457200" rtl="0" algn="l">
              <a:spcBef>
                <a:spcPts val="0"/>
              </a:spcBef>
              <a:spcAft>
                <a:spcPts val="0"/>
              </a:spcAft>
              <a:buSzPts val="1600"/>
              <a:buChar char="❏"/>
            </a:pPr>
            <a:r>
              <a:rPr lang="en"/>
              <a:t>Where To Go When will help campers and hikers find the perfect National Park based on things like weather, terrain, how busy it is, hike difficulty, locations, etc.</a:t>
            </a:r>
            <a:endParaRPr sz="1600"/>
          </a:p>
          <a:p>
            <a:pPr indent="0" lvl="0" marL="0" rtl="0" algn="l">
              <a:spcBef>
                <a:spcPts val="1200"/>
              </a:spcBef>
              <a:spcAft>
                <a:spcPts val="0"/>
              </a:spcAft>
              <a:buNone/>
            </a:pPr>
            <a:r>
              <a:rPr lang="en"/>
              <a:t>Actors/stakeholders:</a:t>
            </a:r>
            <a:endParaRPr/>
          </a:p>
          <a:p>
            <a:pPr indent="-342900" lvl="0" marL="457200" rtl="0" algn="l">
              <a:spcBef>
                <a:spcPts val="1200"/>
              </a:spcBef>
              <a:spcAft>
                <a:spcPts val="0"/>
              </a:spcAft>
              <a:buSzPts val="1800"/>
              <a:buChar char="●"/>
            </a:pPr>
            <a:r>
              <a:rPr lang="en"/>
              <a:t>Campers and hikers </a:t>
            </a:r>
            <a:endParaRPr/>
          </a:p>
          <a:p>
            <a:pPr indent="-342900" lvl="0" marL="457200" rtl="0" algn="l">
              <a:spcBef>
                <a:spcPts val="0"/>
              </a:spcBef>
              <a:spcAft>
                <a:spcPts val="0"/>
              </a:spcAft>
              <a:buSzPts val="1800"/>
              <a:buChar char="●"/>
            </a:pPr>
            <a:r>
              <a:rPr lang="en"/>
              <a:t>People looking for specific parks</a:t>
            </a:r>
            <a:endParaRPr/>
          </a:p>
          <a:p>
            <a:pPr indent="-342900" lvl="0" marL="457200" rtl="0" algn="l">
              <a:spcBef>
                <a:spcPts val="0"/>
              </a:spcBef>
              <a:spcAft>
                <a:spcPts val="0"/>
              </a:spcAft>
              <a:buSzPts val="1800"/>
              <a:buChar char="●"/>
            </a:pPr>
            <a:r>
              <a:rPr lang="en"/>
              <a:t>The National Park Service</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Stakeholders</a:t>
            </a:r>
            <a:endParaRPr/>
          </a:p>
        </p:txBody>
      </p:sp>
      <p:sp>
        <p:nvSpPr>
          <p:cNvPr id="82" name="Google Shape;82;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Us who designed the Ontology</a:t>
            </a:r>
            <a:endParaRPr/>
          </a:p>
          <a:p>
            <a:pPr indent="-342900" lvl="0" marL="457200" rtl="0" algn="l">
              <a:spcBef>
                <a:spcPts val="0"/>
              </a:spcBef>
              <a:spcAft>
                <a:spcPts val="0"/>
              </a:spcAft>
              <a:buSzPts val="1800"/>
              <a:buChar char="●"/>
            </a:pPr>
            <a:r>
              <a:rPr lang="en"/>
              <a:t>The p</a:t>
            </a:r>
            <a:r>
              <a:rPr lang="en"/>
              <a:t>rofessors</a:t>
            </a:r>
            <a:r>
              <a:rPr lang="en"/>
              <a:t> helping us in the class</a:t>
            </a:r>
            <a:endParaRPr/>
          </a:p>
          <a:p>
            <a:pPr indent="-342900" lvl="0" marL="457200" rtl="0" algn="l">
              <a:spcBef>
                <a:spcPts val="0"/>
              </a:spcBef>
              <a:spcAft>
                <a:spcPts val="0"/>
              </a:spcAft>
              <a:buSzPts val="1800"/>
              <a:buChar char="●"/>
            </a:pPr>
            <a:r>
              <a:rPr lang="en"/>
              <a:t>The National park services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65850" y="5753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2800"/>
              <a:t>Scope</a:t>
            </a:r>
            <a:endParaRPr b="1" sz="2800"/>
          </a:p>
        </p:txBody>
      </p:sp>
      <p:sp>
        <p:nvSpPr>
          <p:cNvPr id="88" name="Google Shape;88;p1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The focus is on 63 U.S. National Parks</a:t>
            </a:r>
            <a:endParaRPr sz="2000"/>
          </a:p>
          <a:p>
            <a:pPr indent="-355600" lvl="0" marL="457200" rtl="0" algn="l">
              <a:spcBef>
                <a:spcPts val="0"/>
              </a:spcBef>
              <a:spcAft>
                <a:spcPts val="0"/>
              </a:spcAft>
              <a:buSzPts val="2000"/>
              <a:buChar char="●"/>
            </a:pPr>
            <a:r>
              <a:rPr lang="en" sz="2000"/>
              <a:t>Recommendations will be tailored to users, form beginners to experienced adventures, based on preferences for </a:t>
            </a:r>
            <a:r>
              <a:rPr lang="en" sz="2000"/>
              <a:t>hiking</a:t>
            </a:r>
            <a:r>
              <a:rPr lang="en" sz="2000"/>
              <a:t> or camping</a:t>
            </a:r>
            <a:endParaRPr sz="2000"/>
          </a:p>
          <a:p>
            <a:pPr indent="-355600" lvl="0" marL="457200" rtl="0" algn="l">
              <a:spcBef>
                <a:spcPts val="0"/>
              </a:spcBef>
              <a:spcAft>
                <a:spcPts val="0"/>
              </a:spcAft>
              <a:buSzPts val="2000"/>
              <a:buChar char="●"/>
            </a:pPr>
            <a:r>
              <a:rPr lang="en" sz="2000"/>
              <a:t>Might expand later to include forests, lakeshores, and state parks.</a:t>
            </a:r>
            <a:endParaRPr sz="2000"/>
          </a:p>
          <a:p>
            <a:pPr indent="-355600" lvl="0" marL="457200" rtl="0" algn="l">
              <a:spcBef>
                <a:spcPts val="0"/>
              </a:spcBef>
              <a:spcAft>
                <a:spcPts val="0"/>
              </a:spcAft>
              <a:buSzPts val="2000"/>
              <a:buChar char="●"/>
            </a:pPr>
            <a:r>
              <a:rPr lang="en" sz="2000"/>
              <a:t>Only using publicly available data</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87900" y="620450"/>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2800"/>
              <a:t>Usage</a:t>
            </a:r>
            <a:r>
              <a:rPr b="1" lang="en" sz="2800"/>
              <a:t> Scenario</a:t>
            </a:r>
            <a:endParaRPr b="1" sz="2800"/>
          </a:p>
        </p:txBody>
      </p:sp>
      <p:sp>
        <p:nvSpPr>
          <p:cNvPr id="94" name="Google Shape;94;p18"/>
          <p:cNvSpPr txBox="1"/>
          <p:nvPr>
            <p:ph idx="1" type="body"/>
          </p:nvPr>
        </p:nvSpPr>
        <p:spPr>
          <a:xfrm>
            <a:off x="387900" y="1185024"/>
            <a:ext cx="8368200" cy="30789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Clr>
                <a:schemeClr val="dk1"/>
              </a:buClr>
              <a:buSzPts val="1100"/>
              <a:buFont typeface="Arial"/>
              <a:buNone/>
            </a:pPr>
            <a:r>
              <a:t/>
            </a:r>
            <a:endParaRPr i="1" sz="1000">
              <a:solidFill>
                <a:schemeClr val="dk1"/>
              </a:solidFill>
              <a:latin typeface="Arial"/>
              <a:ea typeface="Arial"/>
              <a:cs typeface="Arial"/>
              <a:sym typeface="Arial"/>
            </a:endParaRPr>
          </a:p>
          <a:p>
            <a:pPr indent="0" lvl="0" marL="0" rtl="0" algn="l">
              <a:lnSpc>
                <a:spcPct val="100000"/>
              </a:lnSpc>
              <a:spcBef>
                <a:spcPts val="0"/>
              </a:spcBef>
              <a:spcAft>
                <a:spcPts val="0"/>
              </a:spcAft>
              <a:buNone/>
            </a:pPr>
            <a:r>
              <a:rPr lang="en" sz="2400">
                <a:solidFill>
                  <a:schemeClr val="dk1"/>
                </a:solidFill>
                <a:latin typeface="Roboto Slab"/>
                <a:ea typeface="Roboto Slab"/>
                <a:cs typeface="Roboto Slab"/>
                <a:sym typeface="Roboto Slab"/>
              </a:rPr>
              <a:t>John, an experienced hiker, is looking for something new. He has never been to the true midwest of the United States. He is looking for someplace in South Dakota where the weather is typically around 50 degrees in the Fall, is mostly flat land, and where no people show up. He has looked around but can’t seem to find the correct data to point him where he needs to go. He needs specifics in order to satisfy his quench for adventure. </a:t>
            </a:r>
            <a:endParaRPr sz="3200">
              <a:latin typeface="Roboto Slab"/>
              <a:ea typeface="Roboto Slab"/>
              <a:cs typeface="Roboto Slab"/>
              <a:sym typeface="Roboto Slab"/>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Basic/Normal Flow of Events</a:t>
            </a:r>
            <a:endParaRPr/>
          </a:p>
        </p:txBody>
      </p:sp>
      <p:sp>
        <p:nvSpPr>
          <p:cNvPr id="100" name="Google Shape;100;p1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AutoNum type="arabicPeriod"/>
            </a:pPr>
            <a:r>
              <a:rPr lang="en"/>
              <a:t>(Hiker, UI): A hiker sees that they have the ability to query several fields (e.g. no people, </a:t>
            </a:r>
            <a:r>
              <a:rPr lang="en"/>
              <a:t>temperature</a:t>
            </a:r>
            <a:r>
              <a:rPr lang="en"/>
              <a:t>, …) and inputs a query</a:t>
            </a:r>
            <a:endParaRPr/>
          </a:p>
          <a:p>
            <a:pPr indent="-342900" lvl="0" marL="457200" rtl="0" algn="l">
              <a:spcBef>
                <a:spcPts val="0"/>
              </a:spcBef>
              <a:spcAft>
                <a:spcPts val="0"/>
              </a:spcAft>
              <a:buSzPts val="1800"/>
              <a:buAutoNum type="arabicPeriod"/>
            </a:pPr>
            <a:r>
              <a:rPr lang="en"/>
              <a:t>(System, Public APIs): System refreshes information in ontology with any updated information</a:t>
            </a:r>
            <a:endParaRPr/>
          </a:p>
          <a:p>
            <a:pPr indent="-342900" lvl="0" marL="457200" rtl="0" algn="l">
              <a:spcBef>
                <a:spcPts val="0"/>
              </a:spcBef>
              <a:spcAft>
                <a:spcPts val="0"/>
              </a:spcAft>
              <a:buSzPts val="1800"/>
              <a:buAutoNum type="arabicPeriod"/>
            </a:pPr>
            <a:r>
              <a:rPr lang="en"/>
              <a:t>(System): System consumes information from the UI and queries the parks on the ontology.</a:t>
            </a:r>
            <a:endParaRPr/>
          </a:p>
          <a:p>
            <a:pPr indent="-342900" lvl="0" marL="457200" rtl="0" algn="l">
              <a:spcBef>
                <a:spcPts val="0"/>
              </a:spcBef>
              <a:spcAft>
                <a:spcPts val="0"/>
              </a:spcAft>
              <a:buSzPts val="1800"/>
              <a:buAutoNum type="arabicPeriod"/>
            </a:pPr>
            <a:r>
              <a:rPr lang="en"/>
              <a:t>(System): System sorts the results that match the users requests identifying the top three (or fewer)</a:t>
            </a:r>
            <a:endParaRPr/>
          </a:p>
          <a:p>
            <a:pPr indent="-342900" lvl="0" marL="457200" rtl="0" algn="l">
              <a:spcBef>
                <a:spcPts val="0"/>
              </a:spcBef>
              <a:spcAft>
                <a:spcPts val="0"/>
              </a:spcAft>
              <a:buSzPts val="1800"/>
              <a:buAutoNum type="arabicPeriod"/>
            </a:pPr>
            <a:r>
              <a:rPr lang="en"/>
              <a:t>(UI): Displays the top three (or fewer) parks that match the users requirements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Alternate Flow (Invalid API Access)</a:t>
            </a:r>
            <a:endParaRPr/>
          </a:p>
        </p:txBody>
      </p:sp>
      <p:sp>
        <p:nvSpPr>
          <p:cNvPr id="106" name="Google Shape;106;p2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AutoNum type="arabicPeriod"/>
            </a:pPr>
            <a:r>
              <a:rPr lang="en"/>
              <a:t>(Hiker, UI): A hiker sees that they have the ability to query several fields (e.g. no people, temperature, …) and inputs a query</a:t>
            </a:r>
            <a:endParaRPr/>
          </a:p>
          <a:p>
            <a:pPr indent="-342900" lvl="0" marL="457200" rtl="0" algn="l">
              <a:spcBef>
                <a:spcPts val="0"/>
              </a:spcBef>
              <a:spcAft>
                <a:spcPts val="0"/>
              </a:spcAft>
              <a:buSzPts val="1800"/>
              <a:buAutoNum type="arabicPeriod"/>
            </a:pPr>
            <a:r>
              <a:rPr lang="en"/>
              <a:t>(System, Public APIs): System fails to connect with some or all of the APIs. Uses preloaded information.</a:t>
            </a:r>
            <a:endParaRPr/>
          </a:p>
          <a:p>
            <a:pPr indent="-342900" lvl="0" marL="457200" rtl="0" algn="l">
              <a:spcBef>
                <a:spcPts val="0"/>
              </a:spcBef>
              <a:spcAft>
                <a:spcPts val="0"/>
              </a:spcAft>
              <a:buSzPts val="1800"/>
              <a:buAutoNum type="arabicPeriod"/>
            </a:pPr>
            <a:r>
              <a:rPr lang="en"/>
              <a:t>(System): System consumes information from the UI and queries the parks on the ontology.</a:t>
            </a:r>
            <a:endParaRPr/>
          </a:p>
          <a:p>
            <a:pPr indent="-342900" lvl="0" marL="457200" rtl="0" algn="l">
              <a:spcBef>
                <a:spcPts val="0"/>
              </a:spcBef>
              <a:spcAft>
                <a:spcPts val="0"/>
              </a:spcAft>
              <a:buSzPts val="1800"/>
              <a:buAutoNum type="arabicPeriod"/>
            </a:pPr>
            <a:r>
              <a:rPr lang="en"/>
              <a:t>(System): System sorts the results that match the users requests identifying the top three (or fewer)</a:t>
            </a:r>
            <a:endParaRPr/>
          </a:p>
          <a:p>
            <a:pPr indent="-342900" lvl="0" marL="457200" rtl="0" algn="l">
              <a:spcBef>
                <a:spcPts val="0"/>
              </a:spcBef>
              <a:spcAft>
                <a:spcPts val="0"/>
              </a:spcAft>
              <a:buSzPts val="1800"/>
              <a:buAutoNum type="arabicPeriod"/>
            </a:pPr>
            <a:r>
              <a:rPr lang="en"/>
              <a:t>(UI): Displays the top three (or fewer) parks that match the users requirements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Alternate Flow (Not Enough Results)</a:t>
            </a:r>
            <a:endParaRPr/>
          </a:p>
        </p:txBody>
      </p:sp>
      <p:sp>
        <p:nvSpPr>
          <p:cNvPr id="112" name="Google Shape;112;p2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(Hiker, UI): A hiker sees that they have the ability to query several fields (e.g. no people, temperature, …) and inputs a query</a:t>
            </a:r>
            <a:endParaRPr/>
          </a:p>
          <a:p>
            <a:pPr indent="-342900" lvl="0" marL="457200" rtl="0" algn="l">
              <a:spcBef>
                <a:spcPts val="0"/>
              </a:spcBef>
              <a:spcAft>
                <a:spcPts val="0"/>
              </a:spcAft>
              <a:buSzPts val="1800"/>
              <a:buAutoNum type="arabicPeriod"/>
            </a:pPr>
            <a:r>
              <a:rPr lang="en"/>
              <a:t>(System, Public APIs): System refreshes information in ontology with any updated information</a:t>
            </a:r>
            <a:endParaRPr/>
          </a:p>
          <a:p>
            <a:pPr indent="-342900" lvl="0" marL="457200" rtl="0" algn="l">
              <a:spcBef>
                <a:spcPts val="0"/>
              </a:spcBef>
              <a:spcAft>
                <a:spcPts val="0"/>
              </a:spcAft>
              <a:buSzPts val="1800"/>
              <a:buAutoNum type="arabicPeriod"/>
            </a:pPr>
            <a:r>
              <a:rPr lang="en"/>
              <a:t>(System): System consumes information from the UI and queries the parks on the ontology.</a:t>
            </a:r>
            <a:endParaRPr/>
          </a:p>
          <a:p>
            <a:pPr indent="-342900" lvl="0" marL="457200" rtl="0" algn="l">
              <a:spcBef>
                <a:spcPts val="0"/>
              </a:spcBef>
              <a:spcAft>
                <a:spcPts val="0"/>
              </a:spcAft>
              <a:buSzPts val="1800"/>
              <a:buAutoNum type="arabicPeriod"/>
            </a:pPr>
            <a:r>
              <a:rPr lang="en"/>
              <a:t>(System): System can not identify any results that match the user’s query</a:t>
            </a:r>
            <a:endParaRPr/>
          </a:p>
          <a:p>
            <a:pPr indent="-342900" lvl="0" marL="457200" rtl="0" algn="l">
              <a:spcBef>
                <a:spcPts val="0"/>
              </a:spcBef>
              <a:spcAft>
                <a:spcPts val="0"/>
              </a:spcAft>
              <a:buSzPts val="1800"/>
              <a:buAutoNum type="arabicPeriod"/>
            </a:pPr>
            <a:r>
              <a:rPr lang="en"/>
              <a:t>(UI): System informs the user that there are no parks that match the user’s query</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