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Font typeface="Arial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Full Width Head + Bold Subhead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365122" y="1139720"/>
            <a:ext cx="83295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4285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" lvl="1" marL="171450" marR="0" rtl="0" algn="l">
              <a:lnSpc>
                <a:spcPct val="115000"/>
              </a:lnSpc>
              <a:spcBef>
                <a:spcPts val="336"/>
              </a:spcBef>
              <a:spcAft>
                <a:spcPts val="0"/>
              </a:spcAft>
              <a:buClr>
                <a:srgbClr val="688031"/>
              </a:buClr>
              <a:buSzPct val="1000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42900" marR="0" rtl="0" algn="l">
              <a:lnSpc>
                <a:spcPct val="115000"/>
              </a:lnSpc>
              <a:spcBef>
                <a:spcPts val="336"/>
              </a:spcBef>
              <a:spcAft>
                <a:spcPts val="1600"/>
              </a:spcAft>
              <a:buClr>
                <a:srgbClr val="3086AB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4762" lvl="3" marL="515937" marR="0" rtl="0" algn="l">
              <a:lnSpc>
                <a:spcPct val="115000"/>
              </a:lnSpc>
              <a:spcBef>
                <a:spcPts val="336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-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79387" lvl="4" marL="687387" marR="0" rtl="0" algn="l">
              <a:lnSpc>
                <a:spcPct val="115000"/>
              </a:lnSpc>
              <a:spcBef>
                <a:spcPts val="336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365125" y="1528723"/>
            <a:ext cx="8347200" cy="3166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60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Shape 98"/>
          <p:cNvSpPr txBox="1"/>
          <p:nvPr>
            <p:ph type="title"/>
          </p:nvPr>
        </p:nvSpPr>
        <p:spPr>
          <a:xfrm>
            <a:off x="365122" y="484631"/>
            <a:ext cx="832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1" type="ftr"/>
          </p:nvPr>
        </p:nvSpPr>
        <p:spPr>
          <a:xfrm>
            <a:off x="5622925" y="4895850"/>
            <a:ext cx="28956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556625" y="4749800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Relationship Id="rId5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0475" y="1011950"/>
            <a:ext cx="8351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Addressing Scientific Rigor in Data Analytics</a:t>
            </a:r>
            <a:br>
              <a:rPr b="1" lang="en" sz="2400">
                <a:solidFill>
                  <a:srgbClr val="000000"/>
                </a:solidFill>
              </a:rPr>
            </a:br>
            <a:r>
              <a:rPr b="1" lang="en" sz="2400">
                <a:solidFill>
                  <a:srgbClr val="000000"/>
                </a:solidFill>
              </a:rPr>
              <a:t>using Semantic Workflows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br>
              <a:rPr b="1" lang="en" sz="2400">
                <a:solidFill>
                  <a:srgbClr val="000000"/>
                </a:solidFill>
              </a:rPr>
            </a:br>
            <a:r>
              <a:rPr b="1" lang="en" sz="1800">
                <a:solidFill>
                  <a:srgbClr val="000000"/>
                </a:solidFill>
              </a:rPr>
              <a:t>John S. Erickson, John Sheehan, Kristin P. Bennett</a:t>
            </a:r>
            <a:br>
              <a:rPr b="1" lang="en" sz="1800">
                <a:solidFill>
                  <a:srgbClr val="000000"/>
                </a:solidFill>
              </a:rPr>
            </a:br>
            <a:r>
              <a:rPr b="1" lang="en" sz="1800">
                <a:solidFill>
                  <a:srgbClr val="000000"/>
                </a:solidFill>
              </a:rPr>
              <a:t>and Deborah L. McGuinness</a:t>
            </a:r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22" y="4045150"/>
            <a:ext cx="1282500" cy="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0833" y="406793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891" y="4316725"/>
            <a:ext cx="2613899" cy="4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6579" l="51005" r="25754" t="17002"/>
          <a:stretch/>
        </p:blipFill>
        <p:spPr>
          <a:xfrm>
            <a:off x="996723" y="1152475"/>
            <a:ext cx="2125099" cy="39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4250200" y="997075"/>
            <a:ext cx="4212900" cy="41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:channel_generate_plots_fuzzy_c_means_clustering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a provone:Channel;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dcterms:identifier "generate_plots_fuzzy_c_means_clustering"^^xsd:string;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.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:fuzzy_c_means_clustering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a provone:Port;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dcterms:identifier "fuzzy_c_means_clustering"^^xsd:string;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dcterms:title "Fuzzy C Means Clustering"^^xsd:string;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provone:hasInPort :generate_plots;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provone:hasOutPort :create_iq_histogram;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.	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:channel_fuzzy_c_means_clustering_generate_plots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a provone:Channel;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dcterms:identifier "fuzzy_c_means_clustering_generate_plots"^^xsd:string;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.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:create_iq_histogramg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a provone:Port;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dcterms:identifier "create_iq_histogram"^^xsd:string;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dcterms:title "Create IQ Histogram"^^xsd:string;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provone:hasInPort :fuzzy_c_means_clustering;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.	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.	:	.</a:t>
            </a:r>
          </a:p>
        </p:txBody>
      </p:sp>
      <p:cxnSp>
        <p:nvCxnSpPr>
          <p:cNvPr id="169" name="Shape 169"/>
          <p:cNvCxnSpPr/>
          <p:nvPr/>
        </p:nvCxnSpPr>
        <p:spPr>
          <a:xfrm flipH="1" rot="10800000">
            <a:off x="3046600" y="2548300"/>
            <a:ext cx="1071900" cy="1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0" name="Shape 170"/>
          <p:cNvSpPr txBox="1"/>
          <p:nvPr>
            <p:ph idx="1" type="body"/>
          </p:nvPr>
        </p:nvSpPr>
        <p:spPr>
          <a:xfrm>
            <a:off x="227075" y="149525"/>
            <a:ext cx="8916900" cy="11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...with specific annotation of how each block and arrow in that workflow should be mapped to ProvONE (it's possible several blocks might be contained in a higher-level Prov block)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217675" y="4441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Where ProvONE mapping isn't possible, suggest an alternative or extension</a:t>
            </a:r>
            <a:br>
              <a:rPr lang="en"/>
            </a:b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 b="5483" l="10282" r="70075" t="23765"/>
          <a:stretch/>
        </p:blipFill>
        <p:spPr>
          <a:xfrm>
            <a:off x="479575" y="1016825"/>
            <a:ext cx="1981300" cy="39172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3986900" y="2326875"/>
            <a:ext cx="22569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In a case like this,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Not sure how to model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Growth Data? Decision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using ProvONE or YW? </a:t>
            </a:r>
          </a:p>
        </p:txBody>
      </p:sp>
      <p:cxnSp>
        <p:nvCxnSpPr>
          <p:cNvPr id="178" name="Shape 178"/>
          <p:cNvCxnSpPr/>
          <p:nvPr/>
        </p:nvCxnSpPr>
        <p:spPr>
          <a:xfrm flipH="1">
            <a:off x="2247350" y="2889487"/>
            <a:ext cx="1551600" cy="3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123650" y="118150"/>
            <a:ext cx="8520600" cy="80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4. For each block (and possibly arrow), suggest a conceptual mapping to one or more domain ontologies. Doesn't have to be STAT-O.</a:t>
            </a:r>
            <a:br>
              <a:rPr lang="en"/>
            </a:b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6579" l="51005" r="25754" t="17002"/>
          <a:stretch/>
        </p:blipFill>
        <p:spPr>
          <a:xfrm>
            <a:off x="441948" y="1039650"/>
            <a:ext cx="2125099" cy="39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3845875" y="1100525"/>
            <a:ext cx="4137300" cy="41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:channel_generate_plots_fuzzy_c_means_clustering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a provone:Channel;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dcterms:identifier "generate_plots_fuzzy_c_means_clustering"^^xsd:string;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.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:fuzzy_c_means_clustering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a provone:Port;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dcterms:identifier "fuzzy_c_means_clustering"^^xsd:string;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dcterms:title "Fuzzy C Means Clustering"^^xsd:string;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provone:hasInPort :generate_plots;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provone:hasOutPort :create_iq_histogram;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.	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:channel_fuzzy_c_means_clustering_generate_plots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a provone:Channel;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dcterms:identifier "fuzzy_c_means_clustering_generate_plots"^^xsd:string;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.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 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:create_iq_histogramg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a provone:Port;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dcterms:identifier "create_iq_histogram"^^xsd:string;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dcterms:title "Create IQ Histogram"^^xsd:string;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provone:hasInPort :fuzzy_c_means_clustering;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.	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.	:	.</a:t>
            </a:r>
          </a:p>
        </p:txBody>
      </p:sp>
      <p:cxnSp>
        <p:nvCxnSpPr>
          <p:cNvPr id="186" name="Shape 186"/>
          <p:cNvCxnSpPr/>
          <p:nvPr/>
        </p:nvCxnSpPr>
        <p:spPr>
          <a:xfrm flipH="1" rot="10800000">
            <a:off x="2501225" y="2576525"/>
            <a:ext cx="1071900" cy="1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7" name="Shape 187"/>
          <p:cNvSpPr/>
          <p:nvPr/>
        </p:nvSpPr>
        <p:spPr>
          <a:xfrm>
            <a:off x="3921100" y="2002850"/>
            <a:ext cx="1654800" cy="25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7607100" y="1175375"/>
            <a:ext cx="902700" cy="90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STAT-O</a:t>
            </a:r>
          </a:p>
        </p:txBody>
      </p:sp>
      <p:cxnSp>
        <p:nvCxnSpPr>
          <p:cNvPr id="189" name="Shape 189"/>
          <p:cNvCxnSpPr/>
          <p:nvPr/>
        </p:nvCxnSpPr>
        <p:spPr>
          <a:xfrm flipH="1" rot="10800000">
            <a:off x="5773500" y="1880525"/>
            <a:ext cx="1720800" cy="2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256775" y="225425"/>
            <a:ext cx="8520600" cy="101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5. Where an ontology mapping for the concept/intention of a code block is not possible, suggest a class in a new ontology; "sw" (semantic workflow) or something. 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851550" y="1387225"/>
            <a:ext cx="39555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Gates Tensor?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%% @begin Creating_Gates_Tensor</a:t>
            </a:r>
            <a:br>
              <a:rPr lang="en"/>
            </a:br>
            <a:r>
              <a:rPr lang="en"/>
              <a:t>%% @in num @as num_2</a:t>
            </a:r>
            <a:br>
              <a:rPr lang="en"/>
            </a:br>
            <a:r>
              <a:rPr lang="en"/>
              <a:t>%% @in chara @as chara_4</a:t>
            </a:r>
            <a:br>
              <a:rPr lang="en"/>
            </a:br>
            <a:r>
              <a:rPr lang="en"/>
              <a:t>%% @out gates_tensor</a:t>
            </a:r>
            <a:br>
              <a:rPr lang="en"/>
            </a:br>
            <a:r>
              <a:rPr lang="en"/>
              <a:t>gates_tensor = NaN(21382,23,5); </a:t>
            </a:r>
            <a:br>
              <a:rPr lang="en"/>
            </a:br>
            <a:br>
              <a:rPr lang="en"/>
            </a:br>
            <a:r>
              <a:rPr lang="en"/>
              <a:t>t = 1; % time counter</a:t>
            </a:r>
            <a:br>
              <a:rPr lang="en"/>
            </a:br>
            <a:r>
              <a:rPr lang="en"/>
              <a:t>for k = [1 123 366 1462 2558]</a:t>
            </a:r>
            <a:br>
              <a:rPr lang="en"/>
            </a:br>
            <a:r>
              <a:rPr lang="en"/>
              <a:t>    logical = (num(:,3) == k);</a:t>
            </a:r>
            <a:br>
              <a:rPr lang="en"/>
            </a:br>
            <a:r>
              <a:rPr lang="en"/>
              <a:t>    gates_tensor(:,:,t) = [chara(:,1) num(logical,4:10) chara(:,2:end)];</a:t>
            </a:r>
            <a:br>
              <a:rPr lang="en"/>
            </a:br>
            <a:r>
              <a:rPr lang="en"/>
              <a:t>    t = t + 1; % increment time counter</a:t>
            </a:r>
            <a:br>
              <a:rPr lang="en"/>
            </a:br>
            <a:r>
              <a:rPr lang="en"/>
              <a:t>end</a:t>
            </a:r>
            <a:br>
              <a:rPr lang="en"/>
            </a:br>
            <a:r>
              <a:rPr lang="en"/>
              <a:t>%% @end Creating_Gates_Tensor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731475" y="2245575"/>
            <a:ext cx="42783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:tensor_gates</a:t>
            </a:r>
            <a:br>
              <a:rPr lang="en"/>
            </a:br>
            <a:r>
              <a:rPr lang="en"/>
              <a:t>	a sw:Tensor;</a:t>
            </a:r>
            <a:br>
              <a:rPr lang="en"/>
            </a:br>
            <a:r>
              <a:rPr lang="en"/>
              <a:t>	dcterms:identifier "gates_tensor"^^xsd:string;</a:t>
            </a:r>
            <a:br>
              <a:rPr lang="en"/>
            </a:br>
          </a:p>
        </p:txBody>
      </p:sp>
      <p:cxnSp>
        <p:nvCxnSpPr>
          <p:cNvPr id="197" name="Shape 197"/>
          <p:cNvCxnSpPr/>
          <p:nvPr/>
        </p:nvCxnSpPr>
        <p:spPr>
          <a:xfrm flipH="1" rot="10800000">
            <a:off x="3619000" y="2904725"/>
            <a:ext cx="10986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idx="1" type="body"/>
          </p:nvPr>
        </p:nvSpPr>
        <p:spPr>
          <a:xfrm>
            <a:off x="86025" y="99325"/>
            <a:ext cx="8520600" cy="77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6. Prototype the RDF that represents a complete workflow knowledge graph of the above</a:t>
            </a:r>
            <a:br>
              <a:rPr lang="en"/>
            </a:br>
          </a:p>
        </p:txBody>
      </p:sp>
      <p:sp>
        <p:nvSpPr>
          <p:cNvPr id="203" name="Shape 203"/>
          <p:cNvSpPr txBox="1"/>
          <p:nvPr/>
        </p:nvSpPr>
        <p:spPr>
          <a:xfrm>
            <a:off x="2350800" y="517175"/>
            <a:ext cx="59616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@prefix rdfs:    &lt;http://www.w3.org/2000/01/rdf-schema#&gt;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@prefix xsd:     &lt;http://www.w3.org/2001/XMLSchema#&gt;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@prefix owl:     &lt;http://www.w3.org/2002/07/owl#&gt;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@prefix dcterms: &lt;http://purl.org/dc/terms/&gt;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@prefix prov:    &lt;http://www.w3.org/ns/prov#&gt;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@prefix provone: &lt;http://purl.org/provone&gt;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@prefix wfms:    &lt;http://www.wfms.org/registry.xsd&gt;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@prefix rdf:  	 &lt;http://www.w3.org/1999/02/22-rdf-syntax-ns#&gt;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@prefix provone:   	 &lt;http://dataone.org/ns/provone#&gt;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@prefix yw:   	 &lt;http://yesworkflow.org/ns/yesworkflow#&gt; 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:program_cpp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	a provone:Program;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	dcterms:identifier "CPP_Data"^^xsd:string;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	dcterms:title "CPP_Data"^^xsd:string;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	.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:process_cpp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	a provone:Process;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	dcterms:identifier "CPP_Data"^^xsd:string;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	dcterms:title "CPP_Data"^^xsd:string;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	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:workflow_cpp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	a provone:Workflow;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	dcterms:identifier "CPP_Workflow"^^xsd:string;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	dcterms:title "CPP_Workflow"^^xsd:string;   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	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:test_dataset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	a provone:Port;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	dcterms:identifier "test_dataset"^^xsd:string;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	dcterms:title "Test Dataset (TENSOR)"^^xsd:string;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	provone:hasOutPort :adjust_apgar_scores;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/>
              <a:t>	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" type="body"/>
          </p:nvPr>
        </p:nvSpPr>
        <p:spPr>
          <a:xfrm>
            <a:off x="57825" y="52325"/>
            <a:ext cx="8520600" cy="77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6. Prototype the RDF that represents a complete workflow knowledge graph of the above</a:t>
            </a:r>
            <a:br>
              <a:rPr lang="en"/>
            </a:br>
          </a:p>
        </p:txBody>
      </p:sp>
      <p:sp>
        <p:nvSpPr>
          <p:cNvPr id="209" name="Shape 209"/>
          <p:cNvSpPr txBox="1"/>
          <p:nvPr/>
        </p:nvSpPr>
        <p:spPr>
          <a:xfrm>
            <a:off x="2520050" y="592400"/>
            <a:ext cx="59616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:adjust_apgar_scores </a:t>
            </a:r>
            <a:br>
              <a:rPr lang="en" sz="800"/>
            </a:br>
            <a:r>
              <a:rPr lang="en" sz="800"/>
              <a:t>	a provone:Port;</a:t>
            </a:r>
            <a:br>
              <a:rPr lang="en" sz="800"/>
            </a:br>
            <a:r>
              <a:rPr lang="en" sz="800"/>
              <a:t>	dcterms:identifier "test_dataset"^^xsd:string;</a:t>
            </a:r>
            <a:br>
              <a:rPr lang="en" sz="800"/>
            </a:br>
            <a:r>
              <a:rPr lang="en" sz="800"/>
              <a:t>	dcterms:title "Test Dataset (TENSOR)"^^xsd:string;</a:t>
            </a:r>
            <a:br>
              <a:rPr lang="en" sz="800"/>
            </a:br>
            <a:r>
              <a:rPr lang="en" sz="800"/>
              <a:t>	provone:hasInPort :test_dataset;</a:t>
            </a:r>
            <a:br>
              <a:rPr lang="en" sz="800"/>
            </a:br>
            <a:r>
              <a:rPr lang="en" sz="800"/>
              <a:t>	provone:hasOutPort :growth_data;</a:t>
            </a:r>
            <a:br>
              <a:rPr lang="en" sz="800"/>
            </a:br>
            <a:r>
              <a:rPr lang="en" sz="800"/>
              <a:t>	.</a:t>
            </a:r>
            <a:br>
              <a:rPr lang="en" sz="800"/>
            </a:br>
            <a:r>
              <a:rPr lang="en" sz="800"/>
              <a:t> </a:t>
            </a:r>
            <a:br>
              <a:rPr lang="en" sz="800"/>
            </a:br>
            <a:r>
              <a:rPr lang="en" sz="800"/>
              <a:t>:channel_test_dataset_adjust_apgar_scores</a:t>
            </a:r>
            <a:br>
              <a:rPr lang="en" sz="800"/>
            </a:br>
            <a:r>
              <a:rPr lang="en" sz="800"/>
              <a:t>	a provone:Channel;</a:t>
            </a:r>
            <a:br>
              <a:rPr lang="en" sz="800"/>
            </a:br>
            <a:r>
              <a:rPr lang="en" sz="800"/>
              <a:t>	dcterms:identifier "channel_test_dataset_adjust_apgar_scores"^^xsd:string;</a:t>
            </a:r>
            <a:br>
              <a:rPr lang="en" sz="800"/>
            </a:br>
            <a:r>
              <a:rPr lang="en" sz="800"/>
              <a:t>	.</a:t>
            </a:r>
            <a:br>
              <a:rPr lang="en" sz="800"/>
            </a:br>
            <a:r>
              <a:rPr lang="en" sz="800"/>
              <a:t> </a:t>
            </a:r>
            <a:br>
              <a:rPr lang="en" sz="800"/>
            </a:br>
            <a:r>
              <a:rPr lang="en" sz="800"/>
              <a:t>:growth_data </a:t>
            </a:r>
            <a:br>
              <a:rPr lang="en" sz="800"/>
            </a:br>
            <a:r>
              <a:rPr lang="en" sz="800"/>
              <a:t>	a provone:Port;</a:t>
            </a:r>
            <a:br>
              <a:rPr lang="en" sz="800"/>
            </a:br>
            <a:r>
              <a:rPr lang="en" sz="800"/>
              <a:t>	dcterms:identifier "growth_data"^^xsd:string;</a:t>
            </a:r>
            <a:br>
              <a:rPr lang="en" sz="800"/>
            </a:br>
            <a:r>
              <a:rPr lang="en" sz="800"/>
              <a:t>	dcterms:title "Growth Data"^^xsd:string;</a:t>
            </a:r>
            <a:br>
              <a:rPr lang="en" sz="800"/>
            </a:br>
            <a:r>
              <a:rPr lang="en" sz="800"/>
              <a:t>	provone:hasInPort :adjust_apgar_scores_dataset;</a:t>
            </a:r>
            <a:br>
              <a:rPr lang="en" sz="800"/>
            </a:br>
            <a:r>
              <a:rPr lang="en" sz="800"/>
              <a:t>	provone:hasOutPort :sga_kids;</a:t>
            </a:r>
            <a:br>
              <a:rPr lang="en" sz="800"/>
            </a:br>
            <a:r>
              <a:rPr lang="en" sz="800"/>
              <a:t>	.</a:t>
            </a:r>
            <a:br>
              <a:rPr lang="en" sz="800"/>
            </a:br>
            <a:r>
              <a:rPr lang="en" sz="800"/>
              <a:t>	</a:t>
            </a:r>
            <a:br>
              <a:rPr lang="en" sz="800"/>
            </a:br>
            <a:r>
              <a:rPr lang="en" sz="800"/>
              <a:t>:channel_adjust_apgar_scores_sga_kids</a:t>
            </a:r>
            <a:br>
              <a:rPr lang="en" sz="800"/>
            </a:br>
            <a:r>
              <a:rPr lang="en" sz="800"/>
              <a:t>	a provone:Channel;</a:t>
            </a:r>
            <a:br>
              <a:rPr lang="en" sz="800"/>
            </a:br>
            <a:r>
              <a:rPr lang="en" sz="800"/>
              <a:t>	dcterms:identifier "adjust_apgar_scores_sga_kids"^^xsd:string;</a:t>
            </a:r>
            <a:br>
              <a:rPr lang="en" sz="800"/>
            </a:br>
            <a:r>
              <a:rPr lang="en" sz="800"/>
              <a:t>	.</a:t>
            </a:r>
            <a:br>
              <a:rPr lang="en" sz="800"/>
            </a:br>
            <a:r>
              <a:rPr lang="en" sz="800"/>
              <a:t> </a:t>
            </a:r>
            <a:br>
              <a:rPr lang="en" sz="800"/>
            </a:br>
            <a:r>
              <a:rPr lang="en" sz="800"/>
              <a:t>:sga_kids</a:t>
            </a:r>
            <a:br>
              <a:rPr lang="en" sz="800"/>
            </a:br>
            <a:r>
              <a:rPr lang="en" sz="800"/>
              <a:t>	a provone:Port;</a:t>
            </a:r>
            <a:br>
              <a:rPr lang="en" sz="800"/>
            </a:br>
            <a:r>
              <a:rPr lang="en" sz="800"/>
              <a:t>	dcterms:identifier "sga_kids"^^xsd:string;</a:t>
            </a:r>
            <a:br>
              <a:rPr lang="en" sz="800"/>
            </a:br>
            <a:r>
              <a:rPr lang="en" sz="800"/>
              <a:t>	dcterms:title "SGA Kids"^^xsd:string;</a:t>
            </a:r>
            <a:br>
              <a:rPr lang="en" sz="800"/>
            </a:br>
            <a:r>
              <a:rPr lang="en" sz="800"/>
              <a:t>	provone:hasInPort :adjust_apgar_scores_dataset;</a:t>
            </a:r>
            <a:br>
              <a:rPr lang="en" sz="800"/>
            </a:br>
            <a:r>
              <a:rPr lang="en" sz="800"/>
              <a:t>	provone:hasOutPort :generate_parafac_model;</a:t>
            </a:r>
            <a:br>
              <a:rPr lang="en" sz="800"/>
            </a:br>
            <a:r>
              <a:rPr lang="en" sz="800"/>
              <a:t>	.</a:t>
            </a:r>
            <a:br>
              <a:rPr lang="en" sz="800"/>
            </a:br>
            <a:r>
              <a:rPr lang="en" sz="800"/>
              <a:t>	</a:t>
            </a:r>
            <a:br>
              <a:rPr lang="en" sz="800"/>
            </a:br>
            <a:r>
              <a:rPr lang="en" sz="800"/>
              <a:t>:channel_sga_kids_generate_parafac_model</a:t>
            </a:r>
            <a:br>
              <a:rPr lang="en" sz="800"/>
            </a:br>
            <a:r>
              <a:rPr lang="en" sz="800"/>
              <a:t>	a provone:Channel;</a:t>
            </a:r>
            <a:br>
              <a:rPr lang="en" sz="800"/>
            </a:br>
            <a:r>
              <a:rPr lang="en" sz="800"/>
              <a:t>	dcterms:identifier "sga_kids_generate_parafac_model"^^xsd:string;</a:t>
            </a:r>
            <a:br>
              <a:rPr lang="en" sz="800"/>
            </a:br>
            <a:r>
              <a:rPr lang="en" sz="800"/>
              <a:t>	.</a:t>
            </a:r>
            <a:br>
              <a:rPr lang="en" sz="800"/>
            </a:br>
            <a:r>
              <a:rPr lang="en" sz="800"/>
              <a:t> </a:t>
            </a:r>
            <a:br>
              <a:rPr lang="en" sz="800"/>
            </a:br>
            <a:r>
              <a:rPr lang="en" sz="800"/>
              <a:t>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57825" y="52325"/>
            <a:ext cx="8520600" cy="77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6. Prototype the RDF that represents a complete workflow knowledge graph of the above</a:t>
            </a:r>
            <a:br>
              <a:rPr lang="en"/>
            </a:br>
          </a:p>
        </p:txBody>
      </p:sp>
      <p:sp>
        <p:nvSpPr>
          <p:cNvPr id="215" name="Shape 215"/>
          <p:cNvSpPr txBox="1"/>
          <p:nvPr/>
        </p:nvSpPr>
        <p:spPr>
          <a:xfrm>
            <a:off x="2670500" y="507775"/>
            <a:ext cx="59616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:channel_generate_parafac_model_generate_plots</a:t>
            </a:r>
            <a:br>
              <a:rPr lang="en" sz="800"/>
            </a:br>
            <a:r>
              <a:rPr lang="en" sz="800"/>
              <a:t>	a provone:Channel;</a:t>
            </a:r>
            <a:br>
              <a:rPr lang="en" sz="800"/>
            </a:br>
            <a:r>
              <a:rPr lang="en" sz="800"/>
              <a:t>	dcterms:identifier "generate_parafac_model_generate_plots"^^xsd:string;</a:t>
            </a:r>
            <a:br>
              <a:rPr lang="en" sz="800"/>
            </a:br>
            <a:r>
              <a:rPr lang="en" sz="800"/>
              <a:t>	.</a:t>
            </a:r>
            <a:br>
              <a:rPr lang="en" sz="800"/>
            </a:br>
            <a:r>
              <a:rPr lang="en" sz="800"/>
              <a:t> </a:t>
            </a:r>
            <a:br>
              <a:rPr lang="en" sz="800"/>
            </a:br>
            <a:r>
              <a:rPr lang="en" sz="800"/>
              <a:t>:generate_plots</a:t>
            </a:r>
            <a:br>
              <a:rPr lang="en" sz="800"/>
            </a:br>
            <a:r>
              <a:rPr lang="en" sz="800"/>
              <a:t>	a provone:Port;</a:t>
            </a:r>
            <a:br>
              <a:rPr lang="en" sz="800"/>
            </a:br>
            <a:r>
              <a:rPr lang="en" sz="800"/>
              <a:t>	dcterms:identifier "generate_plots"^^xsd:string;</a:t>
            </a:r>
            <a:br>
              <a:rPr lang="en" sz="800"/>
            </a:br>
            <a:r>
              <a:rPr lang="en" sz="800"/>
              <a:t>	dcterms:title "Generate Plots"^^xsd:string;</a:t>
            </a:r>
            <a:br>
              <a:rPr lang="en" sz="800"/>
            </a:br>
            <a:r>
              <a:rPr lang="en" sz="800"/>
              <a:t>	provone:hasInPort :generate_parafac_model;</a:t>
            </a:r>
            <a:br>
              <a:rPr lang="en" sz="800"/>
            </a:br>
            <a:r>
              <a:rPr lang="en" sz="800"/>
              <a:t>	provone:hasOutPort :fuzzy_c_means_clustering;</a:t>
            </a:r>
            <a:br>
              <a:rPr lang="en" sz="800"/>
            </a:br>
            <a:r>
              <a:rPr lang="en" sz="800"/>
              <a:t>	.	</a:t>
            </a:r>
            <a:br>
              <a:rPr lang="en" sz="800"/>
            </a:br>
            <a:br>
              <a:rPr lang="en" sz="800"/>
            </a:br>
            <a:r>
              <a:rPr lang="en" sz="800"/>
              <a:t>:channel_generate_plots_fuzzy_c_means_clustering</a:t>
            </a:r>
            <a:br>
              <a:rPr lang="en" sz="800"/>
            </a:br>
            <a:r>
              <a:rPr lang="en" sz="800"/>
              <a:t>	a provone:Channel;</a:t>
            </a:r>
            <a:br>
              <a:rPr lang="en" sz="800"/>
            </a:br>
            <a:r>
              <a:rPr lang="en" sz="800"/>
              <a:t>	dcterms:identifier "generate_plots_fuzzy_c_means_clustering"^^xsd:string;</a:t>
            </a:r>
            <a:br>
              <a:rPr lang="en" sz="800"/>
            </a:br>
            <a:r>
              <a:rPr lang="en" sz="800"/>
              <a:t>	.</a:t>
            </a:r>
            <a:br>
              <a:rPr lang="en" sz="800"/>
            </a:br>
            <a:r>
              <a:rPr lang="en" sz="800"/>
              <a:t> </a:t>
            </a:r>
            <a:br>
              <a:rPr lang="en" sz="800"/>
            </a:br>
            <a:r>
              <a:rPr lang="en" sz="800"/>
              <a:t>:fuzzy_c_means_clustering</a:t>
            </a:r>
            <a:br>
              <a:rPr lang="en" sz="800"/>
            </a:br>
            <a:r>
              <a:rPr lang="en" sz="800"/>
              <a:t>	a provone:Port;</a:t>
            </a:r>
            <a:br>
              <a:rPr lang="en" sz="800"/>
            </a:br>
            <a:r>
              <a:rPr lang="en" sz="800"/>
              <a:t>	dcterms:identifier "fuzzy_c_means_clustering"^^xsd:string;</a:t>
            </a:r>
            <a:br>
              <a:rPr lang="en" sz="800"/>
            </a:br>
            <a:r>
              <a:rPr lang="en" sz="800"/>
              <a:t>	dcterms:title "Fuzzy C Means Clustering"^^xsd:string;</a:t>
            </a:r>
            <a:br>
              <a:rPr lang="en" sz="800"/>
            </a:br>
            <a:r>
              <a:rPr lang="en" sz="800"/>
              <a:t>	provone:hasInPort :generate_plots;</a:t>
            </a:r>
            <a:br>
              <a:rPr lang="en" sz="800"/>
            </a:br>
            <a:r>
              <a:rPr lang="en" sz="800"/>
              <a:t>	provone:hasOutPort :create_iq_histogram;</a:t>
            </a:r>
            <a:br>
              <a:rPr lang="en" sz="800"/>
            </a:br>
            <a:r>
              <a:rPr lang="en" sz="800"/>
              <a:t>	.	</a:t>
            </a:r>
            <a:br>
              <a:rPr lang="en" sz="800"/>
            </a:br>
            <a:r>
              <a:rPr lang="en" sz="800"/>
              <a:t>	</a:t>
            </a:r>
            <a:br>
              <a:rPr lang="en" sz="800"/>
            </a:br>
            <a:r>
              <a:rPr lang="en" sz="800"/>
              <a:t>:channel_fuzzy_c_means_clustering_generate_plots</a:t>
            </a:r>
            <a:br>
              <a:rPr lang="en" sz="800"/>
            </a:br>
            <a:r>
              <a:rPr lang="en" sz="800"/>
              <a:t>	a provone:Channel;</a:t>
            </a:r>
            <a:br>
              <a:rPr lang="en" sz="800"/>
            </a:br>
            <a:r>
              <a:rPr lang="en" sz="800"/>
              <a:t>	dcterms:identifier "fuzzy_c_means_clustering_generate_plots"^^xsd:string;</a:t>
            </a:r>
            <a:br>
              <a:rPr lang="en" sz="800"/>
            </a:br>
            <a:r>
              <a:rPr lang="en" sz="800"/>
              <a:t>	.</a:t>
            </a:r>
            <a:br>
              <a:rPr lang="en" sz="800"/>
            </a:br>
            <a:r>
              <a:rPr lang="en" sz="800"/>
              <a:t> </a:t>
            </a:r>
            <a:br>
              <a:rPr lang="en" sz="800"/>
            </a:br>
            <a:r>
              <a:rPr lang="en" sz="800"/>
              <a:t>:create_iq_histogramg</a:t>
            </a:r>
            <a:br>
              <a:rPr lang="en" sz="800"/>
            </a:br>
            <a:r>
              <a:rPr lang="en" sz="800"/>
              <a:t>	a provone:Port;</a:t>
            </a:r>
            <a:br>
              <a:rPr lang="en" sz="800"/>
            </a:br>
            <a:r>
              <a:rPr lang="en" sz="800"/>
              <a:t>	dcterms:identifier "create_iq_histogram"^^xsd:string;</a:t>
            </a:r>
            <a:br>
              <a:rPr lang="en" sz="800"/>
            </a:br>
            <a:r>
              <a:rPr lang="en" sz="800"/>
              <a:t>	dcterms:title "Create IQ Histogram"^^xsd:string;</a:t>
            </a:r>
            <a:br>
              <a:rPr lang="en" sz="800"/>
            </a:br>
            <a:r>
              <a:rPr lang="en" sz="800"/>
              <a:t>	provone:hasInPort :fuzzy_c_means_clustering;</a:t>
            </a:r>
            <a:br>
              <a:rPr lang="en" sz="800"/>
            </a:br>
            <a:r>
              <a:rPr lang="en" sz="800"/>
              <a:t>	.	</a:t>
            </a:r>
            <a:br>
              <a:rPr lang="en" sz="800"/>
            </a:br>
            <a:r>
              <a:rPr lang="en" sz="800"/>
              <a:t>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162225" y="256900"/>
            <a:ext cx="8520600" cy="1598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7. Itemize a set of suggested YW extensions or modifications (e.g. parameterization of existing tags) that could achieve the above. This should include coding examples and desired outcome.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5483" l="10282" r="70075" t="23765"/>
          <a:stretch/>
        </p:blipFill>
        <p:spPr>
          <a:xfrm>
            <a:off x="365275" y="2110150"/>
            <a:ext cx="1654478" cy="25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Shape 222"/>
          <p:cNvSpPr txBox="1"/>
          <p:nvPr/>
        </p:nvSpPr>
        <p:spPr>
          <a:xfrm>
            <a:off x="3179756" y="2512023"/>
            <a:ext cx="1884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In a case like this,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Not sure how to model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Growth Data? Decision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using ProvONE or YW? </a:t>
            </a:r>
          </a:p>
        </p:txBody>
      </p:sp>
      <p:cxnSp>
        <p:nvCxnSpPr>
          <p:cNvPr id="223" name="Shape 223"/>
          <p:cNvCxnSpPr/>
          <p:nvPr/>
        </p:nvCxnSpPr>
        <p:spPr>
          <a:xfrm flipH="1">
            <a:off x="1955709" y="3265524"/>
            <a:ext cx="1295700" cy="2054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4" name="Shape 224"/>
          <p:cNvSpPr txBox="1"/>
          <p:nvPr/>
        </p:nvSpPr>
        <p:spPr>
          <a:xfrm>
            <a:off x="5328125" y="1107825"/>
            <a:ext cx="36399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%% @begin Growth_Data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%% @desc Growth Data?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%% @out Start_Missing_Values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%% @out Getting_characteristics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%% @end Growth_Data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%% @begin Start_Missing_Values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%% @desc Impute or remove missing values based on how many are missing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%% @out Count_Missing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for p = 1:size(subj,1) % interate through the total number of subjects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    k = subj(p); % what subject number?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   ib = find(ismember(final(:,2),k)); % dealing with one subject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%% @end Growth_Data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/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%% @begin Count_Missing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%% @desc Count missing heights, BMIs and weights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%% @out heights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%% @out bmis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%% @out weights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%% @out times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%% @out where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   heights = final(ib,5); % heights for that subject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   bmis = final(ib,6); % bmis for that subject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   weights = final(ib,4); % weights for that subject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 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   times = final(ib,3); %times for that subject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   where = isnan(final(ib,5)); % which values are missing?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   count = sum(where); % how many are missing?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/>
              <a:t>%% @end Count_Missing</a:t>
            </a:r>
          </a:p>
        </p:txBody>
      </p:sp>
      <p:cxnSp>
        <p:nvCxnSpPr>
          <p:cNvPr id="225" name="Shape 225"/>
          <p:cNvCxnSpPr/>
          <p:nvPr/>
        </p:nvCxnSpPr>
        <p:spPr>
          <a:xfrm flipH="1" rot="10800000">
            <a:off x="4580800" y="3640100"/>
            <a:ext cx="6771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50" y="495649"/>
            <a:ext cx="7453775" cy="454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>
            <p:ph type="title"/>
          </p:nvPr>
        </p:nvSpPr>
        <p:spPr>
          <a:xfrm>
            <a:off x="311700" y="59525"/>
            <a:ext cx="8520600" cy="28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1. My diagram of Hannah's workflow...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59525"/>
            <a:ext cx="8520600" cy="28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Yes Workflow Representation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3476" l="1749" r="14547" t="13342"/>
          <a:stretch/>
        </p:blipFill>
        <p:spPr>
          <a:xfrm>
            <a:off x="260950" y="343925"/>
            <a:ext cx="8346201" cy="46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3741" l="2025" r="14613" t="11613"/>
          <a:stretch/>
        </p:blipFill>
        <p:spPr>
          <a:xfrm>
            <a:off x="377700" y="428775"/>
            <a:ext cx="7917825" cy="452244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type="title"/>
          </p:nvPr>
        </p:nvSpPr>
        <p:spPr>
          <a:xfrm>
            <a:off x="311700" y="59525"/>
            <a:ext cx="8520600" cy="28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Yes Workflow Representation (Continued)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4751" l="1572" r="14358" t="11151"/>
          <a:stretch/>
        </p:blipFill>
        <p:spPr>
          <a:xfrm>
            <a:off x="921500" y="399650"/>
            <a:ext cx="6892473" cy="45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>
            <p:ph type="title"/>
          </p:nvPr>
        </p:nvSpPr>
        <p:spPr>
          <a:xfrm>
            <a:off x="311700" y="59525"/>
            <a:ext cx="8520600" cy="28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Yes Workflow Representation (Continued)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7865" l="1956" r="14438" t="10965"/>
          <a:stretch/>
        </p:blipFill>
        <p:spPr>
          <a:xfrm>
            <a:off x="509849" y="535975"/>
            <a:ext cx="8124297" cy="443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>
            <p:ph type="title"/>
          </p:nvPr>
        </p:nvSpPr>
        <p:spPr>
          <a:xfrm>
            <a:off x="311700" y="59525"/>
            <a:ext cx="8520600" cy="284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Yes Workflow Representation (Continued)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227075" y="149525"/>
            <a:ext cx="8520600" cy="11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...with specific annotation of how each block and arrow in that workflow should be mapped to ProvONE (it's possible several blocks might be contained in a higher-level Prov block)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</p:txBody>
      </p:sp>
      <p:sp>
        <p:nvSpPr>
          <p:cNvPr id="144" name="Shape 144"/>
          <p:cNvSpPr txBox="1"/>
          <p:nvPr/>
        </p:nvSpPr>
        <p:spPr>
          <a:xfrm>
            <a:off x="3723800" y="1194175"/>
            <a:ext cx="4974300" cy="3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:adjust_apgar_scores </a:t>
            </a:r>
            <a:br>
              <a:rPr lang="en" sz="1000"/>
            </a:br>
            <a:r>
              <a:rPr lang="en" sz="1000"/>
              <a:t>	a provone:Port;</a:t>
            </a:r>
            <a:br>
              <a:rPr lang="en" sz="1000"/>
            </a:br>
            <a:r>
              <a:rPr lang="en" sz="1000"/>
              <a:t>	dcterms:identifier "test_dataset"^^xsd:string;</a:t>
            </a:r>
            <a:br>
              <a:rPr lang="en" sz="1000"/>
            </a:br>
            <a:r>
              <a:rPr lang="en" sz="1000"/>
              <a:t>	dcterms:title "Test Dataset (TENSOR)"^^xsd:string;</a:t>
            </a:r>
            <a:br>
              <a:rPr lang="en" sz="1000"/>
            </a:br>
            <a:r>
              <a:rPr lang="en" sz="1000"/>
              <a:t>	provone:hasInPort :test_dataset;</a:t>
            </a:r>
            <a:br>
              <a:rPr lang="en" sz="1000"/>
            </a:br>
            <a:r>
              <a:rPr lang="en" sz="1000"/>
              <a:t>	provone:hasOutPort :growth_data;</a:t>
            </a:r>
            <a:br>
              <a:rPr lang="en" sz="1000"/>
            </a:br>
            <a:r>
              <a:rPr lang="en" sz="1000"/>
              <a:t>	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en" sz="1000"/>
              <a:t>:channel_test_dataset_adjust_apgar_scores</a:t>
            </a:r>
            <a:br>
              <a:rPr lang="en" sz="1000"/>
            </a:br>
            <a:r>
              <a:rPr lang="en" sz="1000"/>
              <a:t>	a provone:Channel;</a:t>
            </a:r>
            <a:br>
              <a:rPr lang="en" sz="1000"/>
            </a:br>
            <a:r>
              <a:rPr lang="en" sz="1000"/>
              <a:t>	dcterms:identifier "channel_test_dataset_adjust_apgar_scores"^^xsd:string;</a:t>
            </a:r>
            <a:br>
              <a:rPr lang="en" sz="1000"/>
            </a:br>
            <a:r>
              <a:rPr lang="en" sz="1000"/>
              <a:t>	.</a:t>
            </a:r>
            <a:br>
              <a:rPr lang="en" sz="1000"/>
            </a:br>
            <a:r>
              <a:rPr lang="en" sz="1000"/>
              <a:t> </a:t>
            </a:r>
            <a:br>
              <a:rPr lang="en" sz="1000"/>
            </a:br>
            <a:r>
              <a:rPr lang="en" sz="1000"/>
              <a:t>:growth_data </a:t>
            </a:r>
            <a:br>
              <a:rPr lang="en" sz="1000"/>
            </a:br>
            <a:r>
              <a:rPr lang="en" sz="1000"/>
              <a:t>	a provone:Port;</a:t>
            </a:r>
            <a:br>
              <a:rPr lang="en" sz="1000"/>
            </a:br>
            <a:r>
              <a:rPr lang="en" sz="1000"/>
              <a:t>	dcterms:identifier "growth_data"^^xsd:string;</a:t>
            </a:r>
            <a:br>
              <a:rPr lang="en" sz="1000"/>
            </a:br>
            <a:r>
              <a:rPr lang="en" sz="1000"/>
              <a:t>	dcterms:title "Growth Data"^^xsd:string;</a:t>
            </a:r>
            <a:br>
              <a:rPr lang="en" sz="1000"/>
            </a:br>
            <a:r>
              <a:rPr lang="en" sz="1000"/>
              <a:t>	provone:hasInPort :adjust_apgar_scores_dataset;</a:t>
            </a:r>
            <a:br>
              <a:rPr lang="en" sz="1000"/>
            </a:br>
            <a:r>
              <a:rPr lang="en" sz="1000"/>
              <a:t>	provone:hasOutPort :sga_kids;</a:t>
            </a:r>
            <a:br>
              <a:rPr lang="en" sz="1000"/>
            </a:br>
            <a:r>
              <a:rPr lang="en" sz="1000"/>
              <a:t>	.</a:t>
            </a:r>
            <a:br>
              <a:rPr lang="en" sz="1000"/>
            </a:br>
            <a:r>
              <a:rPr lang="en" sz="1000"/>
              <a:t>	</a:t>
            </a:r>
            <a:br>
              <a:rPr lang="en" sz="1000"/>
            </a:br>
            <a:r>
              <a:rPr lang="en" sz="1000"/>
              <a:t>	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5483" l="10282" r="70075" t="23765"/>
          <a:stretch/>
        </p:blipFill>
        <p:spPr>
          <a:xfrm>
            <a:off x="940325" y="1250625"/>
            <a:ext cx="1796001" cy="363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Shape 146"/>
          <p:cNvCxnSpPr/>
          <p:nvPr/>
        </p:nvCxnSpPr>
        <p:spPr>
          <a:xfrm>
            <a:off x="2736325" y="2360175"/>
            <a:ext cx="1025100" cy="5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/>
        </p:nvSpPr>
        <p:spPr>
          <a:xfrm>
            <a:off x="3827225" y="1128495"/>
            <a:ext cx="4974300" cy="22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:generate_parafac_model</a:t>
            </a:r>
            <a:br>
              <a:rPr lang="en" sz="1000"/>
            </a:br>
            <a:r>
              <a:rPr lang="en" sz="1000"/>
              <a:t>	a provone:Port;</a:t>
            </a:r>
            <a:br>
              <a:rPr lang="en" sz="1000"/>
            </a:br>
            <a:r>
              <a:rPr lang="en" sz="1000"/>
              <a:t>	dcterms:identifier "generate_parafac_model"^^xsd:string;</a:t>
            </a:r>
            <a:br>
              <a:rPr lang="en" sz="1000"/>
            </a:br>
            <a:r>
              <a:rPr lang="en" sz="1000"/>
              <a:t>	dcterms:title "Generate PARAFAC Model"^^xsd:string;</a:t>
            </a:r>
            <a:br>
              <a:rPr lang="en" sz="1000"/>
            </a:br>
            <a:r>
              <a:rPr lang="en" sz="1000"/>
              <a:t>	provone:hasInPort :sga_kids;</a:t>
            </a:r>
            <a:br>
              <a:rPr lang="en" sz="1000"/>
            </a:br>
            <a:r>
              <a:rPr lang="en" sz="1000"/>
              <a:t>	provone:hasOutPort :generate_plots;</a:t>
            </a:r>
            <a:br>
              <a:rPr lang="en" sz="1000"/>
            </a:br>
            <a:r>
              <a:rPr lang="en" sz="1000"/>
              <a:t>	.</a:t>
            </a:r>
            <a:br>
              <a:rPr lang="en" sz="1000"/>
            </a:br>
            <a:br>
              <a:rPr lang="en" sz="1000"/>
            </a:br>
            <a:r>
              <a:rPr lang="en" sz="1000"/>
              <a:t>:channel_generate_parafac_model_generate_plots</a:t>
            </a:r>
            <a:br>
              <a:rPr lang="en" sz="1000"/>
            </a:br>
            <a:r>
              <a:rPr lang="en" sz="1000"/>
              <a:t>	a provone:Channel;</a:t>
            </a:r>
            <a:br>
              <a:rPr lang="en" sz="1000"/>
            </a:br>
            <a:r>
              <a:rPr lang="en" sz="1000"/>
              <a:t>	dcterms:identifier "generate_parafac_model_generate_plots"^^xsd:string;</a:t>
            </a:r>
            <a:br>
              <a:rPr lang="en" sz="1000"/>
            </a:br>
            <a:r>
              <a:rPr lang="en" sz="1000"/>
              <a:t>	.</a:t>
            </a:r>
            <a:br>
              <a:rPr lang="en" sz="1000"/>
            </a:br>
            <a:r>
              <a:rPr lang="en" sz="1000"/>
              <a:t> </a:t>
            </a:r>
            <a:br>
              <a:rPr lang="en" sz="1000"/>
            </a:br>
            <a:br>
              <a:rPr lang="en" sz="1000"/>
            </a:br>
            <a:r>
              <a:rPr lang="en" sz="1000"/>
              <a:t>	.</a:t>
            </a:r>
            <a:br>
              <a:rPr lang="en" sz="1000"/>
            </a:br>
            <a:r>
              <a:rPr lang="en" sz="1000"/>
              <a:t>	</a:t>
            </a:r>
            <a:br>
              <a:rPr lang="en" sz="1000"/>
            </a:br>
            <a:r>
              <a:rPr lang="en" sz="1000"/>
              <a:t>	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8265" l="27128" r="51584" t="16597"/>
          <a:stretch/>
        </p:blipFill>
        <p:spPr>
          <a:xfrm>
            <a:off x="554774" y="1128500"/>
            <a:ext cx="1946448" cy="38646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Shape 153"/>
          <p:cNvCxnSpPr/>
          <p:nvPr/>
        </p:nvCxnSpPr>
        <p:spPr>
          <a:xfrm>
            <a:off x="2773925" y="2200325"/>
            <a:ext cx="902700" cy="2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4" name="Shape 154"/>
          <p:cNvSpPr txBox="1"/>
          <p:nvPr>
            <p:ph idx="1" type="body"/>
          </p:nvPr>
        </p:nvSpPr>
        <p:spPr>
          <a:xfrm>
            <a:off x="236500" y="130725"/>
            <a:ext cx="8520600" cy="11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...with specific annotation of how each block and arrow in that workflow should be mapped to ProvONE (it's possible several blocks might be contained in a higher-level Prov block)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7495" l="29307" r="51564" t="12247"/>
          <a:stretch/>
        </p:blipFill>
        <p:spPr>
          <a:xfrm>
            <a:off x="1153074" y="1292999"/>
            <a:ext cx="1513948" cy="357319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4767375" y="1293000"/>
            <a:ext cx="3356400" cy="31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:generate_plots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a provone:Port;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dcterms:identifier "generate_plots"^^xsd:string;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dcterms:title "Generate Plots"^^xsd:string;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provone:hasInPort 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	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:generate_parafac_model;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provone:hasOutPort :fuzzy_c_means_clustering;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.</a:t>
            </a:r>
          </a:p>
          <a:p>
            <a:pPr lvl="0">
              <a:spcBef>
                <a:spcPts val="0"/>
              </a:spcBef>
              <a:buNone/>
            </a:pPr>
            <a:r>
              <a:rPr lang="en" sz="1000">
                <a:solidFill>
                  <a:schemeClr val="dk1"/>
                </a:solidFill>
              </a:rPr>
              <a:t>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:channel_generate_parafac_model_generate_plots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a provone:Channel;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dcterms:identifier "generate_parafac_model_generate_plots"^^xsd:string;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	.</a:t>
            </a:r>
          </a:p>
        </p:txBody>
      </p:sp>
      <p:cxnSp>
        <p:nvCxnSpPr>
          <p:cNvPr id="161" name="Shape 161"/>
          <p:cNvCxnSpPr/>
          <p:nvPr/>
        </p:nvCxnSpPr>
        <p:spPr>
          <a:xfrm>
            <a:off x="2894450" y="2444800"/>
            <a:ext cx="164550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2" name="Shape 162"/>
          <p:cNvSpPr txBox="1"/>
          <p:nvPr>
            <p:ph idx="1" type="body"/>
          </p:nvPr>
        </p:nvSpPr>
        <p:spPr>
          <a:xfrm>
            <a:off x="227075" y="149525"/>
            <a:ext cx="8916900" cy="1163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2. ...with specific annotation of how each block and arrow in that workflow should be mapped to ProvONE (it's possible several blocks might be contained in a higher-level Prov block)</a:t>
            </a:r>
          </a:p>
          <a:p>
            <a:pPr lvl="0" rtl="0">
              <a:spcBef>
                <a:spcPts val="0"/>
              </a:spcBef>
              <a:buNone/>
            </a:pPr>
            <a:br>
              <a:rPr lang="en"/>
            </a:b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