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326" r:id="rId7"/>
    <p:sldId id="261" r:id="rId8"/>
    <p:sldId id="327" r:id="rId9"/>
    <p:sldId id="262" r:id="rId10"/>
    <p:sldId id="263" r:id="rId11"/>
    <p:sldId id="264" r:id="rId12"/>
    <p:sldId id="265" r:id="rId13"/>
    <p:sldId id="322" r:id="rId14"/>
    <p:sldId id="329" r:id="rId15"/>
    <p:sldId id="330" r:id="rId16"/>
    <p:sldId id="331" r:id="rId17"/>
    <p:sldId id="332" r:id="rId18"/>
    <p:sldId id="333" r:id="rId19"/>
    <p:sldId id="339" r:id="rId20"/>
    <p:sldId id="334" r:id="rId21"/>
    <p:sldId id="336" r:id="rId22"/>
    <p:sldId id="335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320" r:id="rId45"/>
    <p:sldId id="321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338" r:id="rId54"/>
    <p:sldId id="296" r:id="rId55"/>
    <p:sldId id="297" r:id="rId56"/>
    <p:sldId id="298" r:id="rId57"/>
    <p:sldId id="299" r:id="rId58"/>
    <p:sldId id="300" r:id="rId59"/>
    <p:sldId id="301" r:id="rId60"/>
    <p:sldId id="340" r:id="rId61"/>
    <p:sldId id="302" r:id="rId62"/>
    <p:sldId id="303" r:id="rId63"/>
    <p:sldId id="341" r:id="rId64"/>
    <p:sldId id="323" r:id="rId65"/>
    <p:sldId id="318" r:id="rId66"/>
    <p:sldId id="324" r:id="rId67"/>
    <p:sldId id="319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4572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9144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13716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18288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an example of the use of the arrows() function see: http://stackoverflow.com/a/22037078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Teetor, P. (2011). </a:t>
            </a:r>
            <a:r>
              <a:rPr i="1"/>
              <a:t>R cookbook</a:t>
            </a:r>
            <a:r>
              <a:t>. O'Reilly Media, Inc. Chapter 10, p238 – this includes details on curtailing the y axis. I prefer to avoid this practice when possible, but the recipe is excellent.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904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862205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44780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eams.org/sample_d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0387981403/" TargetMode="External"/><Relationship Id="rId2" Type="http://schemas.openxmlformats.org/officeDocument/2006/relationships/hyperlink" Target="http://shop.oreilly.com/product/0636920023135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gvis.rstudio.com/" TargetMode="External"/><Relationship Id="rId4" Type="http://schemas.openxmlformats.org/officeDocument/2006/relationships/hyperlink" Target="https://twitter.com/hadleywickham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thig/render/blob/master/heatmap/Make_Heatmap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thig/render/blob/master/time_series/Make_TS_Plot.ipynb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hyperlink" Target="https://www.tidyverse.org/" TargetMode="External"/><Relationship Id="rId7" Type="http://schemas.openxmlformats.org/officeDocument/2006/relationships/hyperlink" Target="https://allisonhorst.github.io/palmerpengui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www.business-science.io/timeseries-analysis/2017/07/02/tidy-timeseries-analysis.html" TargetMode="External"/><Relationship Id="rId4" Type="http://schemas.openxmlformats.org/officeDocument/2006/relationships/hyperlink" Target="https://r4ds.had.co.nz/" TargetMode="External"/><Relationship Id="rId9" Type="http://schemas.openxmlformats.org/officeDocument/2006/relationships/hyperlink" Target="https://stackoverflow.com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  <p:sp>
        <p:nvSpPr>
          <p:cNvPr id="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 anchor="ctr" anchorCtr="0">
            <a:noAutofit/>
          </a:bodyPr>
          <a:lstStyle/>
          <a:p>
            <a:pPr>
              <a:buClrTx/>
              <a:buSzTx/>
            </a:pPr>
            <a:r>
              <a:rPr lang="en-GB" sz="2800" dirty="0"/>
              <a:t>Introduction to R – Part 2</a:t>
            </a:r>
            <a:br>
              <a:rPr lang="en-GB" sz="2800" dirty="0"/>
            </a:br>
            <a:r>
              <a:rPr lang="en-GB" sz="2800" dirty="0"/>
              <a:t>Advanced Graphics</a:t>
            </a:r>
            <a:endParaRPr lang="en-GB" altLang="en-US" sz="2800" dirty="0"/>
          </a:p>
        </p:txBody>
      </p:sp>
      <p:pic>
        <p:nvPicPr>
          <p:cNvPr id="13" name="Picture 16" descr="Nottingham Trent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1415752" y="4437696"/>
            <a:ext cx="6324600" cy="64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None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altLang="en-US" sz="1800" b="1" dirty="0"/>
              <a:t>Dr Ben Dickins</a:t>
            </a:r>
          </a:p>
          <a:p>
            <a:pPr>
              <a:buClrTx/>
            </a:pPr>
            <a:r>
              <a:rPr lang="en-GB" altLang="en-US" sz="1200" b="1" dirty="0"/>
              <a:t>MS Teams, Friday 11.30-13.00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Attaching a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33157" y="1573818"/>
            <a:ext cx="7120254" cy="42143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Many datasets are available: 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library(help = "datasets")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Let’s get one of them and find out about 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data(warpbreaks)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?warpbreaks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View(warpbreaks)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then attach the data to memory: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remembered.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Aggregation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173" name="Table 173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Detaching a Dataset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54742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Always do it !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forgotten.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3201655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How do we refer to columns is detached objects?</a:t>
            </a:r>
          </a:p>
        </p:txBody>
      </p:sp>
      <p:sp>
        <p:nvSpPr>
          <p:cNvPr id="9" name="Shape 183"/>
          <p:cNvSpPr/>
          <p:nvPr/>
        </p:nvSpPr>
        <p:spPr>
          <a:xfrm>
            <a:off x="889536" y="3703053"/>
            <a:ext cx="7407497" cy="203132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The old-fashioned way:</a:t>
            </a:r>
            <a:endParaRPr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warpbreaks[,3]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By column header using $ notation (very useful!):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en-US" dirty="0" err="1"/>
              <a:t>warpbreaks$tension</a:t>
            </a:r>
            <a:r>
              <a:rPr lang="en-US" dirty="0"/>
              <a:t>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9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a comparison with the base package</a:t>
            </a:r>
          </a:p>
        </p:txBody>
      </p:sp>
    </p:spTree>
    <p:extLst>
      <p:ext uri="{BB962C8B-B14F-4D97-AF65-F5344CB8AC3E}">
        <p14:creationId xmlns:p14="http://schemas.microsoft.com/office/powerpoint/2010/main" val="555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Base Package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arctic_df &lt;- read.csv("</a:t>
            </a:r>
            <a:r>
              <a:rPr lang="en-US" sz="2000" dirty="0" err="1"/>
              <a:t>NOAA_Arctic.csv</a:t>
            </a:r>
            <a:r>
              <a:rPr lang="en-US" sz="2000" dirty="0"/>
              <a:t>")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>
                <a:solidFill>
                  <a:srgbClr val="FF0000"/>
                </a:solidFill>
              </a:rPr>
              <a:t>What went wrong? </a:t>
            </a:r>
            <a:r>
              <a:rPr lang="en-US" sz="2400" dirty="0"/>
              <a:t>Go look at the file.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673692"/>
            <a:ext cx="7407497" cy="123110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try: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arctic_df</a:t>
            </a:r>
            <a:r>
              <a:rPr lang="en-US" sz="2000" dirty="0"/>
              <a:t> &lt;- </a:t>
            </a:r>
            <a:r>
              <a:rPr lang="en-US" sz="2000" dirty="0" err="1"/>
              <a:t>read.csv</a:t>
            </a:r>
            <a:r>
              <a:rPr lang="en-US" sz="2000" dirty="0"/>
              <a:t>("</a:t>
            </a:r>
            <a:r>
              <a:rPr lang="en-US" sz="2000" dirty="0" err="1"/>
              <a:t>NOAA_Arctic.csv</a:t>
            </a:r>
            <a:r>
              <a:rPr lang="en-US" sz="2000" dirty="0"/>
              <a:t>", </a:t>
            </a:r>
            <a:r>
              <a:rPr lang="en-US" sz="2000" dirty="0" err="1"/>
              <a:t>comment.char</a:t>
            </a:r>
            <a:r>
              <a:rPr lang="en-US" sz="2000" dirty="0"/>
              <a:t> = "#")</a:t>
            </a:r>
            <a:r>
              <a:rPr sz="2000" dirty="0">
                <a:sym typeface="Calibri"/>
              </a:rPr>
              <a:t>↵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Take a look at the CSV file using a text editor. What do you see?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Other useful arguments are skip and header.</a:t>
            </a:r>
          </a:p>
        </p:txBody>
      </p:sp>
    </p:spTree>
    <p:extLst>
      <p:ext uri="{BB962C8B-B14F-4D97-AF65-F5344CB8AC3E}">
        <p14:creationId xmlns:p14="http://schemas.microsoft.com/office/powerpoint/2010/main" val="5768551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</a:t>
            </a:r>
            <a:r>
              <a:rPr lang="en-US" dirty="0" err="1"/>
              <a:t>tidyverse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92333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First </a:t>
            </a:r>
            <a:r>
              <a:rPr lang="en-US" strike="sngStrike" dirty="0"/>
              <a:t>load the library</a:t>
            </a:r>
            <a:r>
              <a:rPr lang="en-US" dirty="0"/>
              <a:t> (if </a:t>
            </a:r>
            <a:r>
              <a:rPr lang="en-US" dirty="0" err="1"/>
              <a:t>tidyverse</a:t>
            </a:r>
            <a:r>
              <a:rPr lang="en-US" dirty="0"/>
              <a:t> not loaded):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library(</a:t>
            </a:r>
            <a:r>
              <a:rPr lang="en-US" sz="2000" dirty="0" err="1"/>
              <a:t>tidyverse</a:t>
            </a:r>
            <a:r>
              <a:rPr lang="en-US" sz="2000" dirty="0"/>
              <a:t>) ↵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471067"/>
            <a:ext cx="7407497" cy="166455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arctic &lt;- </a:t>
            </a:r>
            <a:r>
              <a:rPr lang="en-US" sz="2000" dirty="0" err="1"/>
              <a:t>read_csv</a:t>
            </a:r>
            <a:r>
              <a:rPr lang="en-US" sz="2000" dirty="0"/>
              <a:t>("</a:t>
            </a:r>
            <a:r>
              <a:rPr lang="en-US" sz="2000" dirty="0" err="1"/>
              <a:t>NOAA_Arctic.csv</a:t>
            </a:r>
            <a:r>
              <a:rPr lang="en-US" sz="2000" dirty="0"/>
              <a:t>", comment = "#")</a:t>
            </a:r>
            <a:r>
              <a:rPr sz="2000" dirty="0">
                <a:sym typeface="Calibri"/>
              </a:rPr>
              <a:t>↵</a:t>
            </a:r>
            <a:endParaRPr lang="en-US" sz="2000" dirty="0">
              <a:sym typeface="Calibri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454159"/>
            <a:ext cx="7132320" cy="1016907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We might have loaded just the `</a:t>
            </a:r>
            <a:r>
              <a:rPr lang="en-US" sz="2400" dirty="0" err="1"/>
              <a:t>readr</a:t>
            </a:r>
            <a:r>
              <a:rPr lang="en-US" sz="2400" dirty="0"/>
              <a:t>` package but here we load all the </a:t>
            </a:r>
            <a:r>
              <a:rPr lang="en-US" sz="2400" dirty="0" err="1"/>
              <a:t>tidyverse</a:t>
            </a:r>
            <a:r>
              <a:rPr lang="en-US" sz="2400" dirty="0"/>
              <a:t> metapackage. Now let’s use </a:t>
            </a:r>
            <a:r>
              <a:rPr lang="en-US" sz="2400" dirty="0" err="1"/>
              <a:t>readr</a:t>
            </a:r>
            <a:r>
              <a:rPr lang="en-US" sz="2400" dirty="0"/>
              <a:t> to load the data into a `</a:t>
            </a:r>
            <a:r>
              <a:rPr lang="en-US" sz="2400" dirty="0" err="1"/>
              <a:t>tibble</a:t>
            </a:r>
            <a:r>
              <a:rPr lang="en-US" sz="2400" dirty="0"/>
              <a:t>`: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So what? Look carefully at the column names. Notice the use of `` around `complex column names`.</a:t>
            </a:r>
          </a:p>
        </p:txBody>
      </p:sp>
    </p:spTree>
    <p:extLst>
      <p:ext uri="{BB962C8B-B14F-4D97-AF65-F5344CB8AC3E}">
        <p14:creationId xmlns:p14="http://schemas.microsoft.com/office/powerpoint/2010/main" val="124731528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1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1" name="Shape 183"/>
          <p:cNvSpPr/>
          <p:nvPr/>
        </p:nvSpPr>
        <p:spPr>
          <a:xfrm>
            <a:off x="889536" y="2419560"/>
            <a:ext cx="7407497" cy="188000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filter(arctic, Month==1, Day==1)↵</a:t>
            </a:r>
          </a:p>
          <a:p>
            <a:pPr lvl="0">
              <a:spcBef>
                <a:spcPts val="1200"/>
              </a:spcBef>
              <a:buClr>
                <a:srgbClr val="9F2936"/>
              </a:buClr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&gt; filter(arctic, `Extent (10^6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km)`&lt;=3.5) 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1632678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Now we can do several things to the </a:t>
            </a:r>
            <a:r>
              <a:rPr lang="en-US" sz="2400" dirty="0" err="1"/>
              <a:t>tibble</a:t>
            </a:r>
            <a:r>
              <a:rPr lang="en-US" sz="2400" dirty="0"/>
              <a:t> (using </a:t>
            </a:r>
            <a:r>
              <a:rPr lang="en-US" sz="2400" dirty="0" err="1"/>
              <a:t>dplyr</a:t>
            </a:r>
            <a:r>
              <a:rPr lang="en-US" sz="2400" dirty="0"/>
              <a:t>, also in the </a:t>
            </a:r>
            <a:r>
              <a:rPr lang="en-US" sz="2400" dirty="0" err="1"/>
              <a:t>tidyverse</a:t>
            </a:r>
            <a:r>
              <a:rPr lang="en-US" sz="2400" dirty="0"/>
              <a:t>):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4643039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Here you are selecting rows based on values. It is also possible to use &amp; (for AND) and | (for OR) queries.</a:t>
            </a:r>
          </a:p>
        </p:txBody>
      </p:sp>
    </p:spTree>
    <p:extLst>
      <p:ext uri="{BB962C8B-B14F-4D97-AF65-F5344CB8AC3E}">
        <p14:creationId xmlns:p14="http://schemas.microsoft.com/office/powerpoint/2010/main" val="136031276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2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43909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 let’s tame the lengthy variable name: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 &lt;- rename(arctic, Extent=`Extent (10^6 sq km)`)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let’s try these: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Year)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equivalent to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arctic$Year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Year:Day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make a new variable: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mutate(arctic,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logex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=log(Extent))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# what happens if you use transmute instead of mutate?</a:t>
            </a:r>
          </a:p>
        </p:txBody>
      </p:sp>
    </p:spTree>
    <p:extLst>
      <p:ext uri="{BB962C8B-B14F-4D97-AF65-F5344CB8AC3E}">
        <p14:creationId xmlns:p14="http://schemas.microsoft.com/office/powerpoint/2010/main" val="15414808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 err="1"/>
              <a:t>Summarising</a:t>
            </a:r>
            <a:r>
              <a:rPr lang="en-US" dirty="0"/>
              <a:t> Data 1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396005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Summarise</a:t>
            </a:r>
            <a:r>
              <a:rPr lang="en-US" baseline="30000" dirty="0"/>
              <a:t>1</a:t>
            </a:r>
            <a:r>
              <a:rPr lang="en-US" dirty="0"/>
              <a:t> can be used to convert to a single row: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summarise(arctic, area=min(Extent))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More useful if you can group the data: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group_by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(arctic, Year)↵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go take a look at this object</a:t>
            </a:r>
            <a:r>
              <a:rPr lang="en-GB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doesn’t look very interesting – but let’s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</a:rPr>
              <a:t>summarise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 that instead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summarise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by_year,area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=min(Extent))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now what’s happened?</a:t>
            </a: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C4AF8-0AD0-3B40-A430-9A1B1D1D2021}"/>
              </a:ext>
            </a:extLst>
          </p:cNvPr>
          <p:cNvSpPr txBox="1">
            <a:spLocks/>
          </p:cNvSpPr>
          <p:nvPr/>
        </p:nvSpPr>
        <p:spPr>
          <a:xfrm>
            <a:off x="286253" y="6546107"/>
            <a:ext cx="7132320" cy="3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1400" baseline="30000" dirty="0"/>
              <a:t>1</a:t>
            </a:r>
            <a:r>
              <a:rPr lang="en-US" sz="1400" dirty="0"/>
              <a:t> yes UK spelling here – </a:t>
            </a:r>
            <a:r>
              <a:rPr lang="en-US" sz="1400" dirty="0" err="1"/>
              <a:t>tidyverse</a:t>
            </a:r>
            <a:r>
              <a:rPr lang="en-US" sz="1400" dirty="0"/>
              <a:t> author is from New Zealand…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CE2AB9-94A1-BF43-BFA5-CC7495759769}"/>
              </a:ext>
            </a:extLst>
          </p:cNvPr>
          <p:cNvSpPr txBox="1">
            <a:spLocks/>
          </p:cNvSpPr>
          <p:nvPr/>
        </p:nvSpPr>
        <p:spPr>
          <a:xfrm>
            <a:off x="1005840" y="5454413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We are making a lot of intermediate objects here and having to inspect them</a:t>
            </a:r>
          </a:p>
        </p:txBody>
      </p:sp>
    </p:spTree>
    <p:extLst>
      <p:ext uri="{BB962C8B-B14F-4D97-AF65-F5344CB8AC3E}">
        <p14:creationId xmlns:p14="http://schemas.microsoft.com/office/powerpoint/2010/main" val="55030755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 err="1"/>
              <a:t>Summarising</a:t>
            </a:r>
            <a:r>
              <a:rPr lang="en-US" dirty="0"/>
              <a:t> Data 2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14133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Let’s do this slightly differently: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max_ice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summarise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by_year,area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=max(Extent))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  <a:endParaRPr lang="en-US"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E680C-F9AC-D641-9C86-81EFC221061E}"/>
              </a:ext>
            </a:extLst>
          </p:cNvPr>
          <p:cNvSpPr/>
          <p:nvPr/>
        </p:nvSpPr>
        <p:spPr>
          <a:xfrm>
            <a:off x="877960" y="2743603"/>
            <a:ext cx="7407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>
              <a:buClrTx/>
              <a:buNone/>
            </a:pPr>
            <a:r>
              <a:rPr lang="en-US" sz="2400" dirty="0"/>
              <a:t>Wrapping an assignment in </a:t>
            </a:r>
            <a:r>
              <a:rPr lang="en-US" sz="2400" dirty="0">
                <a:solidFill>
                  <a:srgbClr val="00B050"/>
                </a:solidFill>
              </a:rPr>
              <a:t>outer brackets</a:t>
            </a:r>
            <a:r>
              <a:rPr lang="en-US" sz="2400" dirty="0"/>
              <a:t> prints output to the screen as well as assigning.</a:t>
            </a:r>
          </a:p>
        </p:txBody>
      </p:sp>
      <p:sp>
        <p:nvSpPr>
          <p:cNvPr id="10" name="Shape 183">
            <a:extLst>
              <a:ext uri="{FF2B5EF4-FFF2-40B4-BE49-F238E27FC236}">
                <a16:creationId xmlns:a16="http://schemas.microsoft.com/office/drawing/2014/main" id="{73119A3D-7C5A-D24F-8575-3BB3B9BE293C}"/>
              </a:ext>
            </a:extLst>
          </p:cNvPr>
          <p:cNvSpPr/>
          <p:nvPr/>
        </p:nvSpPr>
        <p:spPr>
          <a:xfrm>
            <a:off x="889534" y="3735611"/>
            <a:ext cx="7407497" cy="83356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So we can also look at it whenever we wish: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max_ice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  <a:endParaRPr lang="en-US"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71EDEA-0B45-6749-9A4B-9BB723DAE9B8}"/>
              </a:ext>
            </a:extLst>
          </p:cNvPr>
          <p:cNvSpPr/>
          <p:nvPr/>
        </p:nvSpPr>
        <p:spPr>
          <a:xfrm>
            <a:off x="1005840" y="4742358"/>
            <a:ext cx="7407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>
              <a:buClrTx/>
              <a:buNone/>
            </a:pPr>
            <a:r>
              <a:rPr lang="en-US" sz="2400" dirty="0"/>
              <a:t>But we are still working with intermediate objects. That could get untidy.</a:t>
            </a:r>
          </a:p>
        </p:txBody>
      </p:sp>
    </p:spTree>
    <p:extLst>
      <p:ext uri="{BB962C8B-B14F-4D97-AF65-F5344CB8AC3E}">
        <p14:creationId xmlns:p14="http://schemas.microsoft.com/office/powerpoint/2010/main" val="3188813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9" name="Shape 1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Installations: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Installing packages for later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Data wrangling in R: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Types of objects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Aggregation methods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Attaching/detaching datasets</a:t>
            </a:r>
            <a:endParaRPr lang="en-US" sz="2000" dirty="0"/>
          </a:p>
          <a:p>
            <a:pPr marL="660987" lvl="2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lang="en-US" sz="2000" dirty="0"/>
              <a:t>An Introduction to the </a:t>
            </a:r>
            <a:r>
              <a:rPr lang="en-US" sz="2000" dirty="0" err="1"/>
              <a:t>tidyverse</a:t>
            </a:r>
            <a:r>
              <a:rPr lang="en-US" sz="2000" dirty="0"/>
              <a:t>.</a:t>
            </a:r>
            <a:endParaRPr sz="2000" dirty="0"/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Base package {advanced graphics}: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Types of graphical functions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Inspecting/attaching a dataset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Barcharts: simple to advanced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ggplot2 package: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grammar of graphics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Examples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GB" dirty="0"/>
              <a:t>Piping Data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230832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Using pipes: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/>
              <a:t> lean_yrs &lt;- </a:t>
            </a:r>
            <a:r>
              <a:rPr lang="en-US" sz="2000" b="1" dirty="0"/>
              <a:t>arctic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+ </a:t>
            </a:r>
            <a:r>
              <a:rPr lang="en-US" sz="2000" dirty="0" err="1"/>
              <a:t>group_by</a:t>
            </a:r>
            <a:r>
              <a:rPr lang="en-US" sz="2000" dirty="0"/>
              <a:t>(Year)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+ </a:t>
            </a:r>
            <a:r>
              <a:rPr lang="en-US" sz="2000" dirty="0" err="1"/>
              <a:t>summarise</a:t>
            </a:r>
            <a:r>
              <a:rPr lang="en-US" sz="2000" dirty="0"/>
              <a:t>(area=min(Extent))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+ filter(area &lt; 5) 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↵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5840" y="3839152"/>
            <a:ext cx="7132320" cy="214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pipes </a:t>
            </a:r>
            <a:r>
              <a:rPr lang="en-US" sz="2400" dirty="0"/>
              <a:t>enables you to skip references and pass your analyses on for further processing.</a:t>
            </a:r>
          </a:p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In this example, we piped from line to line but you can enter all in one line.</a:t>
            </a:r>
          </a:p>
        </p:txBody>
      </p:sp>
    </p:spTree>
    <p:extLst>
      <p:ext uri="{BB962C8B-B14F-4D97-AF65-F5344CB8AC3E}">
        <p14:creationId xmlns:p14="http://schemas.microsoft.com/office/powerpoint/2010/main" val="5685509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enough already give me a graph!</a:t>
            </a:r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Ok, but then we’ll have to go slow again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539F0C-A75A-014D-82A0-49ADED8D919B}"/>
              </a:ext>
            </a:extLst>
          </p:cNvPr>
          <p:cNvSpPr/>
          <p:nvPr/>
        </p:nvSpPr>
        <p:spPr>
          <a:xfrm>
            <a:off x="833377" y="1140315"/>
            <a:ext cx="768559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/>
              <a:t>So, I highly recommend consulting </a:t>
            </a:r>
            <a:r>
              <a:rPr lang="en-US" sz="2800" dirty="0">
                <a:hlinkClick r:id="rId2"/>
              </a:rPr>
              <a:t>R for Data Science</a:t>
            </a:r>
            <a:r>
              <a:rPr lang="en-US" sz="2800" dirty="0"/>
              <a:t>, in particular: chapters 5 and 12</a:t>
            </a:r>
          </a:p>
          <a:p>
            <a:pPr algn="ctr">
              <a:buNone/>
            </a:pPr>
            <a:r>
              <a:rPr lang="en-US" sz="2800" dirty="0"/>
              <a:t>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106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on one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Shape 183"/>
          <p:cNvSpPr/>
          <p:nvPr/>
        </p:nvSpPr>
        <p:spPr>
          <a:xfrm>
            <a:off x="0" y="1329565"/>
            <a:ext cx="9133726" cy="329320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sz="2800" dirty="0"/>
              <a:t>Using ggplot2 (part of </a:t>
            </a:r>
            <a:r>
              <a:rPr lang="en-US" sz="2800" dirty="0" err="1"/>
              <a:t>tidyverse</a:t>
            </a:r>
            <a:r>
              <a:rPr lang="en-US" sz="2800" dirty="0"/>
              <a:t>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library(</a:t>
            </a:r>
            <a:r>
              <a:rPr lang="en-US" sz="2000" dirty="0" err="1">
                <a:solidFill>
                  <a:schemeClr val="tx1"/>
                </a:solidFill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sz="2000" dirty="0" err="1">
                <a:solidFill>
                  <a:schemeClr val="tx1"/>
                </a:solidFill>
              </a:rPr>
              <a:t>arctic</a:t>
            </a:r>
            <a:r>
              <a:rPr lang="mr-IN" sz="2000" dirty="0">
                <a:solidFill>
                  <a:schemeClr val="tx1"/>
                </a:solidFill>
              </a:rPr>
              <a:t> </a:t>
            </a:r>
            <a:r>
              <a:rPr lang="mr-IN" sz="2000" dirty="0">
                <a:solidFill>
                  <a:srgbClr val="FF0000"/>
                </a:solidFill>
              </a:rPr>
              <a:t>%&gt;%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mutate(Date2=</a:t>
            </a:r>
            <a:r>
              <a:rPr lang="en-US" sz="2000" dirty="0" err="1">
                <a:solidFill>
                  <a:schemeClr val="tx1"/>
                </a:solidFill>
              </a:rPr>
              <a:t>make_datetime</a:t>
            </a:r>
            <a:r>
              <a:rPr lang="en-US" sz="2000" dirty="0">
                <a:solidFill>
                  <a:schemeClr val="tx1"/>
                </a:solidFill>
              </a:rPr>
              <a:t>(Year, Month, Day))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as.numeric</a:t>
            </a:r>
            <a:r>
              <a:rPr lang="en-US" sz="2000" dirty="0">
                <a:solidFill>
                  <a:schemeClr val="tx1"/>
                </a:solidFill>
              </a:rPr>
              <a:t>(format(Date2, "%j")))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(x=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, y=Extent,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=Year)) </a:t>
            </a:r>
            <a:r>
              <a:rPr lang="en-US" sz="2000" dirty="0">
                <a:solidFill>
                  <a:srgbClr val="00B050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geom_point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5840" y="5054884"/>
            <a:ext cx="7132320" cy="73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But we’ll come back to this package later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2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Patience: </a:t>
            </a:r>
            <a:r>
              <a:rPr dirty="0"/>
              <a:t>Base package graphics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plots in the base package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98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Graphical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7663">
              <a:spcBef>
                <a:spcPts val="1800"/>
              </a:spcBef>
              <a:buChar char="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Two types of plotting function in the </a:t>
            </a:r>
            <a:r>
              <a:rPr lang="en-US" b="1" dirty="0"/>
              <a:t>base package</a:t>
            </a:r>
            <a:r>
              <a:rPr lang="en-US" dirty="0"/>
              <a:t>: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high-level,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plot(),boxplot(),image()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low-level,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title()</a:t>
            </a:r>
            <a:r>
              <a:rPr lang="en-US" dirty="0"/>
              <a:t>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points(),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abline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In general, </a:t>
            </a:r>
            <a:r>
              <a:rPr lang="en-US" b="1" dirty="0"/>
              <a:t>modularity is good</a:t>
            </a:r>
            <a:r>
              <a:rPr lang="en-US" dirty="0"/>
              <a:t>, meaning use low level function to decorate plots.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Let’s start with something familiar - the “</a:t>
            </a:r>
            <a:r>
              <a:rPr lang="en-US" dirty="0" err="1"/>
              <a:t>mtcars</a:t>
            </a:r>
            <a:r>
              <a:rPr lang="en-US" dirty="0"/>
              <a:t>” dataset.</a:t>
            </a:r>
          </a:p>
          <a:p>
            <a:endParaRPr lang="en-US"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0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An Old Favourite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00909" y="1541571"/>
            <a:ext cx="7184750" cy="370818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Get it into the memory: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</a:t>
            </a:r>
            <a:r>
              <a:rPr dirty="0" err="1"/>
              <a:t>mtcars</a:t>
            </a:r>
            <a:r>
              <a:rPr dirty="0"/>
              <a:t>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Refresh yours!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mtcars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</a:t>
            </a:r>
            <a:r>
              <a:rPr dirty="0" err="1"/>
              <a:t>mtcars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</a:t>
            </a:r>
            <a:r>
              <a:rPr dirty="0" err="1"/>
              <a:t>mtcars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str</a:t>
            </a:r>
            <a:r>
              <a:rPr dirty="0"/>
              <a:t>(</a:t>
            </a:r>
            <a:r>
              <a:rPr dirty="0" err="1"/>
              <a:t>mtcars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plot(</a:t>
            </a:r>
            <a:r>
              <a:rPr dirty="0" err="1"/>
              <a:t>mtcars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0" name="Shape 210"/>
          <p:cNvSpPr/>
          <p:nvPr/>
        </p:nvSpPr>
        <p:spPr>
          <a:xfrm>
            <a:off x="791330" y="5445223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how insane the plot() function can be = all against all. Let’s make things behave properly.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10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1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and Aggregating Counts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87512" y="2689054"/>
            <a:ext cx="7336351" cy="299825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gears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>
                <a:latin typeface="+mn-lt"/>
              </a:rPr>
              <a:t>Yes, `table()` tabulates count data = cool…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8" name="Shape 218"/>
          <p:cNvSpPr/>
          <p:nvPr/>
        </p:nvSpPr>
        <p:spPr>
          <a:xfrm>
            <a:off x="791330" y="1737791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We can use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dirty="0"/>
              <a:t> for plotting counts (in which both the x and y variable are </a:t>
            </a:r>
            <a:r>
              <a:rPr dirty="0">
                <a:solidFill>
                  <a:srgbClr val="FF0000"/>
                </a:solidFill>
              </a:rPr>
              <a:t>categorical</a:t>
            </a:r>
            <a:r>
              <a:rPr dirty="0"/>
              <a:t>).</a:t>
            </a:r>
          </a:p>
        </p:txBody>
      </p:sp>
      <p:sp>
        <p:nvSpPr>
          <p:cNvPr id="219" name="Shape 219"/>
          <p:cNvSpPr/>
          <p:nvPr/>
        </p:nvSpPr>
        <p:spPr>
          <a:xfrm>
            <a:off x="791330" y="5818968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That looks alright, but a bit simple…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2" animBg="1" advAuto="0"/>
      <p:bldP spid="218" grpId="1" animBg="1" advAuto="0"/>
      <p:bldP spid="219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2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Elaborating Plots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88940" y="1673617"/>
            <a:ext cx="7208689" cy="340041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plot the density of the counts: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barplot(counts/length(gear), names.arg=c("three","four","five"))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4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label our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Distribution", xlab="Number of Gears", ylab="Relative Frequency")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27" name="Shape 227"/>
          <p:cNvSpPr/>
          <p:nvPr/>
        </p:nvSpPr>
        <p:spPr>
          <a:xfrm>
            <a:off x="791330" y="5517231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We wrote decorative text using a low level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  <p:bldP spid="227" grpId="2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with Point Estimates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16417" y="2557852"/>
            <a:ext cx="7208689" cy="339431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calculate the mean mpg rating for cars with different numbers of gears: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heights &lt;- tapply(mpg, gear, mean)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plot and label these: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barplot(heights)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title(main="Mean Efficiency", xlab="Number of Gears", ylab="Miles per Gallon")</a:t>
            </a:r>
          </a:p>
        </p:txBody>
      </p:sp>
      <p:sp>
        <p:nvSpPr>
          <p:cNvPr id="235" name="Shape 235"/>
          <p:cNvSpPr/>
          <p:nvPr/>
        </p:nvSpPr>
        <p:spPr>
          <a:xfrm>
            <a:off x="791330" y="1412775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t> for point estimates of a </a:t>
            </a:r>
            <a:r>
              <a:rPr>
                <a:solidFill>
                  <a:srgbClr val="FF0000"/>
                </a:solidFill>
              </a:rPr>
              <a:t>continuous</a:t>
            </a:r>
            <a:r>
              <a:t> y variable; we need an *apply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  <p:bldP spid="235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8" name="image1.png"/>
            <p:cNvPicPr>
              <a:picLocks noChangeAspect="1"/>
            </p:cNvPicPr>
            <p:nvPr/>
          </p:nvPicPr>
          <p:blipFill>
            <a:blip r:embed="rId3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Confidence Intervals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08702" y="2790039"/>
            <a:ext cx="7424119" cy="148271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install and then load the package gplots: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install.packages('gplots')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library(gplots)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43" name="Shape 243"/>
          <p:cNvSpPr/>
          <p:nvPr/>
        </p:nvSpPr>
        <p:spPr>
          <a:xfrm>
            <a:off x="791330" y="1484783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We can also plot error bars. For this we need an extra library*.</a:t>
            </a:r>
          </a:p>
        </p:txBody>
      </p:sp>
      <p:sp>
        <p:nvSpPr>
          <p:cNvPr id="244" name="Shape 244"/>
          <p:cNvSpPr/>
          <p:nvPr/>
        </p:nvSpPr>
        <p:spPr>
          <a:xfrm>
            <a:off x="791330" y="4581128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This package contains an enhanced version of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barplot()</a:t>
            </a:r>
            <a:r>
              <a:rPr dirty="0"/>
              <a:t> function called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barplot2()</a:t>
            </a:r>
            <a:r>
              <a:rPr dirty="0"/>
              <a:t>.</a:t>
            </a:r>
          </a:p>
        </p:txBody>
      </p:sp>
      <p:sp>
        <p:nvSpPr>
          <p:cNvPr id="245" name="Shape 245"/>
          <p:cNvSpPr/>
          <p:nvPr/>
        </p:nvSpPr>
        <p:spPr>
          <a:xfrm>
            <a:off x="791330" y="5805263"/>
            <a:ext cx="7432534" cy="559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buSzTx/>
              <a:buNone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* it is also possible to plot error bars with the base package + the low-level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arrows()</a:t>
            </a:r>
            <a: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  <p:bldP spid="243" grpId="2" animBg="1" advAuto="0"/>
      <p:bldP spid="244" grpId="3" animBg="1" advAuto="0"/>
      <p:bldP spid="245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Time Sinks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front-load some time consuming steps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0" name="image1.png"/>
            <p:cNvPicPr>
              <a:picLocks noChangeAspect="1"/>
            </p:cNvPicPr>
            <p:nvPr/>
          </p:nvPicPr>
          <p:blipFill>
            <a:blip r:embed="rId3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Confidence Intervals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50994" y="1780201"/>
            <a:ext cx="7139535" cy="398841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exploit summary stats produced by the t.test() function*: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lower &lt;- tapply(mpg, gear, function(i) t.test(i)$conf.int[1])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upper &lt;- tapply(mpg, gear, function(i) t.test(i)$conf.int[2])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Plot the graph and decorate: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barplot2(heights, plot.ci=TRUE, ci.l=lower, ci.u=upper, ci.width=0.2)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Efficiency", xlab="Number of Gears", ylab="Miles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Multiple Predictors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042249" y="1650481"/>
            <a:ext cx="7110946" cy="438712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gears</a:t>
            </a:r>
            <a:r>
              <a:rPr b="0" dirty="0"/>
              <a:t>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 grouped by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 dirty="0"/>
              <a:t>: 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table(vs,gear)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col=c("lightblue","mistyrose"), legend=T, args.legend=list(title="vs"))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 by Gears and VS", xlab="Number of Gears")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 sz="20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adding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beside=TRUE</a:t>
            </a:r>
            <a:r>
              <a:rPr dirty="0"/>
              <a:t> as an argument to the barplot() call. </a:t>
            </a:r>
            <a:r>
              <a:rPr dirty="0">
                <a:solidFill>
                  <a:srgbClr val="FF0000"/>
                </a:solidFill>
              </a:rPr>
              <a:t>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6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Distribution Plots: Boxplot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38847" y="1484783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dirty="0"/>
              <a:t>You can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boxplot()</a:t>
            </a:r>
            <a:r>
              <a:rPr dirty="0"/>
              <a:t> to get an idea of the distribution of y ~ (as affected by) x with an intuitive model formula.</a:t>
            </a:r>
          </a:p>
        </p:txBody>
      </p:sp>
      <p:sp>
        <p:nvSpPr>
          <p:cNvPr id="270" name="Shape 270"/>
          <p:cNvSpPr/>
          <p:nvPr/>
        </p:nvSpPr>
        <p:spPr>
          <a:xfrm>
            <a:off x="1028486" y="2523836"/>
            <a:ext cx="7087028" cy="26584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 ~ am,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title(main="Boxplot Showing Distribution", xlab="Transmission", ylab="Miles per US Gallon")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2" name="Shape 272"/>
          <p:cNvSpPr/>
          <p:nvPr/>
        </p:nvSpPr>
        <p:spPr>
          <a:xfrm>
            <a:off x="738847" y="5383646"/>
            <a:ext cx="7920882" cy="46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dirty="0"/>
              <a:t>Something like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tapply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dirty="0"/>
              <a:t> is happening behind the scenes.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  <p:bldP spid="270" grpId="2" animBg="1" advAuto="0"/>
      <p:bldP spid="272" grpId="3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Warning!!!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276" name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75" y="822700"/>
            <a:ext cx="1786097" cy="157772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923330" y="3110440"/>
            <a:ext cx="7729388" cy="18067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  <a:r>
              <a:rPr b="0" dirty="0"/>
              <a:t> This is what happens when you pass variables without the model notation: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boxplot(am, mpg, names=c("all am value", "all mpg values"))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8" name="Shape 278"/>
          <p:cNvSpPr/>
          <p:nvPr/>
        </p:nvSpPr>
        <p:spPr>
          <a:xfrm>
            <a:off x="738847" y="5200264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t>So there’s nothing wrong with passing vectors to boxplot(), but don’t expect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tapply()</a:t>
            </a:r>
            <a:r>
              <a:t> behaviour unless you use ~ notation.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  <p:bldP spid="278" grpId="2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Violin Plots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38847" y="1700808"/>
            <a:ext cx="7920882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A nice alternative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vioplot()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sp>
        <p:nvSpPr>
          <p:cNvPr id="283" name="Shape 283"/>
          <p:cNvSpPr/>
          <p:nvPr/>
        </p:nvSpPr>
        <p:spPr>
          <a:xfrm>
            <a:off x="933970" y="2424766"/>
            <a:ext cx="7204052" cy="20084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</a:pPr>
            <a:r>
              <a:rPr dirty="0"/>
              <a:t>Start by installing and loading the required library: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</a:t>
            </a:r>
            <a:r>
              <a:rPr sz="2800" dirty="0"/>
              <a:t>'</a:t>
            </a:r>
            <a:r>
              <a:rPr dirty="0"/>
              <a:t>vioplot</a:t>
            </a:r>
            <a:r>
              <a:rPr sz="2800" dirty="0"/>
              <a:t>'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library(vioplot)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  <p:bldP spid="283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Subsetting</a:t>
            </a:r>
            <a:r>
              <a:rPr dirty="0"/>
              <a:t> </a:t>
            </a:r>
            <a:r>
              <a:rPr lang="en-GB" dirty="0"/>
              <a:t>Data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020740" y="2980293"/>
            <a:ext cx="7030512" cy="209801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Get subsets of data: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auto &lt;- subset(mpg, am==0, data=</a:t>
            </a:r>
            <a:r>
              <a:rPr lang="en-GB" dirty="0" err="1"/>
              <a:t>mtcars</a:t>
            </a:r>
            <a:r>
              <a:rPr lang="en-GB"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man &lt;- subset(mpg, am==1, data=</a:t>
            </a:r>
            <a:r>
              <a:rPr lang="en-GB" dirty="0" err="1"/>
              <a:t>mtcars</a:t>
            </a:r>
            <a:r>
              <a:rPr lang="en-GB" dirty="0"/>
              <a:t>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88" name="Shape 288"/>
          <p:cNvSpPr/>
          <p:nvPr/>
        </p:nvSpPr>
        <p:spPr>
          <a:xfrm>
            <a:off x="738847" y="1700808"/>
            <a:ext cx="7920882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lvl1pPr>
          </a:lstStyle>
          <a:p>
            <a:r>
              <a:rPr dirty="0"/>
              <a:t>Th</a:t>
            </a:r>
            <a:r>
              <a:rPr lang="en-GB" dirty="0"/>
              <a:t>e `subset()`</a:t>
            </a:r>
            <a:r>
              <a:rPr dirty="0"/>
              <a:t> function helps to split a variable/vector using a factor:</a:t>
            </a:r>
          </a:p>
        </p:txBody>
      </p:sp>
      <p:sp>
        <p:nvSpPr>
          <p:cNvPr id="6" name="Shape 272">
            <a:extLst>
              <a:ext uri="{FF2B5EF4-FFF2-40B4-BE49-F238E27FC236}">
                <a16:creationId xmlns:a16="http://schemas.microsoft.com/office/drawing/2014/main" id="{DBDE03F3-8FC9-4849-90F4-483EB500767D}"/>
              </a:ext>
            </a:extLst>
          </p:cNvPr>
          <p:cNvSpPr/>
          <p:nvPr/>
        </p:nvSpPr>
        <p:spPr>
          <a:xfrm>
            <a:off x="738847" y="5383646"/>
            <a:ext cx="79208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lang="en-GB" dirty="0"/>
              <a:t>See my notes for the </a:t>
            </a:r>
            <a:r>
              <a:rPr lang="en-GB" dirty="0" err="1"/>
              <a:t>tidyverse</a:t>
            </a:r>
            <a:r>
              <a:rPr lang="en-GB" dirty="0"/>
              <a:t> approach to this (which I prefer).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animBg="1" advAuto="0"/>
      <p:bldP spid="288" grpId="2" animBg="1" advAuto="0"/>
      <p:bldP spid="6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38847" y="1700808"/>
            <a:ext cx="7920882" cy="442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Now we can try a violin plot:</a:t>
            </a:r>
          </a:p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800"/>
            </a:pPr>
            <a:r>
              <a:t>But </a:t>
            </a:r>
            <a:r>
              <a:rPr b="1" i="1"/>
              <a:t>be careful </a:t>
            </a:r>
            <a:r>
              <a:t>– this does not support the formula notation hence the need for vector splitting…</a:t>
            </a:r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Violin Plots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997899" y="2447867"/>
            <a:ext cx="7148202" cy="247026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Now we can plot: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vioplot(auto, man,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title(main="Violin Plot", xlab="Transmission", ylab="Miles per US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2" animBg="1" advAuto="0"/>
      <p:bldP spid="293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Histograms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059638" y="1572822"/>
            <a:ext cx="6952716" cy="41885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compare distributions: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hist(auto, col=rgb(1,0,0,0.5), breaks=seq(10,36,2), xlim=c(10,35), ylim=c(0,5), main="", xlab="")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hist(man, col=rgb(0,0,1,0.5), breaks=seq(10,36,2), add=T)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Decorate: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title(main="Double Histogram", xlab="Miles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legend("topright", c("automatic","manual"), fill=c(rgb(1,0,0,0.5),rgb(0,0,1,0.5)))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0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Advanced Boxplots (base)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66998" y="2299747"/>
            <a:ext cx="7252573" cy="288606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We can plot by two categorical predictors using boxplot too.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boxplot(mpg~vs*am, data=mtcars, col=(c("mistyrose","lightblue")))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Engines", xlab="Config * Transmission", ylab="Miles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1200"/>
              </a:spcBef>
              <a:buSzTx/>
              <a:buNone/>
              <a:defRPr sz="2400"/>
            </a:pPr>
            <a:r>
              <a:rPr dirty="0"/>
              <a:t>Try adding a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notch=TRUE</a:t>
            </a:r>
            <a:r>
              <a:rPr dirty="0"/>
              <a:t> argument to the plot call.</a:t>
            </a:r>
          </a:p>
        </p:txBody>
      </p:sp>
      <p:sp>
        <p:nvSpPr>
          <p:cNvPr id="309" name="Shape 309"/>
          <p:cNvSpPr/>
          <p:nvPr/>
        </p:nvSpPr>
        <p:spPr>
          <a:xfrm>
            <a:off x="791330" y="1196751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The formula notation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t> supports interrogation of multiple predictors.</a:t>
            </a:r>
          </a:p>
        </p:txBody>
      </p:sp>
      <p:sp>
        <p:nvSpPr>
          <p:cNvPr id="310" name="Shape 310"/>
          <p:cNvSpPr/>
          <p:nvPr/>
        </p:nvSpPr>
        <p:spPr>
          <a:xfrm>
            <a:off x="755575" y="5661247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I’ll leave further decoration to you…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animBg="1" advAuto="0"/>
      <p:bldP spid="309" grpId="2" animBg="1" advAuto="0"/>
      <p:bldP spid="310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Quick Alternative Plot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12"/>
          </p:nvPr>
        </p:nvSpPr>
        <p:spPr>
          <a:xfrm>
            <a:off x="7535822" y="6319283"/>
            <a:ext cx="321907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97184" y="2319085"/>
            <a:ext cx="7392201" cy="175727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We can plot miles per gallon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mpg</a:t>
            </a:r>
            <a:r>
              <a:rPr b="0"/>
              <a:t>) grouped by # of gears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gear</a:t>
            </a:r>
            <a:r>
              <a:rPr b="0"/>
              <a:t>) and engine config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/>
              <a:t>)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interaction.plot(mtcars$gear, mtcars$vs, mtcars$mpg)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18" name="Shape 318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Quick plot with two predictors</a:t>
            </a:r>
          </a:p>
        </p:txBody>
      </p:sp>
      <p:sp>
        <p:nvSpPr>
          <p:cNvPr id="319" name="Shape 319"/>
          <p:cNvSpPr/>
          <p:nvPr/>
        </p:nvSpPr>
        <p:spPr>
          <a:xfrm>
            <a:off x="755575" y="4653136"/>
            <a:ext cx="792088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mtcars$vs</a:t>
            </a:r>
            <a:r>
              <a:rPr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is used as a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tracing factor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animBg="1" advAuto="0"/>
      <p:bldP spid="319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Package Installation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983222"/>
          </a:xfrm>
        </p:spPr>
        <p:txBody>
          <a:bodyPr>
            <a:normAutofit fontScale="92500"/>
          </a:bodyPr>
          <a:lstStyle/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200" dirty="0"/>
              <a:t>Packages contain additional functions and should be maintained with strict versioning. The </a:t>
            </a:r>
            <a:r>
              <a:rPr lang="en-US" sz="2200" dirty="0" err="1"/>
              <a:t>tidyverse</a:t>
            </a:r>
            <a:r>
              <a:rPr lang="en-US" sz="2200" dirty="0"/>
              <a:t> is a </a:t>
            </a:r>
            <a:r>
              <a:rPr lang="en-US" sz="2200" dirty="0" err="1"/>
              <a:t>metapackage</a:t>
            </a:r>
            <a:r>
              <a:rPr lang="en-US" sz="2200" dirty="0"/>
              <a:t> (a family of packages) and you can find out more about it </a:t>
            </a:r>
            <a:r>
              <a:rPr lang="en-US" sz="2200" dirty="0">
                <a:hlinkClick r:id="rId3"/>
              </a:rPr>
              <a:t>here</a:t>
            </a:r>
            <a:r>
              <a:rPr lang="en-US" sz="2200" dirty="0"/>
              <a:t>.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02684" y="2676226"/>
            <a:ext cx="7239273" cy="155170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</a:t>
            </a:r>
            <a:endParaRPr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</a:t>
            </a:r>
            <a:r>
              <a:rPr lang="en-US" dirty="0"/>
              <a:t>tidyverse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install.packages(c(</a:t>
            </a:r>
            <a:r>
              <a:rPr lang="mr-IN" dirty="0"/>
              <a:t>'</a:t>
            </a:r>
            <a:r>
              <a:rPr dirty="0"/>
              <a:t>gplots</a:t>
            </a:r>
            <a:r>
              <a:rPr lang="mr-IN" dirty="0"/>
              <a:t>'</a:t>
            </a:r>
            <a:r>
              <a:rPr dirty="0"/>
              <a:t>,</a:t>
            </a:r>
            <a:r>
              <a:rPr lang="mr-IN" dirty="0"/>
              <a:t> '</a:t>
            </a:r>
            <a:r>
              <a:rPr dirty="0"/>
              <a:t>vioplot'))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install.packages('shiny')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85626" y="2563878"/>
            <a:ext cx="7993295" cy="1746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1005840" y="4449214"/>
            <a:ext cx="7132320" cy="141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dirty="0">
                <a:sym typeface="Arial"/>
              </a:rPr>
              <a:t>You only need to install a package once on your own computer. But before we use each (meta)package we will load it into memory for each session using the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library()</a:t>
            </a:r>
            <a:r>
              <a:rPr lang="en-US" sz="2000" dirty="0">
                <a:sym typeface="Arial"/>
              </a:rPr>
              <a:t> function.</a:t>
            </a:r>
          </a:p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dirty="0">
                <a:solidFill>
                  <a:srgbClr val="FF0000"/>
                </a:solidFill>
                <a:sym typeface="Arial"/>
              </a:rPr>
              <a:t>Let me show you how to do this using the </a:t>
            </a:r>
            <a:r>
              <a:rPr lang="en-US" sz="2000" dirty="0" err="1">
                <a:solidFill>
                  <a:srgbClr val="FF0000"/>
                </a:solidFill>
                <a:sym typeface="Arial"/>
              </a:rPr>
              <a:t>RStudio</a:t>
            </a:r>
            <a:r>
              <a:rPr lang="en-US" sz="2000" dirty="0">
                <a:solidFill>
                  <a:srgbClr val="FF0000"/>
                </a:solidFill>
                <a:sym typeface="Arial"/>
              </a:rPr>
              <a:t> interface!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Cleaning Up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32749" y="1334530"/>
            <a:ext cx="7278502" cy="240065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200" b="1"/>
            </a:pPr>
            <a:r>
              <a:rPr dirty="0"/>
              <a:t>Do it yourself </a:t>
            </a:r>
            <a:r>
              <a:rPr b="0" dirty="0"/>
              <a:t>Detach from the dataset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detach(mtcars)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/>
            </a:pPr>
            <a:r>
              <a:rPr dirty="0"/>
              <a:t>You can also clean up variables: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rm(auto</a:t>
            </a:r>
            <a:r>
              <a:rPr lang="en-GB" dirty="0"/>
              <a:t>, man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rm(list=ls())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24" name="Shape 324"/>
          <p:cNvSpPr/>
          <p:nvPr/>
        </p:nvSpPr>
        <p:spPr>
          <a:xfrm>
            <a:off x="1320800" y="4026756"/>
            <a:ext cx="8229600" cy="50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457200"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pPr>
            <a:r>
              <a:rPr dirty="0"/>
              <a:t>Using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dirty="0"/>
              <a:t> is playing with fire!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Graphical Parameters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014657" y="2126944"/>
            <a:ext cx="7166131" cy="398314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load some data from a file: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setwd('~/Desktop/</a:t>
            </a:r>
            <a:r>
              <a:rPr lang="en-US" sz="2000" dirty="0">
                <a:sym typeface="Courier New"/>
              </a:rPr>
              <a:t>render-master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array &lt;- read.csv(</a:t>
            </a:r>
            <a:r>
              <a:rPr lang="en-US" dirty="0"/>
              <a:t>'heatmaps_in_r</a:t>
            </a:r>
            <a:r>
              <a:rPr dirty="0"/>
              <a:t>.csv', header = TRUE, comment.char="#", row.names = 1)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We reset some graphical parameters and make our heatmap: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 &lt;-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32" name="Shape 332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A microarray with minimal data…</a:t>
            </a:r>
          </a:p>
        </p:txBody>
      </p:sp>
      <p:sp>
        <p:nvSpPr>
          <p:cNvPr id="333" name="Shape 333"/>
          <p:cNvSpPr/>
          <p:nvPr/>
        </p:nvSpPr>
        <p:spPr>
          <a:xfrm>
            <a:off x="0" y="6581000"/>
            <a:ext cx="669674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00"/>
              </a:spcBef>
              <a:buSzTx/>
              <a:buNone/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Data adapted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http://www.sbeams.org/sample_data/</a:t>
            </a:r>
            <a:r>
              <a:t> [accessed 07/05/2015]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Graphics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005347" y="1391625"/>
            <a:ext cx="7184750" cy="374811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Reset graphics back to original: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par(op)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you can nerd out with graphical parameters: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?points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?colours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?image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41" name="Shape 341"/>
          <p:cNvSpPr/>
          <p:nvPr/>
        </p:nvSpPr>
        <p:spPr>
          <a:xfrm>
            <a:off x="755575" y="566124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Take home: parameters can be set and reset within each device. Meaning… 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Writing to a Device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047236" y="1433513"/>
            <a:ext cx="7100973" cy="426783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Now let’s get serious with graphics parameters and plotting devices: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pdf("nanoarray.pdf", 12, 6)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ylab='', axes=F)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axis(1, at=1:10, labels=rownames(array))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axis(2, at=1:4, labels=colnames(array))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title(xlab="sample", ylab="probe", cex.main=2)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dev.off()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Using source()</a:t>
            </a:r>
            <a:r>
              <a:rPr lang="en-US" sz="3200" dirty="0"/>
              <a:t> to run all lines in script</a:t>
            </a:r>
            <a:endParaRPr sz="3200" dirty="0"/>
          </a:p>
        </p:txBody>
      </p:sp>
      <p:sp>
        <p:nvSpPr>
          <p:cNvPr id="351" name="Shape 35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There is a script called </a:t>
            </a:r>
            <a:r>
              <a:rPr lang="en-US" dirty="0" err="1"/>
              <a:t>makearray.R</a:t>
            </a:r>
            <a:r>
              <a:rPr lang="en-US" dirty="0"/>
              <a:t> in the render-master folder:</a:t>
            </a: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What has this script done?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Hints: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Look in the folder again for new files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Open the script using </a:t>
            </a:r>
            <a:r>
              <a:rPr lang="en-US" dirty="0" err="1"/>
              <a:t>RStudio</a:t>
            </a:r>
            <a:r>
              <a:rPr lang="en-US" dirty="0"/>
              <a:t> or a text editor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Can you see any new objects in memory?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79888" y="2482871"/>
            <a:ext cx="7384224" cy="91307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500" b="1"/>
            </a:pPr>
            <a:r>
              <a:rPr dirty="0"/>
              <a:t>Do it yourself: </a:t>
            </a:r>
            <a:r>
              <a:rPr lang="en-US" b="0" dirty="0"/>
              <a:t>r</a:t>
            </a:r>
            <a:r>
              <a:rPr b="0" dirty="0"/>
              <a:t>un </a:t>
            </a:r>
            <a:r>
              <a:rPr lang="en-US" b="0" dirty="0"/>
              <a:t>this </a:t>
            </a:r>
            <a:r>
              <a:rPr b="0" dirty="0"/>
              <a:t>script:</a:t>
            </a:r>
          </a:p>
          <a:p>
            <a:pPr>
              <a:spcBef>
                <a:spcPts val="4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source('</a:t>
            </a:r>
            <a:r>
              <a:rPr lang="en-US" dirty="0"/>
              <a:t>makearray</a:t>
            </a:r>
            <a:r>
              <a:rPr dirty="0"/>
              <a:t>.R')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728137145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RStudio’s</a:t>
            </a:r>
            <a:r>
              <a:rPr lang="en-US" dirty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565"/>
            <a:ext cx="9144000" cy="4977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56242" y="1687381"/>
            <a:ext cx="431515" cy="418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88787" y="1889893"/>
            <a:ext cx="782549" cy="7197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ggplot2: grammar of graphics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made by a kiwi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Grammar of Graphics (ggplot2)</a:t>
            </a:r>
          </a:p>
        </p:txBody>
      </p:sp>
      <p:sp>
        <p:nvSpPr>
          <p:cNvPr id="360" name="Shape 3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: This comprises variables that we wish to represent (the relations between).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Geoms</a:t>
            </a:r>
            <a:r>
              <a:rPr>
                <a:solidFill>
                  <a:srgbClr val="000000"/>
                </a:solidFill>
              </a:rPr>
              <a:t>: Geometrical objects such as bars in a barchart will represent the data.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Aesthetics</a:t>
            </a:r>
            <a:r>
              <a:rPr>
                <a:solidFill>
                  <a:srgbClr val="000000"/>
                </a:solidFill>
              </a:rPr>
              <a:t>: These will determine how geoms are drawn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point’s position or a histogram bar’s shape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Mappings</a:t>
            </a:r>
            <a:r>
              <a:rPr>
                <a:solidFill>
                  <a:srgbClr val="000000"/>
                </a:solidFill>
              </a:rPr>
              <a:t>: from data to aesthetics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relates a data value to a point’s position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Scales</a:t>
            </a:r>
            <a:r>
              <a:rPr>
                <a:solidFill>
                  <a:srgbClr val="000000"/>
                </a:solidFill>
              </a:rPr>
              <a:t>: will determine how mapping work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larger values makes a taller bar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Guides</a:t>
            </a:r>
            <a:r>
              <a:rPr>
                <a:solidFill>
                  <a:srgbClr val="000000"/>
                </a:solidFill>
              </a:rPr>
              <a:t>: will assist the reader to understand the mappings.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tick marks and labels on an axis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339751" y="6093295"/>
            <a:ext cx="4752530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we must </a:t>
            </a:r>
            <a:r>
              <a:rPr>
                <a:solidFill>
                  <a:srgbClr val="FF0000"/>
                </a:solidFill>
              </a:rPr>
              <a:t>add</a:t>
            </a:r>
            <a:r>
              <a:t> them all together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6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ggplot2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981177" y="1710385"/>
            <a:ext cx="7279169" cy="264944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exploit the aggregation abilities of the </a:t>
            </a:r>
            <a:r>
              <a:rPr b="0" dirty="0" err="1"/>
              <a:t>plyr</a:t>
            </a:r>
            <a:r>
              <a:rPr b="0" dirty="0"/>
              <a:t> package to create a summary </a:t>
            </a:r>
            <a:r>
              <a:rPr b="0" dirty="0" err="1"/>
              <a:t>dataframe</a:t>
            </a:r>
            <a:r>
              <a:rPr b="0" dirty="0"/>
              <a:t>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#</a:t>
            </a:r>
            <a:r>
              <a:rPr dirty="0"/>
              <a:t> </a:t>
            </a:r>
            <a:r>
              <a:rPr dirty="0" err="1"/>
              <a:t>install.packages</a:t>
            </a:r>
            <a:r>
              <a:rPr dirty="0"/>
              <a:t>('ggplot2')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#</a:t>
            </a:r>
            <a:r>
              <a:rPr dirty="0"/>
              <a:t> library(ggplot2)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Our first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(x=gear, y=mpg)) </a:t>
            </a:r>
            <a:r>
              <a:rPr dirty="0">
                <a:solidFill>
                  <a:srgbClr val="FF0000"/>
                </a:solidFill>
              </a:rPr>
              <a:t>+</a:t>
            </a:r>
            <a:r>
              <a:rPr dirty="0"/>
              <a:t> </a:t>
            </a:r>
            <a:r>
              <a:rPr dirty="0" err="1"/>
              <a:t>stat_summary</a:t>
            </a:r>
            <a:r>
              <a:rPr dirty="0"/>
              <a:t>(</a:t>
            </a:r>
            <a:r>
              <a:rPr dirty="0" err="1"/>
              <a:t>fun.y</a:t>
            </a:r>
            <a:r>
              <a:rPr dirty="0"/>
              <a:t>="mean", </a:t>
            </a:r>
            <a:r>
              <a:rPr dirty="0" err="1"/>
              <a:t>geom</a:t>
            </a:r>
            <a:r>
              <a:rPr dirty="0"/>
              <a:t>="bar")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0" name="Shape 370"/>
          <p:cNvSpPr/>
          <p:nvPr/>
        </p:nvSpPr>
        <p:spPr>
          <a:xfrm>
            <a:off x="755575" y="4869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something? We didn’t have to get our hands dirty with *apply! We just had to think about variables.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6948264" y="3429000"/>
            <a:ext cx="360041" cy="504057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1" animBg="1" advAuto="0"/>
      <p:bldP spid="370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(base package)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81177" y="2196809"/>
            <a:ext cx="7279169" cy="264944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table(mtcars$vs, mtcars$</a:t>
            </a:r>
            <a:r>
              <a:rPr lang="en-GB" dirty="0"/>
              <a:t>gear</a:t>
            </a:r>
            <a:r>
              <a:rPr dirty="0"/>
              <a:t>, dnn=list("vs","gear"))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Plotting: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beside=TRUE, legend=TRUE)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9" name="Shape 379"/>
          <p:cNvSpPr/>
          <p:nvPr/>
        </p:nvSpPr>
        <p:spPr>
          <a:xfrm>
            <a:off x="755575" y="5303040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How could we group by engine type (vs) instead of gear?</a:t>
            </a:r>
          </a:p>
        </p:txBody>
      </p:sp>
      <p:sp>
        <p:nvSpPr>
          <p:cNvPr id="380" name="Shape 380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Building plots is difficult with the base package because every plot is unique (no grammar).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  <p:bldP spid="380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</a:t>
            </a:r>
            <a:r>
              <a:rPr dirty="0"/>
              <a:t>data wrangling in R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re-organising data for analysis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38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83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2</a:t>
            </a:r>
          </a:p>
        </p:txBody>
      </p:sp>
      <p:sp>
        <p:nvSpPr>
          <p:cNvPr id="386" name="Shape 38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981177" y="1620127"/>
            <a:ext cx="7279169" cy="177589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t(counts)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Plotting: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barplot(t(counts), beside=T, legend=T)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88" name="Shape 388"/>
          <p:cNvSpPr/>
          <p:nvPr/>
        </p:nvSpPr>
        <p:spPr>
          <a:xfrm>
            <a:off x="755575" y="3536822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If we wanted a different set of gems, then we need a new function, e.g., for line graphs:</a:t>
            </a:r>
          </a:p>
        </p:txBody>
      </p:sp>
      <p:sp>
        <p:nvSpPr>
          <p:cNvPr id="389" name="Shape 38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It requires transposing the data:</a:t>
            </a:r>
          </a:p>
        </p:txBody>
      </p:sp>
      <p:sp>
        <p:nvSpPr>
          <p:cNvPr id="390" name="Shape 390"/>
          <p:cNvSpPr/>
          <p:nvPr/>
        </p:nvSpPr>
        <p:spPr>
          <a:xfrm>
            <a:off x="981177" y="4470289"/>
            <a:ext cx="7279169" cy="13344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plot(counts[1,], type="l")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lines(counts[2,], col="blue")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91" name="Shape 391"/>
          <p:cNvSpPr/>
          <p:nvPr/>
        </p:nvSpPr>
        <p:spPr>
          <a:xfrm>
            <a:off x="755575" y="5945532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second data set is plotted outside the plot area.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  <p:bldP spid="388" grpId="2" animBg="1" advAuto="0"/>
      <p:bldP spid="389" grpId="3" animBg="1" advAuto="0"/>
      <p:bldP spid="390" grpId="4" animBg="1" advAuto="0"/>
      <p:bldP spid="391" grpId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39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9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With ggplot2</a:t>
            </a:r>
          </a:p>
        </p:txBody>
      </p:sp>
      <p:sp>
        <p:nvSpPr>
          <p:cNvPr id="397" name="Shape 39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981177" y="1979868"/>
            <a:ext cx="7279169" cy="32521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start by obtaining the data in long format (= one row per entry):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counts &lt;- data.frame(table(mtcars$vs, mtcars$gear, dnn=list("vs","gear")))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b="0" dirty="0"/>
              <a:t>Here is a line plot now: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colour=factor(vs), group=factor(vs)))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geom_line()</a:t>
            </a:r>
          </a:p>
        </p:txBody>
      </p:sp>
      <p:sp>
        <p:nvSpPr>
          <p:cNvPr id="399" name="Shape 39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animBg="1" advAuto="0"/>
      <p:bldP spid="399" grpId="2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Changing the geom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1979868"/>
            <a:ext cx="7279169" cy="169277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fill=factor(vs)))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geom_bar(stat="identity", position="dodge")</a:t>
            </a: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animBg="1" advAuto="0"/>
      <p:bldP spid="407" grpId="2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GB" dirty="0"/>
              <a:t>Plotting Bar Charts</a:t>
            </a:r>
            <a:endParaRPr dirty="0"/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2049318"/>
            <a:ext cx="7279169" cy="261610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</a:t>
            </a:r>
            <a:r>
              <a:rPr lang="en-US" dirty="0">
                <a:solidFill>
                  <a:srgbClr val="FF0000"/>
                </a:solidFill>
              </a:rPr>
              <a:t>( mtsum &lt;- </a:t>
            </a:r>
            <a:r>
              <a:rPr lang="en-US" dirty="0" err="1">
                <a:solidFill>
                  <a:srgbClr val="FF0000"/>
                </a:solidFill>
              </a:rPr>
              <a:t>mtcars</a:t>
            </a:r>
            <a:r>
              <a:rPr lang="en-US" dirty="0">
                <a:solidFill>
                  <a:srgbClr val="FF0000"/>
                </a:solidFill>
              </a:rPr>
              <a:t> %&gt;%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group_by</a:t>
            </a:r>
            <a:r>
              <a:rPr lang="en-US" dirty="0">
                <a:solidFill>
                  <a:srgbClr val="FF0000"/>
                </a:solidFill>
              </a:rPr>
              <a:t>(gear) %&gt;%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summarise</a:t>
            </a:r>
            <a:r>
              <a:rPr lang="en-US" dirty="0">
                <a:solidFill>
                  <a:srgbClr val="FF0000"/>
                </a:solidFill>
              </a:rPr>
              <a:t>(mmpg=mean(mpg), ci=</a:t>
            </a:r>
            <a:r>
              <a:rPr lang="en-GB" sz="2000" b="1" dirty="0" err="1">
                <a:solidFill>
                  <a:srgbClr val="FF0000"/>
                </a:solidFill>
                <a:sym typeface="Courier New"/>
              </a:rPr>
              <a:t>qnorm</a:t>
            </a:r>
            <a:r>
              <a:rPr lang="en-GB" sz="2000" b="1" dirty="0">
                <a:solidFill>
                  <a:srgbClr val="FF0000"/>
                </a:solidFill>
                <a:sym typeface="Courier New"/>
              </a:rPr>
              <a:t>(0.975)*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(mpg)/sqrt(length(mpg))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solidFill>
                  <a:srgbClr val="FF0000"/>
                </a:solidFill>
              </a:rPr>
              <a:t>+ ))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GB" dirty="0"/>
              <a:t>We can use a </a:t>
            </a:r>
            <a:r>
              <a:rPr lang="en-GB" dirty="0" err="1"/>
              <a:t>tidyverse</a:t>
            </a:r>
            <a:r>
              <a:rPr lang="en-GB" dirty="0"/>
              <a:t> workflow to make an object containing summary data including error bars to plot</a:t>
            </a:r>
            <a:r>
              <a:rPr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871014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0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Barplot with Error Bars</a:t>
            </a:r>
          </a:p>
        </p:txBody>
      </p:sp>
      <p:sp>
        <p:nvSpPr>
          <p:cNvPr id="413" name="Shape 41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93811" y="1723020"/>
            <a:ext cx="7253901" cy="25237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plot our aggregated data with error bars all in one go: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colour="black", fill="mistyrose")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geom_errorbar(aes(ymin=</a:t>
            </a:r>
            <a:r>
              <a:rPr dirty="0" err="1"/>
              <a:t>mmpg</a:t>
            </a:r>
            <a:r>
              <a:rPr dirty="0"/>
              <a:t>-</a:t>
            </a:r>
            <a:r>
              <a:rPr lang="en-GB" dirty="0"/>
              <a:t>ci</a:t>
            </a:r>
            <a:r>
              <a:rPr dirty="0"/>
              <a:t>, ymax=</a:t>
            </a:r>
            <a:r>
              <a:rPr dirty="0" err="1"/>
              <a:t>mmpg</a:t>
            </a:r>
            <a:r>
              <a:rPr dirty="0"/>
              <a:t>+</a:t>
            </a:r>
            <a:r>
              <a:rPr lang="en-GB" dirty="0"/>
              <a:t>ci</a:t>
            </a:r>
            <a:r>
              <a:rPr dirty="0"/>
              <a:t>), width=0.2)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Two Factor Boxplot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997800" y="1727008"/>
            <a:ext cx="7245923" cy="295722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re-assign the mtsum object to crossways data frame: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( mtsum &lt;- mtcars %&gt;% group_by(gear,vs) %&gt;% summarise(mmpg=mean(mpg)) 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let’s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fill=vs))+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geom_bar(stat="identity",position="dodge", colour="black")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422" name="Shape 422"/>
          <p:cNvSpPr/>
          <p:nvPr/>
        </p:nvSpPr>
        <p:spPr>
          <a:xfrm>
            <a:off x="755575" y="530120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scale (automatically added) for vs is weird – it thinks it is a continuous variable!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1" animBg="1" advAuto="0"/>
      <p:bldP spid="422" grpId="2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42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25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Resolving Factors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981842" y="1711050"/>
            <a:ext cx="7277839" cy="26904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ok let’s tell it that vs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fill=factor(vs)))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Don’t like the colours? Repeat the above with: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+ scale_fill_brewer(palette="Pastel1")</a:t>
            </a:r>
          </a:p>
        </p:txBody>
      </p:sp>
      <p:sp>
        <p:nvSpPr>
          <p:cNvPr id="430" name="Shape 430"/>
          <p:cNvSpPr/>
          <p:nvPr/>
        </p:nvSpPr>
        <p:spPr>
          <a:xfrm>
            <a:off x="755575" y="5013176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Suggestion: try removing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position="dodge"</a:t>
            </a:r>
            <a:r>
              <a:rPr dirty="0"/>
              <a:t> argument. 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animBg="1" advAuto="0"/>
      <p:bldP spid="430" grpId="2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</a:t>
            </a:r>
            <a:r>
              <a:rPr lang="en-US" dirty="0"/>
              <a:t>ading Re</a:t>
            </a:r>
            <a:r>
              <a:rPr dirty="0"/>
              <a:t>commendation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433" name="Shape 43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48055">
              <a:buSzTx/>
              <a:buNone/>
              <a:defRPr sz="3136"/>
            </a:pPr>
            <a:r>
              <a:rPr dirty="0"/>
              <a:t>If you like ggplot2 try this book</a:t>
            </a:r>
            <a:r>
              <a:rPr lang="en-US" dirty="0"/>
              <a:t> (one of O’Reilly animal series)</a:t>
            </a:r>
            <a:r>
              <a:rPr dirty="0"/>
              <a:t>:</a:t>
            </a:r>
          </a:p>
          <a:p>
            <a:pPr marL="457200" indent="-457200" defTabSz="448055">
              <a:buSzTx/>
              <a:defRPr sz="3136"/>
            </a:pPr>
            <a:r>
              <a:rPr dirty="0"/>
              <a:t>Chang, W. (2012). </a:t>
            </a:r>
            <a:r>
              <a:rPr i="1" dirty="0">
                <a:hlinkClick r:id="rId2"/>
              </a:rPr>
              <a:t>R graphics cookbook</a:t>
            </a:r>
            <a:r>
              <a:rPr dirty="0"/>
              <a:t>. O'Reilly Media, Inc.</a:t>
            </a:r>
          </a:p>
          <a:p>
            <a:pPr marL="0" indent="0" defTabSz="448055">
              <a:buSzTx/>
              <a:buNone/>
              <a:defRPr sz="3136">
                <a:solidFill>
                  <a:srgbClr val="FF0000"/>
                </a:solidFill>
              </a:defRPr>
            </a:pPr>
            <a:r>
              <a:rPr lang="en-US" dirty="0"/>
              <a:t>(</a:t>
            </a:r>
            <a:r>
              <a:rPr dirty="0"/>
              <a:t>This is also attribution for the next slide</a:t>
            </a:r>
            <a:r>
              <a:rPr lang="en-US" dirty="0"/>
              <a:t>)</a:t>
            </a:r>
            <a:endParaRPr dirty="0"/>
          </a:p>
          <a:p>
            <a:pPr marL="457200" indent="-457200" defTabSz="448055">
              <a:buSzTx/>
              <a:defRPr sz="3136" i="1"/>
            </a:pPr>
            <a:r>
              <a:rPr lang="en-US" dirty="0"/>
              <a:t>For more theoretical take see </a:t>
            </a:r>
            <a:r>
              <a:rPr lang="en-US" dirty="0">
                <a:hlinkClick r:id="rId3"/>
              </a:rPr>
              <a:t>this book</a:t>
            </a:r>
            <a:r>
              <a:rPr lang="en-US" dirty="0"/>
              <a:t>.</a:t>
            </a:r>
            <a:endParaRPr dirty="0"/>
          </a:p>
          <a:p>
            <a:pPr marL="0" indent="0" defTabSz="448055">
              <a:buSzTx/>
              <a:buNone/>
              <a:defRPr sz="3136"/>
            </a:pPr>
            <a:r>
              <a:rPr lang="en-US" dirty="0"/>
              <a:t>Also keep an eye out for developments (</a:t>
            </a:r>
            <a:r>
              <a:rPr lang="en-US" sz="3136" dirty="0">
                <a:hlinkClick r:id="rId4"/>
              </a:rPr>
              <a:t>@hadleywickham</a:t>
            </a:r>
            <a:r>
              <a:rPr lang="en-US" sz="3136" dirty="0"/>
              <a:t> on Twitter and </a:t>
            </a:r>
            <a:r>
              <a:rPr lang="en-US" sz="3136" dirty="0">
                <a:hlinkClick r:id="rId5"/>
              </a:rPr>
              <a:t>ggvis package</a:t>
            </a:r>
            <a:r>
              <a:rPr lang="en-US" sz="3136" dirty="0"/>
              <a:t>).</a:t>
            </a:r>
            <a:endParaRPr dirty="0"/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43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Scatter Plot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58307" y="1643499"/>
            <a:ext cx="7124908" cy="422091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go get the data: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install.packages('gcookbook')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library(gcookbook)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head(heightweight)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Basic plot (=recipe 5.1):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y=heightIn)) + geom_point()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More advanced (=recipe 5.2):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y=heightIn, colour=sex)) + geom_point() + scale_colour_brewer(palette="Set1")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dirty="0"/>
              <a:t>Other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dirty="0"/>
              <a:t>Plots</a:t>
            </a:r>
            <a:r>
              <a:rPr lang="en-GB" dirty="0"/>
              <a:t>: Violin Plots</a:t>
            </a:r>
            <a:endParaRPr dirty="0"/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30183" y="1447423"/>
            <a:ext cx="8283634" cy="366510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GB" b="0" dirty="0"/>
              <a:t>basic v</a:t>
            </a:r>
            <a:r>
              <a:rPr b="0" dirty="0" err="1"/>
              <a:t>iolin</a:t>
            </a:r>
            <a:r>
              <a:rPr b="0" dirty="0"/>
              <a:t> plots: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(x=factor(am), y=mpg))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geom_violin</a:t>
            </a:r>
            <a:r>
              <a:rPr dirty="0"/>
              <a:t>()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lang="en-GB" dirty="0"/>
              <a:t>More</a:t>
            </a:r>
            <a:r>
              <a:rPr dirty="0"/>
              <a:t> advanced </a:t>
            </a:r>
            <a:r>
              <a:rPr lang="en-GB" dirty="0"/>
              <a:t>violin plot (adapted from recipe 6.9)</a:t>
            </a:r>
            <a:r>
              <a:rPr dirty="0"/>
              <a:t>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(x=factor(am), y=mpg)) +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 err="1"/>
              <a:t>geom_violin</a:t>
            </a:r>
            <a:r>
              <a:rPr lang="en-GB" dirty="0"/>
              <a:t>(trim=FALSE) +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geom_boxplot</a:t>
            </a:r>
            <a:r>
              <a:rPr lang="en-GB" dirty="0"/>
              <a:t>(width=.1, fill="black", </a:t>
            </a:r>
            <a:r>
              <a:rPr lang="en-GB" dirty="0" err="1"/>
              <a:t>outlier.colour</a:t>
            </a:r>
            <a:r>
              <a:rPr lang="en-GB" dirty="0"/>
              <a:t>=NA) </a:t>
            </a:r>
            <a:r>
              <a:rPr dirty="0"/>
              <a:t>+</a:t>
            </a:r>
            <a:r>
              <a:rPr lang="en-GB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stat_summary</a:t>
            </a:r>
            <a:r>
              <a:rPr lang="en-GB" dirty="0"/>
              <a:t>(</a:t>
            </a:r>
            <a:r>
              <a:rPr lang="en-GB" dirty="0" err="1"/>
              <a:t>fun.y</a:t>
            </a:r>
            <a:r>
              <a:rPr lang="en-GB" dirty="0"/>
              <a:t>=median, </a:t>
            </a:r>
            <a:r>
              <a:rPr lang="en-GB" dirty="0" err="1"/>
              <a:t>geom</a:t>
            </a:r>
            <a:r>
              <a:rPr lang="en-GB" dirty="0"/>
              <a:t>="point", fill="white", shape=21, size=2.5) </a:t>
            </a:r>
            <a:r>
              <a:rPr dirty="0"/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Refresher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89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482183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vector shortcuts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c</a:t>
            </a:r>
            <a:r>
              <a:rPr lang="mr-IN" dirty="0"/>
              <a:t>(3,4,5,6,7,8)</a:t>
            </a:r>
            <a:r>
              <a:rPr lang="en-US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c() function concatenates anything (including other vectors)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3:8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`:` is a shortcut to give you all the integers in between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1:5*2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multiplying each number by 2 gives you different spacing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seq</a:t>
            </a:r>
            <a:r>
              <a:rPr lang="mr-IN" dirty="0"/>
              <a:t>(2,10, </a:t>
            </a:r>
            <a:r>
              <a:rPr lang="mr-IN" dirty="0" err="1"/>
              <a:t>by</a:t>
            </a:r>
            <a:r>
              <a:rPr lang="mr-IN" dirty="0"/>
              <a:t>=2)</a:t>
            </a:r>
            <a:r>
              <a:rPr lang="en-US" dirty="0"/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the equivalent 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() function</a:t>
            </a:r>
            <a:endParaRPr lang="en-US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mr-IN" dirty="0" err="1"/>
              <a:t>rep</a:t>
            </a:r>
            <a:r>
              <a:rPr lang="mr-IN" dirty="0"/>
              <a:t>(3:8, </a:t>
            </a:r>
            <a:r>
              <a:rPr lang="mr-IN" dirty="0" err="1"/>
              <a:t>times</a:t>
            </a:r>
            <a:r>
              <a:rPr lang="mr-IN" dirty="0"/>
              <a:t>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the rep() function repeats a vector `times` times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rep(3:8, each=2)↵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or you can repeat the elements (try both if you want)</a:t>
            </a:r>
          </a:p>
        </p:txBody>
      </p:sp>
    </p:spTree>
    <p:extLst>
      <p:ext uri="{BB962C8B-B14F-4D97-AF65-F5344CB8AC3E}">
        <p14:creationId xmlns:p14="http://schemas.microsoft.com/office/powerpoint/2010/main" val="14858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dirty="0"/>
              <a:t>Other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dirty="0"/>
              <a:t>Plots</a:t>
            </a:r>
            <a:r>
              <a:rPr lang="en-GB" dirty="0"/>
              <a:t>: Histograms </a:t>
            </a:r>
            <a:endParaRPr dirty="0"/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30183" y="1447423"/>
            <a:ext cx="8283634" cy="407547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sz="2400" dirty="0"/>
              <a:t>Do it yourself: </a:t>
            </a:r>
            <a:r>
              <a:rPr lang="en-GB" sz="2400" b="0" dirty="0"/>
              <a:t>basic histogram</a:t>
            </a:r>
            <a:r>
              <a:rPr sz="2400" b="0" dirty="0"/>
              <a:t>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sz="2000" dirty="0" err="1"/>
              <a:t>ggplot</a:t>
            </a:r>
            <a:r>
              <a:rPr sz="2000" dirty="0"/>
              <a:t>(</a:t>
            </a:r>
            <a:r>
              <a:rPr sz="2000" dirty="0" err="1"/>
              <a:t>mtcars</a:t>
            </a:r>
            <a:r>
              <a:rPr sz="2000" dirty="0"/>
              <a:t>, </a:t>
            </a:r>
            <a:r>
              <a:rPr sz="2000" dirty="0" err="1"/>
              <a:t>aes</a:t>
            </a:r>
            <a:r>
              <a:rPr sz="2000" dirty="0"/>
              <a:t>(x=mpg))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sz="2000" dirty="0" err="1"/>
              <a:t>geom_histogram</a:t>
            </a:r>
            <a:r>
              <a:rPr sz="2000" dirty="0"/>
              <a:t>(fill=”red”, </a:t>
            </a:r>
            <a:r>
              <a:rPr sz="2000" dirty="0" err="1"/>
              <a:t>colour</a:t>
            </a:r>
            <a:r>
              <a:rPr sz="2000" dirty="0"/>
              <a:t>="black")</a:t>
            </a:r>
            <a:r>
              <a:rPr lang="en-GB" sz="2000" dirty="0"/>
              <a:t> </a:t>
            </a:r>
            <a:r>
              <a:rPr sz="2000" dirty="0">
                <a:latin typeface="Calibri"/>
                <a:ea typeface="Calibri"/>
                <a:cs typeface="Calibri"/>
                <a:sym typeface="Calibri"/>
              </a:rPr>
              <a:t>↵</a:t>
            </a:r>
            <a:endParaRPr lang="en-GB"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sz="2400" dirty="0"/>
              <a:t>More advanced histogram: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GB" sz="2000" dirty="0"/>
              <a:t>money=c(</a:t>
            </a:r>
            <a:r>
              <a:rPr lang="en-GB" sz="2000" dirty="0" err="1"/>
              <a:t>rnorm</a:t>
            </a:r>
            <a:r>
              <a:rPr lang="en-GB" sz="2000" dirty="0"/>
              <a:t>(10000,2,2),</a:t>
            </a:r>
            <a:r>
              <a:rPr lang="en-GB" sz="2000" dirty="0" err="1"/>
              <a:t>rnorm</a:t>
            </a:r>
            <a:r>
              <a:rPr lang="en-GB" sz="2000" dirty="0"/>
              <a:t>(10000,5,1))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000" dirty="0"/>
              <a:t>&gt; mood=factor(rep(c("</a:t>
            </a:r>
            <a:r>
              <a:rPr lang="en-GB" sz="2000" dirty="0" err="1"/>
              <a:t>love","hate</a:t>
            </a:r>
            <a:r>
              <a:rPr lang="en-GB" sz="2000" dirty="0"/>
              <a:t>"),each=10000))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000" dirty="0"/>
              <a:t>&gt; TB &lt;- </a:t>
            </a:r>
            <a:r>
              <a:rPr lang="en-GB" sz="2000" dirty="0" err="1"/>
              <a:t>tibble</a:t>
            </a:r>
            <a:r>
              <a:rPr lang="en-GB" sz="2000" dirty="0"/>
              <a:t>(money, mood) </a:t>
            </a:r>
            <a:r>
              <a:rPr sz="2000"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GB" sz="2000" dirty="0" err="1"/>
              <a:t>ggplot</a:t>
            </a:r>
            <a:r>
              <a:rPr lang="en-GB" sz="2000" dirty="0"/>
              <a:t>(TB, </a:t>
            </a:r>
            <a:r>
              <a:rPr lang="en-GB" sz="2000" dirty="0" err="1"/>
              <a:t>aes</a:t>
            </a:r>
            <a:r>
              <a:rPr lang="en-GB" sz="2000" dirty="0"/>
              <a:t>(x=money, fill=mood)) +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000" dirty="0"/>
              <a:t>&gt; </a:t>
            </a:r>
            <a:r>
              <a:rPr lang="en-GB" sz="2000" dirty="0" err="1"/>
              <a:t>geom_histogram</a:t>
            </a:r>
            <a:r>
              <a:rPr lang="en-GB" sz="2000" dirty="0"/>
              <a:t>(position="identity", alpha=0.4, colour="black") </a:t>
            </a:r>
            <a:r>
              <a:rPr sz="2000" dirty="0"/>
              <a:t>↵</a:t>
            </a:r>
          </a:p>
        </p:txBody>
      </p:sp>
    </p:spTree>
    <p:extLst>
      <p:ext uri="{BB962C8B-B14F-4D97-AF65-F5344CB8AC3E}">
        <p14:creationId xmlns:p14="http://schemas.microsoft.com/office/powerpoint/2010/main" val="294467435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1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GFP Example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55575" y="1092260"/>
            <a:ext cx="7432534" cy="543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example comes from a class of mine.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measured gene expression using green fluorescent protein. This was pilot data to test the effect of a “photomultiplier” setting.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shows how to handle multiple predictors using: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interaction fill,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facets, which allow alignment of equivalent plots.</a:t>
            </a:r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It also shows: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progressive construction and decoration of plots,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management of devices (reminder).</a:t>
            </a:r>
          </a:p>
        </p:txBody>
      </p:sp>
      <p:pic>
        <p:nvPicPr>
          <p:cNvPr id="456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00" y="0"/>
            <a:ext cx="2377482" cy="1966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4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8" name="Shape 4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Facets (GFP Example)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30183" y="1178328"/>
            <a:ext cx="8283634" cy="494058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rPr dirty="0"/>
              <a:t>Do it yourself:</a:t>
            </a:r>
            <a:endParaRPr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gfp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("</a:t>
            </a:r>
            <a:r>
              <a:rPr dirty="0" err="1"/>
              <a:t>gfp_test_data.csv</a:t>
            </a:r>
            <a:r>
              <a:rPr dirty="0"/>
              <a:t>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pdf(file="</a:t>
            </a:r>
            <a:r>
              <a:rPr dirty="0" err="1"/>
              <a:t>GFP_bar.pdf</a:t>
            </a:r>
            <a:r>
              <a:rPr dirty="0"/>
              <a:t>", 8, 16)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gfp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(x=factor(time), y=</a:t>
            </a:r>
            <a:r>
              <a:rPr dirty="0" err="1"/>
              <a:t>fluor</a:t>
            </a:r>
            <a:r>
              <a:rPr dirty="0"/>
              <a:t>, fill=interaction(ARA, ethanol)))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basic + </a:t>
            </a:r>
            <a:r>
              <a:rPr dirty="0" err="1"/>
              <a:t>geom_bar</a:t>
            </a:r>
            <a:r>
              <a:rPr dirty="0"/>
              <a:t>(</a:t>
            </a:r>
            <a:r>
              <a:rPr dirty="0" err="1"/>
              <a:t>colour</a:t>
            </a:r>
            <a:r>
              <a:rPr dirty="0"/>
              <a:t>="black", stat="identity", position="dodge")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basic + </a:t>
            </a:r>
            <a:r>
              <a:rPr dirty="0" err="1"/>
              <a:t>geom_text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(label=</a:t>
            </a:r>
            <a:r>
              <a:rPr dirty="0" err="1"/>
              <a:t>fluor</a:t>
            </a:r>
            <a:r>
              <a:rPr dirty="0"/>
              <a:t>), </a:t>
            </a:r>
            <a:r>
              <a:rPr dirty="0" err="1"/>
              <a:t>vjust</a:t>
            </a:r>
            <a:r>
              <a:rPr dirty="0"/>
              <a:t>=1.5, </a:t>
            </a:r>
            <a:r>
              <a:rPr dirty="0" err="1"/>
              <a:t>colour</a:t>
            </a:r>
            <a:r>
              <a:rPr dirty="0"/>
              <a:t>="white", position=</a:t>
            </a:r>
            <a:r>
              <a:rPr dirty="0" err="1"/>
              <a:t>position_dodge</a:t>
            </a:r>
            <a:r>
              <a:rPr dirty="0"/>
              <a:t>(.9), size=2.5)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basic + </a:t>
            </a:r>
            <a:r>
              <a:rPr dirty="0" err="1"/>
              <a:t>facet_grid</a:t>
            </a:r>
            <a:r>
              <a:rPr dirty="0"/>
              <a:t>(gain~., scales="free")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basic + </a:t>
            </a:r>
            <a:r>
              <a:rPr dirty="0" err="1"/>
              <a:t>scale_fill_manual</a:t>
            </a:r>
            <a:r>
              <a:rPr dirty="0"/>
              <a:t>(values=c("</a:t>
            </a:r>
            <a:r>
              <a:rPr dirty="0" err="1"/>
              <a:t>royalblue</a:t>
            </a:r>
            <a:r>
              <a:rPr dirty="0"/>
              <a:t>", "</a:t>
            </a:r>
            <a:r>
              <a:rPr dirty="0" err="1"/>
              <a:t>darkorange</a:t>
            </a:r>
            <a:r>
              <a:rPr dirty="0"/>
              <a:t>", "maroon"))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dev.off</a:t>
            </a:r>
            <a:r>
              <a:rPr dirty="0"/>
              <a:t>()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A4B7-F4E6-2B45-A06F-A4124630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 ggplot2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E120-798F-FA4A-A3A0-0FF13485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5" name="Shape 463">
            <a:extLst>
              <a:ext uri="{FF2B5EF4-FFF2-40B4-BE49-F238E27FC236}">
                <a16:creationId xmlns:a16="http://schemas.microsoft.com/office/drawing/2014/main" id="{16F2D247-BA39-7045-9536-40A3E3752F11}"/>
              </a:ext>
            </a:extLst>
          </p:cNvPr>
          <p:cNvSpPr/>
          <p:nvPr/>
        </p:nvSpPr>
        <p:spPr>
          <a:xfrm>
            <a:off x="430183" y="1354790"/>
            <a:ext cx="8283634" cy="88229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rPr sz="2400" dirty="0"/>
              <a:t>Do it yourself:</a:t>
            </a:r>
            <a:endParaRPr sz="2400"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&gt; </a:t>
            </a:r>
            <a:r>
              <a:rPr lang="en-GB" sz="2400" dirty="0" err="1"/>
              <a:t>ggsave</a:t>
            </a:r>
            <a:r>
              <a:rPr lang="en-GB" sz="2400" dirty="0"/>
              <a:t>("</a:t>
            </a:r>
            <a:r>
              <a:rPr lang="en-GB" sz="2400" dirty="0" err="1"/>
              <a:t>myplot.pdf</a:t>
            </a:r>
            <a:r>
              <a:rPr lang="en-GB" sz="2400" dirty="0"/>
              <a:t>")</a:t>
            </a:r>
            <a:r>
              <a:rPr sz="2400" dirty="0"/>
              <a:t> 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6" name="Shape 430">
            <a:extLst>
              <a:ext uri="{FF2B5EF4-FFF2-40B4-BE49-F238E27FC236}">
                <a16:creationId xmlns:a16="http://schemas.microsoft.com/office/drawing/2014/main" id="{174188EA-98F8-9E4A-80F3-26BF6F1B55BE}"/>
              </a:ext>
            </a:extLst>
          </p:cNvPr>
          <p:cNvSpPr/>
          <p:nvPr/>
        </p:nvSpPr>
        <p:spPr>
          <a:xfrm>
            <a:off x="755575" y="2417645"/>
            <a:ext cx="7432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GB" dirty="0"/>
              <a:t>Default behaviour: saves last plot made with ggplot2</a:t>
            </a:r>
            <a:endParaRPr dirty="0"/>
          </a:p>
        </p:txBody>
      </p:sp>
      <p:sp>
        <p:nvSpPr>
          <p:cNvPr id="7" name="Shape 463">
            <a:extLst>
              <a:ext uri="{FF2B5EF4-FFF2-40B4-BE49-F238E27FC236}">
                <a16:creationId xmlns:a16="http://schemas.microsoft.com/office/drawing/2014/main" id="{B7F9BAC3-E722-1843-8A6F-0C24E5F35A31}"/>
              </a:ext>
            </a:extLst>
          </p:cNvPr>
          <p:cNvSpPr/>
          <p:nvPr/>
        </p:nvSpPr>
        <p:spPr>
          <a:xfrm>
            <a:off x="430183" y="3051083"/>
            <a:ext cx="8283634" cy="88229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rPr lang="en-GB" sz="2400" dirty="0"/>
              <a:t>Learn more:</a:t>
            </a:r>
            <a:endParaRPr lang="en-GB" sz="2400"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400"/>
              <a:t>&gt; ?</a:t>
            </a:r>
            <a:r>
              <a:rPr lang="en-GB" sz="2400" dirty="0" err="1"/>
              <a:t>ggsave</a:t>
            </a:r>
            <a:r>
              <a:rPr lang="en-GB" sz="2400" dirty="0"/>
              <a:t> 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  <p:extLst>
      <p:ext uri="{BB962C8B-B14F-4D97-AF65-F5344CB8AC3E}">
        <p14:creationId xmlns:p14="http://schemas.microsoft.com/office/powerpoint/2010/main" val="26024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Extras</a:t>
            </a:r>
            <a:endParaRPr dirty="0"/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5308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Follow my Advanced Tutorials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Within another repository I have two folders showing more advanced data analysis methods. These are written in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notebooks.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If you don’t know about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you can open them using my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Github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as follows:</a:t>
            </a:r>
          </a:p>
          <a:p>
            <a:pPr marL="34290" indent="0">
              <a:buNone/>
            </a:pPr>
            <a:r>
              <a:rPr lang="en-US" sz="2400" b="1" dirty="0" err="1">
                <a:solidFill>
                  <a:srgbClr val="000000"/>
                </a:solidFill>
                <a:sym typeface="Calibri"/>
              </a:rPr>
              <a:t>Heatmap</a:t>
            </a:r>
            <a:r>
              <a:rPr lang="en-US" sz="2400" b="1" dirty="0">
                <a:solidFill>
                  <a:srgbClr val="000000"/>
                </a:solidFill>
                <a:sym typeface="Calibri"/>
              </a:rPr>
              <a:t> Advanced Example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heatmap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3"/>
              </a:rPr>
              <a:t>https://github.com/tethig/render/blob/master/heatmap/Make_Heatmap.ipynb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endParaRPr lang="en-US" sz="1600" b="1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2400" b="1" dirty="0">
                <a:solidFill>
                  <a:srgbClr val="000000"/>
                </a:solidFill>
                <a:sym typeface="Calibri"/>
              </a:rPr>
              <a:t>Time Series Advanced Example (my heart rate data!)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(’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time_series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4"/>
              </a:rPr>
              <a:t>https://github.com/tethig/render/blob/master/time_series/Make_TS_Plot.ipynb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65</a:t>
            </a:fld>
            <a:endParaRPr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To understand the </a:t>
            </a:r>
            <a:r>
              <a:rPr lang="en-US" sz="1400" b="1" dirty="0" err="1">
                <a:solidFill>
                  <a:srgbClr val="000000"/>
                </a:solidFill>
                <a:sym typeface="Calibri"/>
              </a:rPr>
              <a:t>tidyverse</a:t>
            </a:r>
            <a:r>
              <a:rPr lang="en-US" sz="1400" b="1" dirty="0">
                <a:solidFill>
                  <a:srgbClr val="000000"/>
                </a:solidFill>
                <a:sym typeface="Calibri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3"/>
              </a:rPr>
              <a:t>https://www.tidyverse.org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4"/>
              </a:rPr>
              <a:t>https://r4ds.had.co.nz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5"/>
              </a:rPr>
              <a:t>https://www.business-science.io/timeseries-analysis/2017/07/02/tidy-timeseries-analysis.html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Great reference for advanced graphics: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6"/>
              </a:rPr>
              <a:t>https://r-graphics.org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A good test dataset: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7"/>
              </a:rPr>
              <a:t>https://allisonhorst.github.io/palmerpenguins/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General References: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8"/>
              </a:rPr>
              <a:t>https://www.r-bloggers.com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9"/>
              </a:rPr>
              <a:t>https://stackoverflow.com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385731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to plot your own data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enjoy!</a:t>
            </a:r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sz="3200" dirty="0"/>
              <a:t>Refresher</a:t>
            </a:r>
            <a:r>
              <a:rPr dirty="0"/>
              <a:t>: </a:t>
            </a:r>
            <a:r>
              <a:rPr lang="en-US" dirty="0"/>
              <a:t>Types of </a:t>
            </a:r>
            <a:r>
              <a:rPr dirty="0"/>
              <a:t>Object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92930" y="1533592"/>
            <a:ext cx="7200708" cy="261610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make some objects: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NumV</a:t>
            </a:r>
            <a:r>
              <a:rPr lang="en-GB" dirty="0"/>
              <a:t> &lt;- 1:20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FacV</a:t>
            </a:r>
            <a:r>
              <a:rPr lang="en-GB" dirty="0"/>
              <a:t> &lt;- factor(rep(letters[1:5], each=4)) ↵</a:t>
            </a:r>
            <a:endParaRPr lang="en-GB" sz="2000" i="1" dirty="0">
              <a:solidFill>
                <a:srgbClr val="BFBFBF"/>
              </a:solidFill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SecondV</a:t>
            </a:r>
            <a:r>
              <a:rPr lang="en-GB" dirty="0"/>
              <a:t> &lt;- </a:t>
            </a:r>
            <a:r>
              <a:rPr lang="en-GB" dirty="0" err="1"/>
              <a:t>rbinom</a:t>
            </a:r>
            <a:r>
              <a:rPr lang="en-GB" dirty="0"/>
              <a:t>(n=16, size=100, </a:t>
            </a:r>
            <a:r>
              <a:rPr lang="en-GB" dirty="0" err="1"/>
              <a:t>prob</a:t>
            </a:r>
            <a:r>
              <a:rPr lang="en-GB" dirty="0"/>
              <a:t>=.5)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lang="en-GB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M &lt;- matrix(</a:t>
            </a:r>
            <a:r>
              <a:rPr lang="en-GB" dirty="0" err="1"/>
              <a:t>SecondV</a:t>
            </a:r>
            <a:r>
              <a:rPr lang="en-GB" dirty="0"/>
              <a:t>, </a:t>
            </a:r>
            <a:r>
              <a:rPr lang="en-GB" dirty="0" err="1"/>
              <a:t>nrow</a:t>
            </a:r>
            <a:r>
              <a:rPr lang="en-GB" dirty="0"/>
              <a:t>=4, </a:t>
            </a:r>
            <a:r>
              <a:rPr lang="en-GB" dirty="0" err="1"/>
              <a:t>ncol</a:t>
            </a:r>
            <a:r>
              <a:rPr lang="en-GB" dirty="0"/>
              <a:t>=4)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 &lt;- list(a=1, b=1:3, c=10:100)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157" name="Shape 157"/>
          <p:cNvSpPr/>
          <p:nvPr/>
        </p:nvSpPr>
        <p:spPr>
          <a:xfrm>
            <a:off x="791329" y="4353720"/>
            <a:ext cx="7432534" cy="206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Tx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sz="2400" dirty="0"/>
              <a:t>Now take a look at these objects. What types of object</a:t>
            </a:r>
            <a:r>
              <a:rPr lang="en-GB" sz="2400" dirty="0"/>
              <a:t>s</a:t>
            </a:r>
            <a:r>
              <a:rPr sz="2400" dirty="0"/>
              <a:t> are they? Use </a:t>
            </a:r>
            <a:r>
              <a:rPr sz="2400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2400" dirty="0"/>
              <a:t> to help you.</a:t>
            </a:r>
            <a:endParaRPr lang="en-GB" sz="2400" dirty="0"/>
          </a:p>
          <a:p>
            <a:pPr marL="342900" indent="-342900">
              <a:spcBef>
                <a:spcPts val="500"/>
              </a:spcBef>
              <a:buSzTx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GB" sz="2400" dirty="0">
                <a:latin typeface="+mn-lt"/>
                <a:sym typeface="Arial"/>
              </a:rPr>
              <a:t>Not sure what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letters()</a:t>
            </a:r>
            <a:r>
              <a:rPr lang="en-GB" sz="2400" dirty="0">
                <a:latin typeface="+mn-lt"/>
                <a:sym typeface="Arial"/>
              </a:rPr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rbinom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lang="en-GB" sz="2400" dirty="0">
                <a:latin typeface="+mn-lt"/>
                <a:sym typeface="Arial"/>
              </a:rPr>
              <a:t> are doing? Take a look at those parts of the code.</a:t>
            </a:r>
            <a:endParaRPr lang="en-US" sz="2400" dirty="0"/>
          </a:p>
          <a:p>
            <a:pPr marL="342900" indent="-342900">
              <a:spcBef>
                <a:spcPts val="500"/>
              </a:spcBef>
              <a:buSzTx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400" dirty="0"/>
              <a:t>Factors are important in analysis.</a:t>
            </a: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5287309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This also works with data frames and their </a:t>
            </a:r>
            <a:r>
              <a:rPr lang="en-US" sz="2400" dirty="0" err="1"/>
              <a:t>tidyverse</a:t>
            </a:r>
            <a:r>
              <a:rPr lang="en-US" sz="2400" dirty="0"/>
              <a:t> cousins: `</a:t>
            </a:r>
            <a:r>
              <a:rPr lang="en-US" sz="2400" dirty="0" err="1"/>
              <a:t>tibbles</a:t>
            </a:r>
            <a:r>
              <a:rPr lang="en-US" sz="2400" dirty="0"/>
              <a:t>`.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35496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Take subsets of letters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dirty="0"/>
              <a:t>&gt; </a:t>
            </a:r>
            <a:r>
              <a:rPr lang="pt-BR" dirty="0" err="1"/>
              <a:t>letters</a:t>
            </a:r>
            <a:r>
              <a:rPr lang="pt-BR" dirty="0"/>
              <a:t>[</a:t>
            </a:r>
            <a:r>
              <a:rPr lang="pt-BR" dirty="0" err="1"/>
              <a:t>c</a:t>
            </a:r>
            <a:r>
              <a:rPr lang="pt-BR" dirty="0"/>
              <a:t>(2:4,26)] ↵</a:t>
            </a: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this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b="0" dirty="0"/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b="0" dirty="0"/>
              <a:t>Now take subsets of the matrix we just made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pt-BR" dirty="0"/>
              <a:t>M[2,3]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M[2,]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M[,</a:t>
            </a:r>
            <a:r>
              <a:rPr lang="en-US" dirty="0"/>
              <a:t>3</a:t>
            </a:r>
            <a:r>
              <a:rPr lang="mr-IN" dirty="0"/>
              <a:t>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/>
              <a:t>M[2,2:4]</a:t>
            </a:r>
            <a:r>
              <a:rPr lang="en-US" dirty="0"/>
              <a:t> </a:t>
            </a:r>
            <a:r>
              <a:rPr lang="mr-IN" dirty="0"/>
              <a:t>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these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Base </a:t>
            </a:r>
            <a:r>
              <a:rPr dirty="0"/>
              <a:t>Aggregation Functions (*apply)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160" name="Table 160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5542</Words>
  <Application>Microsoft Macintosh PowerPoint</Application>
  <PresentationFormat>On-screen Show (4:3)</PresentationFormat>
  <Paragraphs>621</Paragraphs>
  <Slides>67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Arial Narrow</vt:lpstr>
      <vt:lpstr>Calibri</vt:lpstr>
      <vt:lpstr>Courier New</vt:lpstr>
      <vt:lpstr>Wingdings</vt:lpstr>
      <vt:lpstr>Theme1</vt:lpstr>
      <vt:lpstr>Introduction to R – Part 2 Advanced Graphics</vt:lpstr>
      <vt:lpstr>Outline</vt:lpstr>
      <vt:lpstr>Time Sinks</vt:lpstr>
      <vt:lpstr>Package Installation</vt:lpstr>
      <vt:lpstr>Basic data wrangling in R</vt:lpstr>
      <vt:lpstr>Vector Refresher and Shortcuts</vt:lpstr>
      <vt:lpstr>Refresher: Types of Object</vt:lpstr>
      <vt:lpstr>Subsetting Objects</vt:lpstr>
      <vt:lpstr>Base Aggregation Functions (*apply)</vt:lpstr>
      <vt:lpstr>Attaching a Dataset</vt:lpstr>
      <vt:lpstr>Advanced Aggregation</vt:lpstr>
      <vt:lpstr>Detaching a Dataset</vt:lpstr>
      <vt:lpstr>Welcome to the tidyverse</vt:lpstr>
      <vt:lpstr>Loading from File with Base Package</vt:lpstr>
      <vt:lpstr>Loading from File with tidyverse</vt:lpstr>
      <vt:lpstr>The dplyr paradigm 1</vt:lpstr>
      <vt:lpstr>The dplyr paradigm 2</vt:lpstr>
      <vt:lpstr>Summarising Data 1</vt:lpstr>
      <vt:lpstr>Summarising Data 2</vt:lpstr>
      <vt:lpstr>Piping Data</vt:lpstr>
      <vt:lpstr>enough already give me a graph!</vt:lpstr>
      <vt:lpstr>All on one slide!</vt:lpstr>
      <vt:lpstr>Patience: Base package graphics</vt:lpstr>
      <vt:lpstr>Graphical Functions</vt:lpstr>
      <vt:lpstr>An Old Favourite</vt:lpstr>
      <vt:lpstr>Bar Charts and Aggregating Counts</vt:lpstr>
      <vt:lpstr>Elaborating Plots</vt:lpstr>
      <vt:lpstr>Bar Charts with Point Estimates</vt:lpstr>
      <vt:lpstr>Confidence Intervals</vt:lpstr>
      <vt:lpstr>Confidence Intervals</vt:lpstr>
      <vt:lpstr>Multiple Predictors</vt:lpstr>
      <vt:lpstr>Distribution Plots: Boxplot</vt:lpstr>
      <vt:lpstr>Warning!!!</vt:lpstr>
      <vt:lpstr>Distribution Plots: Violin Plots</vt:lpstr>
      <vt:lpstr>Subsetting Data</vt:lpstr>
      <vt:lpstr>Violin Plots</vt:lpstr>
      <vt:lpstr>Distribution Plots: Histograms</vt:lpstr>
      <vt:lpstr>Advanced Boxplots (base)</vt:lpstr>
      <vt:lpstr>Quick Alternative Plot</vt:lpstr>
      <vt:lpstr>Cleaning Up</vt:lpstr>
      <vt:lpstr>Controlling Graphical Parameters</vt:lpstr>
      <vt:lpstr>Controlling Graphics</vt:lpstr>
      <vt:lpstr>Writing to a Device</vt:lpstr>
      <vt:lpstr>Using source() to run all lines in script</vt:lpstr>
      <vt:lpstr>In RStudio’s Environment</vt:lpstr>
      <vt:lpstr>ggplot2: grammar of graphics</vt:lpstr>
      <vt:lpstr>Grammar of Graphics (ggplot2)</vt:lpstr>
      <vt:lpstr>ggplot2</vt:lpstr>
      <vt:lpstr>Building plots (base package)</vt:lpstr>
      <vt:lpstr>Building plots 2</vt:lpstr>
      <vt:lpstr>With ggplot2</vt:lpstr>
      <vt:lpstr>Changing the geom</vt:lpstr>
      <vt:lpstr>Plotting Bar Charts</vt:lpstr>
      <vt:lpstr>Barplot with Error Bars</vt:lpstr>
      <vt:lpstr>Two Factor Boxplot</vt:lpstr>
      <vt:lpstr>Resolving Factors</vt:lpstr>
      <vt:lpstr>Reading Recommendations</vt:lpstr>
      <vt:lpstr>Scatter Plot</vt:lpstr>
      <vt:lpstr>Other Tidyverse Plots: Violin Plots</vt:lpstr>
      <vt:lpstr>Other Tidyverse Plots: Histograms </vt:lpstr>
      <vt:lpstr>GFP Example</vt:lpstr>
      <vt:lpstr>Facets (GFP Example)</vt:lpstr>
      <vt:lpstr>Saving in ggplot2</vt:lpstr>
      <vt:lpstr>Extras</vt:lpstr>
      <vt:lpstr>Follow my Advanced Tutorials</vt:lpstr>
      <vt:lpstr>References</vt:lpstr>
      <vt:lpstr>Time to plot your own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Two: Advanced Graphics</dc:title>
  <cp:lastModifiedBy>Dickins, Ben</cp:lastModifiedBy>
  <cp:revision>122</cp:revision>
  <dcterms:modified xsi:type="dcterms:W3CDTF">2020-10-01T23:32:45Z</dcterms:modified>
</cp:coreProperties>
</file>