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8"/>
  </p:notesMasterIdLst>
  <p:sldIdLst>
    <p:sldId id="256" r:id="rId2"/>
    <p:sldId id="257" r:id="rId3"/>
    <p:sldId id="258" r:id="rId4"/>
    <p:sldId id="337" r:id="rId5"/>
    <p:sldId id="259" r:id="rId6"/>
    <p:sldId id="322" r:id="rId7"/>
    <p:sldId id="329" r:id="rId8"/>
    <p:sldId id="330" r:id="rId9"/>
    <p:sldId id="331" r:id="rId10"/>
    <p:sldId id="332" r:id="rId11"/>
    <p:sldId id="333" r:id="rId12"/>
    <p:sldId id="334" r:id="rId13"/>
    <p:sldId id="336" r:id="rId14"/>
    <p:sldId id="335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339" r:id="rId32"/>
    <p:sldId id="285" r:id="rId33"/>
    <p:sldId id="286" r:id="rId34"/>
    <p:sldId id="287" r:id="rId35"/>
    <p:sldId id="320" r:id="rId36"/>
    <p:sldId id="321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338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23" r:id="rId64"/>
    <p:sldId id="318" r:id="rId65"/>
    <p:sldId id="324" r:id="rId66"/>
    <p:sldId id="319" r:id="rId6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Pct val="70000"/>
      <a:buFont typeface="Wingdings"/>
      <a:buChar char="●"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45720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Pct val="70000"/>
      <a:buFont typeface="Wingdings"/>
      <a:buChar char="●"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91440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Pct val="70000"/>
      <a:buFont typeface="Wingdings"/>
      <a:buChar char="●"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137160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Pct val="70000"/>
      <a:buFont typeface="Wingdings"/>
      <a:buChar char="●"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182880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Pct val="70000"/>
      <a:buFont typeface="Wingdings"/>
      <a:buChar char="●"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Tx/>
      <a:buFont typeface="Wingdings"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Tx/>
      <a:buFont typeface="Wingdings"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Tx/>
      <a:buFont typeface="Wingdings"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Tx/>
      <a:buFont typeface="Wingdings"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5"/>
    <p:restoredTop sz="94563"/>
  </p:normalViewPr>
  <p:slideViewPr>
    <p:cSldViewPr snapToGrid="0" snapToObjects="1">
      <p:cViewPr>
        <p:scale>
          <a:sx n="140" d="100"/>
          <a:sy n="140" d="100"/>
        </p:scale>
        <p:origin x="528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7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http://www.r-bloggers.com/overlapping-histogram-in-r/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1" name="Shape 3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http://www.r-bloggers.com/overlapping-histogram-in-r/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8C30-787E-4A2D-9AF7-B52B41FED8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6DE1-E722-49F5-8E3B-E7E2C5EA5F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49904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862205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551483"/>
            <a:ext cx="7132320" cy="4478098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BF0-062B-4F9C-8084-3A910414AB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CF03-BCC9-46F8-ACCA-4980F7EEB97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034E-30AE-44CE-A5F3-8CB45506B8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CBC-1FE2-418A-A6C7-A4D8BAFB48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0AC5-4B21-40B6-ABFA-3C331CCE2D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BB8D-0DDB-453B-AA0F-DB447BE9F5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AFA4-7C12-4BC9-9342-701857771E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6480048"/>
            <a:ext cx="9141620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24AE4231-E495-4AD6-B080-F0CC789970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1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100000"/>
        <a:buFont typeface="Arial" pitchFamily="34" charset="0"/>
        <a:buChar char="▪"/>
        <a:defRPr sz="15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100000"/>
        <a:buFont typeface="Arial" pitchFamily="34" charset="0"/>
        <a:buChar char="▪"/>
        <a:defRPr sz="13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beams.org/sample_dat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thig/render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p/0387981403/" TargetMode="External"/><Relationship Id="rId2" Type="http://schemas.openxmlformats.org/officeDocument/2006/relationships/hyperlink" Target="http://shop.oreilly.com/product/0636920023135.d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gvis.rstudio.com/" TargetMode="External"/><Relationship Id="rId4" Type="http://schemas.openxmlformats.org/officeDocument/2006/relationships/hyperlink" Target="https://twitter.com/hadleywickham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dyvers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tutori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ickinslab.shinyapps.io/shinydev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products/shiny/shiny-server/" TargetMode="External"/><Relationship Id="rId5" Type="http://schemas.openxmlformats.org/officeDocument/2006/relationships/hyperlink" Target="https://www.shinyapps.io" TargetMode="External"/><Relationship Id="rId4" Type="http://schemas.openxmlformats.org/officeDocument/2006/relationships/hyperlink" Target="http://shinyapps.io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shin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studio.github.io/shinydashboard/" TargetMode="External"/><Relationship Id="rId4" Type="http://schemas.openxmlformats.org/officeDocument/2006/relationships/hyperlink" Target="http://shiny.rstudio.com/gallery/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thig/render/blob/master/heatmap/Make_Heatmap.ipyn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ethig/render/blob/master/time_series/Make_TS_Plot.ipynb" TargetMode="Externa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tasciencecentral.com/" TargetMode="External"/><Relationship Id="rId3" Type="http://schemas.openxmlformats.org/officeDocument/2006/relationships/hyperlink" Target="http://www.tidyverse.org/" TargetMode="External"/><Relationship Id="rId7" Type="http://schemas.openxmlformats.org/officeDocument/2006/relationships/hyperlink" Target="http://stackoverflow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-bloggers.com/" TargetMode="External"/><Relationship Id="rId5" Type="http://schemas.openxmlformats.org/officeDocument/2006/relationships/hyperlink" Target="http://www.business-science.io/timeseries-analysis/2017/07/02/tidy-timeseries-analysis.html" TargetMode="External"/><Relationship Id="rId4" Type="http://schemas.openxmlformats.org/officeDocument/2006/relationships/hyperlink" Target="http://r4ds.had.co.nz/" TargetMode="External"/><Relationship Id="rId9" Type="http://schemas.openxmlformats.org/officeDocument/2006/relationships/hyperlink" Target="https://bendickins.net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109362"/>
            <a:ext cx="1018769" cy="789546"/>
          </a:xfrm>
          <a:prstGeom prst="rect">
            <a:avLst/>
          </a:prstGeom>
        </p:spPr>
      </p:pic>
      <p:sp>
        <p:nvSpPr>
          <p:cNvPr id="11" name="Rectangle 8"/>
          <p:cNvSpPr>
            <a:spLocks noGrp="1" noChangeArrowheads="1"/>
          </p:cNvSpPr>
          <p:nvPr>
            <p:ph type="ctrTitle"/>
          </p:nvPr>
        </p:nvSpPr>
        <p:spPr>
          <a:xfrm>
            <a:off x="829090" y="3043508"/>
            <a:ext cx="7417655" cy="1249588"/>
          </a:xfrm>
        </p:spPr>
        <p:txBody>
          <a:bodyPr anchor="ctr" anchorCtr="0">
            <a:noAutofit/>
          </a:bodyPr>
          <a:lstStyle/>
          <a:p>
            <a:pPr>
              <a:buClrTx/>
              <a:buSzTx/>
            </a:pPr>
            <a:r>
              <a:rPr lang="en-GB" sz="2800" dirty="0"/>
              <a:t>R Workshop # 2:</a:t>
            </a:r>
            <a:br>
              <a:rPr lang="en-GB" sz="2800" dirty="0"/>
            </a:br>
            <a:r>
              <a:rPr lang="en-GB" sz="2800" dirty="0"/>
              <a:t>Advanced Graphics</a:t>
            </a:r>
            <a:endParaRPr lang="en-GB" altLang="en-US" sz="2800" dirty="0"/>
          </a:p>
        </p:txBody>
      </p:sp>
      <p:pic>
        <p:nvPicPr>
          <p:cNvPr id="13" name="Picture 16" descr="Nottingham Trent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4" y="764704"/>
            <a:ext cx="252412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9"/>
          <p:cNvSpPr txBox="1">
            <a:spLocks noChangeArrowheads="1"/>
          </p:cNvSpPr>
          <p:nvPr/>
        </p:nvSpPr>
        <p:spPr>
          <a:xfrm>
            <a:off x="1415752" y="4437696"/>
            <a:ext cx="6324600" cy="64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None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altLang="en-US" sz="1800" b="1" dirty="0"/>
              <a:t>Dr Ben Dickins</a:t>
            </a:r>
          </a:p>
          <a:p>
            <a:r>
              <a:rPr lang="en-GB" altLang="en-US" sz="1200" b="1" dirty="0"/>
              <a:t>Development Slides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paradigm 2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439094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Do it yourself: First let’s rename that variable: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US" sz="2000" dirty="0"/>
              <a:t>arctic &lt;- rename(arctic, Extent=`Extent (10^6 sq km)`) 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Now let’s try these:</a:t>
            </a:r>
          </a:p>
          <a:p>
            <a:pPr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select(arctic, Year) 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# equivalent to </a:t>
            </a:r>
            <a:r>
              <a:rPr lang="en-US" sz="2000" i="1" dirty="0" err="1">
                <a:solidFill>
                  <a:schemeClr val="bg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arctic$Year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select(arctic,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Year:Day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)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endParaRPr lang="en-US" sz="2000" dirty="0">
              <a:latin typeface="Courier New"/>
              <a:ea typeface="Courier New"/>
              <a:cs typeface="Courier New"/>
            </a:endParaRP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Now make a new variable: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mutate(arctic,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logex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=log(Extent))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dirty="0"/>
              <a:t># what happens if you use transmute instead of mutate?</a:t>
            </a:r>
          </a:p>
        </p:txBody>
      </p:sp>
    </p:spTree>
    <p:extLst>
      <p:ext uri="{BB962C8B-B14F-4D97-AF65-F5344CB8AC3E}">
        <p14:creationId xmlns:p14="http://schemas.microsoft.com/office/powerpoint/2010/main" val="154148086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 err="1"/>
              <a:t>Summarise</a:t>
            </a:r>
            <a:r>
              <a:rPr lang="en-US" dirty="0"/>
              <a:t> (with an s!)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3957494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 err="1"/>
              <a:t>Summarise</a:t>
            </a:r>
            <a:r>
              <a:rPr lang="en-US" dirty="0"/>
              <a:t> can be used to convert to a single row: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US" sz="2000" dirty="0"/>
              <a:t>summarise(arctic, area=min(Extent)) 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Useful if you can group the data:</a:t>
            </a:r>
          </a:p>
          <a:p>
            <a:pPr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by_year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 &lt;-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group_by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(arctic, Year)↵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# go take a look at this object</a:t>
            </a:r>
            <a:r>
              <a:rPr lang="mr-IN" sz="2000" i="1" dirty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min_ice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 &lt;-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summarise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by_year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, area=min(Extent))</a:t>
            </a:r>
          </a:p>
          <a:p>
            <a:pPr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# now take a look at this object!</a:t>
            </a:r>
            <a:endParaRPr lang="en-US" sz="2000" dirty="0">
              <a:latin typeface="Courier New"/>
              <a:ea typeface="Courier New"/>
              <a:cs typeface="Courier New"/>
            </a:endParaRP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See what you have done: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plot(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min_ice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030755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/>
              <a:t>So much more</a:t>
            </a:r>
            <a:r>
              <a:rPr lang="mr-IN" dirty="0"/>
              <a:t>…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2308324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Using pipes: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US" sz="2000" dirty="0">
                <a:solidFill>
                  <a:srgbClr val="00B050"/>
                </a:solidFill>
              </a:rPr>
              <a:t>(</a:t>
            </a:r>
            <a:r>
              <a:rPr lang="en-US" sz="2000" dirty="0"/>
              <a:t> lean_yrs &lt;- </a:t>
            </a:r>
            <a:r>
              <a:rPr lang="en-US" sz="2000" b="1" dirty="0"/>
              <a:t>arctic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%&gt;%</a:t>
            </a:r>
            <a:r>
              <a:rPr lang="en-US" sz="2000" dirty="0"/>
              <a:t> ↵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&gt; </a:t>
            </a:r>
            <a:r>
              <a:rPr lang="en-US" sz="2000" dirty="0" err="1"/>
              <a:t>group_by</a:t>
            </a:r>
            <a:r>
              <a:rPr lang="en-US" sz="2000" dirty="0"/>
              <a:t>(Year) </a:t>
            </a:r>
            <a:r>
              <a:rPr lang="en-US" sz="2000" dirty="0">
                <a:solidFill>
                  <a:srgbClr val="FF0000"/>
                </a:solidFill>
              </a:rPr>
              <a:t>%&gt;%</a:t>
            </a:r>
            <a:r>
              <a:rPr lang="en-US" sz="2000" dirty="0"/>
              <a:t> ↵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&gt; </a:t>
            </a:r>
            <a:r>
              <a:rPr lang="en-US" sz="2000" dirty="0" err="1"/>
              <a:t>summarise</a:t>
            </a:r>
            <a:r>
              <a:rPr lang="en-US" sz="2000" dirty="0"/>
              <a:t>(area=min(Extent)) </a:t>
            </a:r>
            <a:r>
              <a:rPr lang="en-US" sz="2000" dirty="0">
                <a:solidFill>
                  <a:srgbClr val="FF0000"/>
                </a:solidFill>
              </a:rPr>
              <a:t>%&gt;%</a:t>
            </a:r>
            <a:r>
              <a:rPr lang="en-US" sz="2000" dirty="0"/>
              <a:t> ↵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&gt; filter(area &lt; 5) </a:t>
            </a:r>
            <a:r>
              <a:rPr lang="en-US" sz="2000" dirty="0">
                <a:solidFill>
                  <a:srgbClr val="00B050"/>
                </a:solidFill>
              </a:rPr>
              <a:t>)</a:t>
            </a:r>
            <a:r>
              <a:rPr lang="en-US" sz="2000" dirty="0"/>
              <a:t> ↵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05840" y="3839152"/>
            <a:ext cx="7132320" cy="2140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Using </a:t>
            </a:r>
            <a:r>
              <a:rPr lang="en-US" sz="2400" dirty="0">
                <a:solidFill>
                  <a:srgbClr val="FF0000"/>
                </a:solidFill>
              </a:rPr>
              <a:t>pipes </a:t>
            </a:r>
            <a:r>
              <a:rPr lang="en-US" sz="2400" dirty="0"/>
              <a:t>enables you to skip references and pass your analyses on for further processing.</a:t>
            </a:r>
          </a:p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Wrapping an assignment in </a:t>
            </a:r>
            <a:r>
              <a:rPr lang="en-US" sz="2400" dirty="0">
                <a:solidFill>
                  <a:srgbClr val="00B050"/>
                </a:solidFill>
              </a:rPr>
              <a:t>brackets</a:t>
            </a:r>
            <a:r>
              <a:rPr lang="en-US" sz="2400" dirty="0"/>
              <a:t> gives a report.</a:t>
            </a:r>
          </a:p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I highly recommend consulting the book </a:t>
            </a:r>
            <a:r>
              <a:rPr lang="en-US" sz="2400" dirty="0">
                <a:hlinkClick r:id="rId3"/>
              </a:rPr>
              <a:t>R for Data Science</a:t>
            </a:r>
            <a:r>
              <a:rPr lang="en-US" sz="2400" dirty="0"/>
              <a:t>, in particular: chapters 5 and 12.</a:t>
            </a:r>
          </a:p>
        </p:txBody>
      </p:sp>
    </p:spTree>
    <p:extLst>
      <p:ext uri="{BB962C8B-B14F-4D97-AF65-F5344CB8AC3E}">
        <p14:creationId xmlns:p14="http://schemas.microsoft.com/office/powerpoint/2010/main" val="56855097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Enough already give me a graph!</a:t>
            </a:r>
            <a:endParaRPr dirty="0"/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Ok, but then we’ll have to go slow again</a:t>
            </a:r>
            <a:r>
              <a:rPr lang="mr-IN" dirty="0"/>
              <a:t>…</a:t>
            </a:r>
            <a:endParaRPr dirty="0"/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760106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Here’s one: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Shape 183"/>
          <p:cNvSpPr/>
          <p:nvPr/>
        </p:nvSpPr>
        <p:spPr>
          <a:xfrm>
            <a:off x="0" y="1329565"/>
            <a:ext cx="9133726" cy="3293209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sz="2800" dirty="0"/>
              <a:t>Using ggplot2 (part of </a:t>
            </a:r>
            <a:r>
              <a:rPr lang="en-US" sz="2800" dirty="0" err="1"/>
              <a:t>tidyverse</a:t>
            </a:r>
            <a:r>
              <a:rPr lang="en-US" sz="2800" dirty="0"/>
              <a:t>):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>
                <a:solidFill>
                  <a:schemeClr val="tx1"/>
                </a:solidFill>
              </a:rPr>
              <a:t>library(</a:t>
            </a:r>
            <a:r>
              <a:rPr lang="en-US" sz="2000" dirty="0" err="1">
                <a:solidFill>
                  <a:schemeClr val="tx1"/>
                </a:solidFill>
              </a:rPr>
              <a:t>lubridate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mr-IN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mr-IN" sz="2000" dirty="0" err="1">
                <a:solidFill>
                  <a:schemeClr val="tx1"/>
                </a:solidFill>
              </a:rPr>
              <a:t>arctic</a:t>
            </a:r>
            <a:r>
              <a:rPr lang="mr-IN" sz="2000" dirty="0">
                <a:solidFill>
                  <a:schemeClr val="tx1"/>
                </a:solidFill>
              </a:rPr>
              <a:t> </a:t>
            </a:r>
            <a:r>
              <a:rPr lang="mr-IN" sz="2000" dirty="0">
                <a:solidFill>
                  <a:srgbClr val="FF0000"/>
                </a:solidFill>
              </a:rPr>
              <a:t>%&gt;%</a:t>
            </a:r>
            <a:endParaRPr lang="mr-IN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>
                <a:solidFill>
                  <a:schemeClr val="tx1"/>
                </a:solidFill>
              </a:rPr>
              <a:t>mutate(Date2=</a:t>
            </a:r>
            <a:r>
              <a:rPr lang="en-US" sz="2000" dirty="0" err="1">
                <a:solidFill>
                  <a:schemeClr val="tx1"/>
                </a:solidFill>
              </a:rPr>
              <a:t>make_datetime</a:t>
            </a:r>
            <a:r>
              <a:rPr lang="en-US" sz="2000" dirty="0">
                <a:solidFill>
                  <a:schemeClr val="tx1"/>
                </a:solidFill>
              </a:rPr>
              <a:t>(Year, Month, Day)) </a:t>
            </a:r>
            <a:r>
              <a:rPr lang="en-US" sz="2000" dirty="0">
                <a:solidFill>
                  <a:srgbClr val="FF0000"/>
                </a:solidFill>
              </a:rPr>
              <a:t>%&gt;%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>
                <a:solidFill>
                  <a:schemeClr val="tx1"/>
                </a:solidFill>
              </a:rPr>
              <a:t>mutate(</a:t>
            </a:r>
            <a:r>
              <a:rPr lang="en-US" sz="2000" dirty="0" err="1">
                <a:solidFill>
                  <a:schemeClr val="tx1"/>
                </a:solidFill>
              </a:rPr>
              <a:t>DayinYear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dirty="0" err="1">
                <a:solidFill>
                  <a:schemeClr val="tx1"/>
                </a:solidFill>
              </a:rPr>
              <a:t>as.numeric</a:t>
            </a:r>
            <a:r>
              <a:rPr lang="en-US" sz="2000" dirty="0">
                <a:solidFill>
                  <a:schemeClr val="tx1"/>
                </a:solidFill>
              </a:rPr>
              <a:t>(format(Date2, "%j"))) </a:t>
            </a:r>
            <a:r>
              <a:rPr lang="en-US" sz="2000" dirty="0">
                <a:solidFill>
                  <a:srgbClr val="FF0000"/>
                </a:solidFill>
              </a:rPr>
              <a:t>%&gt;%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 err="1">
                <a:solidFill>
                  <a:schemeClr val="tx1"/>
                </a:solidFill>
              </a:rPr>
              <a:t>ggplot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aes</a:t>
            </a:r>
            <a:r>
              <a:rPr lang="en-US" sz="2000" dirty="0">
                <a:solidFill>
                  <a:schemeClr val="tx1"/>
                </a:solidFill>
              </a:rPr>
              <a:t>(x=</a:t>
            </a:r>
            <a:r>
              <a:rPr lang="en-US" sz="2000" dirty="0" err="1">
                <a:solidFill>
                  <a:schemeClr val="tx1"/>
                </a:solidFill>
              </a:rPr>
              <a:t>DayinYear</a:t>
            </a:r>
            <a:r>
              <a:rPr lang="en-US" sz="2000" dirty="0">
                <a:solidFill>
                  <a:schemeClr val="tx1"/>
                </a:solidFill>
              </a:rPr>
              <a:t>, y=Extent, </a:t>
            </a:r>
            <a:r>
              <a:rPr lang="en-US" sz="2000" dirty="0" err="1">
                <a:solidFill>
                  <a:schemeClr val="tx1"/>
                </a:solidFill>
              </a:rPr>
              <a:t>colour</a:t>
            </a:r>
            <a:r>
              <a:rPr lang="en-US" sz="2000" dirty="0">
                <a:solidFill>
                  <a:schemeClr val="tx1"/>
                </a:solidFill>
              </a:rPr>
              <a:t>=Year)) </a:t>
            </a:r>
            <a:r>
              <a:rPr lang="en-US" sz="2000" dirty="0">
                <a:solidFill>
                  <a:srgbClr val="00B050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 err="1">
                <a:solidFill>
                  <a:schemeClr val="tx1"/>
                </a:solidFill>
              </a:rPr>
              <a:t>geom_point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05840" y="5054884"/>
            <a:ext cx="7132320" cy="738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But we’ll come back to this package later</a:t>
            </a:r>
            <a:r>
              <a:rPr lang="mr-IN" sz="2400" dirty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23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Patience: </a:t>
            </a:r>
            <a:r>
              <a:rPr dirty="0"/>
              <a:t>Base package graphics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advanced plots in the base package</a:t>
            </a:r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9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97" name="Shape 197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98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Graphical Functions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2150" lvl="1" indent="-347663">
              <a:spcBef>
                <a:spcPts val="1800"/>
              </a:spcBef>
              <a:buChar char="➢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US" dirty="0"/>
              <a:t>Two types of plotting function in the </a:t>
            </a:r>
            <a:r>
              <a:rPr lang="en-US" b="1" dirty="0"/>
              <a:t>base package</a:t>
            </a:r>
            <a:r>
              <a:rPr lang="en-US" dirty="0"/>
              <a:t>:</a:t>
            </a:r>
          </a:p>
          <a:p>
            <a:pPr marL="987425" lvl="2" indent="-293687">
              <a:spcBef>
                <a:spcPts val="1800"/>
              </a:spcBef>
              <a:buChar char="✓"/>
              <a:defRPr sz="2200"/>
            </a:pPr>
            <a:r>
              <a:rPr lang="en-US" dirty="0">
                <a:sym typeface="Arial"/>
              </a:rPr>
              <a:t>high-level, e.g.,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plot(),boxplot(),image()</a:t>
            </a:r>
          </a:p>
          <a:p>
            <a:pPr marL="987425" lvl="2" indent="-293687">
              <a:spcBef>
                <a:spcPts val="1800"/>
              </a:spcBef>
              <a:buChar char="✓"/>
              <a:defRPr sz="2200"/>
            </a:pPr>
            <a:r>
              <a:rPr lang="en-US" dirty="0">
                <a:sym typeface="Arial"/>
              </a:rPr>
              <a:t>low-level, e.g.,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title()</a:t>
            </a:r>
            <a:r>
              <a:rPr lang="en-US" dirty="0"/>
              <a:t>,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points(),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abline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711200" lvl="2" indent="-342900">
              <a:spcBef>
                <a:spcPts val="1800"/>
              </a:spcBef>
              <a:buChar char="➢"/>
              <a:defRPr sz="2200">
                <a:latin typeface="+mn-lt"/>
                <a:ea typeface="+mn-ea"/>
                <a:cs typeface="+mn-cs"/>
                <a:sym typeface="Arial"/>
              </a:defRPr>
            </a:pPr>
            <a:r>
              <a:rPr lang="en-US" dirty="0"/>
              <a:t>In general, </a:t>
            </a:r>
            <a:r>
              <a:rPr lang="en-US" b="1" dirty="0"/>
              <a:t>modularity is good</a:t>
            </a:r>
            <a:r>
              <a:rPr lang="en-US" dirty="0"/>
              <a:t>, meaning use low level function to decorate plots.</a:t>
            </a:r>
          </a:p>
          <a:p>
            <a:pPr marL="711200" lvl="2" indent="-342900">
              <a:spcBef>
                <a:spcPts val="1800"/>
              </a:spcBef>
              <a:buChar char="➢"/>
              <a:defRPr sz="2200">
                <a:latin typeface="+mn-lt"/>
                <a:ea typeface="+mn-ea"/>
                <a:cs typeface="+mn-cs"/>
                <a:sym typeface="Arial"/>
              </a:defRPr>
            </a:pPr>
            <a:r>
              <a:rPr lang="en-US" dirty="0"/>
              <a:t>Let’s start with something familiar - the “</a:t>
            </a:r>
            <a:r>
              <a:rPr lang="en-US" dirty="0" err="1"/>
              <a:t>mtcars</a:t>
            </a:r>
            <a:r>
              <a:rPr lang="en-US" dirty="0"/>
              <a:t>” dataset.</a:t>
            </a:r>
          </a:p>
          <a:p>
            <a:endParaRPr lang="en-US" dirty="0"/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6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04" name="Shape 204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05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An Old Favourite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1000909" y="1541571"/>
            <a:ext cx="7184750" cy="370818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Do it yourself: </a:t>
            </a:r>
            <a:r>
              <a:rPr b="0"/>
              <a:t>Get it into the memory: 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attach(mtcars)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Refresh yours!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mtcars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?mtcars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View(mtcars)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str(mtcars)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plot(mtcars)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10" name="Shape 210"/>
          <p:cNvSpPr/>
          <p:nvPr/>
        </p:nvSpPr>
        <p:spPr>
          <a:xfrm>
            <a:off x="791330" y="5445223"/>
            <a:ext cx="7432534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Notice how insane the plot() function can be = all against all. Let’s make things behave properly.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1" animBg="1" advAuto="0"/>
      <p:bldP spid="210" grpId="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4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12" name="Shape 212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13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Bar Charts and Aggregating Counts</a:t>
            </a:r>
          </a:p>
        </p:txBody>
      </p:sp>
      <p:sp>
        <p:nvSpPr>
          <p:cNvPr id="216" name="Shape 216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925109" y="2977938"/>
            <a:ext cx="7336351" cy="278233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Construct a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barplot</a:t>
            </a:r>
            <a:r>
              <a:rPr b="0" dirty="0"/>
              <a:t> for number of gears in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mtcars</a:t>
            </a:r>
            <a:r>
              <a:rPr b="0" dirty="0"/>
              <a:t> data set: 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gear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counts &lt;- table(gear)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counts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barplot(counts)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18" name="Shape 218"/>
          <p:cNvSpPr/>
          <p:nvPr/>
        </p:nvSpPr>
        <p:spPr>
          <a:xfrm>
            <a:off x="791330" y="1737791"/>
            <a:ext cx="7432534" cy="819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We can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barplot</a:t>
            </a:r>
            <a:r>
              <a:t> for plotting counts (in which both the x and y variable are </a:t>
            </a:r>
            <a:r>
              <a:rPr>
                <a:solidFill>
                  <a:srgbClr val="FF0000"/>
                </a:solidFill>
              </a:rPr>
              <a:t>categorical</a:t>
            </a:r>
            <a:r>
              <a:t>).</a:t>
            </a:r>
          </a:p>
        </p:txBody>
      </p:sp>
      <p:sp>
        <p:nvSpPr>
          <p:cNvPr id="219" name="Shape 219"/>
          <p:cNvSpPr/>
          <p:nvPr/>
        </p:nvSpPr>
        <p:spPr>
          <a:xfrm>
            <a:off x="791330" y="5818968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That looks alright, but a bit simple…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2" animBg="1" advAuto="0"/>
      <p:bldP spid="218" grpId="1" animBg="1" advAuto="0"/>
      <p:bldP spid="219" grpId="3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223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21" name="Shape 221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22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Elaborating Plots</a:t>
            </a:r>
          </a:p>
        </p:txBody>
      </p:sp>
      <p:sp>
        <p:nvSpPr>
          <p:cNvPr id="225" name="Shape 22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988940" y="1673617"/>
            <a:ext cx="7208689" cy="3400415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plot the density of the counts: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barplot(counts/length(gear), names.arg=c("three","four","five"))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buSzTx/>
              <a:buNone/>
              <a:defRPr sz="2400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and now label our plot: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title(main="Car Distribution", xlab="Number of Gears", ylab="Relative Frequency")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27" name="Shape 227"/>
          <p:cNvSpPr/>
          <p:nvPr/>
        </p:nvSpPr>
        <p:spPr>
          <a:xfrm>
            <a:off x="791330" y="5517231"/>
            <a:ext cx="7432534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We wrote decorative text using a low level function.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1" animBg="1" advAuto="0"/>
      <p:bldP spid="227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29" name="Shape 129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697563" lvl="3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Installations: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Installing packages for later</a:t>
            </a:r>
          </a:p>
          <a:p>
            <a:pPr marL="660987" lvl="2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lang="en-US" sz="2000" dirty="0"/>
              <a:t>An Introduction to the </a:t>
            </a:r>
            <a:r>
              <a:rPr lang="en-US" sz="2000" dirty="0" err="1"/>
              <a:t>tidyverse</a:t>
            </a:r>
            <a:r>
              <a:rPr lang="en-US" sz="2000" dirty="0"/>
              <a:t>.</a:t>
            </a:r>
            <a:endParaRPr sz="2000" dirty="0"/>
          </a:p>
          <a:p>
            <a:pPr marL="697563" lvl="3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Base package {advanced graphics}: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Types of graphical functions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Inspecting/attaching a dataset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Barcharts: simple to advanced</a:t>
            </a:r>
          </a:p>
          <a:p>
            <a:pPr marL="697563" lvl="3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The ggplot2 package: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The grammar of graphics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Examples</a:t>
            </a:r>
          </a:p>
          <a:p>
            <a:pPr marL="697563" lvl="3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Interactive graphics {in html}: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Introduction to Shiny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1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30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Bar Charts with Point Estimates</a:t>
            </a:r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016417" y="2557852"/>
            <a:ext cx="7208689" cy="3394319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calculate the mean mpg rating for cars with different numbers of gears: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heights &lt;- tapply(mpg, gear, mean)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and now plot and label these: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barplot(heights)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title(main="Mean Efficiency", xlab="Number of Gears", ylab="Miles per Gallon")</a:t>
            </a:r>
          </a:p>
        </p:txBody>
      </p:sp>
      <p:sp>
        <p:nvSpPr>
          <p:cNvPr id="235" name="Shape 235"/>
          <p:cNvSpPr/>
          <p:nvPr/>
        </p:nvSpPr>
        <p:spPr>
          <a:xfrm>
            <a:off x="791330" y="1412775"/>
            <a:ext cx="7432534" cy="819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We can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barplot</a:t>
            </a:r>
            <a:r>
              <a:t> for point estimates of a </a:t>
            </a:r>
            <a:r>
              <a:rPr>
                <a:solidFill>
                  <a:srgbClr val="FF0000"/>
                </a:solidFill>
              </a:rPr>
              <a:t>continuous</a:t>
            </a:r>
            <a:r>
              <a:t> y variable; we need an *apply function.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1" animBg="1" advAuto="0"/>
      <p:bldP spid="235" grpId="2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26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58" name="Shape 25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59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Multiple Predictors</a:t>
            </a:r>
          </a:p>
        </p:txBody>
      </p:sp>
      <p:sp>
        <p:nvSpPr>
          <p:cNvPr id="262" name="Shape 26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1042249" y="1650481"/>
            <a:ext cx="7110946" cy="438712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Construct a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barplot</a:t>
            </a:r>
            <a:r>
              <a:rPr b="0" dirty="0"/>
              <a:t> for number of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gears</a:t>
            </a:r>
            <a:r>
              <a:rPr b="0" dirty="0"/>
              <a:t> in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mtcars</a:t>
            </a:r>
            <a:r>
              <a:rPr b="0" dirty="0"/>
              <a:t> data set grouped by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vs</a:t>
            </a:r>
            <a:r>
              <a:rPr b="0" dirty="0"/>
              <a:t>: </a:t>
            </a:r>
          </a:p>
          <a:p>
            <a:pPr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counts &lt;- table(vs,gear)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barplot(counts, col=c("lightblue","mistyrose"), legend=T, args.legend=list(title="vs"))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title(main="Car Distribution by Gears and VS", xlab="Number of Gears")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buSzTx/>
              <a:buNone/>
              <a:defRPr sz="2000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Try adding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beside=TRUE</a:t>
            </a:r>
            <a:r>
              <a:rPr dirty="0"/>
              <a:t> as an argument to the barplot() call. </a:t>
            </a:r>
            <a:r>
              <a:rPr dirty="0">
                <a:solidFill>
                  <a:srgbClr val="FF0000"/>
                </a:solidFill>
              </a:rPr>
              <a:t>What happens?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267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65" name="Shape 265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66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Distribution Plots: Boxplot</a:t>
            </a:r>
          </a:p>
        </p:txBody>
      </p:sp>
      <p:sp>
        <p:nvSpPr>
          <p:cNvPr id="268" name="Shape 26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738847" y="1484783"/>
            <a:ext cx="7920882" cy="837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buSzTx/>
              <a:buNone/>
              <a:defRPr sz="2400"/>
            </a:pPr>
            <a:r>
              <a:rPr dirty="0"/>
              <a:t>You can use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boxplot()</a:t>
            </a:r>
            <a:r>
              <a:rPr dirty="0"/>
              <a:t> to get an idea of the distribution of y ~ (as affected by) x with an intuitive model formula.</a:t>
            </a:r>
          </a:p>
        </p:txBody>
      </p:sp>
      <p:sp>
        <p:nvSpPr>
          <p:cNvPr id="270" name="Shape 270"/>
          <p:cNvSpPr/>
          <p:nvPr/>
        </p:nvSpPr>
        <p:spPr>
          <a:xfrm>
            <a:off x="1028486" y="2523836"/>
            <a:ext cx="7087028" cy="265847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Tx/>
              <a:buNone/>
              <a:defRPr b="1"/>
            </a:pPr>
            <a:r>
              <a:rPr dirty="0"/>
              <a:t>Do it yourself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boxplot(mpg ~ am, names=c("Automatic", "Manual"))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title(main="Boxplot Showing Distribution", xlab="Transmission", ylab="Miles per US Gallon")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72" name="Shape 272"/>
          <p:cNvSpPr/>
          <p:nvPr/>
        </p:nvSpPr>
        <p:spPr>
          <a:xfrm>
            <a:off x="738847" y="5383646"/>
            <a:ext cx="7920882" cy="469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buSzTx/>
              <a:buNone/>
              <a:defRPr sz="2400"/>
            </a:pPr>
            <a:r>
              <a:t>Something like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tapply()</a:t>
            </a:r>
            <a:r>
              <a:t> is happening behind the scenes.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1" animBg="1" advAuto="0"/>
      <p:bldP spid="270" grpId="2" animBg="1" advAuto="0"/>
      <p:bldP spid="272" grpId="3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Warning!!!</a:t>
            </a:r>
          </a:p>
        </p:txBody>
      </p:sp>
      <p:sp>
        <p:nvSpPr>
          <p:cNvPr id="275" name="Shape 27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276" name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975" y="822700"/>
            <a:ext cx="1786097" cy="157772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923330" y="3110440"/>
            <a:ext cx="7729388" cy="1806744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Tx/>
              <a:buNone/>
              <a:defRPr b="1"/>
            </a:pPr>
            <a:r>
              <a:rPr dirty="0"/>
              <a:t>Do it yourself</a:t>
            </a:r>
            <a:r>
              <a:rPr b="0" dirty="0"/>
              <a:t> This is what happens when you pass variables without the model notation: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boxplot(am, mpg, names=c("all am value", "all mpg values"))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78" name="Shape 278"/>
          <p:cNvSpPr/>
          <p:nvPr/>
        </p:nvSpPr>
        <p:spPr>
          <a:xfrm>
            <a:off x="738847" y="5200264"/>
            <a:ext cx="7920882" cy="837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buSzTx/>
              <a:buNone/>
              <a:defRPr sz="2400"/>
            </a:pPr>
            <a:r>
              <a:t>So there’s nothing wrong with passing vectors to boxplot(), but don’t expect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tapply()</a:t>
            </a:r>
            <a:r>
              <a:t> behaviour unless you use ~ notation.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1" animBg="1" advAuto="0"/>
      <p:bldP spid="278" grpId="2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Distribution Plots: Violin Plots</a:t>
            </a:r>
          </a:p>
        </p:txBody>
      </p:sp>
      <p:sp>
        <p:nvSpPr>
          <p:cNvPr id="281" name="Shape 28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38847" y="1700808"/>
            <a:ext cx="7920882" cy="547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buClrTx/>
              <a:buSzPct val="100000"/>
              <a:buFont typeface="Arial"/>
              <a:buChar char="•"/>
              <a:defRPr sz="2800"/>
            </a:pPr>
            <a:r>
              <a:t>A nice alternative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vioplot()</a:t>
            </a:r>
            <a:r>
              <a:rPr>
                <a:latin typeface="+mn-lt"/>
                <a:ea typeface="+mn-ea"/>
                <a:cs typeface="+mn-cs"/>
                <a:sym typeface="Arial"/>
              </a:rPr>
              <a:t>:</a:t>
            </a:r>
          </a:p>
        </p:txBody>
      </p:sp>
      <p:sp>
        <p:nvSpPr>
          <p:cNvPr id="283" name="Shape 283"/>
          <p:cNvSpPr/>
          <p:nvPr/>
        </p:nvSpPr>
        <p:spPr>
          <a:xfrm>
            <a:off x="933970" y="2424766"/>
            <a:ext cx="7204052" cy="2008468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Tx/>
              <a:buNone/>
              <a:defRPr b="1"/>
            </a:pPr>
            <a:r>
              <a:rPr dirty="0"/>
              <a:t>Do it yourself</a:t>
            </a:r>
          </a:p>
          <a:p>
            <a:pPr>
              <a:buSzTx/>
              <a:buNone/>
            </a:pPr>
            <a:r>
              <a:rPr dirty="0"/>
              <a:t>Start by installing and loading the required library: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install.packages(</a:t>
            </a:r>
            <a:r>
              <a:rPr sz="2800" dirty="0"/>
              <a:t>'</a:t>
            </a:r>
            <a:r>
              <a:rPr dirty="0"/>
              <a:t>vioplot</a:t>
            </a:r>
            <a:r>
              <a:rPr sz="2800" dirty="0"/>
              <a:t>'</a:t>
            </a:r>
            <a:r>
              <a:rPr dirty="0"/>
              <a:t>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library(vioplot)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1" animBg="1" advAuto="0"/>
      <p:bldP spid="283" grpId="2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But first let’s subset with the pipe!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Shape 28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1020740" y="2980293"/>
            <a:ext cx="7030512" cy="222625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Tx/>
              <a:buNone/>
              <a:defRPr b="1"/>
            </a:pPr>
            <a:r>
              <a:rPr dirty="0"/>
              <a:t>Do it yourself: </a:t>
            </a:r>
            <a:r>
              <a:rPr b="0" dirty="0"/>
              <a:t>Get subsets of data: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GB" dirty="0"/>
              <a:t>auto &lt;- </a:t>
            </a:r>
            <a:r>
              <a:rPr lang="en-US" dirty="0"/>
              <a:t>filter(</a:t>
            </a:r>
            <a:r>
              <a:rPr lang="en-US" dirty="0" err="1"/>
              <a:t>mtcars</a:t>
            </a:r>
            <a:r>
              <a:rPr lang="en-US" dirty="0"/>
              <a:t>, am==0) %&gt;%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select(mpg)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man &lt;- </a:t>
            </a:r>
            <a:r>
              <a:rPr lang="en-US" dirty="0"/>
              <a:t>filter(mtcars, am==1) %&gt;%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select(mpg)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  <p:sp>
        <p:nvSpPr>
          <p:cNvPr id="288" name="Shape 288"/>
          <p:cNvSpPr/>
          <p:nvPr/>
        </p:nvSpPr>
        <p:spPr>
          <a:xfrm>
            <a:off x="738847" y="1700808"/>
            <a:ext cx="7920882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spcBef>
                <a:spcPts val="700"/>
              </a:spcBef>
              <a:buClrTx/>
              <a:buSzPct val="100000"/>
              <a:buFont typeface="Arial"/>
              <a:buChar char="•"/>
              <a:defRPr sz="2800"/>
            </a:lvl1pPr>
          </a:lstStyle>
          <a:p>
            <a:r>
              <a:rPr lang="en-GB"/>
              <a:t>Let’s filter for a particular value and select a column</a:t>
            </a:r>
            <a:r>
              <a:rPr dirty="0"/>
              <a:t>:</a:t>
            </a:r>
          </a:p>
        </p:txBody>
      </p:sp>
      <p:sp>
        <p:nvSpPr>
          <p:cNvPr id="6" name="Shape 288"/>
          <p:cNvSpPr/>
          <p:nvPr/>
        </p:nvSpPr>
        <p:spPr>
          <a:xfrm>
            <a:off x="738847" y="5342366"/>
            <a:ext cx="792088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spcBef>
                <a:spcPts val="700"/>
              </a:spcBef>
              <a:buClrTx/>
              <a:buSzPct val="100000"/>
              <a:buFont typeface="Arial"/>
              <a:buChar char="•"/>
              <a:defRPr sz="2800"/>
            </a:lvl1pPr>
          </a:lstStyle>
          <a:p>
            <a:r>
              <a:rPr lang="en-GB" dirty="0"/>
              <a:t>Take a look at auto and man after doing this</a:t>
            </a:r>
            <a:r>
              <a:rPr lang="mr-IN" dirty="0"/>
              <a:t>…</a:t>
            </a: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1" animBg="1" advAuto="0"/>
      <p:bldP spid="288" grpId="2" animBg="1" advAuto="0"/>
      <p:bldP spid="6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738847" y="1700808"/>
            <a:ext cx="7920882" cy="4423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buClrTx/>
              <a:buSzPct val="100000"/>
              <a:buFont typeface="Arial"/>
              <a:buChar char="•"/>
              <a:defRPr sz="2800"/>
            </a:pPr>
            <a:r>
              <a:t>Now we can try a violin plot:</a:t>
            </a:r>
          </a:p>
          <a:p>
            <a:pPr marL="342900" indent="-342900">
              <a:spcBef>
                <a:spcPts val="700"/>
              </a:spcBef>
              <a:buClrTx/>
              <a:buSzPct val="100000"/>
              <a:buFont typeface="Arial"/>
              <a:buChar char="•"/>
              <a:defRPr sz="28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800"/>
            </a:pPr>
            <a:r>
              <a:t>But </a:t>
            </a:r>
            <a:r>
              <a:rPr b="1" i="1"/>
              <a:t>be careful </a:t>
            </a:r>
            <a:r>
              <a:t>– this does not support the formula notation hence the need for vector splitting…</a:t>
            </a:r>
          </a:p>
        </p:txBody>
      </p:sp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Violin Plots</a:t>
            </a:r>
          </a:p>
        </p:txBody>
      </p:sp>
      <p:sp>
        <p:nvSpPr>
          <p:cNvPr id="292" name="Shape 29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997899" y="2447867"/>
            <a:ext cx="7148202" cy="247026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Tx/>
              <a:buNone/>
              <a:defRPr b="1"/>
            </a:pPr>
            <a:r>
              <a:rPr dirty="0"/>
              <a:t>Do it yourself: </a:t>
            </a:r>
            <a:r>
              <a:rPr b="0" dirty="0"/>
              <a:t>Now we can plot: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vioplot(auto</a:t>
            </a:r>
            <a:r>
              <a:rPr lang="en-GB" dirty="0"/>
              <a:t>$mpg</a:t>
            </a:r>
            <a:r>
              <a:rPr dirty="0"/>
              <a:t>, man</a:t>
            </a:r>
            <a:r>
              <a:rPr lang="en-GB" dirty="0"/>
              <a:t>$mpg</a:t>
            </a:r>
            <a:r>
              <a:rPr dirty="0"/>
              <a:t>, names=c("Automatic", "Manual"))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title(main="Violin Plot", xlab="Transmission", ylab="Miles per US Gallon")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2" animBg="1" advAuto="0"/>
      <p:bldP spid="293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Distribution Plots: Histograms</a:t>
            </a:r>
          </a:p>
        </p:txBody>
      </p:sp>
      <p:sp>
        <p:nvSpPr>
          <p:cNvPr id="298" name="Shape 29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1059638" y="1572822"/>
            <a:ext cx="6952716" cy="387029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Let’s compare distributions: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hist(auto</a:t>
            </a:r>
            <a:r>
              <a:rPr lang="en-GB" dirty="0"/>
              <a:t>$mpg</a:t>
            </a:r>
            <a:r>
              <a:rPr dirty="0"/>
              <a:t>, col=rgb(1,0,0,0.5), breaks=seq(10,36,2), xlim=c(10,35), ylim=c(0,5), main="", xlab="")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hist(man</a:t>
            </a:r>
            <a:r>
              <a:rPr lang="en-GB" dirty="0"/>
              <a:t>$mpg</a:t>
            </a:r>
            <a:r>
              <a:rPr dirty="0"/>
              <a:t>, col=rgb(0,0,1,0.5), breaks=seq(10,36,2), add=T)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Decorate: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title(main="Double Histogram", xlab="Miles per Gallon")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legend("topright", c("automatic","manual"), fill=c(rgb(1,0,0,0.5),rgb(0,0,1,0.5)))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roup 305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03" name="Shape 303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04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Advanced Boxplots (base)</a:t>
            </a:r>
          </a:p>
        </p:txBody>
      </p:sp>
      <p:sp>
        <p:nvSpPr>
          <p:cNvPr id="307" name="Shape 30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966998" y="2299747"/>
            <a:ext cx="7252573" cy="288606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We can plot by two categorical predictors using boxplot too.</a:t>
            </a:r>
          </a:p>
          <a:p>
            <a:pPr>
              <a:spcBef>
                <a:spcPts val="12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boxplot(mpg~vs*am, data=mtcars, col=(c("mistyrose","lightblue")))</a:t>
            </a:r>
          </a:p>
          <a:p>
            <a:pPr>
              <a:spcBef>
                <a:spcPts val="12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title(main="Car Engines", xlab="Config * Transmission", ylab="Miles per gallon")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1200"/>
              </a:spcBef>
              <a:buSzTx/>
              <a:buNone/>
              <a:defRPr sz="2400"/>
            </a:pPr>
            <a:r>
              <a:rPr dirty="0"/>
              <a:t>Try adding a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notch=TRUE</a:t>
            </a:r>
            <a:r>
              <a:rPr dirty="0"/>
              <a:t> argument to the plot call.</a:t>
            </a:r>
          </a:p>
        </p:txBody>
      </p:sp>
      <p:sp>
        <p:nvSpPr>
          <p:cNvPr id="309" name="Shape 309"/>
          <p:cNvSpPr/>
          <p:nvPr/>
        </p:nvSpPr>
        <p:spPr>
          <a:xfrm>
            <a:off x="791330" y="1196751"/>
            <a:ext cx="7432534" cy="819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The formula notation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boxplot</a:t>
            </a:r>
            <a:r>
              <a:t> supports interrogation of multiple predictors.</a:t>
            </a:r>
          </a:p>
        </p:txBody>
      </p:sp>
      <p:sp>
        <p:nvSpPr>
          <p:cNvPr id="310" name="Shape 310"/>
          <p:cNvSpPr/>
          <p:nvPr/>
        </p:nvSpPr>
        <p:spPr>
          <a:xfrm>
            <a:off x="755575" y="5661247"/>
            <a:ext cx="7432534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I’ll leave further decoration to you…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1" animBg="1" advAuto="0"/>
      <p:bldP spid="309" grpId="2" animBg="1" advAuto="0"/>
      <p:bldP spid="310" grpId="3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4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12" name="Shape 312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13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Quick Alternative Plot</a:t>
            </a:r>
          </a:p>
        </p:txBody>
      </p:sp>
      <p:sp>
        <p:nvSpPr>
          <p:cNvPr id="316" name="Shape 316"/>
          <p:cNvSpPr>
            <a:spLocks noGrp="1"/>
          </p:cNvSpPr>
          <p:nvPr>
            <p:ph type="sldNum" sz="quarter" idx="12"/>
          </p:nvPr>
        </p:nvSpPr>
        <p:spPr>
          <a:xfrm>
            <a:off x="7535822" y="6319283"/>
            <a:ext cx="321907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897184" y="2319085"/>
            <a:ext cx="7392201" cy="1757275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We can plot miles per gallon (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mpg</a:t>
            </a:r>
            <a:r>
              <a:rPr b="0" dirty="0"/>
              <a:t>) grouped by # of gears (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gear</a:t>
            </a:r>
            <a:r>
              <a:rPr b="0" dirty="0"/>
              <a:t>) and engine config (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vs</a:t>
            </a:r>
            <a:r>
              <a:rPr b="0" dirty="0"/>
              <a:t>)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interaction.plot(mtcars$gear, mtcars$vs, mtcars$mpg)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  <p:sp>
        <p:nvSpPr>
          <p:cNvPr id="318" name="Shape 318"/>
          <p:cNvSpPr/>
          <p:nvPr/>
        </p:nvSpPr>
        <p:spPr>
          <a:xfrm>
            <a:off x="1669984" y="1061284"/>
            <a:ext cx="5782336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spcBef>
                <a:spcPts val="0"/>
              </a:spcBef>
              <a:buSzTx/>
              <a:buNone/>
              <a:defRPr sz="2800" b="1">
                <a:solidFill>
                  <a:srgbClr val="1F497D"/>
                </a:solidFill>
              </a:defRPr>
            </a:lvl1pPr>
          </a:lstStyle>
          <a:p>
            <a:r>
              <a:t>Quick plot with two predictors</a:t>
            </a:r>
          </a:p>
        </p:txBody>
      </p:sp>
      <p:sp>
        <p:nvSpPr>
          <p:cNvPr id="319" name="Shape 319"/>
          <p:cNvSpPr/>
          <p:nvPr/>
        </p:nvSpPr>
        <p:spPr>
          <a:xfrm>
            <a:off x="755575" y="4653136"/>
            <a:ext cx="792088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mtcars$vs</a:t>
            </a:r>
            <a:r>
              <a:rPr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is used as a </a:t>
            </a:r>
            <a:r>
              <a:rPr i="1">
                <a:latin typeface="Calibri"/>
                <a:ea typeface="Calibri"/>
                <a:cs typeface="Calibri"/>
                <a:sym typeface="Calibri"/>
              </a:rPr>
              <a:t>tracing factor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here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1" animBg="1" advAuto="0"/>
      <p:bldP spid="319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Time Sinks</a:t>
            </a:r>
            <a:endParaRPr dirty="0"/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 can front-load some time consuming steps now</a:t>
            </a:r>
            <a:r>
              <a:rPr lang="mr-IN" dirty="0"/>
              <a:t>…</a:t>
            </a:r>
            <a:endParaRPr dirty="0"/>
          </a:p>
        </p:txBody>
      </p:sp>
      <p:sp>
        <p:nvSpPr>
          <p:cNvPr id="137" name="Shape 137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Cleaning Up</a:t>
            </a:r>
          </a:p>
        </p:txBody>
      </p:sp>
      <p:sp>
        <p:nvSpPr>
          <p:cNvPr id="322" name="Shape 32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932749" y="1334530"/>
            <a:ext cx="7278502" cy="286232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200" b="1"/>
            </a:pPr>
            <a:r>
              <a:rPr sz="2800" dirty="0"/>
              <a:t>Do it yourself </a:t>
            </a:r>
            <a:r>
              <a:rPr sz="2800" b="0" dirty="0"/>
              <a:t>Detach from the dataset</a:t>
            </a:r>
          </a:p>
          <a:p>
            <a:pPr>
              <a:spcBef>
                <a:spcPts val="12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 dirty="0"/>
              <a:t>&gt; detach(mtcars)</a:t>
            </a:r>
            <a:r>
              <a:rPr sz="2800" dirty="0">
                <a:sym typeface="Calibri"/>
              </a:rPr>
              <a:t>↵</a:t>
            </a:r>
          </a:p>
          <a:p>
            <a:pPr>
              <a:spcBef>
                <a:spcPts val="1200"/>
              </a:spcBef>
              <a:buSzTx/>
              <a:buNone/>
              <a:defRPr sz="2200"/>
            </a:pPr>
            <a:r>
              <a:rPr sz="2800" dirty="0"/>
              <a:t>You can also clean up variables:</a:t>
            </a:r>
          </a:p>
          <a:p>
            <a:pPr>
              <a:spcBef>
                <a:spcPts val="12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 dirty="0"/>
              <a:t>&gt; rm(auto)</a:t>
            </a:r>
            <a:r>
              <a:rPr sz="2800" dirty="0">
                <a:sym typeface="Calibri"/>
              </a:rPr>
              <a:t>↵</a:t>
            </a:r>
          </a:p>
          <a:p>
            <a:pPr>
              <a:spcBef>
                <a:spcPts val="1200"/>
              </a:spcBef>
              <a:buSzTx/>
              <a:buNone/>
              <a:defRPr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 dirty="0"/>
              <a:t>&gt; rm(list=ls())</a:t>
            </a:r>
            <a:r>
              <a:rPr sz="2800" dirty="0">
                <a:sym typeface="Calibri"/>
              </a:rPr>
              <a:t> ↵</a:t>
            </a:r>
          </a:p>
        </p:txBody>
      </p:sp>
      <p:sp>
        <p:nvSpPr>
          <p:cNvPr id="324" name="Shape 324"/>
          <p:cNvSpPr/>
          <p:nvPr/>
        </p:nvSpPr>
        <p:spPr>
          <a:xfrm>
            <a:off x="1320800" y="4636928"/>
            <a:ext cx="8229600" cy="50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457200">
              <a:buClrTx/>
              <a:buSzTx/>
              <a:buFontTx/>
              <a:buNone/>
              <a:defRPr>
                <a:solidFill>
                  <a:srgbClr val="FF0000"/>
                </a:solidFill>
              </a:defRPr>
            </a:pPr>
            <a:r>
              <a:t>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rm()</a:t>
            </a:r>
            <a:r>
              <a:t> is playing with fire!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Group Summaries with the Pipe!</a:t>
            </a:r>
            <a:endParaRPr dirty="0"/>
          </a:p>
        </p:txBody>
      </p:sp>
      <p:sp>
        <p:nvSpPr>
          <p:cNvPr id="322" name="Shape 32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932749" y="1334530"/>
            <a:ext cx="7278502" cy="2513509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200" b="1"/>
            </a:pPr>
            <a:r>
              <a:rPr sz="2400" dirty="0"/>
              <a:t>Do it yourself</a:t>
            </a:r>
            <a:endParaRPr sz="2400" dirty="0"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/>
              <a:t>&gt; </a:t>
            </a:r>
            <a:r>
              <a:rPr lang="en-US" sz="2400" dirty="0"/>
              <a:t>mtsum &lt;- mtcars %&gt;%</a:t>
            </a:r>
          </a:p>
          <a:p>
            <a:pPr>
              <a:spcBef>
                <a:spcPts val="4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/>
              <a:t>&gt; </a:t>
            </a:r>
            <a:r>
              <a:rPr lang="en-US" sz="2400" dirty="0" err="1"/>
              <a:t>group_by</a:t>
            </a:r>
            <a:r>
              <a:rPr lang="en-US" sz="2400" dirty="0"/>
              <a:t>(gear) %&gt;%</a:t>
            </a:r>
          </a:p>
          <a:p>
            <a:pPr>
              <a:spcBef>
                <a:spcPts val="4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/>
              <a:t>&gt; </a:t>
            </a:r>
            <a:r>
              <a:rPr lang="en-US" sz="2400" dirty="0" err="1"/>
              <a:t>summarise</a:t>
            </a:r>
            <a:r>
              <a:rPr lang="en-US" sz="2400" dirty="0"/>
              <a:t>(</a:t>
            </a:r>
            <a:r>
              <a:rPr lang="en-US" sz="2400" dirty="0" err="1"/>
              <a:t>mmpg</a:t>
            </a:r>
            <a:r>
              <a:rPr lang="en-US" sz="2400" dirty="0"/>
              <a:t> = mean(mpg), se = sd(mpg)/sqrt(length(mpg))) </a:t>
            </a:r>
            <a:r>
              <a:rPr sz="2400" dirty="0"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/>
              <a:t>&gt; mtsum</a:t>
            </a:r>
          </a:p>
        </p:txBody>
      </p:sp>
      <p:sp>
        <p:nvSpPr>
          <p:cNvPr id="6" name="Shape 310"/>
          <p:cNvSpPr/>
          <p:nvPr/>
        </p:nvSpPr>
        <p:spPr>
          <a:xfrm>
            <a:off x="755575" y="4217457"/>
            <a:ext cx="743253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GB" dirty="0"/>
              <a:t>Can you see what we’ve done here?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710115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 32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26" name="Shape 32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27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Controlling Graphical Parameters</a:t>
            </a:r>
          </a:p>
        </p:txBody>
      </p:sp>
      <p:sp>
        <p:nvSpPr>
          <p:cNvPr id="330" name="Shape 330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1014657" y="2126944"/>
            <a:ext cx="7166131" cy="398314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Here we load some data from a file: 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setwd('~/Desktop/</a:t>
            </a:r>
            <a:r>
              <a:rPr lang="en-US" sz="2000" dirty="0">
                <a:sym typeface="Courier New"/>
              </a:rPr>
              <a:t>render-master</a:t>
            </a:r>
            <a:r>
              <a:rPr dirty="0"/>
              <a:t>')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array &lt;- read.csv(</a:t>
            </a:r>
            <a:r>
              <a:rPr lang="en-US" dirty="0"/>
              <a:t>'heatmaps_in_r</a:t>
            </a:r>
            <a:r>
              <a:rPr dirty="0"/>
              <a:t>.csv', header = TRUE, comment.char="#", row.names = 1)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We reset some graphical parameters and make our heatmap: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op &lt;- par(cex.axis=0.6, las=2)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image(x=1:10, y=1:4, z=data.matrix(array), col=</a:t>
            </a:r>
            <a:r>
              <a:rPr lang="en-US" dirty="0"/>
              <a:t>rev(</a:t>
            </a:r>
            <a:r>
              <a:rPr dirty="0"/>
              <a:t>heat.colors(10)</a:t>
            </a:r>
            <a:r>
              <a:rPr lang="en-US" dirty="0"/>
              <a:t>)</a:t>
            </a:r>
            <a:r>
              <a:rPr dirty="0"/>
              <a:t>, xlab='', ylab='')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hist(rnorm(100))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  <p:sp>
        <p:nvSpPr>
          <p:cNvPr id="332" name="Shape 332"/>
          <p:cNvSpPr/>
          <p:nvPr/>
        </p:nvSpPr>
        <p:spPr>
          <a:xfrm>
            <a:off x="1669984" y="1061284"/>
            <a:ext cx="5782336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spcBef>
                <a:spcPts val="0"/>
              </a:spcBef>
              <a:buSzTx/>
              <a:buNone/>
              <a:defRPr sz="2800" b="1">
                <a:solidFill>
                  <a:srgbClr val="1F497D"/>
                </a:solidFill>
              </a:defRPr>
            </a:lvl1pPr>
          </a:lstStyle>
          <a:p>
            <a:r>
              <a:t>A microarray with minimal data…</a:t>
            </a:r>
          </a:p>
        </p:txBody>
      </p:sp>
      <p:sp>
        <p:nvSpPr>
          <p:cNvPr id="333" name="Shape 333"/>
          <p:cNvSpPr/>
          <p:nvPr/>
        </p:nvSpPr>
        <p:spPr>
          <a:xfrm>
            <a:off x="0" y="6581000"/>
            <a:ext cx="6696744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200"/>
              </a:spcBef>
              <a:buSzTx/>
              <a:buNone/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Data adapted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http://www.sbeams.org/sample_data/</a:t>
            </a:r>
            <a:r>
              <a:t> [accessed 07/05/2015]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337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36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Controlling Graphics</a:t>
            </a:r>
          </a:p>
        </p:txBody>
      </p:sp>
      <p:sp>
        <p:nvSpPr>
          <p:cNvPr id="339" name="Shape 339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1005347" y="1391625"/>
            <a:ext cx="7184750" cy="374811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Reset graphics back to original: 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par(op)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hist(rnorm(100))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Now you can nerd out with graphical parameters: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?par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?points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?colours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?image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341" name="Shape 341"/>
          <p:cNvSpPr/>
          <p:nvPr/>
        </p:nvSpPr>
        <p:spPr>
          <a:xfrm>
            <a:off x="755575" y="5661247"/>
            <a:ext cx="7432534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Take home: parameters can be set and reset within each device. Meaning… 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roup 345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43" name="Shape 343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44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Writing to a Device</a:t>
            </a:r>
          </a:p>
        </p:txBody>
      </p:sp>
      <p:sp>
        <p:nvSpPr>
          <p:cNvPr id="347" name="Shape 347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047236" y="1433513"/>
            <a:ext cx="7100973" cy="4267835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Now let’s get serious with graphics parameters and plotting devices: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pdf("nanoarray.pdf", 12, 6)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par(cex.axis=0.6, las=2)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image(x=1:10, y=1:4, z=data.matrix(array), col=</a:t>
            </a:r>
            <a:r>
              <a:rPr lang="en-US" dirty="0"/>
              <a:t>rev(</a:t>
            </a:r>
            <a:r>
              <a:rPr dirty="0"/>
              <a:t>heat.colors(10)</a:t>
            </a:r>
            <a:r>
              <a:rPr lang="en-US" dirty="0"/>
              <a:t>)</a:t>
            </a:r>
            <a:r>
              <a:rPr dirty="0"/>
              <a:t>, xlab='', ylab='', axes=F)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axis(1, at=1:10, labels=rownames(array))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axis(2, at=1:4, labels=colnames(array))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title(xlab="sample", ylab="probe", cex.main=2)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dev.off()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Using source()</a:t>
            </a:r>
            <a:r>
              <a:rPr lang="en-US" sz="3200" dirty="0"/>
              <a:t> to run all lines in script</a:t>
            </a:r>
            <a:endParaRPr sz="3200" dirty="0"/>
          </a:p>
        </p:txBody>
      </p:sp>
      <p:sp>
        <p:nvSpPr>
          <p:cNvPr id="351" name="Shape 35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98322" indent="-298322" defTabSz="397763">
              <a:spcBef>
                <a:spcPts val="600"/>
              </a:spcBef>
              <a:defRPr sz="2784"/>
            </a:pPr>
            <a:r>
              <a:rPr lang="en-US" dirty="0"/>
              <a:t>There is a script called </a:t>
            </a:r>
            <a:r>
              <a:rPr lang="en-US" dirty="0" err="1"/>
              <a:t>makearray.R</a:t>
            </a:r>
            <a:r>
              <a:rPr lang="en-US" dirty="0"/>
              <a:t> in the render-master folder:</a:t>
            </a:r>
            <a:endParaRPr dirty="0"/>
          </a:p>
          <a:p>
            <a:pPr marL="298322" indent="-298322" defTabSz="397763">
              <a:spcBef>
                <a:spcPts val="600"/>
              </a:spcBef>
              <a:defRPr sz="2784"/>
            </a:pPr>
            <a:endParaRPr dirty="0"/>
          </a:p>
          <a:p>
            <a:pPr marL="298322" indent="-298322" defTabSz="397763">
              <a:spcBef>
                <a:spcPts val="600"/>
              </a:spcBef>
              <a:defRPr sz="2784"/>
            </a:pPr>
            <a:endParaRPr dirty="0"/>
          </a:p>
          <a:p>
            <a:pPr marL="298322" indent="-298322" defTabSz="397763">
              <a:spcBef>
                <a:spcPts val="600"/>
              </a:spcBef>
              <a:defRPr sz="2784"/>
            </a:pPr>
            <a:endParaRPr dirty="0"/>
          </a:p>
          <a:p>
            <a:pPr marL="298322" indent="-298322" defTabSz="397763">
              <a:spcBef>
                <a:spcPts val="600"/>
              </a:spcBef>
              <a:defRPr sz="2784"/>
            </a:pPr>
            <a:r>
              <a:rPr lang="en-US" dirty="0"/>
              <a:t>What has this script done?</a:t>
            </a:r>
          </a:p>
          <a:p>
            <a:pPr marL="298322" indent="-298322" defTabSz="397763">
              <a:spcBef>
                <a:spcPts val="600"/>
              </a:spcBef>
              <a:defRPr sz="2784"/>
            </a:pPr>
            <a:r>
              <a:rPr lang="en-US" dirty="0"/>
              <a:t>Hints:</a:t>
            </a:r>
          </a:p>
          <a:p>
            <a:pPr marL="538352" lvl="1" indent="-298322" defTabSz="397763">
              <a:spcBef>
                <a:spcPts val="600"/>
              </a:spcBef>
              <a:defRPr sz="2784"/>
            </a:pPr>
            <a:r>
              <a:rPr lang="en-US" dirty="0"/>
              <a:t>Look in the folder again for new files</a:t>
            </a:r>
          </a:p>
          <a:p>
            <a:pPr marL="538352" lvl="1" indent="-298322" defTabSz="397763">
              <a:spcBef>
                <a:spcPts val="600"/>
              </a:spcBef>
              <a:defRPr sz="2784"/>
            </a:pPr>
            <a:r>
              <a:rPr lang="en-US" dirty="0"/>
              <a:t>Open the script using </a:t>
            </a:r>
            <a:r>
              <a:rPr lang="en-US" dirty="0" err="1"/>
              <a:t>RStudio</a:t>
            </a:r>
            <a:r>
              <a:rPr lang="en-US" dirty="0"/>
              <a:t> or a text editor</a:t>
            </a:r>
          </a:p>
          <a:p>
            <a:pPr marL="538352" lvl="1" indent="-298322" defTabSz="397763">
              <a:spcBef>
                <a:spcPts val="600"/>
              </a:spcBef>
              <a:defRPr sz="2784"/>
            </a:pPr>
            <a:r>
              <a:rPr lang="en-US" dirty="0"/>
              <a:t>Can you see any new objects in memory?</a:t>
            </a:r>
          </a:p>
        </p:txBody>
      </p:sp>
      <p:sp>
        <p:nvSpPr>
          <p:cNvPr id="352" name="Shape 35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879888" y="2482871"/>
            <a:ext cx="7384224" cy="91307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500" b="1"/>
            </a:pPr>
            <a:r>
              <a:rPr dirty="0"/>
              <a:t>Do it yourself: </a:t>
            </a:r>
            <a:r>
              <a:rPr lang="en-US" b="0" dirty="0"/>
              <a:t>r</a:t>
            </a:r>
            <a:r>
              <a:rPr b="0" dirty="0"/>
              <a:t>un </a:t>
            </a:r>
            <a:r>
              <a:rPr lang="en-US" b="0" dirty="0"/>
              <a:t>this </a:t>
            </a:r>
            <a:r>
              <a:rPr b="0" dirty="0"/>
              <a:t>script:</a:t>
            </a:r>
          </a:p>
          <a:p>
            <a:pPr>
              <a:spcBef>
                <a:spcPts val="400"/>
              </a:spcBef>
              <a:buSzTx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source('</a:t>
            </a:r>
            <a:r>
              <a:rPr lang="en-US" dirty="0"/>
              <a:t>makearray</a:t>
            </a:r>
            <a:r>
              <a:rPr dirty="0"/>
              <a:t>.R')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</p:spTree>
    <p:extLst>
      <p:ext uri="{BB962C8B-B14F-4D97-AF65-F5344CB8AC3E}">
        <p14:creationId xmlns:p14="http://schemas.microsoft.com/office/powerpoint/2010/main" val="728137145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RStudio’s</a:t>
            </a:r>
            <a:r>
              <a:rPr lang="en-US" dirty="0"/>
              <a:t>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36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565"/>
            <a:ext cx="9144000" cy="4977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356242" y="1687381"/>
            <a:ext cx="431515" cy="41882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88787" y="1889893"/>
            <a:ext cx="782549" cy="7197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ggplot2: grammar of graphics</a:t>
            </a:r>
          </a:p>
        </p:txBody>
      </p:sp>
      <p:sp>
        <p:nvSpPr>
          <p:cNvPr id="356" name="Shape 3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made by a kiwi</a:t>
            </a:r>
          </a:p>
        </p:txBody>
      </p:sp>
      <p:sp>
        <p:nvSpPr>
          <p:cNvPr id="357" name="Shape 35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Grammar of Graphics (ggplot2)</a:t>
            </a:r>
          </a:p>
        </p:txBody>
      </p:sp>
      <p:sp>
        <p:nvSpPr>
          <p:cNvPr id="360" name="Shape 36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Data</a:t>
            </a:r>
            <a:r>
              <a:rPr>
                <a:solidFill>
                  <a:srgbClr val="000000"/>
                </a:solidFill>
              </a:rPr>
              <a:t>: This comprises variables that we wish to represent (the relations between).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Geoms</a:t>
            </a:r>
            <a:r>
              <a:rPr>
                <a:solidFill>
                  <a:srgbClr val="000000"/>
                </a:solidFill>
              </a:rPr>
              <a:t>: Geometrical objects such as bars in a barchart will represent the data.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Aesthetics</a:t>
            </a:r>
            <a:r>
              <a:rPr>
                <a:solidFill>
                  <a:srgbClr val="000000"/>
                </a:solidFill>
              </a:rPr>
              <a:t>: These will determine how geoms are drawn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A point’s position or a histogram bar’s shape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Mappings</a:t>
            </a:r>
            <a:r>
              <a:rPr>
                <a:solidFill>
                  <a:srgbClr val="000000"/>
                </a:solidFill>
              </a:rPr>
              <a:t>: from data to aesthetics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relates a data value to a point’s position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Scales</a:t>
            </a:r>
            <a:r>
              <a:rPr>
                <a:solidFill>
                  <a:srgbClr val="000000"/>
                </a:solidFill>
              </a:rPr>
              <a:t>: will determine how mapping work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a larger values makes a taller bar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Guides</a:t>
            </a:r>
            <a:r>
              <a:rPr>
                <a:solidFill>
                  <a:srgbClr val="000000"/>
                </a:solidFill>
              </a:rPr>
              <a:t>: will assist the reader to understand the mappings.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tick marks and labels on an axis</a:t>
            </a:r>
          </a:p>
        </p:txBody>
      </p:sp>
      <p:sp>
        <p:nvSpPr>
          <p:cNvPr id="361" name="Shape 36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2339751" y="6093295"/>
            <a:ext cx="4752530" cy="47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Tx/>
              <a:buNone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we must </a:t>
            </a:r>
            <a:r>
              <a:rPr>
                <a:solidFill>
                  <a:srgbClr val="FF0000"/>
                </a:solidFill>
              </a:rPr>
              <a:t>add</a:t>
            </a:r>
            <a:r>
              <a:t> them all together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roup 366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64" name="Shape 364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65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ggplot2</a:t>
            </a:r>
          </a:p>
        </p:txBody>
      </p:sp>
      <p:sp>
        <p:nvSpPr>
          <p:cNvPr id="368" name="Shape 368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981177" y="1710385"/>
            <a:ext cx="7279169" cy="281205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Do it yourself: </a:t>
            </a:r>
            <a:r>
              <a:rPr b="0"/>
              <a:t>here we exploit the aggregation abilities of the plyr package to create a summary dataframe: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install.packages('ggplot2')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library(ggplot2)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Our first plot: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ggplot(mtcars, aes(x=gear, y=mpg)) </a:t>
            </a:r>
            <a:r>
              <a:rPr>
                <a:solidFill>
                  <a:srgbClr val="FF0000"/>
                </a:solidFill>
              </a:rPr>
              <a:t>+</a:t>
            </a:r>
            <a:r>
              <a:t> stat_summary(fun.y="mean", geom="bar")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370" name="Shape 370"/>
          <p:cNvSpPr/>
          <p:nvPr/>
        </p:nvSpPr>
        <p:spPr>
          <a:xfrm>
            <a:off x="755575" y="4869160"/>
            <a:ext cx="7432534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Notice something? We didn’t have to get our hands dirty with *apply! We just had to think about variables.</a:t>
            </a:r>
          </a:p>
        </p:txBody>
      </p:sp>
      <p:sp>
        <p:nvSpPr>
          <p:cNvPr id="371" name="Shape 371"/>
          <p:cNvSpPr/>
          <p:nvPr/>
        </p:nvSpPr>
        <p:spPr>
          <a:xfrm flipH="1">
            <a:off x="6948264" y="3429000"/>
            <a:ext cx="360041" cy="504057"/>
          </a:xfrm>
          <a:prstGeom prst="line">
            <a:avLst/>
          </a:prstGeom>
          <a:ln w="3492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1" animBg="1" advAuto="0"/>
      <p:bldP spid="370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Data for Today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Visit my </a:t>
            </a:r>
            <a:r>
              <a:rPr lang="en-US" sz="2400" dirty="0" err="1"/>
              <a:t>Github</a:t>
            </a:r>
            <a:r>
              <a:rPr lang="en-US" sz="2400" dirty="0"/>
              <a:t> repo here:</a:t>
            </a:r>
          </a:p>
          <a:p>
            <a:r>
              <a:rPr lang="en-US" sz="2400" dirty="0">
                <a:hlinkClick r:id="rId2"/>
              </a:rPr>
              <a:t>https://github.com/tethig/render</a:t>
            </a:r>
            <a:endParaRPr lang="en-US" sz="2400" dirty="0"/>
          </a:p>
          <a:p>
            <a:r>
              <a:rPr lang="en-US" sz="2400" dirty="0"/>
              <a:t>Click “Clone or Download”</a:t>
            </a:r>
            <a:r>
              <a:rPr lang="mr-IN" sz="2400" dirty="0"/>
              <a:t>…</a:t>
            </a:r>
            <a:endParaRPr lang="en-US" sz="2400" dirty="0"/>
          </a:p>
          <a:p>
            <a:r>
              <a:rPr lang="mr-IN" sz="2400" dirty="0"/>
              <a:t>…</a:t>
            </a:r>
            <a:r>
              <a:rPr lang="en-US" sz="2400" dirty="0"/>
              <a:t> and select “Download ZIP”.</a:t>
            </a:r>
          </a:p>
          <a:p>
            <a:r>
              <a:rPr lang="en-US" sz="2400" dirty="0"/>
              <a:t>Unzip the folder “render-master” </a:t>
            </a:r>
            <a:r>
              <a:rPr lang="mr-IN" sz="2400" dirty="0"/>
              <a:t>…</a:t>
            </a:r>
            <a:endParaRPr lang="en-US" sz="2400" dirty="0"/>
          </a:p>
          <a:p>
            <a:r>
              <a:rPr lang="mr-IN" sz="2400" dirty="0"/>
              <a:t>…</a:t>
            </a:r>
            <a:r>
              <a:rPr lang="en-US" sz="2400" dirty="0"/>
              <a:t> and put it on your Desktop </a:t>
            </a:r>
            <a:r>
              <a:rPr lang="mr-IN" sz="2400" dirty="0"/>
              <a:t>…</a:t>
            </a:r>
            <a:endParaRPr lang="en-US" sz="2400" dirty="0"/>
          </a:p>
          <a:p>
            <a:r>
              <a:rPr lang="mr-IN" sz="2400" dirty="0"/>
              <a:t>…</a:t>
            </a:r>
            <a:r>
              <a:rPr lang="en-US" sz="2400" dirty="0"/>
              <a:t> or somewhere accessible.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BF0-062B-4F9C-8084-3A910414AB2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34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5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73" name="Shape 373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74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Building plots (base package)</a:t>
            </a:r>
          </a:p>
        </p:txBody>
      </p:sp>
      <p:sp>
        <p:nvSpPr>
          <p:cNvPr id="377" name="Shape 377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981177" y="2196809"/>
            <a:ext cx="7279169" cy="2649443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start by recreating an object we used before: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counts &lt;- table(mtcars$vs, mtcars$</a:t>
            </a:r>
            <a:r>
              <a:rPr lang="en-GB" dirty="0"/>
              <a:t>gear</a:t>
            </a:r>
            <a:r>
              <a:rPr dirty="0"/>
              <a:t>, dnn=list("vs","gear"))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counts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Plotting: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barplot(counts, beside=TRUE, legend=TRUE)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379" name="Shape 379"/>
          <p:cNvSpPr/>
          <p:nvPr/>
        </p:nvSpPr>
        <p:spPr>
          <a:xfrm>
            <a:off x="755575" y="5303040"/>
            <a:ext cx="7432534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How could we group by engine type (vs) instead of gear?</a:t>
            </a:r>
          </a:p>
        </p:txBody>
      </p:sp>
      <p:sp>
        <p:nvSpPr>
          <p:cNvPr id="380" name="Shape 380"/>
          <p:cNvSpPr/>
          <p:nvPr/>
        </p:nvSpPr>
        <p:spPr>
          <a:xfrm>
            <a:off x="755575" y="1109960"/>
            <a:ext cx="7432534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Building plots is difficult with the base package because every plot is unique (no grammar).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1" animBg="1" advAuto="0"/>
      <p:bldP spid="379" grpId="2" animBg="1" advAuto="0"/>
      <p:bldP spid="380" grpId="3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roup 384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82" name="Shape 382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83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Building plots 2</a:t>
            </a:r>
          </a:p>
        </p:txBody>
      </p:sp>
      <p:sp>
        <p:nvSpPr>
          <p:cNvPr id="386" name="Shape 386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981177" y="1620127"/>
            <a:ext cx="7279169" cy="177589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Do it yourself:</a:t>
            </a:r>
            <a:endParaRPr b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t(counts)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Plotting: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barplot(t(counts), beside=T, legend=T)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388" name="Shape 388"/>
          <p:cNvSpPr/>
          <p:nvPr/>
        </p:nvSpPr>
        <p:spPr>
          <a:xfrm>
            <a:off x="755575" y="3536822"/>
            <a:ext cx="7432534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If we wanted a different set of gems, then we need a new function, e.g., for line graphs:</a:t>
            </a:r>
          </a:p>
        </p:txBody>
      </p:sp>
      <p:sp>
        <p:nvSpPr>
          <p:cNvPr id="389" name="Shape 389"/>
          <p:cNvSpPr/>
          <p:nvPr/>
        </p:nvSpPr>
        <p:spPr>
          <a:xfrm>
            <a:off x="755575" y="1109960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It requires transposing the data:</a:t>
            </a:r>
          </a:p>
        </p:txBody>
      </p:sp>
      <p:sp>
        <p:nvSpPr>
          <p:cNvPr id="390" name="Shape 390"/>
          <p:cNvSpPr/>
          <p:nvPr/>
        </p:nvSpPr>
        <p:spPr>
          <a:xfrm>
            <a:off x="981177" y="4470289"/>
            <a:ext cx="7279169" cy="1334444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Do it yourself:</a:t>
            </a:r>
            <a:endParaRPr b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plot(counts[1,], type="l")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lines(counts[2,], col="blue")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391" name="Shape 391"/>
          <p:cNvSpPr/>
          <p:nvPr/>
        </p:nvSpPr>
        <p:spPr>
          <a:xfrm>
            <a:off x="755575" y="5945532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The second data set is plotted outside the plot area.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1" animBg="1" advAuto="0"/>
      <p:bldP spid="388" grpId="2" animBg="1" advAuto="0"/>
      <p:bldP spid="389" grpId="3" animBg="1" advAuto="0"/>
      <p:bldP spid="390" grpId="4" animBg="1" advAuto="0"/>
      <p:bldP spid="391" grpId="5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oup 395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93" name="Shape 393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94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6" name="Shape 396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With ggplot2</a:t>
            </a:r>
          </a:p>
        </p:txBody>
      </p:sp>
      <p:sp>
        <p:nvSpPr>
          <p:cNvPr id="397" name="Shape 397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981177" y="1979868"/>
            <a:ext cx="7279169" cy="325217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Let’s start by obtaining the data in long format (= one row per entry):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US" dirty="0"/>
              <a:t>counts &lt;- data.frame(table(mtcars$vs, mtcars$gear, dnn=list("vs","gear")))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b="0" dirty="0"/>
              <a:t>Here is a line plot now:</a:t>
            </a:r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 dirty="0"/>
              <a:t>&gt; ggplot(counts, aes(x=factor(gear), y=</a:t>
            </a:r>
            <a:r>
              <a:rPr lang="en-GB" b="0" dirty="0"/>
              <a:t>F</a:t>
            </a:r>
            <a:r>
              <a:rPr b="0" dirty="0"/>
              <a:t>req, colour=factor(vs), group=factor(vs)))</a:t>
            </a:r>
            <a:r>
              <a:rPr lang="en-GB" b="0" dirty="0"/>
              <a:t> </a:t>
            </a:r>
            <a:r>
              <a:rPr lang="en-GB" b="1" dirty="0"/>
              <a:t>+</a:t>
            </a:r>
            <a:endParaRPr b="1" dirty="0"/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 dirty="0"/>
              <a:t>geom_line()</a:t>
            </a:r>
          </a:p>
        </p:txBody>
      </p:sp>
      <p:sp>
        <p:nvSpPr>
          <p:cNvPr id="399" name="Shape 399"/>
          <p:cNvSpPr/>
          <p:nvPr/>
        </p:nvSpPr>
        <p:spPr>
          <a:xfrm>
            <a:off x="755575" y="1109960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For example, for line graphs: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1" animBg="1" advAuto="0"/>
      <p:bldP spid="399" grpId="2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roup 403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01" name="Shape 401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02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04" name="Shape 404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Changing the geom</a:t>
            </a:r>
          </a:p>
        </p:txBody>
      </p:sp>
      <p:sp>
        <p:nvSpPr>
          <p:cNvPr id="405" name="Shape 405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981177" y="1979868"/>
            <a:ext cx="7279169" cy="1692771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And here is a bar plot:</a:t>
            </a:r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 dirty="0"/>
              <a:t>&gt; ggplot(counts, aes(x=factor(gear), y=</a:t>
            </a:r>
            <a:r>
              <a:rPr lang="en-GB" b="0" dirty="0"/>
              <a:t>F</a:t>
            </a:r>
            <a:r>
              <a:rPr b="0" dirty="0"/>
              <a:t>req, fill=factor(vs)))</a:t>
            </a:r>
            <a:r>
              <a:rPr lang="en-GB" b="0" dirty="0"/>
              <a:t> </a:t>
            </a:r>
            <a:r>
              <a:rPr lang="en-GB" b="1" dirty="0"/>
              <a:t>+</a:t>
            </a:r>
            <a:endParaRPr b="1" dirty="0"/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 dirty="0"/>
              <a:t>geom_bar(stat="identity", position="dodge")</a:t>
            </a:r>
          </a:p>
        </p:txBody>
      </p:sp>
      <p:sp>
        <p:nvSpPr>
          <p:cNvPr id="407" name="Shape 407"/>
          <p:cNvSpPr/>
          <p:nvPr/>
        </p:nvSpPr>
        <p:spPr>
          <a:xfrm>
            <a:off x="755575" y="1109960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For example, for line graphs: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1" animBg="1" advAuto="0"/>
      <p:bldP spid="407" grpId="2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roup 403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01" name="Shape 401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02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04" name="Shape 404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Changing the geom</a:t>
            </a:r>
          </a:p>
        </p:txBody>
      </p:sp>
      <p:sp>
        <p:nvSpPr>
          <p:cNvPr id="405" name="Shape 405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981177" y="1979868"/>
            <a:ext cx="7279169" cy="1538883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And here is a bar plot:</a:t>
            </a:r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 dirty="0"/>
              <a:t>&gt; </a:t>
            </a:r>
            <a:r>
              <a:rPr lang="en-US" dirty="0">
                <a:solidFill>
                  <a:srgbClr val="FF0000"/>
                </a:solidFill>
              </a:rPr>
              <a:t>( mtsum &lt;- mtcars %&gt;% group_by(gear) %&gt;% summarise(mmpg=mean(mpg), se=sd(mpg)/sqrt(length(mpg)) ) 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755575" y="1109960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For example, for line graphs:</a:t>
            </a:r>
          </a:p>
        </p:txBody>
      </p:sp>
    </p:spTree>
    <p:extLst>
      <p:ext uri="{BB962C8B-B14F-4D97-AF65-F5344CB8AC3E}">
        <p14:creationId xmlns:p14="http://schemas.microsoft.com/office/powerpoint/2010/main" val="59871014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0" animBg="1" advAuto="0"/>
      <p:bldP spid="407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roup 411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09" name="Shape 409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10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2" name="Shape 412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Barplot with Error Bars</a:t>
            </a:r>
          </a:p>
        </p:txBody>
      </p:sp>
      <p:sp>
        <p:nvSpPr>
          <p:cNvPr id="413" name="Shape 413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993811" y="1723020"/>
            <a:ext cx="7253901" cy="2993063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let’s plot our aggregated data with error bars all in one go: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mtsum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ggplot(mtsum, aes(x=gear, y=mmpg))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geom_bar(stat="identity", colour="black", fill="mistyrose")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geom_errorbar(aes(ymin=mmpg-se, ymax=mmpg+se), width=0.2)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1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roup 41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16" name="Shape 41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17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9" name="Shape 419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Two Factor Boxplot</a:t>
            </a:r>
          </a:p>
        </p:txBody>
      </p:sp>
      <p:sp>
        <p:nvSpPr>
          <p:cNvPr id="420" name="Shape 420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997800" y="1727008"/>
            <a:ext cx="7245923" cy="295722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re-assign the mtsum object to crossways data frame: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US" dirty="0"/>
              <a:t>( mtsum &lt;- mtcars %&gt;% group_by(gear,vs) %&gt;% summarise(mmpg=mean(mpg)) 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Now let’s plot: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ggplot(mtsum, aes(x=gear, y=mmpg, fill=vs))+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geom_bar(stat="identity",position="dodge", colour="black")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422" name="Shape 422"/>
          <p:cNvSpPr/>
          <p:nvPr/>
        </p:nvSpPr>
        <p:spPr>
          <a:xfrm>
            <a:off x="755575" y="5301207"/>
            <a:ext cx="7432534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The scale (automatically added) for vs is weird – it thinks it is a continuous variable!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" grpId="1" animBg="1" advAuto="0"/>
      <p:bldP spid="422" grpId="2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roup 426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24" name="Shape 424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25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7" name="Shape 427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Resolving Factors</a:t>
            </a:r>
          </a:p>
        </p:txBody>
      </p:sp>
      <p:sp>
        <p:nvSpPr>
          <p:cNvPr id="428" name="Shape 428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981842" y="1711050"/>
            <a:ext cx="7277839" cy="269046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ok let’s tell it that vs is a factor: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ggplot(mtsum, aes(x=gear, y=mmpg, fill=factor(vs)))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geom_bar(stat="identity", position="dodge", colour="black")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Don’t like the colours? Repeat the above with: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+ scale_fill_brewer(palette="Pastel1")</a:t>
            </a:r>
          </a:p>
        </p:txBody>
      </p:sp>
      <p:sp>
        <p:nvSpPr>
          <p:cNvPr id="430" name="Shape 430"/>
          <p:cNvSpPr/>
          <p:nvPr/>
        </p:nvSpPr>
        <p:spPr>
          <a:xfrm>
            <a:off x="755575" y="5013176"/>
            <a:ext cx="7432534" cy="819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Suggestion: try removing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position="dodge"</a:t>
            </a:r>
            <a:r>
              <a:t> argument. What happens?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1" animBg="1" advAuto="0"/>
      <p:bldP spid="430" grpId="2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</a:t>
            </a:r>
            <a:r>
              <a:rPr lang="en-US" dirty="0"/>
              <a:t>ading Re</a:t>
            </a:r>
            <a:r>
              <a:rPr dirty="0"/>
              <a:t>commendation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433" name="Shape 43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448055">
              <a:buSzTx/>
              <a:buNone/>
              <a:defRPr sz="3136"/>
            </a:pPr>
            <a:r>
              <a:rPr dirty="0"/>
              <a:t>If you like ggplot2 try this book</a:t>
            </a:r>
            <a:r>
              <a:rPr lang="en-US" dirty="0"/>
              <a:t> (one of O’Reilly animal series)</a:t>
            </a:r>
            <a:r>
              <a:rPr dirty="0"/>
              <a:t>:</a:t>
            </a:r>
          </a:p>
          <a:p>
            <a:pPr marL="457200" indent="-457200" defTabSz="448055">
              <a:buSzTx/>
              <a:defRPr sz="3136"/>
            </a:pPr>
            <a:r>
              <a:rPr dirty="0"/>
              <a:t>Chang, W. (2012). </a:t>
            </a:r>
            <a:r>
              <a:rPr i="1" dirty="0">
                <a:hlinkClick r:id="rId2"/>
              </a:rPr>
              <a:t>R graphics cookbook</a:t>
            </a:r>
            <a:r>
              <a:rPr dirty="0"/>
              <a:t>. O'Reilly Media, Inc.</a:t>
            </a:r>
          </a:p>
          <a:p>
            <a:pPr marL="0" indent="0" defTabSz="448055">
              <a:buSzTx/>
              <a:buNone/>
              <a:defRPr sz="3136">
                <a:solidFill>
                  <a:srgbClr val="FF0000"/>
                </a:solidFill>
              </a:defRPr>
            </a:pPr>
            <a:r>
              <a:rPr lang="en-US" dirty="0"/>
              <a:t>(</a:t>
            </a:r>
            <a:r>
              <a:rPr dirty="0"/>
              <a:t>This is also attribution for the next slide</a:t>
            </a:r>
            <a:r>
              <a:rPr lang="en-US" dirty="0"/>
              <a:t>)</a:t>
            </a:r>
            <a:endParaRPr dirty="0"/>
          </a:p>
          <a:p>
            <a:pPr marL="457200" indent="-457200" defTabSz="448055">
              <a:buSzTx/>
              <a:defRPr sz="3136" i="1"/>
            </a:pPr>
            <a:r>
              <a:rPr lang="en-US" dirty="0"/>
              <a:t>For more theoretical take see </a:t>
            </a:r>
            <a:r>
              <a:rPr lang="en-US" dirty="0">
                <a:hlinkClick r:id="rId3"/>
              </a:rPr>
              <a:t>this book</a:t>
            </a:r>
            <a:r>
              <a:rPr lang="en-US" dirty="0"/>
              <a:t>.</a:t>
            </a:r>
            <a:endParaRPr dirty="0"/>
          </a:p>
          <a:p>
            <a:pPr marL="0" indent="0" defTabSz="448055">
              <a:buSzTx/>
              <a:buNone/>
              <a:defRPr sz="3136"/>
            </a:pPr>
            <a:r>
              <a:rPr lang="en-US" dirty="0"/>
              <a:t>Also keep an eye out for developments (</a:t>
            </a:r>
            <a:r>
              <a:rPr lang="en-US" sz="3136" dirty="0">
                <a:hlinkClick r:id="rId4"/>
              </a:rPr>
              <a:t>@hadleywickham</a:t>
            </a:r>
            <a:r>
              <a:rPr lang="en-US" sz="3136" dirty="0"/>
              <a:t> on Twitter and </a:t>
            </a:r>
            <a:r>
              <a:rPr lang="en-US" sz="3136" dirty="0">
                <a:hlinkClick r:id="rId5"/>
              </a:rPr>
              <a:t>ggvis package</a:t>
            </a:r>
            <a:r>
              <a:rPr lang="en-US" sz="3136" dirty="0"/>
              <a:t>).</a:t>
            </a:r>
            <a:endParaRPr dirty="0"/>
          </a:p>
        </p:txBody>
      </p:sp>
      <p:sp>
        <p:nvSpPr>
          <p:cNvPr id="434" name="Shape 43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oup 43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36" name="Shape 43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37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Scatter Plot</a:t>
            </a:r>
          </a:p>
        </p:txBody>
      </p:sp>
      <p:sp>
        <p:nvSpPr>
          <p:cNvPr id="440" name="Shape 440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1058307" y="1643499"/>
            <a:ext cx="7124908" cy="422091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Do it yourself: </a:t>
            </a:r>
            <a:r>
              <a:rPr b="0"/>
              <a:t>go get the data: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install.packages('gcookbook')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library(gcookbook)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head(heightweight)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Basic plot (=recipe 5.1):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ggplot(heightweight, aes(x=ageYear, y=heightIn)) + geom_point()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More advanced (=recipe 5.2):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ggplot(heightweight, aes(x=ageYear, y=heightIn, colour=sex)) + geom_point() + scale_colour_brewer(palette="Set1") 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1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39" name="Shape 139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40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/>
              <a:t>Package Installation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5840" y="1551483"/>
            <a:ext cx="7132320" cy="983222"/>
          </a:xfrm>
        </p:spPr>
        <p:txBody>
          <a:bodyPr>
            <a:noAutofit/>
          </a:bodyPr>
          <a:lstStyle/>
          <a:p>
            <a:pPr marL="34290" indent="0"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US" sz="2400" dirty="0"/>
              <a:t>Packages contain additional functions and should be maintained with strict versioning. The </a:t>
            </a:r>
            <a:r>
              <a:rPr lang="en-US" sz="2400" dirty="0" err="1"/>
              <a:t>tidyverse</a:t>
            </a:r>
            <a:r>
              <a:rPr lang="en-US" sz="2400" dirty="0"/>
              <a:t> is a </a:t>
            </a:r>
            <a:r>
              <a:rPr lang="en-US" sz="2400" dirty="0" err="1"/>
              <a:t>metapackage</a:t>
            </a:r>
            <a:r>
              <a:rPr lang="en-US" sz="2400" dirty="0"/>
              <a:t> (a family of packages) and you can find out more about it </a:t>
            </a:r>
            <a:r>
              <a:rPr lang="en-US" sz="2400" dirty="0">
                <a:hlinkClick r:id="rId3"/>
              </a:rPr>
              <a:t>here</a:t>
            </a:r>
            <a:r>
              <a:rPr lang="en-US" sz="2400" dirty="0"/>
              <a:t>.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902684" y="2981024"/>
            <a:ext cx="7239273" cy="1192634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</a:t>
            </a:r>
            <a:endParaRPr b="0"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install.packages('</a:t>
            </a:r>
            <a:r>
              <a:rPr lang="en-US" dirty="0"/>
              <a:t>tidyverse</a:t>
            </a:r>
            <a:r>
              <a:rPr dirty="0"/>
              <a:t>')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install.packages(c(</a:t>
            </a:r>
            <a:r>
              <a:rPr lang="mr-IN" dirty="0"/>
              <a:t>'</a:t>
            </a:r>
            <a:r>
              <a:rPr lang="en-US" dirty="0"/>
              <a:t>shiny</a:t>
            </a:r>
            <a:r>
              <a:rPr lang="mr-IN" dirty="0"/>
              <a:t>'</a:t>
            </a:r>
            <a:r>
              <a:rPr dirty="0"/>
              <a:t>,</a:t>
            </a:r>
            <a:r>
              <a:rPr lang="mr-IN" dirty="0"/>
              <a:t> '</a:t>
            </a:r>
            <a:r>
              <a:rPr dirty="0"/>
              <a:t>vioplot'))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61474" y="2944813"/>
            <a:ext cx="8021052" cy="12413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 txBox="1">
            <a:spLocks/>
          </p:cNvSpPr>
          <p:nvPr/>
        </p:nvSpPr>
        <p:spPr>
          <a:xfrm>
            <a:off x="1005840" y="4391311"/>
            <a:ext cx="7132320" cy="1423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US" sz="2400" dirty="0">
                <a:sym typeface="Arial"/>
              </a:rPr>
              <a:t>You only need to install a package once on your own computer. But before we use each (meta)package we will load it into memory for each session using the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library()</a:t>
            </a:r>
            <a:r>
              <a:rPr lang="en-US" sz="2400" dirty="0">
                <a:sym typeface="Arial"/>
              </a:rPr>
              <a:t> function.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-49680" y="88247"/>
            <a:ext cx="9193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"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US" sz="2800" dirty="0">
                <a:solidFill>
                  <a:srgbClr val="FF0000"/>
                </a:solidFill>
                <a:latin typeface="+mn-lt"/>
                <a:sym typeface="Arial"/>
              </a:rPr>
              <a:t>Let me show you how to do this using the </a:t>
            </a:r>
            <a:r>
              <a:rPr lang="en-US" sz="2800" dirty="0" err="1">
                <a:solidFill>
                  <a:srgbClr val="FF0000"/>
                </a:solidFill>
                <a:latin typeface="+mn-lt"/>
                <a:sym typeface="Arial"/>
              </a:rPr>
              <a:t>RStudio</a:t>
            </a:r>
            <a:r>
              <a:rPr lang="en-US" sz="2800" dirty="0">
                <a:solidFill>
                  <a:srgbClr val="FF0000"/>
                </a:solidFill>
                <a:latin typeface="+mn-lt"/>
                <a:sym typeface="Arial"/>
              </a:rPr>
              <a:t> interface!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1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roup 445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43" name="Shape 443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44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6" name="Shape 446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Other Plots</a:t>
            </a:r>
          </a:p>
        </p:txBody>
      </p:sp>
      <p:sp>
        <p:nvSpPr>
          <p:cNvPr id="447" name="Shape 447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430183" y="1447423"/>
            <a:ext cx="8283634" cy="455128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Do it yourself: </a:t>
            </a:r>
            <a:r>
              <a:rPr b="0"/>
              <a:t>violin plots: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ggplot(mtcars, aes(x=factor(am), y=mpg))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geom_violin(trim=FALSE)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Histogram: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ggplot(mtcars, aes(x=mpg))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geom_histogram(fill=”red”, colour="black")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More advanced histogram: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DF &lt;- data.frame(money=c(rnorm(10000,2,2),rnorm(10000,5,1)), mood=factor(rep(c("love","hate"),each=10000)))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ggplot(DF, aes(x=money, fill=mood)) + geom_histogram(position="identity", alpha=0.4)↵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" grpId="1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oup 452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50" name="Shape 450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51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53" name="Shape 453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GFP Example</a:t>
            </a:r>
          </a:p>
        </p:txBody>
      </p:sp>
      <p:sp>
        <p:nvSpPr>
          <p:cNvPr id="454" name="Shape 454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755575" y="1092260"/>
            <a:ext cx="7432534" cy="543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This example comes from a class of mine.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We measured gene expression using green fluorescent protein. This was pilot data to test the effect of a “photomultiplier” setting.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This shows how to handle multiple predictors using:</a:t>
            </a:r>
          </a:p>
          <a:p>
            <a:pPr marL="240631" indent="-240631">
              <a:spcBef>
                <a:spcPts val="500"/>
              </a:spcBef>
              <a:buClrTx/>
              <a:buSzPct val="100000"/>
              <a:buFontTx/>
              <a:buChar char="•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interaction fill,</a:t>
            </a:r>
          </a:p>
          <a:p>
            <a:pPr marL="240631" indent="-240631">
              <a:spcBef>
                <a:spcPts val="500"/>
              </a:spcBef>
              <a:buClrTx/>
              <a:buSzPct val="100000"/>
              <a:buFontTx/>
              <a:buChar char="•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facets, which allow alignment of equivalent plots.</a:t>
            </a:r>
          </a:p>
          <a:p>
            <a:pPr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It also shows:</a:t>
            </a:r>
          </a:p>
          <a:p>
            <a:pPr marL="240631" indent="-240631">
              <a:spcBef>
                <a:spcPts val="500"/>
              </a:spcBef>
              <a:buClrTx/>
              <a:buSzPct val="100000"/>
              <a:buFontTx/>
              <a:buChar char="•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progressive construction and decoration of plots,</a:t>
            </a:r>
          </a:p>
          <a:p>
            <a:pPr marL="240631" indent="-240631">
              <a:spcBef>
                <a:spcPts val="500"/>
              </a:spcBef>
              <a:buClrTx/>
              <a:buSzPct val="100000"/>
              <a:buFontTx/>
              <a:buChar char="•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management of devices (reminder).</a:t>
            </a:r>
          </a:p>
        </p:txBody>
      </p:sp>
      <p:pic>
        <p:nvPicPr>
          <p:cNvPr id="456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000" y="0"/>
            <a:ext cx="2377482" cy="1966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" grpId="1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roup 46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58" name="Shape 45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59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61" name="Shape 461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Facets (GFP Example)</a:t>
            </a:r>
          </a:p>
        </p:txBody>
      </p:sp>
      <p:sp>
        <p:nvSpPr>
          <p:cNvPr id="462" name="Shape 462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430183" y="1178328"/>
            <a:ext cx="8283634" cy="4940589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000" b="1"/>
            </a:pPr>
            <a:r>
              <a:t>Do it yourself:</a:t>
            </a:r>
            <a:endParaRPr b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gfp &lt;- read.csv("gfp_test_data.csv")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pdf(file="GFP_bar.pdf", 8, 16)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basic &lt;- ggplot(gfp, aes(x=factor(time), y=fluor, fill=interaction(ARA, ethanol)))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basic &lt;- basic + geom_bar(colour="black", stat="identity", position="dodge")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basic &lt;- basic + geom_text(aes(label=fluor), vjust=1.5, colour="white", position=position_dodge(.9), size=2.5)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basic &lt;- basic + facet_grid(gain~., scales="free")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basic + scale_fill_manual(values=c("royalblue", "darkorange", "maroon"))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dev.off()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" grpId="1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Interactivity: Shiny</a:t>
            </a:r>
          </a:p>
        </p:txBody>
      </p:sp>
      <p:sp>
        <p:nvSpPr>
          <p:cNvPr id="493" name="Shape 4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RStudio’s Visualisation Platform</a:t>
            </a:r>
          </a:p>
        </p:txBody>
      </p:sp>
      <p:sp>
        <p:nvSpPr>
          <p:cNvPr id="494" name="Shape 49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roup 49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96" name="Shape 49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97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99" name="Shape 499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Introducing Shiny</a:t>
            </a:r>
          </a:p>
        </p:txBody>
      </p:sp>
      <p:sp>
        <p:nvSpPr>
          <p:cNvPr id="500" name="Shape 500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54</a:t>
            </a:fld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948598" y="1461781"/>
            <a:ext cx="7344327" cy="220989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build serious interactivity with Shiny (from the same team as RStudio: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install.packages("shiny")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Check here for tutorial: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http://shiny.rstudio.com/tutorial/</a:t>
            </a:r>
          </a:p>
        </p:txBody>
      </p:sp>
      <p:sp>
        <p:nvSpPr>
          <p:cNvPr id="502" name="Shape 502"/>
          <p:cNvSpPr/>
          <p:nvPr/>
        </p:nvSpPr>
        <p:spPr>
          <a:xfrm>
            <a:off x="755575" y="4080718"/>
            <a:ext cx="7432534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dirty="0"/>
              <a:t>Now to understand this package we need to understand some communication details. The users’ computers should be served only html, css, js and other components readable with a web browser. The server must understand R and Shiny code.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" grpId="1" animBg="1" advAuto="0"/>
      <p:bldP spid="502" grpId="2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pic>
        <p:nvPicPr>
          <p:cNvPr id="505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roup 509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08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0" name="Shape 510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Where is the server?</a:t>
            </a:r>
          </a:p>
        </p:txBody>
      </p:sp>
      <p:sp>
        <p:nvSpPr>
          <p:cNvPr id="511" name="Shape 511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755575" y="1198899"/>
            <a:ext cx="7432534" cy="52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The server can be a web-connected computer. For example visit: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https://dickinslab.shinyapps.io/shinydev/</a:t>
            </a:r>
            <a:endParaRPr dirty="0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This shows a preview of an app we will develop together. The server is located at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shinyapps.io</a:t>
            </a:r>
            <a:r>
              <a:rPr dirty="0"/>
              <a:t>. To get us started, I recommend you sign up for their free account here: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https://www.shinyapps.io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5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5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solidFill>
                  <a:srgbClr val="C0C0C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You can make your own server:</a:t>
            </a:r>
          </a:p>
          <a:p>
            <a:pPr>
              <a:spcBef>
                <a:spcPts val="500"/>
              </a:spcBef>
              <a:buSzTx/>
              <a:buNone/>
              <a:defRPr sz="2400">
                <a:solidFill>
                  <a:srgbClr val="C0C0C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u="sng" dirty="0">
                <a:uFill>
                  <a:solidFill>
                    <a:srgbClr val="0000FF"/>
                  </a:solidFill>
                </a:uFill>
                <a:hlinkClick r:id="rId6"/>
              </a:rPr>
              <a:t>https://www.rstudio.com/products/shiny/shiny-server/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1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roup 516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14" name="Shape 514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15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7" name="Shape 517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Where is the server? Part 2</a:t>
            </a:r>
          </a:p>
        </p:txBody>
      </p:sp>
      <p:sp>
        <p:nvSpPr>
          <p:cNvPr id="518" name="Shape 518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755575" y="1198899"/>
            <a:ext cx="7432534" cy="4787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But to start off with, we can use the same computer for the server and for the client: the one you are using now….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Let’s start with an example.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Load shiny_ex1.R into RStudio and follow my cues to run the app. The app can be run in a separate window, in the viewer pane or externally (in your web browser).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RStudio can also interpret html code.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1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3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21" name="Shape 521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22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24" name="Shape 524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The Shiny Template</a:t>
            </a:r>
          </a:p>
        </p:txBody>
      </p:sp>
      <p:sp>
        <p:nvSpPr>
          <p:cNvPr id="525" name="Shape 525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948598" y="1461781"/>
            <a:ext cx="7344327" cy="455737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Basic Template (no need to type):</a:t>
            </a:r>
            <a:endParaRPr b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library(shiny)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ui &lt;- fluidPage(</a:t>
            </a:r>
          </a:p>
          <a:p>
            <a:pPr marL="0" lvl="1" indent="4572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instructions for user interface</a:t>
            </a:r>
          </a:p>
          <a:p>
            <a:pPr marL="0" lvl="1" indent="4572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 marL="0" lvl="1" indent="4572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server &lt;- function(input, output) {</a:t>
            </a:r>
          </a:p>
          <a:p>
            <a:pPr marL="0" lvl="1" indent="4572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R code for server to execute</a:t>
            </a:r>
          </a:p>
          <a:p>
            <a:pPr marL="0" lvl="1" indent="4572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 marL="0" lvl="1" indent="4572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shinyApp(ui = ui, server = server)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" grpId="1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shiny_ex2.R</a:t>
            </a:r>
          </a:p>
        </p:txBody>
      </p:sp>
      <p:sp>
        <p:nvSpPr>
          <p:cNvPr id="529" name="Shape 529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shows how aspects of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hist() </a:t>
            </a:r>
            <a:r>
              <a:t>plot can be made responsive with shiny.</a:t>
            </a:r>
          </a:p>
          <a:p>
            <a:r>
              <a:t>We will discuss this example.</a:t>
            </a:r>
          </a:p>
          <a:p>
            <a:r>
              <a:t>See the shiny tutorial to develop more enhanced means of controlling interactivity.</a:t>
            </a:r>
          </a:p>
        </p:txBody>
      </p:sp>
      <p:sp>
        <p:nvSpPr>
          <p:cNvPr id="530" name="Shape 53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/>
              <a:t>…</a:t>
            </a:r>
            <a:r>
              <a:rPr lang="en-US" dirty="0"/>
              <a:t>a comparison with the base package</a:t>
            </a:r>
          </a:p>
        </p:txBody>
      </p:sp>
    </p:spTree>
    <p:extLst>
      <p:ext uri="{BB962C8B-B14F-4D97-AF65-F5344CB8AC3E}">
        <p14:creationId xmlns:p14="http://schemas.microsoft.com/office/powerpoint/2010/main" val="5552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roup 534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32" name="Shape 532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33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35" name="Shape 535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Vision Example (with ggplot2)</a:t>
            </a:r>
          </a:p>
        </p:txBody>
      </p:sp>
      <p:sp>
        <p:nvSpPr>
          <p:cNvPr id="536" name="Shape 536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981177" y="2196809"/>
            <a:ext cx="7279169" cy="381130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start by recreating an object we used before: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optics &lt;- read.csv(</a:t>
            </a:r>
            <a:r>
              <a:rPr lang="mr-IN" dirty="0"/>
              <a:t>'</a:t>
            </a:r>
            <a:r>
              <a:rPr dirty="0"/>
              <a:t>prescription.csv')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optics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But there’s a problem with the date variable/vector - it is a factor: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str(optics$date)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Correcting: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optics$date &lt;- as.Date(optics$date, format="%d/%m/%Y")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538" name="Shape 538"/>
          <p:cNvSpPr/>
          <p:nvPr/>
        </p:nvSpPr>
        <p:spPr>
          <a:xfrm>
            <a:off x="755575" y="1109960"/>
            <a:ext cx="7432534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This dataset is my prescription change over time. This will introduce time series data.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" grpId="1" animBg="1" advAuto="0"/>
      <p:bldP spid="538" grpId="2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roup 542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40" name="Shape 540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41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43" name="Shape 543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Plotting My Vision</a:t>
            </a:r>
          </a:p>
        </p:txBody>
      </p:sp>
      <p:sp>
        <p:nvSpPr>
          <p:cNvPr id="544" name="Shape 544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981177" y="1620127"/>
            <a:ext cx="7279169" cy="371916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start by recreating an object we used before: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ggplot(optics, aes(x=date, y=axis, group=eye, fill=eye))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geom_bar(stat="identity", position="dodge", colour="black")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scale_fill_manual(values=c("mistyrose", "lightblue"))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Try deleting options. Change the dependent variable. What happens when you treat “date” as a factor?</a:t>
            </a:r>
          </a:p>
        </p:txBody>
      </p:sp>
      <p:sp>
        <p:nvSpPr>
          <p:cNvPr id="546" name="Shape 546"/>
          <p:cNvSpPr/>
          <p:nvPr/>
        </p:nvSpPr>
        <p:spPr>
          <a:xfrm>
            <a:off x="755575" y="1109960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Now we can plot these data:</a:t>
            </a:r>
          </a:p>
        </p:txBody>
      </p:sp>
      <p:sp>
        <p:nvSpPr>
          <p:cNvPr id="547" name="Shape 547"/>
          <p:cNvSpPr/>
          <p:nvPr/>
        </p:nvSpPr>
        <p:spPr>
          <a:xfrm>
            <a:off x="755575" y="5504160"/>
            <a:ext cx="7432534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But wouldn’t it be nice to choose the dependent variable? Let’s look at </a:t>
            </a:r>
            <a:r>
              <a:rPr b="1"/>
              <a:t>app.R</a:t>
            </a:r>
            <a: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" grpId="1" animBg="1" advAuto="0"/>
      <p:bldP spid="546" grpId="2" animBg="1" advAuto="0"/>
      <p:bldP spid="547" grpId="3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roup 551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49" name="Shape 549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50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2" name="Shape 552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Learning More about Shiny</a:t>
            </a:r>
          </a:p>
        </p:txBody>
      </p:sp>
      <p:sp>
        <p:nvSpPr>
          <p:cNvPr id="553" name="Shape 553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755575" y="1198899"/>
            <a:ext cx="7432534" cy="450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The shiny web page contains a great and detailed tutorial here: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https://www.rstudio.com/products/shiny/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A gallery of inspiring interactive visualisations is maintained here: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http://shiny.rstudio.com/gallery/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4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And if you’re interested in dashboards for your organisation: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https://rstudio.github.io/shinydashboard/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" grpId="1" animBg="1" advAuto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Extras</a:t>
            </a:r>
            <a:endParaRPr dirty="0"/>
          </a:p>
        </p:txBody>
      </p:sp>
      <p:sp>
        <p:nvSpPr>
          <p:cNvPr id="565" name="Shape 56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63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95308"/>
      </p:ext>
    </p:extLst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roup 55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56" name="Shape 55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57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9" name="Shape 5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Follow my Advanced Tutorials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sym typeface="Calibri"/>
              </a:rPr>
              <a:t>Within the render-master folder I have two folders showing more advanced data analysis methods. These are written in </a:t>
            </a:r>
            <a:r>
              <a:rPr lang="en-US" sz="1600" dirty="0" err="1">
                <a:solidFill>
                  <a:srgbClr val="000000"/>
                </a:solidFill>
                <a:sym typeface="Calibri"/>
              </a:rPr>
              <a:t>jupyter</a:t>
            </a:r>
            <a:r>
              <a:rPr lang="en-US" sz="1600" dirty="0">
                <a:solidFill>
                  <a:srgbClr val="000000"/>
                </a:solidFill>
                <a:sym typeface="Calibri"/>
              </a:rPr>
              <a:t> notebooks.</a:t>
            </a:r>
          </a:p>
          <a:p>
            <a:r>
              <a:rPr lang="en-US" sz="1600" dirty="0">
                <a:solidFill>
                  <a:srgbClr val="000000"/>
                </a:solidFill>
                <a:sym typeface="Calibri"/>
              </a:rPr>
              <a:t>If you don’t know about </a:t>
            </a:r>
            <a:r>
              <a:rPr lang="en-US" sz="1600" dirty="0" err="1">
                <a:solidFill>
                  <a:srgbClr val="000000"/>
                </a:solidFill>
                <a:sym typeface="Calibri"/>
              </a:rPr>
              <a:t>jupyter</a:t>
            </a:r>
            <a:r>
              <a:rPr lang="en-US" sz="1600" dirty="0">
                <a:solidFill>
                  <a:srgbClr val="000000"/>
                </a:solidFill>
                <a:sym typeface="Calibri"/>
              </a:rPr>
              <a:t> you can open them using my </a:t>
            </a:r>
            <a:r>
              <a:rPr lang="en-US" sz="1600" dirty="0" err="1">
                <a:solidFill>
                  <a:srgbClr val="000000"/>
                </a:solidFill>
                <a:sym typeface="Calibri"/>
              </a:rPr>
              <a:t>Github</a:t>
            </a:r>
            <a:r>
              <a:rPr lang="en-US" sz="1600" dirty="0">
                <a:solidFill>
                  <a:srgbClr val="000000"/>
                </a:solidFill>
                <a:sym typeface="Calibri"/>
              </a:rPr>
              <a:t> as follows:</a:t>
            </a:r>
          </a:p>
          <a:p>
            <a:pPr marL="34290" indent="0">
              <a:buNone/>
            </a:pPr>
            <a:r>
              <a:rPr lang="en-US" sz="2400" b="1" dirty="0" err="1">
                <a:solidFill>
                  <a:srgbClr val="000000"/>
                </a:solidFill>
                <a:sym typeface="Calibri"/>
              </a:rPr>
              <a:t>Heatmap</a:t>
            </a:r>
            <a:r>
              <a:rPr lang="en-US" sz="2400" b="1" dirty="0">
                <a:solidFill>
                  <a:srgbClr val="000000"/>
                </a:solidFill>
                <a:sym typeface="Calibri"/>
              </a:rPr>
              <a:t> Advanced Example</a:t>
            </a:r>
          </a:p>
          <a:p>
            <a:pPr marL="3429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setwd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('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heatmap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')</a:t>
            </a:r>
          </a:p>
          <a:p>
            <a:r>
              <a:rPr lang="en-US" sz="1600" dirty="0">
                <a:solidFill>
                  <a:srgbClr val="000000"/>
                </a:solidFill>
                <a:sym typeface="Calibri"/>
              </a:rPr>
              <a:t>Visit: </a:t>
            </a:r>
            <a:r>
              <a:rPr lang="en-US" sz="1600" dirty="0">
                <a:solidFill>
                  <a:srgbClr val="000000"/>
                </a:solidFill>
                <a:sym typeface="Calibri"/>
                <a:hlinkClick r:id="rId3"/>
              </a:rPr>
              <a:t>https://github.com/tethig/render/blob/master/heatmap/Make_Heatmap.ipynb</a:t>
            </a:r>
            <a:endParaRPr lang="en-US" sz="1600" dirty="0">
              <a:solidFill>
                <a:srgbClr val="000000"/>
              </a:solidFill>
              <a:sym typeface="Calibri"/>
            </a:endParaRPr>
          </a:p>
          <a:p>
            <a:pPr marL="34290" indent="0">
              <a:buNone/>
            </a:pPr>
            <a:endParaRPr lang="en-US" sz="1600" b="1" dirty="0">
              <a:solidFill>
                <a:srgbClr val="000000"/>
              </a:solidFill>
              <a:sym typeface="Calibri"/>
            </a:endParaRPr>
          </a:p>
          <a:p>
            <a:pPr marL="34290" indent="0">
              <a:buNone/>
            </a:pPr>
            <a:r>
              <a:rPr lang="en-US" sz="2400" b="1" dirty="0">
                <a:solidFill>
                  <a:srgbClr val="000000"/>
                </a:solidFill>
                <a:sym typeface="Calibri"/>
              </a:rPr>
              <a:t>Time Series Advanced Example (my heart rate data!)</a:t>
            </a:r>
          </a:p>
          <a:p>
            <a:pPr marL="3429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setwd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(’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time_series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')</a:t>
            </a:r>
          </a:p>
          <a:p>
            <a:r>
              <a:rPr lang="en-US" sz="1600" dirty="0">
                <a:solidFill>
                  <a:srgbClr val="000000"/>
                </a:solidFill>
                <a:sym typeface="Calibri"/>
              </a:rPr>
              <a:t>Visit: </a:t>
            </a:r>
            <a:r>
              <a:rPr lang="en-US" sz="1600" dirty="0">
                <a:solidFill>
                  <a:srgbClr val="000000"/>
                </a:solidFill>
                <a:sym typeface="Calibri"/>
                <a:hlinkClick r:id="rId4"/>
              </a:rPr>
              <a:t>https://github.com/tethig/render/blob/master/time_series/Make_TS_Plot.ipynb</a:t>
            </a:r>
            <a:endParaRPr lang="en-US" sz="1600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60" name="Shape 56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64</a:t>
            </a:fld>
            <a:endParaRPr/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roup 55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56" name="Shape 55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57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9" name="Shape 5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Extra References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" indent="0">
              <a:buNone/>
            </a:pPr>
            <a:r>
              <a:rPr lang="en-US" sz="1400" b="1" dirty="0">
                <a:solidFill>
                  <a:srgbClr val="000000"/>
                </a:solidFill>
                <a:sym typeface="Calibri"/>
              </a:rPr>
              <a:t>To understand the </a:t>
            </a:r>
            <a:r>
              <a:rPr lang="en-US" sz="1400" b="1" dirty="0" err="1">
                <a:solidFill>
                  <a:srgbClr val="000000"/>
                </a:solidFill>
                <a:sym typeface="Calibri"/>
              </a:rPr>
              <a:t>tidyverse</a:t>
            </a:r>
            <a:r>
              <a:rPr lang="en-US" sz="1400" b="1" dirty="0">
                <a:solidFill>
                  <a:srgbClr val="000000"/>
                </a:solidFill>
                <a:sym typeface="Calibri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3"/>
              </a:rPr>
              <a:t>http://www.tidyverse.org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4"/>
              </a:rPr>
              <a:t>http://r4ds.had.co.nz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5"/>
              </a:rPr>
              <a:t>http://www.business-science.io/timeseries-analysis/2017/07/02/tidy-timeseries-analysis.html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endParaRPr lang="en-US" sz="1400" dirty="0">
              <a:solidFill>
                <a:srgbClr val="000000"/>
              </a:solidFill>
              <a:sym typeface="Calibri"/>
            </a:endParaRPr>
          </a:p>
          <a:p>
            <a:pPr marL="34290" indent="0">
              <a:buNone/>
            </a:pPr>
            <a:r>
              <a:rPr lang="en-US" sz="1400" b="1" dirty="0">
                <a:solidFill>
                  <a:srgbClr val="000000"/>
                </a:solidFill>
                <a:sym typeface="Calibri"/>
              </a:rPr>
              <a:t>General References:</a:t>
            </a: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6"/>
              </a:rPr>
              <a:t>http://www.r-bloggers.com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7"/>
              </a:rPr>
              <a:t>http://stackoverflow.com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8"/>
              </a:rPr>
              <a:t>http://www.datasciencecentral.com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pPr marL="34290" indent="0">
              <a:buNone/>
            </a:pPr>
            <a:r>
              <a:rPr lang="en-US" sz="1400" b="1" dirty="0">
                <a:solidFill>
                  <a:srgbClr val="000000"/>
                </a:solidFill>
                <a:sym typeface="Calibri"/>
              </a:rPr>
              <a:t>My website:</a:t>
            </a: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9"/>
              </a:rPr>
              <a:t>https://bendickins.net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60" name="Shape 56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7385731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 to plot your own data</a:t>
            </a:r>
          </a:p>
        </p:txBody>
      </p:sp>
      <p:sp>
        <p:nvSpPr>
          <p:cNvPr id="564" name="Shape 5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enjoy!</a:t>
            </a:r>
          </a:p>
        </p:txBody>
      </p:sp>
      <p:sp>
        <p:nvSpPr>
          <p:cNvPr id="565" name="Shape 56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/>
              <a:t>Loading from File with Base Package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135678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Do it yourself: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US" sz="2000" dirty="0"/>
              <a:t>arctic_df &lt;- read.csv("NOAA_Arctic.csv) 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dirty="0"/>
              <a:t>What went wrong? Go look at the file.</a:t>
            </a:r>
          </a:p>
        </p:txBody>
      </p:sp>
      <p:sp>
        <p:nvSpPr>
          <p:cNvPr id="11" name="Shape 183"/>
          <p:cNvSpPr/>
          <p:nvPr/>
        </p:nvSpPr>
        <p:spPr>
          <a:xfrm>
            <a:off x="889536" y="3673692"/>
            <a:ext cx="7407497" cy="1538883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Now try:</a:t>
            </a:r>
            <a:endParaRPr lang="en-US" sz="2000" b="1" dirty="0"/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&gt; </a:t>
            </a:r>
            <a:r>
              <a:rPr lang="en-US" sz="2000" dirty="0" err="1"/>
              <a:t>arctic_df</a:t>
            </a:r>
            <a:r>
              <a:rPr lang="en-US" sz="2000" dirty="0"/>
              <a:t> &lt;- </a:t>
            </a:r>
            <a:r>
              <a:rPr lang="en-US" sz="2000" dirty="0" err="1"/>
              <a:t>read.csv</a:t>
            </a:r>
            <a:r>
              <a:rPr lang="en-US" sz="2000" dirty="0"/>
              <a:t>("</a:t>
            </a:r>
            <a:r>
              <a:rPr lang="en-US" sz="2000" dirty="0" err="1"/>
              <a:t>NOAA_Arctic_Wrangled.csv</a:t>
            </a:r>
            <a:r>
              <a:rPr lang="en-US" sz="2000" dirty="0"/>
              <a:t>", </a:t>
            </a:r>
            <a:r>
              <a:rPr lang="en-US" sz="2000" dirty="0" err="1"/>
              <a:t>comment.char</a:t>
            </a:r>
            <a:r>
              <a:rPr lang="en-US" sz="2000" dirty="0"/>
              <a:t> = "#")</a:t>
            </a:r>
            <a:r>
              <a:rPr sz="2000" dirty="0">
                <a:sym typeface="Calibri"/>
              </a:rPr>
              <a:t>↵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05840" y="2931420"/>
            <a:ext cx="7132320" cy="742272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sz="2400" dirty="0"/>
              <a:t>Take a look at the CSV file using a text editor. What do you see?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05840" y="5376982"/>
            <a:ext cx="7132320" cy="742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Other useful arguments are skip and header.</a:t>
            </a:r>
          </a:p>
        </p:txBody>
      </p:sp>
    </p:spTree>
    <p:extLst>
      <p:ext uri="{BB962C8B-B14F-4D97-AF65-F5344CB8AC3E}">
        <p14:creationId xmlns:p14="http://schemas.microsoft.com/office/powerpoint/2010/main" val="57685517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1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/>
              <a:t>Loading from File with </a:t>
            </a:r>
            <a:r>
              <a:rPr lang="en-US" dirty="0" err="1"/>
              <a:t>tidyverse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135678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First load the library: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US" sz="2000" dirty="0"/>
              <a:t>library(readr) 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dirty="0"/>
              <a:t>This is part of the </a:t>
            </a:r>
            <a:r>
              <a:rPr lang="en-US" sz="2400" dirty="0" err="1"/>
              <a:t>tidyverse</a:t>
            </a:r>
            <a:r>
              <a:rPr lang="en-US" sz="2400" dirty="0"/>
              <a:t>.</a:t>
            </a:r>
          </a:p>
        </p:txBody>
      </p:sp>
      <p:sp>
        <p:nvSpPr>
          <p:cNvPr id="11" name="Shape 183"/>
          <p:cNvSpPr/>
          <p:nvPr/>
        </p:nvSpPr>
        <p:spPr>
          <a:xfrm>
            <a:off x="889536" y="3471067"/>
            <a:ext cx="7407497" cy="1664558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Do it yourself:</a:t>
            </a:r>
            <a:endParaRPr lang="en-US" sz="2000" b="1" dirty="0"/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&gt; arctic &lt;- </a:t>
            </a:r>
            <a:r>
              <a:rPr lang="en-US" sz="2000" dirty="0" err="1"/>
              <a:t>read_csv</a:t>
            </a:r>
            <a:r>
              <a:rPr lang="en-US" sz="2000" dirty="0"/>
              <a:t>("</a:t>
            </a:r>
            <a:r>
              <a:rPr lang="en-US" sz="2000" dirty="0" err="1"/>
              <a:t>NOAA_Arctic.csv</a:t>
            </a:r>
            <a:r>
              <a:rPr lang="en-US" sz="2000" dirty="0"/>
              <a:t>", comment = "#")</a:t>
            </a:r>
            <a:r>
              <a:rPr sz="2000" dirty="0">
                <a:sym typeface="Calibri"/>
              </a:rPr>
              <a:t>↵</a:t>
            </a:r>
            <a:endParaRPr lang="en-US" sz="2000" dirty="0">
              <a:sym typeface="Calibri"/>
            </a:endParaRP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dirty="0"/>
              <a:t>Notice the different arguments.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05840" y="2931420"/>
            <a:ext cx="7132320" cy="742272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2400" dirty="0"/>
              <a:t>Now we can use </a:t>
            </a:r>
            <a:r>
              <a:rPr lang="en-US" sz="2400" dirty="0" err="1"/>
              <a:t>readr</a:t>
            </a:r>
            <a:r>
              <a:rPr lang="en-US" sz="2400" dirty="0"/>
              <a:t> to load the data into a `</a:t>
            </a:r>
            <a:r>
              <a:rPr lang="en-US" sz="2400" dirty="0" err="1"/>
              <a:t>tibble</a:t>
            </a:r>
            <a:r>
              <a:rPr lang="en-US" sz="2400" dirty="0"/>
              <a:t>`: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05840" y="5376982"/>
            <a:ext cx="7132320" cy="742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So what? Look carefully at the column names. Notice the use of `` around `complex column names`.</a:t>
            </a:r>
          </a:p>
        </p:txBody>
      </p:sp>
    </p:spTree>
    <p:extLst>
      <p:ext uri="{BB962C8B-B14F-4D97-AF65-F5344CB8AC3E}">
        <p14:creationId xmlns:p14="http://schemas.microsoft.com/office/powerpoint/2010/main" val="124731528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1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paradigm 1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135678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First load the library: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US" sz="2000" dirty="0"/>
              <a:t>library(dplyr) 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dirty="0"/>
              <a:t>This is part of the </a:t>
            </a:r>
            <a:r>
              <a:rPr lang="en-US" sz="2400" dirty="0" err="1"/>
              <a:t>tidyverse</a:t>
            </a:r>
            <a:r>
              <a:rPr lang="en-US" sz="2400" dirty="0"/>
              <a:t>.</a:t>
            </a:r>
          </a:p>
        </p:txBody>
      </p:sp>
      <p:sp>
        <p:nvSpPr>
          <p:cNvPr id="11" name="Shape 183"/>
          <p:cNvSpPr/>
          <p:nvPr/>
        </p:nvSpPr>
        <p:spPr>
          <a:xfrm>
            <a:off x="889536" y="3440245"/>
            <a:ext cx="7407497" cy="188000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Do it yourself:</a:t>
            </a:r>
            <a:endParaRPr lang="en-US" sz="2000" b="1" dirty="0"/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&gt; filter(arctic, Month==1, Day==1)↵</a:t>
            </a:r>
          </a:p>
          <a:p>
            <a:pPr lvl="0">
              <a:spcBef>
                <a:spcPts val="1200"/>
              </a:spcBef>
              <a:buClr>
                <a:srgbClr val="9F2936"/>
              </a:buClr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&gt; filter(arctic, `Extent (10^6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sq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km)` &lt;= 3.5) </a:t>
            </a:r>
            <a:r>
              <a:rPr lang="en-US" sz="2400" dirty="0">
                <a:latin typeface="Courier New"/>
                <a:ea typeface="Courier New"/>
                <a:cs typeface="Courier New"/>
              </a:rPr>
              <a:t>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dirty="0"/>
              <a:t>Notice the different arguments.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05840" y="2931420"/>
            <a:ext cx="7132320" cy="742272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2400" dirty="0"/>
              <a:t>Now we can do several things to the </a:t>
            </a:r>
            <a:r>
              <a:rPr lang="en-US" sz="2400" dirty="0" err="1"/>
              <a:t>tibble</a:t>
            </a:r>
            <a:r>
              <a:rPr lang="en-US" sz="2400" dirty="0"/>
              <a:t>: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05840" y="5376982"/>
            <a:ext cx="7132320" cy="742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Here you are selecting rows based on values. It is also possible to use &amp; (for AND) and | (for OR) queries.</a:t>
            </a:r>
          </a:p>
        </p:txBody>
      </p:sp>
    </p:spTree>
    <p:extLst>
      <p:ext uri="{BB962C8B-B14F-4D97-AF65-F5344CB8AC3E}">
        <p14:creationId xmlns:p14="http://schemas.microsoft.com/office/powerpoint/2010/main" val="136031276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11" grpId="0" animBg="1" advAuto="0"/>
    </p:bldLst>
  </p:timing>
</p:sld>
</file>

<file path=ppt/theme/theme1.xml><?xml version="1.0" encoding="utf-8"?>
<a:theme xmlns:a="http://schemas.openxmlformats.org/drawingml/2006/main" name="Theme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4FB0EFA-83B4-488E-BAF1-307381785D3C}" vid="{CC52425B-9FD3-4EC1-92E1-9B6BC69CF25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>
            <a:schemeClr val="accent2"/>
          </a:buClr>
          <a:buSzPct val="70000"/>
          <a:buFont typeface="Wingdings"/>
          <a:buChar char="●"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>
            <a:schemeClr val="accent2"/>
          </a:buClr>
          <a:buSzPct val="70000"/>
          <a:buFont typeface="Wingdings"/>
          <a:buChar char="●"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4841</Words>
  <Application>Microsoft Macintosh PowerPoint</Application>
  <PresentationFormat>On-screen Show (4:3)</PresentationFormat>
  <Paragraphs>544</Paragraphs>
  <Slides>66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Arial Narrow</vt:lpstr>
      <vt:lpstr>Calibri</vt:lpstr>
      <vt:lpstr>Courier New</vt:lpstr>
      <vt:lpstr>Wingdings</vt:lpstr>
      <vt:lpstr>Theme1</vt:lpstr>
      <vt:lpstr>R Workshop # 2: Advanced Graphics</vt:lpstr>
      <vt:lpstr>Outline</vt:lpstr>
      <vt:lpstr>Time Sinks</vt:lpstr>
      <vt:lpstr>Downloading Data for Today</vt:lpstr>
      <vt:lpstr>Package Installation</vt:lpstr>
      <vt:lpstr>Welcome to the tidyverse</vt:lpstr>
      <vt:lpstr>Loading from File with Base Package</vt:lpstr>
      <vt:lpstr>Loading from File with tidyverse</vt:lpstr>
      <vt:lpstr>The dplyr paradigm 1</vt:lpstr>
      <vt:lpstr>The dplyr paradigm 2</vt:lpstr>
      <vt:lpstr>Summarise (with an s!)</vt:lpstr>
      <vt:lpstr>So much more…</vt:lpstr>
      <vt:lpstr>Enough already give me a graph!</vt:lpstr>
      <vt:lpstr>Here’s one:</vt:lpstr>
      <vt:lpstr>Patience: Base package graphics</vt:lpstr>
      <vt:lpstr>Graphical Functions</vt:lpstr>
      <vt:lpstr>An Old Favourite</vt:lpstr>
      <vt:lpstr>Bar Charts and Aggregating Counts</vt:lpstr>
      <vt:lpstr>Elaborating Plots</vt:lpstr>
      <vt:lpstr>Bar Charts with Point Estimates</vt:lpstr>
      <vt:lpstr>Multiple Predictors</vt:lpstr>
      <vt:lpstr>Distribution Plots: Boxplot</vt:lpstr>
      <vt:lpstr>Warning!!!</vt:lpstr>
      <vt:lpstr>Distribution Plots: Violin Plots</vt:lpstr>
      <vt:lpstr>But first let’s subset with the pipe!</vt:lpstr>
      <vt:lpstr>Violin Plots</vt:lpstr>
      <vt:lpstr>Distribution Plots: Histograms</vt:lpstr>
      <vt:lpstr>Advanced Boxplots (base)</vt:lpstr>
      <vt:lpstr>Quick Alternative Plot</vt:lpstr>
      <vt:lpstr>Cleaning Up</vt:lpstr>
      <vt:lpstr>Group Summaries with the Pipe!</vt:lpstr>
      <vt:lpstr>Controlling Graphical Parameters</vt:lpstr>
      <vt:lpstr>Controlling Graphics</vt:lpstr>
      <vt:lpstr>Writing to a Device</vt:lpstr>
      <vt:lpstr>Using source() to run all lines in script</vt:lpstr>
      <vt:lpstr>In RStudio’s Environment</vt:lpstr>
      <vt:lpstr>ggplot2: grammar of graphics</vt:lpstr>
      <vt:lpstr>Grammar of Graphics (ggplot2)</vt:lpstr>
      <vt:lpstr>ggplot2</vt:lpstr>
      <vt:lpstr>Building plots (base package)</vt:lpstr>
      <vt:lpstr>Building plots 2</vt:lpstr>
      <vt:lpstr>With ggplot2</vt:lpstr>
      <vt:lpstr>Changing the geom</vt:lpstr>
      <vt:lpstr>Changing the geom</vt:lpstr>
      <vt:lpstr>Barplot with Error Bars</vt:lpstr>
      <vt:lpstr>Two Factor Boxplot</vt:lpstr>
      <vt:lpstr>Resolving Factors</vt:lpstr>
      <vt:lpstr>Reading Recommendations</vt:lpstr>
      <vt:lpstr>Scatter Plot</vt:lpstr>
      <vt:lpstr>Other Plots</vt:lpstr>
      <vt:lpstr>GFP Example</vt:lpstr>
      <vt:lpstr>Facets (GFP Example)</vt:lpstr>
      <vt:lpstr>Interactivity: Shiny</vt:lpstr>
      <vt:lpstr>Introducing Shiny</vt:lpstr>
      <vt:lpstr>PowerPoint Presentation</vt:lpstr>
      <vt:lpstr>Where is the server?</vt:lpstr>
      <vt:lpstr>Where is the server? Part 2</vt:lpstr>
      <vt:lpstr>The Shiny Template</vt:lpstr>
      <vt:lpstr>shiny_ex2.R</vt:lpstr>
      <vt:lpstr>Vision Example (with ggplot2)</vt:lpstr>
      <vt:lpstr>Plotting My Vision</vt:lpstr>
      <vt:lpstr>Learning More about Shiny</vt:lpstr>
      <vt:lpstr>Extras</vt:lpstr>
      <vt:lpstr>Follow my Advanced Tutorials</vt:lpstr>
      <vt:lpstr>Extra References</vt:lpstr>
      <vt:lpstr>Time to plot your own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Two: Advanced Graphics</dc:title>
  <cp:lastModifiedBy>Dickins, Ben</cp:lastModifiedBy>
  <cp:revision>98</cp:revision>
  <dcterms:modified xsi:type="dcterms:W3CDTF">2019-10-14T22:48:03Z</dcterms:modified>
</cp:coreProperties>
</file>