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7"/>
  </p:notesMasterIdLst>
  <p:handoutMasterIdLst>
    <p:handoutMasterId r:id="rId88"/>
  </p:handoutMasterIdLst>
  <p:sldIdLst>
    <p:sldId id="256" r:id="rId2"/>
    <p:sldId id="330" r:id="rId3"/>
    <p:sldId id="268" r:id="rId4"/>
    <p:sldId id="417" r:id="rId5"/>
    <p:sldId id="445" r:id="rId6"/>
    <p:sldId id="257" r:id="rId7"/>
    <p:sldId id="258" r:id="rId8"/>
    <p:sldId id="259" r:id="rId9"/>
    <p:sldId id="260" r:id="rId10"/>
    <p:sldId id="269" r:id="rId11"/>
    <p:sldId id="270" r:id="rId12"/>
    <p:sldId id="271" r:id="rId13"/>
    <p:sldId id="436" r:id="rId14"/>
    <p:sldId id="272" r:id="rId15"/>
    <p:sldId id="273" r:id="rId16"/>
    <p:sldId id="274" r:id="rId17"/>
    <p:sldId id="275" r:id="rId18"/>
    <p:sldId id="276" r:id="rId19"/>
    <p:sldId id="437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8" r:id="rId31"/>
    <p:sldId id="277" r:id="rId32"/>
    <p:sldId id="278" r:id="rId33"/>
    <p:sldId id="279" r:id="rId34"/>
    <p:sldId id="280" r:id="rId35"/>
    <p:sldId id="282" r:id="rId36"/>
    <p:sldId id="281" r:id="rId37"/>
    <p:sldId id="342" r:id="rId38"/>
    <p:sldId id="341" r:id="rId39"/>
    <p:sldId id="338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39" r:id="rId49"/>
    <p:sldId id="343" r:id="rId50"/>
    <p:sldId id="360" r:id="rId51"/>
    <p:sldId id="357" r:id="rId52"/>
    <p:sldId id="358" r:id="rId53"/>
    <p:sldId id="408" r:id="rId54"/>
    <p:sldId id="359" r:id="rId55"/>
    <p:sldId id="440" r:id="rId56"/>
    <p:sldId id="372" r:id="rId57"/>
    <p:sldId id="416" r:id="rId58"/>
    <p:sldId id="373" r:id="rId59"/>
    <p:sldId id="374" r:id="rId60"/>
    <p:sldId id="375" r:id="rId61"/>
    <p:sldId id="379" r:id="rId62"/>
    <p:sldId id="381" r:id="rId63"/>
    <p:sldId id="382" r:id="rId64"/>
    <p:sldId id="441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442" r:id="rId73"/>
    <p:sldId id="393" r:id="rId74"/>
    <p:sldId id="394" r:id="rId75"/>
    <p:sldId id="395" r:id="rId76"/>
    <p:sldId id="396" r:id="rId77"/>
    <p:sldId id="397" r:id="rId78"/>
    <p:sldId id="443" r:id="rId79"/>
    <p:sldId id="309" r:id="rId80"/>
    <p:sldId id="321" r:id="rId81"/>
    <p:sldId id="444" r:id="rId82"/>
    <p:sldId id="411" r:id="rId83"/>
    <p:sldId id="412" r:id="rId84"/>
    <p:sldId id="413" r:id="rId85"/>
    <p:sldId id="414" r:id="rId86"/>
  </p:sldIdLst>
  <p:sldSz cx="9144000" cy="6858000" type="screen4x3"/>
  <p:notesSz cx="6794500" cy="9906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CC4E9E-1584-44FB-96BF-5DE27EF03346}">
          <p14:sldIdLst>
            <p14:sldId id="256"/>
            <p14:sldId id="330"/>
            <p14:sldId id="268"/>
            <p14:sldId id="417"/>
            <p14:sldId id="445"/>
            <p14:sldId id="257"/>
            <p14:sldId id="258"/>
            <p14:sldId id="259"/>
            <p14:sldId id="260"/>
            <p14:sldId id="269"/>
            <p14:sldId id="270"/>
            <p14:sldId id="271"/>
          </p14:sldIdLst>
        </p14:section>
        <p14:section name="Simple Codes" id="{0C27584D-4681-4454-8101-D4E22192E375}">
          <p14:sldIdLst>
            <p14:sldId id="436"/>
            <p14:sldId id="272"/>
            <p14:sldId id="273"/>
            <p14:sldId id="274"/>
            <p14:sldId id="275"/>
            <p14:sldId id="276"/>
          </p14:sldIdLst>
        </p14:section>
        <p14:section name="Reading Data" id="{4E745A4F-205A-9842-9FA7-4B3A48740733}">
          <p14:sldIdLst>
            <p14:sldId id="437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Object Types" id="{95CAC02D-6677-6C4A-A441-9EA46701DCFA}">
          <p14:sldIdLst>
            <p14:sldId id="438"/>
            <p14:sldId id="277"/>
            <p14:sldId id="278"/>
            <p14:sldId id="279"/>
            <p14:sldId id="280"/>
            <p14:sldId id="282"/>
            <p14:sldId id="281"/>
            <p14:sldId id="342"/>
            <p14:sldId id="341"/>
            <p14:sldId id="338"/>
          </p14:sldIdLst>
        </p14:section>
        <p14:section name="Data Wranging" id="{0F83E726-057F-3540-80AB-C4FDEEC2B9E2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R Functions" id="{4172CF28-DC59-43FB-8F4B-ACAEFF95D6D0}">
          <p14:sldIdLst>
            <p14:sldId id="439"/>
            <p14:sldId id="343"/>
            <p14:sldId id="360"/>
            <p14:sldId id="357"/>
            <p14:sldId id="358"/>
            <p14:sldId id="408"/>
            <p14:sldId id="359"/>
          </p14:sldIdLst>
        </p14:section>
        <p14:section name="Basic Plots" id="{AF4D8D92-5F92-4616-B082-667047A32119}">
          <p14:sldIdLst>
            <p14:sldId id="440"/>
            <p14:sldId id="372"/>
            <p14:sldId id="416"/>
            <p14:sldId id="373"/>
            <p14:sldId id="374"/>
            <p14:sldId id="375"/>
            <p14:sldId id="379"/>
            <p14:sldId id="381"/>
            <p14:sldId id="382"/>
          </p14:sldIdLst>
        </p14:section>
        <p14:section name="Summary Statistics" id="{8390F8A9-A078-45E9-B3B8-73AAC03187C2}">
          <p14:sldIdLst>
            <p14:sldId id="441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Basic Statistics" id="{921F9035-2626-42B3-A373-5B861C128202}">
          <p14:sldIdLst>
            <p14:sldId id="442"/>
            <p14:sldId id="393"/>
            <p14:sldId id="394"/>
            <p14:sldId id="395"/>
            <p14:sldId id="396"/>
            <p14:sldId id="397"/>
          </p14:sldIdLst>
        </p14:section>
        <p14:section name="Sample Size" id="{BED0CD21-2A42-4C2E-BC60-D6F5FF2C27C0}">
          <p14:sldIdLst>
            <p14:sldId id="443"/>
            <p14:sldId id="309"/>
            <p14:sldId id="321"/>
          </p14:sldIdLst>
        </p14:section>
        <p14:section name="Coda" id="{4B03F837-B62D-41AC-9F92-9D4BB70DB838}">
          <p14:sldIdLst>
            <p14:sldId id="444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6D9"/>
    <a:srgbClr val="FFFCF3"/>
    <a:srgbClr val="FFFAEB"/>
    <a:srgbClr val="2C6A90"/>
    <a:srgbClr val="065698"/>
    <a:srgbClr val="006699"/>
    <a:srgbClr val="893611"/>
    <a:srgbClr val="A44114"/>
    <a:srgbClr val="F3B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86418" autoAdjust="0"/>
  </p:normalViewPr>
  <p:slideViewPr>
    <p:cSldViewPr>
      <p:cViewPr varScale="1">
        <p:scale>
          <a:sx n="139" d="100"/>
          <a:sy n="139" d="100"/>
        </p:scale>
        <p:origin x="17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72" y="-7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68CAA58-2123-4DC7-80A4-6C367CD9BD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4596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6" y="4706027"/>
            <a:ext cx="5434369" cy="44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GB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59D582EF-7507-42C7-8FDA-9C61D0D9B2D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668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C6F14-1F19-4278-A86D-0D3F0969D876}" type="slidenum">
              <a:rPr lang="en-GB" altLang="en-US"/>
              <a:pPr/>
              <a:t>1</a:t>
            </a:fld>
            <a:endParaRPr lang="en-GB" alt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28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55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9418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5282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687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367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75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612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70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3583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5985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5440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896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39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4601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  <p:extLst>
      <p:ext uri="{BB962C8B-B14F-4D97-AF65-F5344CB8AC3E}">
        <p14:creationId xmlns:p14="http://schemas.microsoft.com/office/powerpoint/2010/main" val="64456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  <p:extLst>
      <p:ext uri="{BB962C8B-B14F-4D97-AF65-F5344CB8AC3E}">
        <p14:creationId xmlns:p14="http://schemas.microsoft.com/office/powerpoint/2010/main" val="82655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49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506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948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2112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10476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1047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3470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066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0664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936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59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9876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0041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2289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5646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855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9425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09211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613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7440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69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99243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39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0078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8838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1395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45432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96752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98371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79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28334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31359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9019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85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861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82EF-7507-42C7-8FDA-9C61D0D9B2D5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30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6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8C30-787E-4A2D-9AF7-B52B41FED8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90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6DE1-E722-49F5-8E3B-E7E2C5EA5F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1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2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13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CF03-BCC9-46F8-ACCA-4980F7EEB9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034E-30AE-44CE-A5F3-8CB45506B8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7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CBC-1FE2-418A-A6C7-A4D8BAFB4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23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0AC5-4B21-40B6-ABFA-3C331CCE2D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BB8D-0DDB-453B-AA0F-DB447BE9F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7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AFA4-7C12-4BC9-9342-701857771E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24AE4231-E495-4AD6-B080-F0CC789970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53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data-import-tutori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://www.rstudio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://mirrors.ebi.ac.uk/CR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.research.att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thi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tryr.codeschool.co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-bcf.usc.edu/~gareth/ISL/" TargetMode="External"/><Relationship Id="rId4" Type="http://schemas.openxmlformats.org/officeDocument/2006/relationships/hyperlink" Target="http://www.r-bloggers.com/free-books-on-statistical-learning/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29090" y="3043508"/>
            <a:ext cx="7417655" cy="1249588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Workshop #1:</a:t>
            </a:r>
            <a:br>
              <a:rPr lang="en-GB" sz="2800" dirty="0"/>
            </a:br>
            <a:r>
              <a:rPr lang="en-GB" sz="2800" dirty="0"/>
              <a:t>Introduction</a:t>
            </a:r>
            <a:endParaRPr lang="en-GB" altLang="en-US" sz="2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15752" y="4437696"/>
            <a:ext cx="6324600" cy="647488"/>
          </a:xfrm>
        </p:spPr>
        <p:txBody>
          <a:bodyPr/>
          <a:lstStyle/>
          <a:p>
            <a:pPr algn="ctr"/>
            <a:r>
              <a:rPr lang="en-GB" altLang="en-US" sz="1800" b="1" dirty="0"/>
              <a:t>Dr Ben Dickins</a:t>
            </a:r>
          </a:p>
          <a:p>
            <a:pPr algn="ctr"/>
            <a:r>
              <a:rPr lang="en-GB" altLang="en-US" sz="1200" b="1" dirty="0"/>
              <a:t>CTLLT2, Friday 14.00-17.00</a:t>
            </a:r>
          </a:p>
        </p:txBody>
      </p:sp>
      <p:pic>
        <p:nvPicPr>
          <p:cNvPr id="2064" name="Picture 16" descr="Nottingham Trent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764704"/>
            <a:ext cx="25241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09362"/>
            <a:ext cx="1018769" cy="789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9582" y="1556792"/>
            <a:ext cx="7416824" cy="432118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try the following commands</a:t>
            </a:r>
          </a:p>
          <a:p>
            <a:pPr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??mean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&gt;?"%*%"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dirty="0"/>
              <a:t>Let’s try something new. Type the following command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/>
              <a:t>What does happen?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657904"/>
            <a:ext cx="7540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</a:rPr>
              <a:t>Note:</a:t>
            </a:r>
            <a:r>
              <a:rPr lang="en-GB" sz="2000" b="1" dirty="0"/>
              <a:t> “</a:t>
            </a:r>
            <a:r>
              <a:rPr lang="en-GB" sz="2000" b="1" dirty="0">
                <a:solidFill>
                  <a:srgbClr val="FF0000"/>
                </a:solidFill>
              </a:rPr>
              <a:t>↵</a:t>
            </a:r>
            <a:r>
              <a:rPr lang="en-GB" sz="2000" b="1" dirty="0"/>
              <a:t>”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means press “Enter” or  “Return” button on your keyboard if you are typing in console.</a:t>
            </a:r>
          </a:p>
        </p:txBody>
      </p:sp>
    </p:spTree>
    <p:extLst>
      <p:ext uri="{BB962C8B-B14F-4D97-AF65-F5344CB8AC3E}">
        <p14:creationId xmlns:p14="http://schemas.microsoft.com/office/powerpoint/2010/main" val="34381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Avoiding Bracket Meltdown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55576" y="2060848"/>
            <a:ext cx="7920880" cy="411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b="1" kern="0" dirty="0"/>
              <a:t>NOTE: </a:t>
            </a:r>
            <a:r>
              <a:rPr lang="en-GB" sz="2400" kern="0" dirty="0"/>
              <a:t>If a command is not complete at the end of a line, R will give a different prompt, by default is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b="1" kern="0" dirty="0"/>
              <a:t>+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sz="2400" kern="0" dirty="0"/>
              <a:t>You will experience this a lot. So be careful with opening and closing your brackets, for example try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sz="2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mean(c(1,2,4,3)</a:t>
            </a:r>
          </a:p>
          <a:p>
            <a:pPr marL="0" indent="0">
              <a:buClrTx/>
              <a:buSzPct val="100000"/>
              <a:buNone/>
            </a:pPr>
            <a:r>
              <a:rPr lang="en-GB" sz="2400" kern="0" dirty="0"/>
              <a:t>or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sz="2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</a:t>
            </a:r>
            <a:endParaRPr lang="en-GB" sz="2400" b="1" kern="0" dirty="0"/>
          </a:p>
          <a:p>
            <a:pPr marL="0" indent="0">
              <a:buClrTx/>
              <a:buSzPct val="100000"/>
              <a:buNone/>
            </a:pP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Getting Examples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55576" y="2060849"/>
            <a:ext cx="792088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altLang="en-US" sz="2400" dirty="0"/>
              <a:t>Do you need example? 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example(topic)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72" y="3636549"/>
            <a:ext cx="7416824" cy="202949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try the following commands</a:t>
            </a:r>
          </a:p>
          <a:p>
            <a:pPr marL="0" indent="0"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example(mean)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example(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Codes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Arithmetic and storing values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65765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Expression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sz="2400" dirty="0"/>
              <a:t>There are three types of expression in R</a:t>
            </a:r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Numbers: 1,2,0.2,-5 , </a:t>
            </a:r>
            <a:r>
              <a:rPr lang="en-GB" altLang="en-US" sz="2400" dirty="0" err="1"/>
              <a:t>etc</a:t>
            </a:r>
            <a:endParaRPr lang="en-GB" altLang="en-US" sz="2400" dirty="0"/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Strings: alphabets or anything that is input by “” into R</a:t>
            </a:r>
          </a:p>
          <a:p>
            <a:pPr marL="898525" indent="-457200"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GB" altLang="en-US" sz="2400" dirty="0"/>
              <a:t>Logical: TRUE/FALSE</a:t>
            </a:r>
          </a:p>
        </p:txBody>
      </p:sp>
    </p:spTree>
    <p:extLst>
      <p:ext uri="{BB962C8B-B14F-4D97-AF65-F5344CB8AC3E}">
        <p14:creationId xmlns:p14="http://schemas.microsoft.com/office/powerpoint/2010/main" val="24756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Expression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Numbers: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/>
              <a:t>&gt; 2+3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Strings:</a:t>
            </a:r>
          </a:p>
          <a:p>
            <a:pPr marL="0" indent="0">
              <a:spcAft>
                <a:spcPts val="600"/>
              </a:spcAft>
              <a:buClrTx/>
              <a:buNone/>
            </a:pPr>
            <a:r>
              <a:rPr lang="en-GB" altLang="en-US" sz="2400" dirty="0"/>
              <a:t>&gt; “Hello”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TRUE/FALSE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/>
              <a:t>&gt; 3&lt;4</a:t>
            </a:r>
          </a:p>
          <a:p>
            <a:pPr marL="0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sz="2400" dirty="0"/>
              <a:t>&gt; 2+4 ==4</a:t>
            </a:r>
          </a:p>
        </p:txBody>
      </p:sp>
    </p:spTree>
    <p:extLst>
      <p:ext uri="{BB962C8B-B14F-4D97-AF65-F5344CB8AC3E}">
        <p14:creationId xmlns:p14="http://schemas.microsoft.com/office/powerpoint/2010/main" val="37946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Arithmetic Operators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34212" y="2246200"/>
            <a:ext cx="6826219" cy="305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+ y </a:t>
            </a:r>
            <a:r>
              <a:rPr lang="es-ES" sz="2400" dirty="0">
                <a:latin typeface="+mj-lt"/>
                <a:cs typeface="Courier New" panose="02070309020205020404" pitchFamily="49" charset="0"/>
              </a:rPr>
              <a:t>sum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-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subtract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*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multiply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/ y </a:t>
            </a:r>
            <a:r>
              <a:rPr lang="es-ES" sz="2400" dirty="0">
                <a:latin typeface="+mj-lt"/>
                <a:cs typeface="Courier New" panose="02070309020205020404" pitchFamily="49" charset="0"/>
              </a:rPr>
              <a:t>divide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^ y 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0370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Arithmetic Operators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3173635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2+4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2^3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850/10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220-20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Storing Values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1772816"/>
            <a:ext cx="792088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In all programming languages we can store values in variables and access them later.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This can be done in various ways using a selection of assignment operators. The most commonly used one is “&lt;-”, see the example below: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x&lt;- 3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y&lt;- "Hey!"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b="1" dirty="0">
                <a:cs typeface="Courier New" panose="02070309020205020404" pitchFamily="49" charset="0"/>
              </a:rPr>
              <a:t>Note: </a:t>
            </a:r>
            <a:r>
              <a:rPr lang="en-GB" altLang="en-US" sz="2400" dirty="0">
                <a:cs typeface="Courier New" panose="02070309020205020404" pitchFamily="49" charset="0"/>
              </a:rPr>
              <a:t>In most contexts the ‘=’ operator can be used as an alternative.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Reading Data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 entry, Data frames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39170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36383" y="549424"/>
            <a:ext cx="7776864" cy="719336"/>
          </a:xfrm>
        </p:spPr>
        <p:txBody>
          <a:bodyPr>
            <a:noAutofit/>
          </a:bodyPr>
          <a:lstStyle/>
          <a:p>
            <a:pPr algn="ctr"/>
            <a:r>
              <a:rPr lang="en-GB" altLang="en-US" sz="3600" dirty="0">
                <a:solidFill>
                  <a:schemeClr val="tx1"/>
                </a:solidFill>
              </a:rPr>
              <a:t>Summary of Sections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323527" y="1988840"/>
            <a:ext cx="8189719" cy="4110929"/>
          </a:xfrm>
        </p:spPr>
        <p:txBody>
          <a:bodyPr>
            <a:normAutofit fontScale="85000" lnSpcReduction="20000"/>
          </a:bodyPr>
          <a:lstStyle/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What is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?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Simple Codes (arithmetic, storing values)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Reading Data (direct entry, data frames)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Object Types (vectors, arrays, lists)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Data </a:t>
            </a:r>
            <a:r>
              <a:rPr lang="en-GB" sz="2400" dirty="0" err="1">
                <a:solidFill>
                  <a:schemeClr val="tx1"/>
                </a:solidFill>
              </a:rPr>
              <a:t>Wranging</a:t>
            </a:r>
            <a:r>
              <a:rPr lang="en-GB" sz="2400" dirty="0">
                <a:solidFill>
                  <a:schemeClr val="tx1"/>
                </a:solidFill>
              </a:rPr>
              <a:t> (re-organising data for analysis)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Functions (built-in only)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Basic Plots (scatter, box and whiskers)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Summary Statistics (summarising, correlations)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Basic Statistics (statistical tests, power calculations)</a:t>
            </a:r>
          </a:p>
          <a:p>
            <a:pPr marL="798513" lvl="3" indent="-342900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  <a:ea typeface="+mn-ea"/>
                <a:cs typeface="+mn-cs"/>
              </a:rPr>
              <a:t>Sample Size (power calculations)</a:t>
            </a:r>
          </a:p>
          <a:p>
            <a:pPr marL="798513" lvl="3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Coda (summaries)</a:t>
            </a:r>
          </a:p>
          <a:p>
            <a:pPr marL="995363" lvl="3" indent="0">
              <a:spcAft>
                <a:spcPts val="0"/>
              </a:spcAft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  <a:ea typeface="+mn-ea"/>
              <a:cs typeface="+mn-cs"/>
            </a:endParaRPr>
          </a:p>
          <a:p>
            <a:pPr marL="0" indent="0">
              <a:spcAft>
                <a:spcPts val="1800"/>
              </a:spcAft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40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FF"/>
                </a:solidFill>
              </a:rPr>
              <a:t>R </a:t>
            </a:r>
            <a:r>
              <a:rPr lang="en-GB" altLang="en-US" sz="2400" dirty="0">
                <a:cs typeface="Courier New" panose="02070309020205020404" pitchFamily="49" charset="0"/>
              </a:rPr>
              <a:t>allows users to input data using a wide range methods.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sz="2100" dirty="0">
                <a:cs typeface="Courier New" panose="02070309020205020404" pitchFamily="49" charset="0"/>
              </a:rPr>
              <a:t>Directly by typing the data into </a:t>
            </a:r>
            <a:r>
              <a:rPr lang="en-GB" b="1" dirty="0">
                <a:solidFill>
                  <a:srgbClr val="0000FF"/>
                </a:solidFill>
              </a:rPr>
              <a:t>R </a:t>
            </a:r>
            <a:r>
              <a:rPr lang="en-GB" altLang="en-US" sz="2100" dirty="0">
                <a:cs typeface="Courier New" panose="02070309020205020404" pitchFamily="49" charset="0"/>
              </a:rPr>
              <a:t>(using scan())</a:t>
            </a: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sz="2100" dirty="0">
                <a:cs typeface="Courier New" panose="02070309020205020404" pitchFamily="49" charset="0"/>
              </a:rPr>
              <a:t>Reading external files: txt, csv, SAS, SPSS, Excel.</a:t>
            </a:r>
          </a:p>
          <a:p>
            <a:pPr lvl="1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endParaRPr lang="en-GB" altLang="en-US" sz="2100" dirty="0">
              <a:cs typeface="Courier New" panose="02070309020205020404" pitchFamily="49" charset="0"/>
            </a:endParaRPr>
          </a:p>
          <a:p>
            <a:pPr marL="0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100" dirty="0">
                <a:cs typeface="Courier New" panose="02070309020205020404" pitchFamily="49" charset="0"/>
              </a:rPr>
              <a:t>I encourage you to learn different methods, but we will cover a common and robust use case: handling 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csv </a:t>
            </a:r>
            <a:r>
              <a:rPr lang="en-GB" altLang="en-US" sz="2100" dirty="0">
                <a:cs typeface="Courier New" panose="02070309020205020404" pitchFamily="49" charset="0"/>
              </a:rPr>
              <a:t>files</a:t>
            </a:r>
            <a:r>
              <a:rPr lang="en-GB" altLang="en-US" sz="2100" baseline="30000" dirty="0">
                <a:cs typeface="Courier New" panose="02070309020205020404" pitchFamily="49" charset="0"/>
              </a:rPr>
              <a:t>1</a:t>
            </a:r>
            <a:r>
              <a:rPr lang="en-GB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497" y="6165304"/>
            <a:ext cx="692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400" baseline="30000" dirty="0"/>
              <a:t>1 </a:t>
            </a:r>
            <a:r>
              <a:rPr lang="en-GB" sz="1400" dirty="0"/>
              <a:t>Find out more: </a:t>
            </a:r>
            <a:r>
              <a:rPr lang="en-GB" sz="1400" dirty="0">
                <a:hlinkClick r:id="rId3"/>
              </a:rPr>
              <a:t>https://www.datacamp.com/community/tutorials/r-data-import-tutorial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190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07344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You can directly input data points one by one using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 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0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This is called a </a:t>
            </a:r>
            <a:r>
              <a:rPr lang="en-GB" altLang="en-US" i="1" dirty="0">
                <a:cs typeface="Courier New" panose="02070309020205020404" pitchFamily="49" charset="0"/>
              </a:rPr>
              <a:t>base function.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2636912"/>
            <a:ext cx="7416824" cy="266966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scan()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13 2 1.2 3 18 6 </a:t>
            </a:r>
            <a:r>
              <a:rPr lang="en-GB" dirty="0"/>
              <a:t>↵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7818" y="1268760"/>
            <a:ext cx="2424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en-US" sz="2800" dirty="0"/>
              <a:t>Direct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548704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External files come in various formats and a number of </a:t>
            </a:r>
            <a:r>
              <a:rPr lang="en-GB" altLang="en-US" sz="2400" i="1" dirty="0">
                <a:cs typeface="Courier New" panose="02070309020205020404" pitchFamily="49" charset="0"/>
              </a:rPr>
              <a:t>convenience functions </a:t>
            </a:r>
            <a:r>
              <a:rPr lang="en-GB" altLang="en-US" sz="2400" dirty="0">
                <a:cs typeface="Courier New" panose="02070309020205020404" pitchFamily="49" charset="0"/>
              </a:rPr>
              <a:t>are available: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Before we need to find out our working directory: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869160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196752"/>
            <a:ext cx="4574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External Files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476672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55576" y="1916832"/>
            <a:ext cx="792088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to find what is in each directory and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to change to a new working directory.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2780928"/>
            <a:ext cx="7416824" cy="302380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yourself: </a:t>
            </a:r>
            <a:r>
              <a:rPr lang="en-GB" dirty="0"/>
              <a:t>We are going to change working directory to the </a:t>
            </a:r>
            <a:r>
              <a:rPr lang="en-GB" dirty="0" err="1"/>
              <a:t>revanent</a:t>
            </a:r>
            <a:r>
              <a:rPr lang="en-GB" dirty="0"/>
              <a:t>-master folder we put in the H drive earlier: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("H://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revanent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-master")</a:t>
            </a:r>
            <a:r>
              <a:rPr lang="en-GB" dirty="0"/>
              <a:t>↵</a:t>
            </a:r>
          </a:p>
          <a:p>
            <a:pPr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840" y="1196752"/>
            <a:ext cx="3384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Setting Paths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260648"/>
            <a:ext cx="7586355" cy="602718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Read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simple.txt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data set and store it in a </a:t>
            </a:r>
            <a:r>
              <a:rPr lang="en-GB" sz="2400" i="1" dirty="0">
                <a:cs typeface="Courier New" panose="02070309020205020404" pitchFamily="49" charset="0"/>
              </a:rPr>
              <a:t>data frame </a:t>
            </a:r>
            <a:r>
              <a:rPr lang="en-GB" sz="2400" dirty="0">
                <a:cs typeface="Courier New" panose="02070309020205020404" pitchFamily="49" charset="0"/>
              </a:rPr>
              <a:t>called easy.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easy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('simple.txt', header = TRUE,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"\t")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 us look at the first 6 lines of the data:</a:t>
            </a:r>
          </a:p>
          <a:p>
            <a:pPr>
              <a:spcBef>
                <a:spcPts val="24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head(easy)</a:t>
            </a:r>
            <a:r>
              <a:rPr lang="en-GB" sz="2400" dirty="0"/>
              <a:t>↵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There’s also an </a:t>
            </a:r>
            <a:r>
              <a:rPr lang="en-GB" sz="2400" dirty="0" err="1"/>
              <a:t>RStudio</a:t>
            </a:r>
            <a:r>
              <a:rPr lang="en-GB" sz="2400" dirty="0"/>
              <a:t> command (note uppercase letter) for looking at a data frame:</a:t>
            </a:r>
          </a:p>
          <a:p>
            <a:pPr>
              <a:spcBef>
                <a:spcPts val="24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View(easy)</a:t>
            </a:r>
            <a:r>
              <a:rPr lang="en-GB" sz="2400" dirty="0"/>
              <a:t>↵ </a:t>
            </a:r>
          </a:p>
          <a:p>
            <a:pPr>
              <a:buClrTx/>
              <a:buSzPct val="100000"/>
              <a:buNone/>
            </a:pPr>
            <a:r>
              <a:rPr lang="en-GB" sz="2400" dirty="0"/>
              <a:t>Now plot the data!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plot(easy)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620688"/>
            <a:ext cx="7166560" cy="720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Inputting Data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916832"/>
            <a:ext cx="7586355" cy="3841052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Read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smoking.csv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data set and store it in a </a:t>
            </a:r>
            <a:r>
              <a:rPr lang="en-GB" sz="2400" i="1" dirty="0">
                <a:cs typeface="Courier New" panose="02070309020205020404" pitchFamily="49" charset="0"/>
              </a:rPr>
              <a:t>data frame </a:t>
            </a:r>
            <a:r>
              <a:rPr lang="en-GB" sz="2400" dirty="0">
                <a:cs typeface="Courier New" panose="02070309020205020404" pitchFamily="49" charset="0"/>
              </a:rPr>
              <a:t>called smoking.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smoking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smoking.csv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header = TRUE)</a:t>
            </a:r>
            <a:r>
              <a:rPr lang="en-GB" sz="2400" dirty="0"/>
              <a:t>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Let’s look at the data too: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View(smoking)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dirty="0"/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1300" y="1196752"/>
            <a:ext cx="3786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Comma Separated</a:t>
            </a:r>
            <a:endParaRPr lang="en-GB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75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620688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Data Frames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 data frame is a list of variables, each of the same length but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necessarily of the </a:t>
            </a:r>
            <a:r>
              <a:rPr lang="en-GB" dirty="0">
                <a:solidFill>
                  <a:srgbClr val="FF0000"/>
                </a:solidFill>
              </a:rPr>
              <a:t>same type</a:t>
            </a:r>
            <a:r>
              <a:rPr lang="en-GB" dirty="0"/>
              <a:t>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The top line of the table, called the </a:t>
            </a:r>
            <a:r>
              <a:rPr lang="en-GB" i="1" dirty="0"/>
              <a:t>header</a:t>
            </a:r>
            <a:r>
              <a:rPr lang="en-GB" dirty="0"/>
              <a:t>, contains the column names.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Each horizontal line afterward denotes a </a:t>
            </a:r>
            <a:r>
              <a:rPr lang="en-GB" i="1" dirty="0"/>
              <a:t>data row</a:t>
            </a:r>
            <a:r>
              <a:rPr lang="en-GB" dirty="0"/>
              <a:t>, which begins with the name of the row, and then followed by the actual data.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260648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Built-in Data Frames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We can also call built-in data frames in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dirty="0"/>
              <a:t> for our tutorials.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This can be done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r>
              <a:rPr lang="en-GB" dirty="0"/>
              <a:t>command.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For example, here is a built-in data frame in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dirty="0"/>
              <a:t>, called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/>
              <a:t>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1331" y="1337570"/>
            <a:ext cx="7586355" cy="396363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Call the R built-in data set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as follows: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Let us look at the first 6 lines of the data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Find out more about it: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/>
              <a:t> </a:t>
            </a:r>
            <a:r>
              <a:rPr lang="en-GB" sz="2800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The Environment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31" y="2219924"/>
            <a:ext cx="7586355" cy="2649236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See all the objects and data in your environment</a:t>
            </a:r>
            <a:r>
              <a:rPr lang="en-GB" sz="2400" dirty="0">
                <a:cs typeface="Courier New" panose="02070309020205020404" pitchFamily="49" charset="0"/>
              </a:rPr>
              <a:t>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Or you can see it in the top right corner of </a:t>
            </a:r>
            <a:r>
              <a:rPr lang="en-GB" sz="2400" dirty="0" err="1"/>
              <a:t>RStudio</a:t>
            </a:r>
            <a:r>
              <a:rPr lang="en-GB" sz="2400" dirty="0"/>
              <a:t> (Environment tab).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693440"/>
            <a:ext cx="6647656" cy="719336"/>
          </a:xfrm>
        </p:spPr>
        <p:txBody>
          <a:bodyPr>
            <a:normAutofit/>
          </a:bodyPr>
          <a:lstStyle/>
          <a:p>
            <a:r>
              <a:rPr lang="en-GB" altLang="en-US" sz="4400" dirty="0">
                <a:solidFill>
                  <a:schemeClr val="tx1"/>
                </a:solidFill>
              </a:rPr>
              <a:t>R Websites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755576" y="1550319"/>
            <a:ext cx="7920880" cy="4542977"/>
          </a:xfrm>
        </p:spPr>
        <p:txBody>
          <a:bodyPr>
            <a:normAutofit/>
          </a:bodyPr>
          <a:lstStyle/>
          <a:p>
            <a:pPr marL="34290" indent="0">
              <a:buClrTx/>
              <a:buSzPct val="100000"/>
              <a:buNone/>
            </a:pPr>
            <a:r>
              <a:rPr lang="en-GB" sz="2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free software environment for statistical computing and graphics. It compiles and runs on a wide variety of UNIX platforms, Windows and 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MacOS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lnSpc>
                <a:spcPct val="200000"/>
              </a:lnSpc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		</a:t>
            </a:r>
            <a:r>
              <a:rPr lang="en-GB" sz="2400" dirty="0">
                <a:solidFill>
                  <a:schemeClr val="tx1"/>
                </a:solidFill>
                <a:hlinkClick r:id="rId3"/>
              </a:rPr>
              <a:t>http://www.r-project.org/</a:t>
            </a:r>
            <a:endParaRPr lang="en-GB" sz="2400" dirty="0">
              <a:solidFill>
                <a:schemeClr val="tx1"/>
              </a:solidFill>
            </a:endParaRPr>
          </a:p>
          <a:p>
            <a:pPr marL="34290" indent="0">
              <a:spcAft>
                <a:spcPts val="1800"/>
              </a:spcAft>
              <a:buClrTx/>
              <a:buSzPct val="100000"/>
              <a:buNone/>
            </a:pPr>
            <a:r>
              <a:rPr lang="en-GB" sz="2800" dirty="0" err="1">
                <a:solidFill>
                  <a:schemeClr val="tx1"/>
                </a:solidFill>
              </a:rPr>
              <a:t>RStudio</a:t>
            </a:r>
            <a:r>
              <a:rPr lang="en-GB" sz="2800" dirty="0">
                <a:solidFill>
                  <a:schemeClr val="tx1"/>
                </a:solidFill>
              </a:rPr>
              <a:t> is a set of integrated tools designed to help you be more productive with R. </a:t>
            </a:r>
          </a:p>
          <a:p>
            <a:pPr marL="342900" indent="-3429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GB" sz="2400" dirty="0">
                <a:solidFill>
                  <a:schemeClr val="tx1"/>
                </a:solidFill>
              </a:rPr>
              <a:t>        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http://www.rstudio.com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</a:pP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Tx/>
              <a:buSzPct val="100000"/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2535" name="Picture 7" descr="RStudio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"/>
                    </a14:imgEffect>
                    <a14:imgEffect>
                      <a14:colorTemperature colorTemp="7125"/>
                    </a14:imgEffect>
                    <a14:imgEffect>
                      <a14:saturation sat="165000"/>
                    </a14:imgEffect>
                    <a14:imgEffect>
                      <a14:brightnessContrast bright="11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87" y="5562548"/>
            <a:ext cx="11906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05" y="3409181"/>
            <a:ext cx="650395" cy="50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Object Types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Vectors, Matrices, Arrays and Lists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0969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/>
              <a:t>A vector is simply a list of values.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altLang="en-US" sz="2400" dirty="0"/>
              <a:t> relies on vectors for many of its operations, such as plots, basic statistics and statistical modelling.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Values of vector can be numbers, strings, logical values or any other types, as long as they are all same type.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endParaRPr lang="en-GB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Example: set up a vector named x, say, consisting of five numbers, namely 10.4, 5.6, 3.1, 6.4 and 21.7, use the R command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c(10.4, 5.6, 3.1, 6.4, 21.7)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/>
              <a:t>This is an </a:t>
            </a:r>
            <a:r>
              <a:rPr lang="en-GB" sz="2400" i="1" dirty="0"/>
              <a:t>assignment</a:t>
            </a:r>
            <a:r>
              <a:rPr lang="en-GB" sz="2400" dirty="0"/>
              <a:t> statement using the </a:t>
            </a:r>
            <a:r>
              <a:rPr lang="en-GB" sz="2400" i="1" dirty="0"/>
              <a:t>function</a:t>
            </a:r>
            <a:r>
              <a:rPr lang="en-GB" sz="2400" dirty="0"/>
              <a:t> 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GB" sz="2400" dirty="0"/>
              <a:t>. 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cs typeface="Courier New" panose="02070309020205020404" pitchFamily="49" charset="0"/>
              </a:rPr>
              <a:t>In most contexts the ‘=’ operator can be used as an alternative.</a:t>
            </a:r>
          </a:p>
        </p:txBody>
      </p:sp>
    </p:spTree>
    <p:extLst>
      <p:ext uri="{BB962C8B-B14F-4D97-AF65-F5344CB8AC3E}">
        <p14:creationId xmlns:p14="http://schemas.microsoft.com/office/powerpoint/2010/main" val="32498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387510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c(1,3,5)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c("H", "A", "B")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c(TRUE, 2,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Sky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c(x, 0, x)</a:t>
            </a:r>
            <a:r>
              <a:rPr lang="en-GB" sz="2800" dirty="0"/>
              <a:t> 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y </a:t>
            </a:r>
            <a:r>
              <a:rPr lang="en-GB" sz="2800" dirty="0"/>
              <a:t>↵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Vectors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Vectors can be used in arithmetic expressions, in which case the operations are performed element by element. 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v &lt;- 2*x + y + 1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sum((x-mean(x))^2)/(length(x)-1)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sort(x)</a:t>
            </a:r>
            <a:r>
              <a:rPr lang="en-GB" sz="2400" dirty="0"/>
              <a:t> ↵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Matrix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Matrices are usually defined in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altLang="en-US" sz="2400" dirty="0">
                <a:cs typeface="Courier New" panose="02070309020205020404" pitchFamily="49" charset="0"/>
              </a:rPr>
              <a:t> by function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matrix(vector,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m)</a:t>
            </a:r>
          </a:p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define a diagonal matrix using the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function:</a:t>
            </a:r>
          </a:p>
          <a:p>
            <a:pPr marL="0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=n,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m)</a:t>
            </a:r>
          </a:p>
        </p:txBody>
      </p:sp>
    </p:spTree>
    <p:extLst>
      <p:ext uri="{BB962C8B-B14F-4D97-AF65-F5344CB8AC3E}">
        <p14:creationId xmlns:p14="http://schemas.microsoft.com/office/powerpoint/2010/main" val="16708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116632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1844824"/>
            <a:ext cx="7416824" cy="397725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 marL="457200" indent="-457200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Define a matrix of 3 rows and 2 columns with following vector 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c(1,6,5,3,2,7) </a:t>
            </a:r>
          </a:p>
          <a:p>
            <a:pPr marL="457200" indent="-457200"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Define a diagonal matrix of 5 columns and 5 rows with the diagonal values of (3,6,9.1,-0.5,0.12)</a:t>
            </a:r>
          </a:p>
        </p:txBody>
      </p:sp>
    </p:spTree>
    <p:extLst>
      <p:ext uri="{BB962C8B-B14F-4D97-AF65-F5344CB8AC3E}">
        <p14:creationId xmlns:p14="http://schemas.microsoft.com/office/powerpoint/2010/main" val="31851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82396"/>
            <a:ext cx="849694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Tx/>
            </a:pPr>
            <a:r>
              <a:rPr lang="en-GB" sz="2400" dirty="0"/>
              <a:t>An array can be considered as a multiply subscripted collection of data entries, for example numeric. </a:t>
            </a:r>
          </a:p>
          <a:p>
            <a:pPr marL="358775" indent="-358775">
              <a:buClrTx/>
            </a:pPr>
            <a:r>
              <a:rPr lang="en-GB" sz="2400" dirty="0"/>
              <a:t>R allows simple facilities for creating and handling arrays, and in particular the special case of matrices.</a:t>
            </a:r>
          </a:p>
          <a:p>
            <a:pPr marL="342900" indent="-342900">
              <a:buClrTx/>
            </a:pPr>
            <a:r>
              <a:rPr lang="en-GB" sz="2400" dirty="0"/>
              <a:t>A vector can be used by R as an array only if it has a dimension vector as its dim attribute.</a:t>
            </a:r>
          </a:p>
          <a:p>
            <a:pPr>
              <a:spcAft>
                <a:spcPts val="1200"/>
              </a:spcAft>
              <a:buClrTx/>
              <a:buNone/>
            </a:pPr>
            <a:r>
              <a:rPr lang="en-GB" sz="2400" dirty="0"/>
              <a:t>Suppose, for example, z is a vector of 1500 elements. The assignment</a:t>
            </a:r>
          </a:p>
          <a:p>
            <a:pPr>
              <a:buClrTx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 &lt;- c(3,5,100)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84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16" y="2049731"/>
            <a:ext cx="7416824" cy="277182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  <a:endParaRPr lang="en-GB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c(1,6,5,3,2,7,1,6,5,3,2,7)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array(x, dim = c(3,2,2))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or dim(x)&lt;- c(3,2,2)</a:t>
            </a:r>
          </a:p>
        </p:txBody>
      </p:sp>
    </p:spTree>
    <p:extLst>
      <p:ext uri="{BB962C8B-B14F-4D97-AF65-F5344CB8AC3E}">
        <p14:creationId xmlns:p14="http://schemas.microsoft.com/office/powerpoint/2010/main" val="29563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1064" y="4149080"/>
            <a:ext cx="7416824" cy="91940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list(name="Mary", spouse="Todd",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no.children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child.ages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=c(4,7,9))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782395"/>
            <a:ext cx="7694320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Tx/>
            </a:pP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i="1" dirty="0"/>
              <a:t>s</a:t>
            </a:r>
            <a:r>
              <a:rPr lang="en-GB" sz="2400" dirty="0"/>
              <a:t> are a general form of vector in which the various elements do not need to be of the same type, and are often themselves vectors or lists. </a:t>
            </a:r>
          </a:p>
          <a:p>
            <a:pPr marL="342900" indent="-342900">
              <a:buClrTx/>
            </a:pPr>
            <a:r>
              <a:rPr lang="en-GB" sz="2400" dirty="0"/>
              <a:t>Lists provide a convenient way to return the results of a statistical computation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3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55576" y="1550319"/>
            <a:ext cx="7920880" cy="454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sz="2400" b="1" dirty="0"/>
              <a:t>From a Managed PC</a:t>
            </a:r>
          </a:p>
          <a:p>
            <a:r>
              <a:rPr lang="en-US" sz="2400" dirty="0" err="1"/>
              <a:t>Virtualise</a:t>
            </a:r>
            <a:r>
              <a:rPr lang="en-US" sz="2400" dirty="0"/>
              <a:t> via “Software Hub” on our Windows 10 Desktop.</a:t>
            </a:r>
          </a:p>
          <a:p>
            <a:r>
              <a:rPr lang="en-US" sz="2400" dirty="0"/>
              <a:t>Search for R and </a:t>
            </a:r>
            <a:r>
              <a:rPr lang="en-US" sz="2400" dirty="0" err="1"/>
              <a:t>Rstudio</a:t>
            </a:r>
            <a:r>
              <a:rPr lang="en-US" sz="2400" dirty="0"/>
              <a:t>. Load both and launch </a:t>
            </a:r>
            <a:r>
              <a:rPr lang="en-US" sz="2400" dirty="0" err="1"/>
              <a:t>Rstudio</a:t>
            </a:r>
            <a:r>
              <a:rPr lang="en-US" sz="2400" dirty="0"/>
              <a:t>.</a:t>
            </a:r>
          </a:p>
          <a:p>
            <a:pPr marL="34290" indent="0">
              <a:buNone/>
            </a:pPr>
            <a:r>
              <a:rPr lang="en-US" sz="2400" b="1" dirty="0"/>
              <a:t>From you own computer</a:t>
            </a:r>
          </a:p>
          <a:p>
            <a:r>
              <a:rPr lang="en-US" sz="2400" b="1" dirty="0"/>
              <a:t>(one time) </a:t>
            </a:r>
            <a:r>
              <a:rPr lang="en-US" sz="2400" dirty="0"/>
              <a:t>Download an R installer from here (select a nearby mirror site):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mirrors.ebi.ac.uk</a:t>
            </a:r>
            <a:r>
              <a:rPr lang="en-US" sz="2400" dirty="0">
                <a:hlinkClick r:id="rId2"/>
              </a:rPr>
              <a:t>/CRAN/</a:t>
            </a:r>
            <a:endParaRPr lang="en-US" sz="2400" dirty="0"/>
          </a:p>
          <a:p>
            <a:r>
              <a:rPr lang="en-US" sz="2400" dirty="0"/>
              <a:t>Choose the Open Source, Desktop edition of </a:t>
            </a:r>
            <a:r>
              <a:rPr lang="en-US" sz="2400" dirty="0" err="1"/>
              <a:t>RStudio</a:t>
            </a:r>
            <a:r>
              <a:rPr lang="en-US" sz="2400" dirty="0"/>
              <a:t> from here: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www.rstudio.com</a:t>
            </a:r>
            <a:r>
              <a:rPr lang="en-US" sz="2400" dirty="0">
                <a:hlinkClick r:id="rId3"/>
              </a:rPr>
              <a:t>/products/</a:t>
            </a:r>
            <a:r>
              <a:rPr lang="en-US" sz="2400" dirty="0" err="1">
                <a:hlinkClick r:id="rId3"/>
              </a:rPr>
              <a:t>RStudio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/>
              <a:t> </a:t>
            </a:r>
          </a:p>
          <a:p>
            <a:r>
              <a:rPr lang="en-US" sz="2400" dirty="0"/>
              <a:t>If you are a Mac user looking for “bleeding-edge” updates: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err="1">
                <a:hlinkClick r:id="rId4"/>
              </a:rPr>
              <a:t>r.research.att.com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/>
              <a:t> </a:t>
            </a:r>
          </a:p>
          <a:p>
            <a:pPr marL="0" indent="0" fontAlgn="auto">
              <a:spcAft>
                <a:spcPts val="0"/>
              </a:spcAft>
              <a:buClrTx/>
              <a:buFont typeface="Arial" pitchFamily="34" charset="0"/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1560" y="693440"/>
            <a:ext cx="6647656" cy="719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GB" altLang="en-US" sz="4400" dirty="0"/>
              <a:t>Installing R</a:t>
            </a:r>
          </a:p>
        </p:txBody>
      </p:sp>
    </p:spTree>
    <p:extLst>
      <p:ext uri="{BB962C8B-B14F-4D97-AF65-F5344CB8AC3E}">
        <p14:creationId xmlns:p14="http://schemas.microsoft.com/office/powerpoint/2010/main" val="5773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r>
              <a:rPr dirty="0"/>
              <a:t>ata </a:t>
            </a:r>
            <a:r>
              <a:rPr lang="en-US" dirty="0"/>
              <a:t>W</a:t>
            </a:r>
            <a:r>
              <a:rPr dirty="0"/>
              <a:t>ranglin</a:t>
            </a:r>
            <a:r>
              <a:rPr lang="en-US" dirty="0"/>
              <a:t>g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re-organising data for analysis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8248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Vector Refresher and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8937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482183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vector shortcuts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c</a:t>
            </a:r>
            <a:r>
              <a:rPr lang="mr-IN" dirty="0"/>
              <a:t>(3,4,5,6,7,8)</a:t>
            </a:r>
            <a:r>
              <a:rPr lang="en-US" dirty="0"/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c() function concatenates anything (including other vectors)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3:8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`:` is a shortcut to give you all the integers in between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1:5*2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multiplying each number by 2 gives you different spacing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seq</a:t>
            </a:r>
            <a:r>
              <a:rPr lang="mr-IN" dirty="0"/>
              <a:t>(2,10, </a:t>
            </a:r>
            <a:r>
              <a:rPr lang="mr-IN" dirty="0" err="1"/>
              <a:t>by</a:t>
            </a:r>
            <a:r>
              <a:rPr lang="mr-IN" dirty="0"/>
              <a:t>=2)</a:t>
            </a:r>
            <a:r>
              <a:rPr lang="en-US" dirty="0"/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the equivalent 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() function</a:t>
            </a:r>
            <a:endParaRPr lang="en-US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mr-IN" dirty="0" err="1"/>
              <a:t>rep</a:t>
            </a:r>
            <a:r>
              <a:rPr lang="mr-IN" dirty="0"/>
              <a:t>(3:8, </a:t>
            </a:r>
            <a:r>
              <a:rPr lang="mr-IN" dirty="0" err="1"/>
              <a:t>times</a:t>
            </a:r>
            <a:r>
              <a:rPr lang="mr-IN" dirty="0"/>
              <a:t>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the rep() function repeats a vector `times` times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rep(3:8, each=2)↵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or you can repeat the elements (try both if you want)</a:t>
            </a:r>
          </a:p>
        </p:txBody>
      </p:sp>
    </p:spTree>
    <p:extLst>
      <p:ext uri="{BB962C8B-B14F-4D97-AF65-F5344CB8AC3E}">
        <p14:creationId xmlns:p14="http://schemas.microsoft.com/office/powerpoint/2010/main" val="12397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Refresher: </a:t>
            </a:r>
            <a:r>
              <a:rPr lang="en-US" sz="3600" dirty="0"/>
              <a:t>Types of </a:t>
            </a:r>
            <a:r>
              <a:rPr sz="3600" dirty="0"/>
              <a:t>Object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92930" y="1533592"/>
            <a:ext cx="7200708" cy="264174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make some objects: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M &lt;- matrix(seq(1,31,by=2), 4, 4)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 &lt;- list(a=1, b=1:3, c=10:100)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NumV &lt;- 1:20</a:t>
            </a:r>
            <a:r>
              <a:rPr lang="en-US" dirty="0"/>
              <a:t>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FacV &lt;- factor(rep(letters[1:5],each=4))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not sure what letters is doing? Take a look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57" name="Shape 157"/>
          <p:cNvSpPr/>
          <p:nvPr/>
        </p:nvSpPr>
        <p:spPr>
          <a:xfrm>
            <a:off x="791330" y="4478454"/>
            <a:ext cx="7432534" cy="126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Now take a look at these objects. What types of object are they?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dirty="0"/>
              <a:t> to help you.</a:t>
            </a:r>
            <a:endParaRPr lang="en-US"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Factors are important in analysis.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17205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 err="1"/>
              <a:t>Subsetting</a:t>
            </a:r>
            <a:r>
              <a:rPr lang="en-US" sz="3600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5287309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This also works with data frames and their cousins called `</a:t>
            </a:r>
            <a:r>
              <a:rPr lang="en-US" sz="2400" dirty="0" err="1"/>
              <a:t>tibbles`</a:t>
            </a:r>
            <a:r>
              <a:rPr lang="en-US" sz="2400" dirty="0"/>
              <a:t> (more next week).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354969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Take subsets of letters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dirty="0"/>
              <a:t>&gt; </a:t>
            </a:r>
            <a:r>
              <a:rPr lang="pt-BR" dirty="0" err="1"/>
              <a:t>letters</a:t>
            </a:r>
            <a:r>
              <a:rPr lang="pt-BR" dirty="0"/>
              <a:t>[</a:t>
            </a:r>
            <a:r>
              <a:rPr lang="pt-BR" dirty="0" err="1"/>
              <a:t>c</a:t>
            </a:r>
            <a:r>
              <a:rPr lang="pt-BR" dirty="0"/>
              <a:t>(2:4,26)] ↵</a:t>
            </a: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this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b="0" dirty="0"/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b="0" dirty="0"/>
              <a:t>Now take subsets of the matrix we just made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pt-BR" dirty="0"/>
              <a:t>M[2,3]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M[2,]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M[,</a:t>
            </a:r>
            <a:r>
              <a:rPr lang="en-US" dirty="0"/>
              <a:t>3</a:t>
            </a:r>
            <a:r>
              <a:rPr lang="mr-IN" dirty="0"/>
              <a:t>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/>
              <a:t>M[2,2:4]</a:t>
            </a:r>
            <a:r>
              <a:rPr lang="en-US" dirty="0"/>
              <a:t> </a:t>
            </a:r>
            <a:r>
              <a:rPr lang="mr-IN" dirty="0"/>
              <a:t>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these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/>
              <a:t>Base </a:t>
            </a:r>
            <a:r>
              <a:rPr sz="3600" dirty="0"/>
              <a:t>Aggregation Functions (*apply)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aphicFrame>
        <p:nvGraphicFramePr>
          <p:cNvPr id="160" name="Table 160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/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27752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Attaching a 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33157" y="1573818"/>
            <a:ext cx="7120254" cy="42143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Many datasets are available: 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library(help = "datasets")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Let’s get one of them and find out about it: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data(warpbreaks)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?warpbreaks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View(warpbreaks)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then attach the data to memory: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attach(warpbreaks)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remembered.</a:t>
            </a:r>
          </a:p>
        </p:txBody>
      </p:sp>
    </p:spTree>
    <p:extLst>
      <p:ext uri="{BB962C8B-B14F-4D97-AF65-F5344CB8AC3E}">
        <p14:creationId xmlns:p14="http://schemas.microsoft.com/office/powerpoint/2010/main" val="13730122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sz="3600" dirty="0"/>
              <a:t>Advanced Aggregation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aphicFrame>
        <p:nvGraphicFramePr>
          <p:cNvPr id="173" name="Table 173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/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61753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defTabSz="397763">
              <a:defRPr sz="3393"/>
            </a:lvl1pPr>
          </a:lstStyle>
          <a:p>
            <a:r>
              <a:rPr sz="3600" dirty="0"/>
              <a:t>Detaching a Dataset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54742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Always do it !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forgotten.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5840" y="3201655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How do we refer to columns is detached objects?</a:t>
            </a:r>
          </a:p>
        </p:txBody>
      </p:sp>
      <p:sp>
        <p:nvSpPr>
          <p:cNvPr id="9" name="Shape 183"/>
          <p:cNvSpPr/>
          <p:nvPr/>
        </p:nvSpPr>
        <p:spPr>
          <a:xfrm>
            <a:off x="889536" y="3703053"/>
            <a:ext cx="7407497" cy="203132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The old-fashioned way:</a:t>
            </a:r>
            <a:endParaRPr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warpbreaks[,3]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By column header using $ notation (very useful!):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en-US" dirty="0" err="1"/>
              <a:t>warpbreaks$tension</a:t>
            </a:r>
            <a:r>
              <a:rPr lang="en-US" dirty="0"/>
              <a:t> ↵</a:t>
            </a:r>
          </a:p>
        </p:txBody>
      </p:sp>
    </p:spTree>
    <p:extLst>
      <p:ext uri="{BB962C8B-B14F-4D97-AF65-F5344CB8AC3E}">
        <p14:creationId xmlns:p14="http://schemas.microsoft.com/office/powerpoint/2010/main" val="191821643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9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Just looking at built-in functions for now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2975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8208912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</a:pPr>
            <a:r>
              <a:rPr lang="en-GB" dirty="0">
                <a:latin typeface="Trebuchet MS" panose="020B0603020202020204" pitchFamily="34" charset="0"/>
              </a:rPr>
              <a:t>Almost everything in </a:t>
            </a:r>
            <a:r>
              <a:rPr lang="en-GB" b="1" dirty="0">
                <a:latin typeface="Trebuchet MS" panose="020B0603020202020204" pitchFamily="34" charset="0"/>
              </a:rPr>
              <a:t>R</a:t>
            </a:r>
            <a:r>
              <a:rPr lang="en-GB" dirty="0">
                <a:latin typeface="Trebuchet MS" panose="020B0603020202020204" pitchFamily="34" charset="0"/>
              </a:rPr>
              <a:t> is done through functions.</a:t>
            </a:r>
          </a:p>
          <a:p>
            <a:pPr marL="457200" indent="-457200">
              <a:buClrTx/>
            </a:pPr>
            <a:r>
              <a:rPr lang="en-GB" dirty="0">
                <a:latin typeface="Trebuchet MS" panose="020B0603020202020204" pitchFamily="34" charset="0"/>
              </a:rPr>
              <a:t>R built-in functions are divided to: 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Numeric functions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Character functions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Random number generators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Functions for logical/missing data</a:t>
            </a:r>
          </a:p>
          <a:p>
            <a:pPr marL="1371600" lvl="2" indent="-457200">
              <a:buClrTx/>
              <a:buFont typeface="Wingdings" panose="05000000000000000000" pitchFamily="2" charset="2"/>
              <a:buChar char="§"/>
            </a:pPr>
            <a:r>
              <a:rPr lang="en-GB" dirty="0"/>
              <a:t>Basic reporting and statistical functions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0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4400" dirty="0"/>
              <a:t>Getting Workshop Materials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materials for this workshop (including this PowerPoint) can be found here:</a:t>
            </a:r>
          </a:p>
          <a:p>
            <a:pPr marL="34290" indent="0">
              <a:buNone/>
            </a:pPr>
            <a:r>
              <a:rPr lang="en-US" sz="2800" dirty="0">
                <a:hlinkClick r:id="rId2"/>
              </a:rPr>
              <a:t>https://github.com/tethig/</a:t>
            </a:r>
            <a:endParaRPr lang="en-US" sz="2800" dirty="0"/>
          </a:p>
          <a:p>
            <a:r>
              <a:rPr lang="en-US" sz="2800" dirty="0"/>
              <a:t>If you’ve not already done so, click the “Clone or download” button and select “Download "ZIP”.</a:t>
            </a:r>
          </a:p>
          <a:p>
            <a:r>
              <a:rPr lang="en-US" sz="2800" dirty="0"/>
              <a:t>Unzip the “</a:t>
            </a:r>
            <a:r>
              <a:rPr lang="en-US" sz="2800" dirty="0" err="1"/>
              <a:t>revanent</a:t>
            </a:r>
            <a:r>
              <a:rPr lang="en-US" sz="2800" dirty="0"/>
              <a:t>-master” folder and move it into you H drive.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9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775" y="1765702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955" y="3151407"/>
            <a:ext cx="65966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>
                <a:latin typeface="Miriam Fixed" panose="020B0509050101010101" pitchFamily="49" charset="-79"/>
                <a:cs typeface="Miriam Fixed" panose="020B0509050101010101" pitchFamily="49" charset="-79"/>
              </a:rPr>
              <a:t>function(arg_1, arg_2, …, </a:t>
            </a:r>
            <a:r>
              <a:rPr lang="en-GB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arg_k</a:t>
            </a:r>
            <a:r>
              <a:rPr lang="en-GB" dirty="0">
                <a:latin typeface="Miriam Fixed" panose="020B0509050101010101" pitchFamily="49" charset="-79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68" y="392313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800" dirty="0"/>
              <a:t>Name of the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8144" y="4129512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Arguments will be always between brackets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5127" y="4462439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Use as many arguments as required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9227" y="2335025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/>
              <a:t>Separate arguments by comma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332" y="5157192"/>
            <a:ext cx="6830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/>
              <a:t>Order is not important, as long as you specify what argument you are using, e.g. function(arg1 = x, </a:t>
            </a:r>
            <a:r>
              <a:rPr lang="en-GB" sz="1600" dirty="0" err="1"/>
              <a:t>argk</a:t>
            </a:r>
            <a:r>
              <a:rPr lang="en-GB" sz="1600" dirty="0"/>
              <a:t> = y, arg2 = z).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697" y="5840382"/>
            <a:ext cx="3732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600" dirty="0"/>
              <a:t>Arguments can be </a:t>
            </a:r>
            <a:r>
              <a:rPr lang="en-GB" sz="1600" i="1" dirty="0"/>
              <a:t>required </a:t>
            </a:r>
            <a:r>
              <a:rPr lang="en-GB" sz="1600" dirty="0"/>
              <a:t>or</a:t>
            </a:r>
            <a:r>
              <a:rPr lang="en-GB" sz="1600" i="1" dirty="0"/>
              <a:t> optional.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4114047" y="2738497"/>
            <a:ext cx="190109" cy="5628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372405" y="2729068"/>
            <a:ext cx="0" cy="572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977499" y="2738497"/>
            <a:ext cx="26791" cy="5944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1801035" y="3578562"/>
            <a:ext cx="144016" cy="363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3529227" y="3591017"/>
            <a:ext cx="878440" cy="516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270949" y="3591017"/>
            <a:ext cx="537442" cy="5384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16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4724" y="1425005"/>
            <a:ext cx="4915128" cy="55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Numeric Functions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8719"/>
              </p:ext>
            </p:extLst>
          </p:nvPr>
        </p:nvGraphicFramePr>
        <p:xfrm>
          <a:off x="846527" y="2563414"/>
          <a:ext cx="7391400" cy="2895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57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Function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abs(x)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absolute value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sqrt(x)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square root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round(x, digits=n)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round(3.475, digits=2) is 3.48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>
                          <a:effectLst/>
                        </a:rPr>
                        <a:t>cos(x), sin(x), tan(x)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also acos(x), cosh(x), acosh(x), etc.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log(x)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natural logarithm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log10(x)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common logarithm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sz="2000">
                          <a:effectLst/>
                        </a:rPr>
                        <a:t>exp(x)</a:t>
                      </a: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dirty="0" err="1">
                          <a:effectLst/>
                        </a:rPr>
                        <a:t>e^x</a:t>
                      </a:r>
                      <a:endParaRPr lang="en-GB" sz="2000" dirty="0">
                        <a:effectLst/>
                      </a:endParaRPr>
                    </a:p>
                  </a:txBody>
                  <a:tcPr marL="28575" marR="28575" marT="28575" marB="2857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6609" y="3729541"/>
            <a:ext cx="73871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i="1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x 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ignore.case</a:t>
            </a:r>
            <a:r>
              <a:rPr lang="en-GB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=FALSE, fixed=FALSE)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8916" y="1377618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8368" y="2658748"/>
            <a:ext cx="7601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Search for matches to argument 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 within each element of a character vector</a:t>
            </a:r>
            <a:r>
              <a:rPr lang="en-US" altLang="en-US" sz="2400" dirty="0"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7172" y="4988266"/>
            <a:ext cx="7103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sub(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ignore.case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=FALSE, fixed=FALSE)</a:t>
            </a:r>
          </a:p>
        </p:txBody>
      </p:sp>
    </p:spTree>
    <p:extLst>
      <p:ext uri="{BB962C8B-B14F-4D97-AF65-F5344CB8AC3E}">
        <p14:creationId xmlns:p14="http://schemas.microsoft.com/office/powerpoint/2010/main" val="5702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338" y="1404426"/>
            <a:ext cx="4915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240" y="2334560"/>
            <a:ext cx="7416824" cy="357544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b="1" dirty="0"/>
              <a:t>Do it yourself: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test1 &lt;- c("ATG","GTA","AGT", "TCG","ATG")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grep("ATG", test1, fixed=TRUE)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test1[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sub("ATG","AGT",test1)</a:t>
            </a:r>
          </a:p>
        </p:txBody>
      </p:sp>
    </p:spTree>
    <p:extLst>
      <p:ext uri="{BB962C8B-B14F-4D97-AF65-F5344CB8AC3E}">
        <p14:creationId xmlns:p14="http://schemas.microsoft.com/office/powerpoint/2010/main" val="28504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R built-in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4621" y="1489009"/>
            <a:ext cx="6512908" cy="5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r>
              <a:rPr lang="en-GB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Statistical Probability Functions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01273"/>
              </p:ext>
            </p:extLst>
          </p:nvPr>
        </p:nvGraphicFramePr>
        <p:xfrm>
          <a:off x="467544" y="2492896"/>
          <a:ext cx="8280920" cy="33117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14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410"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Function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000" b="1" dirty="0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10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dnorm</a:t>
                      </a:r>
                      <a:r>
                        <a:rPr lang="en-GB" sz="1400" dirty="0">
                          <a:effectLst/>
                        </a:rPr>
                        <a:t>(x)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pnorm</a:t>
                      </a:r>
                      <a:r>
                        <a:rPr lang="en-GB" sz="1400" dirty="0">
                          <a:effectLst/>
                        </a:rPr>
                        <a:t>(q)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qnorm</a:t>
                      </a:r>
                      <a:r>
                        <a:rPr lang="en-GB" sz="1400" dirty="0">
                          <a:effectLst/>
                        </a:rPr>
                        <a:t>(p)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rnorm</a:t>
                      </a:r>
                      <a:r>
                        <a:rPr lang="en-GB" sz="1400" dirty="0">
                          <a:effectLst/>
                        </a:rPr>
                        <a:t>(n, m=0,sd=1)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Normal density function (by default m=0 </a:t>
                      </a:r>
                      <a:r>
                        <a:rPr lang="en-GB" sz="1400" dirty="0" err="1">
                          <a:effectLst/>
                        </a:rPr>
                        <a:t>sd</a:t>
                      </a:r>
                      <a:r>
                        <a:rPr lang="en-GB" sz="1400" dirty="0">
                          <a:effectLst/>
                        </a:rPr>
                        <a:t>=1)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101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dbinom</a:t>
                      </a:r>
                      <a:r>
                        <a:rPr lang="en-GB" sz="1400" dirty="0">
                          <a:effectLst/>
                        </a:rPr>
                        <a:t>(x,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pbinom</a:t>
                      </a:r>
                      <a:r>
                        <a:rPr lang="en-GB" sz="1400" dirty="0">
                          <a:effectLst/>
                        </a:rPr>
                        <a:t>(q,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qbinom</a:t>
                      </a:r>
                      <a:r>
                        <a:rPr lang="en-GB" sz="1400" dirty="0">
                          <a:effectLst/>
                        </a:rPr>
                        <a:t>(p,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rbinom</a:t>
                      </a:r>
                      <a:r>
                        <a:rPr lang="en-GB" sz="1400" dirty="0">
                          <a:effectLst/>
                        </a:rPr>
                        <a:t>(n, size, 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Binomial distribution where size is the sample size 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and </a:t>
                      </a:r>
                      <a:r>
                        <a:rPr lang="en-GB" sz="1400" dirty="0" err="1">
                          <a:effectLst/>
                        </a:rPr>
                        <a:t>prob</a:t>
                      </a:r>
                      <a:r>
                        <a:rPr lang="en-GB" sz="1400" dirty="0">
                          <a:effectLst/>
                        </a:rPr>
                        <a:t> is the probability of a heads (pi) 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40"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 err="1">
                          <a:effectLst/>
                        </a:rPr>
                        <a:t>dpois</a:t>
                      </a:r>
                      <a:r>
                        <a:rPr lang="en-GB" sz="1400" dirty="0">
                          <a:effectLst/>
                        </a:rPr>
                        <a:t>(x,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ppois</a:t>
                      </a:r>
                      <a:r>
                        <a:rPr lang="en-GB" sz="1400" dirty="0">
                          <a:effectLst/>
                        </a:rPr>
                        <a:t>(q,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qpois</a:t>
                      </a:r>
                      <a:r>
                        <a:rPr lang="en-GB" sz="1400" dirty="0">
                          <a:effectLst/>
                        </a:rPr>
                        <a:t>(p,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 err="1">
                          <a:effectLst/>
                        </a:rPr>
                        <a:t>rpois</a:t>
                      </a:r>
                      <a:r>
                        <a:rPr lang="en-GB" sz="1400" dirty="0">
                          <a:effectLst/>
                        </a:rPr>
                        <a:t>(n, 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</a:p>
                  </a:txBody>
                  <a:tcPr marL="10109" marR="10109" marT="10109" marB="101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effectLst/>
                        </a:rPr>
                        <a:t>Poisson distribution with m=std=</a:t>
                      </a:r>
                      <a:r>
                        <a:rPr lang="en-GB" sz="1400" dirty="0" err="1">
                          <a:effectLst/>
                        </a:rPr>
                        <a:t>lamda</a:t>
                      </a:r>
                      <a:br>
                        <a:rPr lang="en-GB" sz="1400" dirty="0">
                          <a:effectLst/>
                        </a:rPr>
                      </a:br>
                      <a:endParaRPr lang="en-GB" sz="1400" dirty="0">
                        <a:effectLst/>
                      </a:endParaRPr>
                    </a:p>
                  </a:txBody>
                  <a:tcPr marL="10109" marR="10109" marT="10109" marB="101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Plots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Scatter and box plots with the base package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187778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Plots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/>
              <a:t>Plots in R: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a single variable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two variables</a:t>
            </a:r>
          </a:p>
          <a:p>
            <a:pPr lvl="2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Plots of three or more variables</a:t>
            </a:r>
          </a:p>
        </p:txBody>
      </p:sp>
    </p:spTree>
    <p:extLst>
      <p:ext uri="{BB962C8B-B14F-4D97-AF65-F5344CB8AC3E}">
        <p14:creationId xmlns:p14="http://schemas.microsoft.com/office/powerpoint/2010/main" val="5485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Plots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738848" y="2233056"/>
            <a:ext cx="7920880" cy="32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 </a:t>
            </a:r>
            <a:r>
              <a:rPr lang="en-GB" dirty="0"/>
              <a:t>is generic function for plotting of </a:t>
            </a:r>
            <a:r>
              <a:rPr lang="en-GB" b="1" dirty="0"/>
              <a:t>R</a:t>
            </a:r>
            <a:r>
              <a:rPr lang="en-GB" dirty="0"/>
              <a:t> objects.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For simple scatter plots,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plot.default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be used. However, there are plot methods for many </a:t>
            </a:r>
            <a:r>
              <a:rPr lang="en-GB" b="1" dirty="0"/>
              <a:t>R</a:t>
            </a:r>
            <a:r>
              <a:rPr lang="en-GB" dirty="0"/>
              <a:t> objects, including functions, data.frames, density objects, etc.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methods(plot) </a:t>
            </a:r>
            <a:r>
              <a:rPr lang="en-GB" dirty="0"/>
              <a:t> </a:t>
            </a:r>
            <a:endParaRPr lang="en-GB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331" y="1700808"/>
            <a:ext cx="7586355" cy="4372261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Let us generate 100 random samples from a standard normal distribution, N(0,1)</a:t>
            </a:r>
            <a:r>
              <a:rPr lang="en-GB" sz="2400" dirty="0">
                <a:cs typeface="Courier New" panose="02070309020205020404" pitchFamily="49" charset="0"/>
              </a:rPr>
              <a:t>: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 mean = 0,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  <a:r>
              <a:rPr lang="en-GB" sz="2400" dirty="0"/>
              <a:t> ↵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Produce a simple scatter plot: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Find out more about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GB" sz="2400" dirty="0"/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</a:p>
          <a:p>
            <a:pPr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?plot</a:t>
            </a:r>
            <a:r>
              <a:rPr lang="en-GB" dirty="0"/>
              <a:t> </a:t>
            </a:r>
            <a:r>
              <a:rPr lang="en-GB" sz="2800" dirty="0"/>
              <a:t>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6215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1331" y="1844824"/>
            <a:ext cx="7586355" cy="340518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24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Try different plot types for y: </a:t>
            </a:r>
            <a:endParaRPr lang="en-GB" sz="2400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'b') 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'l') </a:t>
            </a:r>
            <a:r>
              <a:rPr lang="en-GB" sz="2400" dirty="0"/>
              <a:t>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plot(y, type = 'h')</a:t>
            </a:r>
            <a:r>
              <a:rPr lang="en-GB" sz="2400" dirty="0"/>
              <a:t> ↵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Explain how different each plot is. 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4053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921" y="908720"/>
            <a:ext cx="4536504" cy="701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 Environment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4456" b="54501"/>
          <a:stretch/>
        </p:blipFill>
        <p:spPr>
          <a:xfrm>
            <a:off x="1691680" y="1772816"/>
            <a:ext cx="5874304" cy="4229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/>
              <a:t>Note: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sz="2200" dirty="0">
                <a:cs typeface="Courier New" panose="02070309020205020404" pitchFamily="49" charset="0"/>
              </a:rPr>
              <a:t>is a plot option which allows you to choose between points “p”, bars “h”, line “l” and both points and line “b”.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In general, options can be added in the </a:t>
            </a:r>
            <a:r>
              <a:rPr lang="en-GB" sz="2200" b="1" dirty="0">
                <a:solidFill>
                  <a:srgbClr val="0000FF"/>
                </a:solidFill>
              </a:rPr>
              <a:t>R</a:t>
            </a:r>
            <a:r>
              <a:rPr lang="en-GB" sz="2200" dirty="0"/>
              <a:t> </a:t>
            </a:r>
            <a:r>
              <a:rPr lang="en-GB" altLang="en-US" sz="2200" dirty="0">
                <a:cs typeface="Courier New" panose="02070309020205020404" pitchFamily="49" charset="0"/>
              </a:rPr>
              <a:t>functions and are separated by “,”. 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Common options for the 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GB" altLang="en-US" sz="2200" dirty="0">
                <a:cs typeface="Courier New" panose="02070309020205020404" pitchFamily="49" charset="0"/>
              </a:rPr>
              <a:t> function and shared with other graphics functions are: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main </a:t>
            </a:r>
            <a:r>
              <a:rPr lang="en-GB" altLang="en-US" sz="2200" dirty="0">
                <a:cs typeface="Courier New" panose="02070309020205020404" pitchFamily="49" charset="0"/>
              </a:rPr>
              <a:t>and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col.</a:t>
            </a:r>
          </a:p>
          <a:p>
            <a:pPr lvl="1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200" dirty="0">
                <a:cs typeface="Courier New" panose="02070309020205020404" pitchFamily="49" charset="0"/>
              </a:rPr>
              <a:t>You can set many of these globally with </a:t>
            </a:r>
            <a:r>
              <a:rPr lang="en-GB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par().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single variable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9746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0107" y="1844824"/>
            <a:ext cx="7586355" cy="296932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Select the variables for “horse power” and “miles per gallon” from the “</a:t>
            </a:r>
            <a:r>
              <a:rPr lang="en-GB" sz="2400" dirty="0" err="1"/>
              <a:t>mtcars</a:t>
            </a:r>
            <a:r>
              <a:rPr lang="en-GB" sz="2400" dirty="0"/>
              <a:t>” data frame and plot them against each other: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400" dirty="0"/>
              <a:t>↵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400" dirty="0"/>
              <a:t>↵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312821"/>
            <a:ext cx="7406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Note</a:t>
            </a:r>
            <a:r>
              <a:rPr lang="en-GB" dirty="0"/>
              <a:t> the $ sign. It selects a vector from the data frame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21912" y="980728"/>
            <a:ext cx="239796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6635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boxplot()</a:t>
            </a:r>
            <a:r>
              <a:rPr lang="en-GB" altLang="en-US" sz="2400" dirty="0">
                <a:cs typeface="Courier New" panose="02070309020205020404" pitchFamily="49" charset="0"/>
              </a:rPr>
              <a:t> to create a box and whiskers plot of a continuous variable affected by a predictor.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96952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/>
              <a:t>↵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43608" y="89405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Boxplot with one predictor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</p:spTree>
    <p:extLst>
      <p:ext uri="{BB962C8B-B14F-4D97-AF65-F5344CB8AC3E}">
        <p14:creationId xmlns:p14="http://schemas.microsoft.com/office/powerpoint/2010/main" val="37999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36480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dirty="0">
                <a:cs typeface="Courier New" panose="02070309020205020404" pitchFamily="49" charset="0"/>
              </a:rPr>
              <a:t>You can use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sz="2400" dirty="0">
                <a:cs typeface="Courier New" panose="02070309020205020404" pitchFamily="49" charset="0"/>
              </a:rPr>
              <a:t> or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tiff()</a:t>
            </a:r>
            <a:r>
              <a:rPr lang="en-GB" altLang="en-US" sz="2400" dirty="0">
                <a:cs typeface="Courier New" panose="02070309020205020404" pitchFamily="49" charset="0"/>
              </a:rPr>
              <a:t> to save your plot. Any changes you make to graphics will not be saved.</a:t>
            </a:r>
            <a:endParaRPr lang="en-GB" altLang="en-US" dirty="0"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996952"/>
            <a:ext cx="7416824" cy="266966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(file="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myplot.pdf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7, 7)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par(col='red')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43608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>
              <a:spcBef>
                <a:spcPct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Saving your plot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199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Plots: two variables</a:t>
            </a:r>
          </a:p>
        </p:txBody>
      </p:sp>
    </p:spTree>
    <p:extLst>
      <p:ext uri="{BB962C8B-B14F-4D97-AF65-F5344CB8AC3E}">
        <p14:creationId xmlns:p14="http://schemas.microsoft.com/office/powerpoint/2010/main" val="42222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 Statistics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Summarising</a:t>
            </a:r>
            <a:r>
              <a:rPr lang="en-US" dirty="0"/>
              <a:t>, Correlations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7711875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44624"/>
            <a:ext cx="7025208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GB" sz="2400" dirty="0"/>
              <a:t> is a generic function used to produce result summaries of the results of various model fitting functions. Its general form is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summary(object, ...)</a:t>
            </a:r>
          </a:p>
          <a:p>
            <a:pPr marL="0" indent="0">
              <a:buNone/>
            </a:pPr>
            <a:r>
              <a:rPr lang="en-GB" sz="2400" dirty="0"/>
              <a:t>where object is an object for which a summary is desired. Object can be a data frame, matrix or a model.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971600" y="946648"/>
            <a:ext cx="24378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30732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800107" y="444624"/>
            <a:ext cx="7124693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0107" y="2241872"/>
            <a:ext cx="7586355" cy="217307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  <a:r>
              <a:rPr lang="en-GB" sz="2400" dirty="0"/>
              <a:t>Use the summary function for data sets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smoking</a:t>
            </a:r>
            <a:r>
              <a:rPr lang="en-GB" sz="2400" dirty="0"/>
              <a:t>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summary(smoking)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800107" y="99236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summary()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78" y="4880773"/>
            <a:ext cx="803777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GB" sz="2400" dirty="0"/>
              <a:t>calculates min, 1</a:t>
            </a:r>
            <a:r>
              <a:rPr lang="en-GB" sz="2400" baseline="30000" dirty="0"/>
              <a:t>st</a:t>
            </a:r>
            <a:r>
              <a:rPr lang="en-GB" sz="2400" dirty="0"/>
              <a:t> and 3</a:t>
            </a:r>
            <a:r>
              <a:rPr lang="en-GB" sz="2400" baseline="30000" dirty="0"/>
              <a:t>rd</a:t>
            </a:r>
            <a:r>
              <a:rPr lang="en-GB" sz="2400" dirty="0"/>
              <a:t> quartiles, median,</a:t>
            </a:r>
          </a:p>
          <a:p>
            <a:pPr>
              <a:buNone/>
            </a:pPr>
            <a:r>
              <a:rPr lang="en-GB" sz="2400" dirty="0"/>
              <a:t>mean and max of each variable in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33050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50012" y="444624"/>
            <a:ext cx="7174788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50012" y="1844824"/>
            <a:ext cx="792088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sz="2000" dirty="0">
                <a:cs typeface="Courier New" panose="02070309020205020404" pitchFamily="49" charset="0"/>
              </a:rPr>
              <a:t>and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sz="2000" dirty="0">
                <a:cs typeface="Courier New" panose="02070309020205020404" pitchFamily="49" charset="0"/>
              </a:rPr>
              <a:t>calculate standard deviation (SD) and the variance of a single vector. Variance-covariance matrix of a data frame can be calculated using the </a:t>
            </a:r>
            <a:r>
              <a:rPr lang="en-GB" altLang="en-US" sz="2000" dirty="0" err="1">
                <a:cs typeface="Courier New" panose="02070309020205020404" pitchFamily="49" charset="0"/>
              </a:rPr>
              <a:t>var</a:t>
            </a:r>
            <a:r>
              <a:rPr lang="en-GB" altLang="en-US" sz="2000" dirty="0">
                <a:cs typeface="Courier New" panose="02070309020205020404" pitchFamily="49" charset="0"/>
              </a:rPr>
              <a:t>() function.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3140968"/>
            <a:ext cx="7586355" cy="1799074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SD and variance mpg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1052736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sd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var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040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27584" y="444624"/>
            <a:ext cx="7097216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24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altLang="en-US" dirty="0">
                <a:cs typeface="Courier New" panose="02070309020205020404" pitchFamily="49" charset="0"/>
              </a:rPr>
              <a:t>calculates correlation coefficient (</a:t>
            </a:r>
            <a:r>
              <a:rPr lang="en-GB" dirty="0"/>
              <a:t>"</a:t>
            </a:r>
            <a:r>
              <a:rPr lang="en-GB" dirty="0" err="1"/>
              <a:t>pearson</a:t>
            </a:r>
            <a:r>
              <a:rPr lang="en-GB" dirty="0"/>
              <a:t>", "</a:t>
            </a:r>
            <a:r>
              <a:rPr lang="en-GB" dirty="0" err="1"/>
              <a:t>kendall</a:t>
            </a:r>
            <a:r>
              <a:rPr lang="en-GB" dirty="0"/>
              <a:t>", "spearman"</a:t>
            </a:r>
            <a:r>
              <a:rPr lang="en-GB" altLang="en-US" dirty="0">
                <a:cs typeface="Courier New" panose="02070309020205020404" pitchFamily="49" charset="0"/>
              </a:rPr>
              <a:t>) for a pair of variables and the correlation matrix for more than two variables. </a:t>
            </a:r>
          </a:p>
          <a:p>
            <a:pPr lvl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The significance of the linear relationship between two variables can be tested using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99592" y="96950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63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38294" y="444624"/>
            <a:ext cx="7186505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916832"/>
            <a:ext cx="7586355" cy="213959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correlation coefficient of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GB" sz="2000" dirty="0"/>
              <a:t> from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 Is there a significant relationship between these two variables? 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295" y="4361464"/>
            <a:ext cx="7650129" cy="1443800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the correlation matrix for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000" dirty="0"/>
              <a:t> data set.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8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908720"/>
            <a:ext cx="7132320" cy="792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 err="1"/>
              <a:t>RStudio</a:t>
            </a:r>
            <a:endParaRPr lang="en-GB" alt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73" y="1916832"/>
            <a:ext cx="6969654" cy="390722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6240" y="516632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95536" y="2017032"/>
            <a:ext cx="7920880" cy="38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Sometimes you need to obtain the summary statistics of a </a:t>
            </a:r>
            <a:r>
              <a:rPr lang="en-GB" altLang="en-US" i="1" dirty="0">
                <a:cs typeface="Courier New" panose="02070309020205020404" pitchFamily="49" charset="0"/>
              </a:rPr>
              <a:t>data frame </a:t>
            </a:r>
            <a:r>
              <a:rPr lang="en-GB" altLang="en-US" dirty="0">
                <a:cs typeface="Courier New" panose="02070309020205020404" pitchFamily="49" charset="0"/>
              </a:rPr>
              <a:t>x grouped by a </a:t>
            </a:r>
            <a:r>
              <a:rPr lang="en-GB" altLang="en-US" i="1" dirty="0">
                <a:cs typeface="Courier New" panose="02070309020205020404" pitchFamily="49" charset="0"/>
              </a:rPr>
              <a:t>list</a:t>
            </a:r>
            <a:r>
              <a:rPr lang="en-GB" altLang="en-US" dirty="0">
                <a:cs typeface="Courier New" panose="02070309020205020404" pitchFamily="49" charset="0"/>
              </a:rPr>
              <a:t> of grouping elements.</a:t>
            </a:r>
          </a:p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For example death rate grouped by smokers and non-smokers. </a:t>
            </a:r>
          </a:p>
          <a:p>
            <a:pPr lvl="1">
              <a:spcAft>
                <a:spcPts val="24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Use aggregate() for this purpose</a:t>
            </a:r>
          </a:p>
          <a:p>
            <a:pPr marL="344487" lvl="1" indent="0">
              <a:spcAft>
                <a:spcPts val="2400"/>
              </a:spcAft>
              <a:buClrTx/>
              <a:buSzPct val="100000"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aggregate(x, by, FUN ) 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27584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A bit advanced: aggregate()</a:t>
            </a:r>
          </a:p>
        </p:txBody>
      </p:sp>
    </p:spTree>
    <p:extLst>
      <p:ext uri="{BB962C8B-B14F-4D97-AF65-F5344CB8AC3E}">
        <p14:creationId xmlns:p14="http://schemas.microsoft.com/office/powerpoint/2010/main" val="496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0431" y="383372"/>
            <a:ext cx="5035313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Summary Statistics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916832"/>
            <a:ext cx="7586355" cy="3549908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 </a:t>
            </a:r>
            <a:r>
              <a:rPr lang="en-GB" sz="2000" dirty="0"/>
              <a:t>Calculate the mean for the epilepsy grouped by the treatment/no treatment? </a:t>
            </a:r>
            <a:endParaRPr lang="en-GB" sz="2000" b="1" dirty="0"/>
          </a:p>
          <a:p>
            <a:pPr>
              <a:spcBef>
                <a:spcPts val="50"/>
              </a:spcBef>
              <a:spcAft>
                <a:spcPts val="18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aggregate(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by = list(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)), FUN = "mean")</a:t>
            </a:r>
          </a:p>
          <a:p>
            <a:pPr>
              <a:spcBef>
                <a:spcPts val="50"/>
              </a:spcBef>
              <a:spcAft>
                <a:spcPts val="1800"/>
              </a:spcAft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or</a:t>
            </a:r>
          </a:p>
          <a:p>
            <a:pPr>
              <a:spcBef>
                <a:spcPts val="5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aggregate(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by = list(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)), FUN = "mean")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908720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cor</a:t>
            </a:r>
            <a:r>
              <a:rPr lang="en-GB" altLang="en-US" sz="2800" b="0" kern="0" dirty="0"/>
              <a:t>() and </a:t>
            </a:r>
            <a:r>
              <a:rPr lang="en-GB" altLang="en-US" sz="2800" b="0" kern="0" dirty="0" err="1"/>
              <a:t>cor.test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578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Statistics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Statistical tests, Power calculations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044652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444624"/>
            <a:ext cx="6809184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3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dirty="0"/>
              <a:t>Performs one and two sample (paired or independent) t-tests on vectors of data.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 = NULL,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"less", "greater"), mu = 0, paired = FALSE,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FALSE,conf.level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0.95)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115616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t.test</a:t>
            </a:r>
            <a:r>
              <a:rPr lang="en-GB" altLang="en-US" sz="2800" b="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45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44624"/>
            <a:ext cx="6953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913545"/>
            <a:ext cx="7586355" cy="322130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b="1" dirty="0"/>
              <a:t>Do it yourself: 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(100,0,1)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(100,3,1)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(x1, x2) 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400" dirty="0">
                <a:cs typeface="Courier New" panose="02070309020205020404" pitchFamily="49" charset="0"/>
              </a:rPr>
              <a:t>Try different options of the </a:t>
            </a:r>
            <a:r>
              <a:rPr lang="en-GB" sz="2400" dirty="0" err="1">
                <a:cs typeface="Courier New" panose="02070309020205020404" pitchFamily="49" charset="0"/>
              </a:rPr>
              <a:t>t.test</a:t>
            </a:r>
            <a:r>
              <a:rPr lang="en-GB" sz="2400" dirty="0">
                <a:cs typeface="Courier New" panose="02070309020205020404" pitchFamily="49" charset="0"/>
              </a:rPr>
              <a:t> and see how the analysis outcome changes.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899592" y="991484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 err="1"/>
              <a:t>t.test</a:t>
            </a:r>
            <a:r>
              <a:rPr lang="en-GB" altLang="en-US" sz="2800" b="0" kern="0" dirty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442" y="5445224"/>
            <a:ext cx="760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>
                <a:solidFill>
                  <a:srgbClr val="FF0000"/>
                </a:solidFill>
              </a:rPr>
              <a:t>NOTE: </a:t>
            </a:r>
            <a:r>
              <a:rPr lang="en-GB" sz="2000" dirty="0"/>
              <a:t>This is an illustrative example. In practice you  must make sure the data comes from a normal distribution.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444624"/>
            <a:ext cx="7241232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3568" y="953988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Linear models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9552" y="1778040"/>
            <a:ext cx="71287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Here is a brief summary of some useful regression tools; see the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excellent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book by Faraway (2005) for detail and first rate explanations.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Let’s fit the simple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linear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regression model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3568" y="4869160"/>
            <a:ext cx="619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data points (x</a:t>
            </a:r>
            <a:r>
              <a:rPr kumimoji="0" lang="en-GB" alt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lang="en-GB" alt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GB" altLang="en-US" sz="2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GB" altLang="en-US" sz="2400" baseline="-25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for</a:t>
            </a:r>
            <a:r>
              <a:rPr kumimoji="0" lang="en-GB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en-US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GB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1, …, n.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269875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269875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2578" y="4002008"/>
                <a:ext cx="2581412" cy="972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78" y="4002008"/>
                <a:ext cx="2581412" cy="972574"/>
              </a:xfrm>
              <a:prstGeom prst="rect">
                <a:avLst/>
              </a:prstGeom>
              <a:blipFill rotWithShape="1">
                <a:blip r:embed="rId4"/>
                <a:stretch>
                  <a:fillRect t="-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7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38295" y="444624"/>
            <a:ext cx="7186505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829003"/>
            <a:ext cx="7586355" cy="4120277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c(1,3,5,7)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c(2,8,13,19)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plot(x, y,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"x",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"y")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Fit the linear regression model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lm(y ~ x)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# Add the fitted line to the graph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400" dirty="0">
              <a:cs typeface="Courier New" panose="02070309020205020404" pitchFamily="49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38295" y="83671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800" b="0" kern="0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4030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Statistical Test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971600" y="836712"/>
            <a:ext cx="5782336" cy="6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GB" altLang="en-US" sz="2400" b="0" kern="0" dirty="0"/>
              <a:t>Other functions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1600" y="1783524"/>
            <a:ext cx="7128792" cy="40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GB" altLang="en-US" sz="2400" dirty="0">
                <a:latin typeface="Arial" pitchFamily="34" charset="0"/>
                <a:cs typeface="Arial" pitchFamily="34" charset="0"/>
              </a:rPr>
              <a:t>Other useful functions are:</a:t>
            </a:r>
          </a:p>
          <a:p>
            <a:pPr marL="806450" indent="-342900"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(formula) </a:t>
            </a:r>
            <a:r>
              <a:rPr lang="en-GB" sz="2400" dirty="0"/>
              <a:t>analysis of variance model</a:t>
            </a:r>
          </a:p>
          <a:p>
            <a:pPr marL="806450" indent="-342900"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(fit,...) </a:t>
            </a:r>
            <a:r>
              <a:rPr lang="en-GB" sz="2400" dirty="0"/>
              <a:t>analysis of variance (or deviance) tables for one or more fitted model objects.</a:t>
            </a:r>
          </a:p>
          <a:p>
            <a:pPr marL="806450" indent="-342900">
              <a:spcAft>
                <a:spcPts val="1800"/>
              </a:spcAft>
              <a:buClrTx/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pairwise.t.test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/>
              <a:t>, ...</a:t>
            </a:r>
          </a:p>
          <a:p>
            <a:pPr>
              <a:buNone/>
            </a:pPr>
            <a:r>
              <a:rPr lang="en-GB" sz="2400" dirty="0"/>
              <a:t>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help.search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("test")</a:t>
            </a:r>
            <a:endParaRPr lang="en-GB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Sample Size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Power Calculations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492134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44624"/>
            <a:ext cx="713232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Sample Size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11560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cs typeface="Courier New" panose="02070309020205020404" pitchFamily="49" charset="0"/>
              </a:rPr>
              <a:t>c</a:t>
            </a:r>
            <a:r>
              <a:rPr lang="en-GB" dirty="0"/>
              <a:t>omputes power of test, or determine parameters to obtain target power.</a:t>
            </a: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endParaRPr lang="en-GB" altLang="en-US" dirty="0">
              <a:cs typeface="Courier New" panose="02070309020205020404" pitchFamily="49" charset="0"/>
            </a:endParaRPr>
          </a:p>
          <a:p>
            <a:pPr marL="344487" lvl="1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 = NULL, delta = NULL,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sig.level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0.05,power =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NULL,type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two.sample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one.sample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"paired"), alternative = c("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"), strict = FALSE)</a:t>
            </a:r>
          </a:p>
        </p:txBody>
      </p:sp>
    </p:spTree>
    <p:extLst>
      <p:ext uri="{BB962C8B-B14F-4D97-AF65-F5344CB8AC3E}">
        <p14:creationId xmlns:p14="http://schemas.microsoft.com/office/powerpoint/2010/main" val="21910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05840" y="980728"/>
            <a:ext cx="7132320" cy="720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Getting Help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576" y="1772816"/>
            <a:ext cx="7391400" cy="1584176"/>
          </a:xfrm>
        </p:spPr>
        <p:txBody>
          <a:bodyPr>
            <a:noAutofit/>
          </a:bodyPr>
          <a:lstStyle/>
          <a:p>
            <a:pPr marL="285750" indent="-285750"/>
            <a:r>
              <a:rPr lang="en-GB" sz="2400" dirty="0"/>
              <a:t>Getting help from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/>
              <a:t>  built-in facility. You can call it by “?” as follows: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SzPct val="100000"/>
              <a:buNone/>
            </a:pPr>
            <a:r>
              <a:rPr lang="en-GB" sz="2400" dirty="0"/>
              <a:t>&gt; ?function</a:t>
            </a:r>
          </a:p>
          <a:p>
            <a:pPr marL="285750" indent="-285750">
              <a:spcAft>
                <a:spcPts val="1800"/>
              </a:spcAft>
            </a:pPr>
            <a:r>
              <a:rPr lang="en-GB" sz="2400" b="1" dirty="0"/>
              <a:t>Note</a:t>
            </a:r>
            <a:r>
              <a:rPr lang="en-GB" sz="2400" dirty="0"/>
              <a:t> that “&gt;” is the prompt command, which means R is expecting you to input a command. </a:t>
            </a:r>
            <a:r>
              <a:rPr lang="en-GB" sz="2400" dirty="0">
                <a:solidFill>
                  <a:srgbClr val="FF0000"/>
                </a:solidFill>
              </a:rPr>
              <a:t>You should not type it in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dirty="0">
                <a:solidFill>
                  <a:srgbClr val="FF0000"/>
                </a:solidFill>
              </a:rPr>
              <a:t>.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5629" y="4594674"/>
            <a:ext cx="7416824" cy="1076039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Tx/>
              <a:buSzPct val="100000"/>
              <a:buNone/>
            </a:pPr>
            <a:r>
              <a:rPr lang="en-GB" b="1" dirty="0"/>
              <a:t>Do it yourself</a:t>
            </a:r>
          </a:p>
          <a:p>
            <a:pPr marL="0" indent="0">
              <a:buClrTx/>
              <a:buSzPct val="10000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?mean</a:t>
            </a:r>
            <a:r>
              <a:rPr lang="en-GB" dirty="0"/>
              <a:t> ↵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836240" y="444624"/>
            <a:ext cx="7696200" cy="6081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altLang="en-US" sz="4400" dirty="0"/>
              <a:t>Sample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295" y="1628800"/>
            <a:ext cx="7586355" cy="2587943"/>
          </a:xfrm>
          <a:prstGeom prst="round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b="1" dirty="0"/>
              <a:t>Do it yourself:</a:t>
            </a:r>
            <a:endParaRPr lang="en-GB" sz="2000" dirty="0"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 = 20, delta = 1)</a:t>
            </a:r>
          </a:p>
          <a:p>
            <a:pPr>
              <a:spcAft>
                <a:spcPts val="120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(power = .90, delta = 1)</a:t>
            </a:r>
          </a:p>
          <a:p>
            <a:pPr>
              <a:spcAft>
                <a:spcPts val="0"/>
              </a:spcAft>
              <a:buClrTx/>
              <a:buSzPct val="100000"/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(power = .90, delta = 1, alternative 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GB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Coda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Summaries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6658394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Summary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0850" lvl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A gentle introduction to </a:t>
            </a:r>
            <a:r>
              <a:rPr lang="en-GB" b="1" dirty="0">
                <a:solidFill>
                  <a:srgbClr val="0000FF"/>
                </a:solidFill>
              </a:rPr>
              <a:t>R</a:t>
            </a:r>
            <a:r>
              <a:rPr lang="en-GB" altLang="en-US" dirty="0">
                <a:cs typeface="Courier New" panose="02070309020205020404" pitchFamily="49" charset="0"/>
              </a:rPr>
              <a:t> 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Help and Example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Data types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Vectors and Matrices</a:t>
            </a:r>
          </a:p>
          <a:p>
            <a:pPr lvl="2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Inputting data </a:t>
            </a:r>
          </a:p>
          <a:p>
            <a:pPr marL="525463" lvl="2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FF"/>
                </a:solidFill>
              </a:rPr>
              <a:t>R</a:t>
            </a:r>
            <a:r>
              <a:rPr lang="en-GB" altLang="en-US" sz="2000" dirty="0">
                <a:cs typeface="Courier New" panose="02070309020205020404" pitchFamily="49" charset="0"/>
              </a:rPr>
              <a:t> </a:t>
            </a:r>
            <a:r>
              <a:rPr lang="en-GB" altLang="en-US" dirty="0">
                <a:cs typeface="Courier New" panose="02070309020205020404" pitchFamily="49" charset="0"/>
              </a:rPr>
              <a:t>graphics</a:t>
            </a:r>
          </a:p>
          <a:p>
            <a:pPr marL="819151" lvl="3" indent="-342900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One, two and more variables</a:t>
            </a:r>
          </a:p>
          <a:p>
            <a:pPr marL="541338" lvl="3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1537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Summary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38848" y="2017032"/>
            <a:ext cx="7920880" cy="398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lvl="3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Summary Statistics</a:t>
            </a:r>
          </a:p>
          <a:p>
            <a:pPr marL="1214438" lvl="4" indent="-342900">
              <a:spcAft>
                <a:spcPts val="6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summary, </a:t>
            </a:r>
            <a:r>
              <a:rPr lang="en-GB" altLang="en-US" dirty="0" err="1">
                <a:cs typeface="Courier New" panose="02070309020205020404" pitchFamily="49" charset="0"/>
              </a:rPr>
              <a:t>sd</a:t>
            </a:r>
            <a:r>
              <a:rPr lang="en-GB" altLang="en-US" dirty="0">
                <a:cs typeface="Courier New" panose="02070309020205020404" pitchFamily="49" charset="0"/>
              </a:rPr>
              <a:t>, </a:t>
            </a:r>
            <a:r>
              <a:rPr lang="en-GB" altLang="en-US" dirty="0" err="1">
                <a:cs typeface="Courier New" panose="02070309020205020404" pitchFamily="49" charset="0"/>
              </a:rPr>
              <a:t>var</a:t>
            </a:r>
            <a:r>
              <a:rPr lang="en-GB" altLang="en-US" dirty="0">
                <a:cs typeface="Courier New" panose="02070309020205020404" pitchFamily="49" charset="0"/>
              </a:rPr>
              <a:t> and </a:t>
            </a:r>
            <a:r>
              <a:rPr lang="en-GB" altLang="en-US" dirty="0" err="1">
                <a:cs typeface="Courier New" panose="02070309020205020404" pitchFamily="49" charset="0"/>
              </a:rPr>
              <a:t>cor</a:t>
            </a:r>
            <a:r>
              <a:rPr lang="en-GB" altLang="en-US" dirty="0">
                <a:cs typeface="Courier New" panose="02070309020205020404" pitchFamily="49" charset="0"/>
              </a:rPr>
              <a:t> functions</a:t>
            </a:r>
          </a:p>
          <a:p>
            <a:pPr marL="1214438" lvl="4" indent="-342900">
              <a:spcAft>
                <a:spcPts val="1800"/>
              </a:spcAft>
              <a:buClrTx/>
              <a:buSzPct val="100000"/>
              <a:buFont typeface="Wingdings" panose="05000000000000000000" pitchFamily="2" charset="2"/>
              <a:buChar char="ü"/>
            </a:pPr>
            <a:r>
              <a:rPr lang="en-GB" altLang="en-US" dirty="0">
                <a:cs typeface="Courier New" panose="02070309020205020404" pitchFamily="49" charset="0"/>
              </a:rPr>
              <a:t>aggregate</a:t>
            </a:r>
          </a:p>
          <a:p>
            <a:pPr marL="522288" lvl="4" indent="-342900">
              <a:spcAft>
                <a:spcPts val="1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Common tests: t-tests, linear models and ANOVA</a:t>
            </a:r>
          </a:p>
          <a:p>
            <a:pPr marL="522288" lvl="4" indent="-342900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cs typeface="Courier New" panose="02070309020205020404" pitchFamily="49" charset="0"/>
              </a:rPr>
              <a:t>More advanced: logistic regression and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15571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Text Books and Resources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70864" y="1772816"/>
            <a:ext cx="8973136" cy="41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Try R supported by Code School:</a:t>
            </a:r>
            <a:endParaRPr lang="en-GB" altLang="en-US" dirty="0">
              <a:cs typeface="Courier New" panose="02070309020205020404" pitchFamily="49" charset="0"/>
              <a:hlinkClick r:id="rId3"/>
            </a:endParaRPr>
          </a:p>
          <a:p>
            <a:pPr marL="1524000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  <a:hlinkClick r:id="rId3"/>
              </a:rPr>
              <a:t>http://tryr.codeschool.com/</a:t>
            </a:r>
            <a:endParaRPr lang="en-GB" altLang="en-US" dirty="0">
              <a:cs typeface="Courier New" panose="02070309020205020404" pitchFamily="49" charset="0"/>
            </a:endParaRP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R Bloggers:</a:t>
            </a:r>
          </a:p>
          <a:p>
            <a:pPr marL="1524000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  <a:hlinkClick r:id="rId4"/>
              </a:rPr>
              <a:t>http://www.r-bloggers.com</a:t>
            </a:r>
          </a:p>
          <a:p>
            <a:pPr marL="174625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Gareth James, Daniela Witten, Trevor Hastie and Robert </a:t>
            </a:r>
            <a:r>
              <a:rPr lang="en-GB" altLang="en-US" dirty="0" err="1">
                <a:cs typeface="Courier New" panose="02070309020205020404" pitchFamily="49" charset="0"/>
              </a:rPr>
              <a:t>Tibshirani</a:t>
            </a:r>
            <a:r>
              <a:rPr lang="en-GB" altLang="en-US" dirty="0">
                <a:cs typeface="Courier New" panose="02070309020205020404" pitchFamily="49" charset="0"/>
              </a:rPr>
              <a:t> (2015). </a:t>
            </a:r>
            <a:r>
              <a:rPr lang="en-GB" altLang="en-US" b="1" dirty="0">
                <a:cs typeface="Courier New" panose="02070309020205020404" pitchFamily="49" charset="0"/>
                <a:hlinkClick r:id="rId5"/>
              </a:rPr>
              <a:t>An Introduction to Statistical Learning with Applications in R</a:t>
            </a:r>
            <a:r>
              <a:rPr lang="en-GB" altLang="en-US" dirty="0">
                <a:cs typeface="Courier New" panose="02070309020205020404" pitchFamily="49" charset="0"/>
              </a:rPr>
              <a:t>, Springer.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Dobson A. J. and Barnett A. G. (2008). </a:t>
            </a:r>
            <a:r>
              <a:rPr lang="en-GB" altLang="en-US" b="1" dirty="0">
                <a:cs typeface="Courier New" panose="02070309020205020404" pitchFamily="49" charset="0"/>
              </a:rPr>
              <a:t>An introduction to Generalised Linear Models</a:t>
            </a:r>
            <a:r>
              <a:rPr lang="en-GB" altLang="en-US" dirty="0">
                <a:cs typeface="Courier New" panose="02070309020205020404" pitchFamily="49" charset="0"/>
              </a:rPr>
              <a:t>, CRC press.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Faraway J. (2005). </a:t>
            </a:r>
            <a:r>
              <a:rPr lang="en-GB" altLang="en-US" b="1" dirty="0">
                <a:cs typeface="Courier New" panose="02070309020205020404" pitchFamily="49" charset="0"/>
              </a:rPr>
              <a:t>Linear Models with R</a:t>
            </a:r>
            <a:r>
              <a:rPr lang="en-GB" altLang="en-US" dirty="0">
                <a:cs typeface="Courier New" panose="02070309020205020404" pitchFamily="49" charset="0"/>
              </a:rPr>
              <a:t>. Chapman &amp; Hall.</a:t>
            </a:r>
          </a:p>
          <a:p>
            <a:pPr marL="198438" lvl="3" indent="0">
              <a:spcAft>
                <a:spcPts val="600"/>
              </a:spcAft>
              <a:buClrTx/>
              <a:buSzPct val="100000"/>
              <a:buNone/>
            </a:pPr>
            <a:r>
              <a:rPr lang="en-GB" altLang="en-US" dirty="0">
                <a:cs typeface="Courier New" panose="02070309020205020404" pitchFamily="49" charset="0"/>
              </a:rPr>
              <a:t>Murrell Paul (2011). R Graphics , CRC press.</a:t>
            </a:r>
          </a:p>
        </p:txBody>
      </p:sp>
    </p:spTree>
    <p:extLst>
      <p:ext uri="{BB962C8B-B14F-4D97-AF65-F5344CB8AC3E}">
        <p14:creationId xmlns:p14="http://schemas.microsoft.com/office/powerpoint/2010/main" val="42094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19672" y="2492896"/>
            <a:ext cx="5456590" cy="162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98438" lvl="3" indent="0" algn="ctr">
              <a:spcAft>
                <a:spcPts val="600"/>
              </a:spcAft>
              <a:buClrTx/>
              <a:buSzPct val="100000"/>
              <a:buNone/>
            </a:pPr>
            <a:r>
              <a:rPr lang="en-GB" altLang="en-US" sz="8000" b="1" dirty="0">
                <a:solidFill>
                  <a:srgbClr val="0000FF"/>
                </a:solidFill>
                <a:latin typeface="Edwardian Script ITC" panose="030303020407070D0804" pitchFamily="66" charset="0"/>
                <a:cs typeface="Courier New" panose="020703090202050204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81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GB" altLang="en-US" sz="4400" dirty="0"/>
              <a:t>Fuzzy Search for Help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391400" cy="2808312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altLang="en-US" sz="2400" dirty="0"/>
              <a:t>Do you need more information or can’t you find what you are looking for? Use “??”: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&gt;??"function"</a:t>
            </a:r>
          </a:p>
          <a:p>
            <a:pPr marL="285750" indent="-285750">
              <a:spcBef>
                <a:spcPts val="3000"/>
              </a:spcBef>
            </a:pPr>
            <a:r>
              <a:rPr lang="en-GB" altLang="en-US" sz="2400" dirty="0"/>
              <a:t>Also you can obtain more details on features specified by special characters:</a:t>
            </a:r>
          </a:p>
          <a:p>
            <a:pPr marL="0" indent="0">
              <a:spcBef>
                <a:spcPct val="20000"/>
              </a:spcBef>
              <a:buClrTx/>
              <a:buSzPct val="100000"/>
              <a:buNone/>
            </a:pP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&gt;?</a:t>
            </a:r>
            <a:r>
              <a:rPr lang="en-GB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altLang="en-US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GB" sz="2400" kern="12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altLang="en-US" sz="2400" kern="12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4FB0EFA-83B4-488E-BAF1-307381785D3C}" vid="{CC52425B-9FD3-4EC1-92E1-9B6BC69CF2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</TotalTime>
  <Words>4372</Words>
  <Application>Microsoft Macintosh PowerPoint</Application>
  <PresentationFormat>On-screen Show (4:3)</PresentationFormat>
  <Paragraphs>661</Paragraphs>
  <Slides>85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Arial</vt:lpstr>
      <vt:lpstr>Arial Narrow</vt:lpstr>
      <vt:lpstr>Calibri</vt:lpstr>
      <vt:lpstr>Cambria Math</vt:lpstr>
      <vt:lpstr>Courier New</vt:lpstr>
      <vt:lpstr>Edwardian Script ITC</vt:lpstr>
      <vt:lpstr>Mangal</vt:lpstr>
      <vt:lpstr>Miriam Fixed</vt:lpstr>
      <vt:lpstr>Times New Roman</vt:lpstr>
      <vt:lpstr>Trebuchet MS</vt:lpstr>
      <vt:lpstr>Wingdings</vt:lpstr>
      <vt:lpstr>Theme1</vt:lpstr>
      <vt:lpstr>Workshop #1: Introduction</vt:lpstr>
      <vt:lpstr>Summary of Sections</vt:lpstr>
      <vt:lpstr>R Websites</vt:lpstr>
      <vt:lpstr>PowerPoint Presentation</vt:lpstr>
      <vt:lpstr>Getting Workshop Materials</vt:lpstr>
      <vt:lpstr>PowerPoint Presentation</vt:lpstr>
      <vt:lpstr>RStudio</vt:lpstr>
      <vt:lpstr>Getting Help</vt:lpstr>
      <vt:lpstr>Fuzzy Search for Help</vt:lpstr>
      <vt:lpstr>PowerPoint Presentation</vt:lpstr>
      <vt:lpstr>Avoiding Bracket Meltdown</vt:lpstr>
      <vt:lpstr>Getting Examples</vt:lpstr>
      <vt:lpstr>Simple Codes</vt:lpstr>
      <vt:lpstr>Expression</vt:lpstr>
      <vt:lpstr>Expression</vt:lpstr>
      <vt:lpstr>Arithmetic Operators</vt:lpstr>
      <vt:lpstr>Arithmetic Operators</vt:lpstr>
      <vt:lpstr>Storing Values</vt:lpstr>
      <vt:lpstr>Reading Data</vt:lpstr>
      <vt:lpstr>Inputting Data </vt:lpstr>
      <vt:lpstr>Inputting Data</vt:lpstr>
      <vt:lpstr>Inputting Data </vt:lpstr>
      <vt:lpstr>Inputting Data</vt:lpstr>
      <vt:lpstr>PowerPoint Presentation</vt:lpstr>
      <vt:lpstr>Inputting Data </vt:lpstr>
      <vt:lpstr>Data Frames</vt:lpstr>
      <vt:lpstr>Built-in Data Frames</vt:lpstr>
      <vt:lpstr>PowerPoint Presentation</vt:lpstr>
      <vt:lpstr>The Environment</vt:lpstr>
      <vt:lpstr>Object Types</vt:lpstr>
      <vt:lpstr>Vectors</vt:lpstr>
      <vt:lpstr>Vectors</vt:lpstr>
      <vt:lpstr>Vectors</vt:lpstr>
      <vt:lpstr>Vectors</vt:lpstr>
      <vt:lpstr>Matrix</vt:lpstr>
      <vt:lpstr>Matrix</vt:lpstr>
      <vt:lpstr>Array</vt:lpstr>
      <vt:lpstr>Array</vt:lpstr>
      <vt:lpstr>Lists</vt:lpstr>
      <vt:lpstr>Data Wrangling</vt:lpstr>
      <vt:lpstr>Vector Refresher and Shortcuts</vt:lpstr>
      <vt:lpstr>Refresher: Types of Object</vt:lpstr>
      <vt:lpstr>Subsetting Objects</vt:lpstr>
      <vt:lpstr>Base Aggregation Functions (*apply)</vt:lpstr>
      <vt:lpstr>Attaching a Dataset</vt:lpstr>
      <vt:lpstr>Advanced Aggregation</vt:lpstr>
      <vt:lpstr>Detaching a Dataset</vt:lpstr>
      <vt:lpstr>Functions</vt:lpstr>
      <vt:lpstr>R built-in functions</vt:lpstr>
      <vt:lpstr>R built-in functions</vt:lpstr>
      <vt:lpstr>R built-in functions</vt:lpstr>
      <vt:lpstr>R built-in functions</vt:lpstr>
      <vt:lpstr>R built-in functions</vt:lpstr>
      <vt:lpstr>R built-in functions</vt:lpstr>
      <vt:lpstr>Basic Plots</vt:lpstr>
      <vt:lpstr>Plots </vt:lpstr>
      <vt:lpstr>Plots</vt:lpstr>
      <vt:lpstr>Plots: single variable</vt:lpstr>
      <vt:lpstr>Plots: single variable</vt:lpstr>
      <vt:lpstr>Plots: single variable</vt:lpstr>
      <vt:lpstr>Plots: two variables</vt:lpstr>
      <vt:lpstr>Plots: two variables</vt:lpstr>
      <vt:lpstr>Plots: two variables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Summary Statistics</vt:lpstr>
      <vt:lpstr>Basic Statistics</vt:lpstr>
      <vt:lpstr>Statistical Test</vt:lpstr>
      <vt:lpstr>Statistical Test</vt:lpstr>
      <vt:lpstr>Statistical Test</vt:lpstr>
      <vt:lpstr>Statistical Test</vt:lpstr>
      <vt:lpstr>Statistical Test</vt:lpstr>
      <vt:lpstr>Sample Size</vt:lpstr>
      <vt:lpstr>Sample Size</vt:lpstr>
      <vt:lpstr>Sample Size</vt:lpstr>
      <vt:lpstr>Coda</vt:lpstr>
      <vt:lpstr>Summary</vt:lpstr>
      <vt:lpstr>Summary</vt:lpstr>
      <vt:lpstr>Text Books and Resources</vt:lpstr>
      <vt:lpstr>PowerPoint Presentation</vt:lpstr>
    </vt:vector>
  </TitlesOfParts>
  <Company>Nottingham Trent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Workshop</dc:title>
  <dc:creator>Shahtahmassebi, Golnaz</dc:creator>
  <cp:lastModifiedBy>Dickins, Benjamin</cp:lastModifiedBy>
  <cp:revision>421</cp:revision>
  <cp:lastPrinted>2014-06-23T14:16:53Z</cp:lastPrinted>
  <dcterms:created xsi:type="dcterms:W3CDTF">2014-06-20T14:13:21Z</dcterms:created>
  <dcterms:modified xsi:type="dcterms:W3CDTF">2018-03-09T13:32:51Z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