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0"/>
  </p:notesMasterIdLst>
  <p:handoutMasterIdLst>
    <p:handoutMasterId r:id="rId31"/>
  </p:handoutMasterIdLst>
  <p:sldIdLst>
    <p:sldId id="1224" r:id="rId7"/>
    <p:sldId id="1225" r:id="rId8"/>
    <p:sldId id="1226" r:id="rId9"/>
    <p:sldId id="1227" r:id="rId10"/>
    <p:sldId id="1233" r:id="rId11"/>
    <p:sldId id="1228" r:id="rId12"/>
    <p:sldId id="1229" r:id="rId13"/>
    <p:sldId id="1230" r:id="rId14"/>
    <p:sldId id="1234" r:id="rId15"/>
    <p:sldId id="1248" r:id="rId16"/>
    <p:sldId id="1249" r:id="rId17"/>
    <p:sldId id="1247" r:id="rId18"/>
    <p:sldId id="1235" r:id="rId19"/>
    <p:sldId id="1236" r:id="rId20"/>
    <p:sldId id="1237" r:id="rId21"/>
    <p:sldId id="1238" r:id="rId22"/>
    <p:sldId id="1239" r:id="rId23"/>
    <p:sldId id="1240" r:id="rId24"/>
    <p:sldId id="1241" r:id="rId25"/>
    <p:sldId id="1243" r:id="rId26"/>
    <p:sldId id="1244" r:id="rId27"/>
    <p:sldId id="1245" r:id="rId28"/>
    <p:sldId id="1206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33"/>
            <p14:sldId id="1228"/>
            <p14:sldId id="1229"/>
            <p14:sldId id="1230"/>
            <p14:sldId id="1234"/>
            <p14:sldId id="1248"/>
            <p14:sldId id="1249"/>
            <p14:sldId id="1247"/>
            <p14:sldId id="1235"/>
            <p14:sldId id="1236"/>
            <p14:sldId id="1237"/>
            <p14:sldId id="1238"/>
            <p14:sldId id="1239"/>
            <p14:sldId id="1240"/>
            <p14:sldId id="1241"/>
            <p14:sldId id="1243"/>
            <p14:sldId id="1244"/>
            <p14:sldId id="124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9" autoAdjust="0"/>
    <p:restoredTop sz="67248" autoAdjust="0"/>
  </p:normalViewPr>
  <p:slideViewPr>
    <p:cSldViewPr snapToGrid="0">
      <p:cViewPr varScale="1">
        <p:scale>
          <a:sx n="58" d="100"/>
          <a:sy n="58" d="100"/>
        </p:scale>
        <p:origin x="1493" y="53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3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27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95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6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2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3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29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8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3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0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9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6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3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6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3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12/6/2021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NODEJS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/>
        </p:nvSpPr>
        <p:spPr>
          <a:xfrm>
            <a:off x="771110" y="5746267"/>
            <a:ext cx="4715289" cy="336481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Kulinskyi Vitalii</a:t>
            </a:r>
            <a:endParaRPr lang="uk-UA" dirty="0"/>
          </a:p>
          <a:p>
            <a:r>
              <a:rPr lang="en-US" dirty="0"/>
              <a:t>updated by Revutska Natalya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REPL CONSOLE</a:t>
            </a:r>
            <a:endParaRPr lang="uk-UA" dirty="0"/>
          </a:p>
        </p:txBody>
      </p:sp>
      <p:pic>
        <p:nvPicPr>
          <p:cNvPr id="4098" name="Picture 2" descr="https://www.tutorialsteacher.com/Content/images/nodejs/nodejs-example2.png">
            <a:extLst>
              <a:ext uri="{FF2B5EF4-FFF2-40B4-BE49-F238E27FC236}">
                <a16:creationId xmlns:a16="http://schemas.microsoft.com/office/drawing/2014/main" id="{19623DF1-A1B9-4CAF-8DFD-EB6C0EC8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0" y="2240031"/>
            <a:ext cx="10199528" cy="28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7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REPL CONSOLE</a:t>
            </a:r>
            <a:endParaRPr lang="uk-UA" dirty="0"/>
          </a:p>
        </p:txBody>
      </p:sp>
      <p:pic>
        <p:nvPicPr>
          <p:cNvPr id="5122" name="Picture 2" descr="https://www.tutorialsteacher.com/Content/images/nodejs/run-nodejs-external-file.png">
            <a:extLst>
              <a:ext uri="{FF2B5EF4-FFF2-40B4-BE49-F238E27FC236}">
                <a16:creationId xmlns:a16="http://schemas.microsoft.com/office/drawing/2014/main" id="{84293064-888C-441D-AC6E-80BB4920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10386699" cy="294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46323-4C77-410C-8E67-621BA908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96452"/>
            <a:ext cx="3553321" cy="10097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378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512" y="685801"/>
            <a:ext cx="3806687" cy="685800"/>
          </a:xfrm>
        </p:spPr>
        <p:txBody>
          <a:bodyPr/>
          <a:lstStyle/>
          <a:p>
            <a:pPr algn="r"/>
            <a:r>
              <a:rPr lang="en-UA" dirty="0"/>
              <a:t>REPL COMMANDS</a:t>
            </a:r>
            <a:endParaRPr lang="uk-U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067B2-A589-42F5-ACD1-11896772D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21345"/>
              </p:ext>
            </p:extLst>
          </p:nvPr>
        </p:nvGraphicFramePr>
        <p:xfrm>
          <a:off x="0" y="0"/>
          <a:ext cx="7911548" cy="6857996"/>
        </p:xfrm>
        <a:graphic>
          <a:graphicData uri="http://schemas.openxmlformats.org/drawingml/2006/table">
            <a:tbl>
              <a:tblPr/>
              <a:tblGrid>
                <a:gridCol w="3955774">
                  <a:extLst>
                    <a:ext uri="{9D8B030D-6E8A-4147-A177-3AD203B41FA5}">
                      <a16:colId xmlns:a16="http://schemas.microsoft.com/office/drawing/2014/main" val="1854157629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2491377505"/>
                    </a:ext>
                  </a:extLst>
                </a:gridCol>
              </a:tblGrid>
              <a:tr h="38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REPL Command</a:t>
                      </a:r>
                    </a:p>
                  </a:txBody>
                  <a:tcPr marL="63990" marR="63990" marT="31995" marB="31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3990" marR="63990" marT="31995" marB="31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0248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.help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Display help on all the commands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9888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tab Keys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Display the list of all commands.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15202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Up/Down Keys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See previous commands applied in REPL.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43271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.save filename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Save current Node REPL session to a file.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39484"/>
                  </a:ext>
                </a:extLst>
              </a:tr>
              <a:tr h="967571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.load filename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Load the specified file in the current Node REPL session.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17430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ctrl + c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Terminate the current command.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53469"/>
                  </a:ext>
                </a:extLst>
              </a:tr>
              <a:tr h="3852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ctrl + c (twice)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Exit from the REPL.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37631"/>
                  </a:ext>
                </a:extLst>
              </a:tr>
              <a:tr h="3852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ctrl + d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Exit from the REPL.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8774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.break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Exit from multiline expression.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43379"/>
                  </a:ext>
                </a:extLst>
              </a:tr>
              <a:tr h="67639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414141"/>
                          </a:solidFill>
                          <a:effectLst/>
                        </a:rPr>
                        <a:t>.clear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Exit from multiline expression.</a:t>
                      </a:r>
                    </a:p>
                  </a:txBody>
                  <a:tcPr marL="63990" marR="63990" marT="31995" marB="31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6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NODE PACKAGE MANAGER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10390459" cy="3504937"/>
          </a:xfrm>
        </p:spPr>
        <p:txBody>
          <a:bodyPr/>
          <a:lstStyle/>
          <a:p>
            <a:r>
              <a:rPr lang="en-US" b="1" dirty="0"/>
              <a:t>Node Package Manager (NPM) </a:t>
            </a:r>
            <a:r>
              <a:rPr lang="en-US" dirty="0"/>
              <a:t>is a command line tool that installs, updates or uninstalls Node.js packages in your application. It is also an online repository for open-source Node.js packages. The node community around the world creates useful modules and publishes them as packages in this repository.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</a:t>
            </a:r>
          </a:p>
          <a:p>
            <a:r>
              <a:rPr lang="en-GB" dirty="0"/>
              <a:t>				https://www.npmjs.com/</a:t>
            </a:r>
          </a:p>
        </p:txBody>
      </p:sp>
      <p:pic>
        <p:nvPicPr>
          <p:cNvPr id="4" name="Picture 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D5F11DEE-F272-4B11-B1C4-32F95A666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54" y="3933435"/>
            <a:ext cx="3638295" cy="14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A NPM MODULE 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r>
              <a:rPr lang="en-US" dirty="0"/>
              <a:t>All the modules installed using NPM are installed under </a:t>
            </a:r>
            <a:r>
              <a:rPr lang="en-US" b="1" dirty="0" err="1"/>
              <a:t>node_modules</a:t>
            </a:r>
            <a:r>
              <a:rPr lang="en-US" dirty="0"/>
              <a:t> folder.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565B8-144B-43F9-B8DE-13FC4BC0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99" y="3429000"/>
            <a:ext cx="6959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DE822-2AFC-4304-A772-453DCADCD85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248939" y="2779946"/>
            <a:ext cx="4691271" cy="2708192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PACKAGE.JSON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4" y="2180968"/>
            <a:ext cx="695381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 is kind of a manifest for your project. You can add a it to your package to make it easy for others to manage and install. Packages published to the registry must contain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package.json</a:t>
            </a:r>
            <a:r>
              <a:rPr lang="en-US" dirty="0"/>
              <a:t>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lists the packages your project depends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specifies versions of a package that your project can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your build reproducible, and therefore easier to share with other developers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9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IN NODEJS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b="1" dirty="0"/>
              <a:t>NodeJS</a:t>
            </a:r>
            <a:r>
              <a:rPr lang="en-UA" dirty="0"/>
              <a:t> </a:t>
            </a:r>
            <a:r>
              <a:rPr lang="en-UA" b="1" dirty="0"/>
              <a:t>Module</a:t>
            </a:r>
            <a:r>
              <a:rPr lang="en-UA" dirty="0"/>
              <a:t> system lets developers create a </a:t>
            </a:r>
            <a:r>
              <a:rPr lang="en-GB" dirty="0"/>
              <a:t>manageable structure of their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b="1" dirty="0"/>
              <a:t>module</a:t>
            </a:r>
            <a:r>
              <a:rPr lang="en-GB" dirty="0"/>
              <a:t> is just a </a:t>
            </a:r>
            <a:r>
              <a:rPr lang="en-GB" b="1" dirty="0"/>
              <a:t>JavaScript</a:t>
            </a:r>
            <a:r>
              <a:rPr lang="en-GB" dirty="0"/>
              <a:t> file with code (functions, variables, objects, etc.)</a:t>
            </a:r>
            <a:endParaRPr lang="en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Node, modules are referenced either by file path or by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Referenced by name modules are either core modules (preinstalled with Node) or third-party modules installed using NPM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module exposes public API that the developer can use after the module is imported into the current script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4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AND EXPORTING MODULES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7796" y="1992963"/>
            <a:ext cx="5537026" cy="3617005"/>
          </a:xfrm>
        </p:spPr>
        <p:txBody>
          <a:bodyPr/>
          <a:lstStyle/>
          <a:p>
            <a:r>
              <a:rPr lang="en-GB" dirty="0"/>
              <a:t>To </a:t>
            </a:r>
            <a:r>
              <a:rPr lang="en-GB" b="1" dirty="0"/>
              <a:t>load/import </a:t>
            </a:r>
            <a:r>
              <a:rPr lang="en-GB" dirty="0"/>
              <a:t>a module, you have to use the </a:t>
            </a:r>
            <a:r>
              <a:rPr lang="en-GB" b="1" dirty="0"/>
              <a:t>require</a:t>
            </a:r>
            <a:r>
              <a:rPr lang="en-GB" dirty="0"/>
              <a:t> function</a:t>
            </a:r>
          </a:p>
          <a:p>
            <a:r>
              <a:rPr lang="en-GB" dirty="0"/>
              <a:t>The </a:t>
            </a:r>
            <a:r>
              <a:rPr lang="en-GB" b="1" dirty="0"/>
              <a:t>require</a:t>
            </a:r>
            <a:r>
              <a:rPr lang="en-GB" dirty="0"/>
              <a:t> function returns an object that represents the JavaScript API exposed by the module </a:t>
            </a:r>
          </a:p>
          <a:p>
            <a:r>
              <a:rPr lang="en-GB" dirty="0"/>
              <a:t>Depending on the module, that object can be any JavaScript value — a function, an object with some properties that can be functions, an array, or any other type of JavaScript object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ED84-CACF-46F9-A373-31AE8245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992963"/>
            <a:ext cx="5822950" cy="43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AND EXPORTING MODULES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F1837-86D2-4A70-B356-4D57FFD0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b="1" dirty="0"/>
              <a:t>export</a:t>
            </a:r>
            <a:r>
              <a:rPr lang="en-GB" dirty="0"/>
              <a:t> an object/function/variable from a module, use the </a:t>
            </a:r>
            <a:r>
              <a:rPr lang="en-GB" b="1" dirty="0" err="1"/>
              <a:t>module.exports</a:t>
            </a:r>
            <a:r>
              <a:rPr lang="en-GB" b="1" dirty="0"/>
              <a:t> </a:t>
            </a:r>
            <a:r>
              <a:rPr lang="en-GB" dirty="0"/>
              <a:t>object </a:t>
            </a:r>
          </a:p>
          <a:p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8E324-DC37-4207-8049-4CAB84FC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5" y="2574128"/>
            <a:ext cx="9615405" cy="40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GLOBAL OBJECTS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386753" cy="4310149"/>
          </a:xfrm>
        </p:spPr>
        <p:txBody>
          <a:bodyPr/>
          <a:lstStyle/>
          <a:p>
            <a:r>
              <a:rPr lang="en-GB" sz="1600" dirty="0"/>
              <a:t>These objects are available in all modules: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process</a:t>
            </a:r>
            <a:r>
              <a:rPr lang="en-GB" sz="1600" dirty="0"/>
              <a:t> - In computing, a process is an instance of a computer program that is being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console</a:t>
            </a:r>
            <a:r>
              <a:rPr lang="en-GB" sz="1600" dirty="0"/>
              <a:t> - For printing to </a:t>
            </a:r>
            <a:r>
              <a:rPr lang="en-GB" sz="1600" dirty="0" err="1"/>
              <a:t>stdout</a:t>
            </a:r>
            <a:r>
              <a:rPr lang="en-GB" sz="1600" dirty="0"/>
              <a:t> and stderr.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require</a:t>
            </a:r>
            <a:r>
              <a:rPr lang="en-GB" sz="1600" dirty="0"/>
              <a:t> - </a:t>
            </a:r>
            <a:r>
              <a:rPr lang="en-US" sz="1600" dirty="0"/>
              <a:t>used to load or import local files, JSON and modules.</a:t>
            </a:r>
            <a:r>
              <a:rPr lang="en-GB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__filename</a:t>
            </a:r>
            <a:r>
              <a:rPr lang="en-GB" sz="1600" dirty="0"/>
              <a:t> – </a:t>
            </a:r>
            <a:r>
              <a:rPr lang="en-US" sz="1600" dirty="0"/>
              <a:t>returns the absolute path of the file being executed. It is not available in the Node.js REPL.</a:t>
            </a:r>
            <a:r>
              <a:rPr lang="en-GB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__</a:t>
            </a:r>
            <a:r>
              <a:rPr lang="en-GB" sz="1600" b="1" dirty="0" err="1"/>
              <a:t>dirname</a:t>
            </a:r>
            <a:r>
              <a:rPr lang="en-GB" sz="1600" dirty="0"/>
              <a:t> – </a:t>
            </a:r>
            <a:r>
              <a:rPr lang="en-US" sz="1600" dirty="0"/>
              <a:t>returns the path of the directory the script is executing in. It is not available in the Node.js REPL.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module.exports</a:t>
            </a:r>
            <a:r>
              <a:rPr lang="en-GB" sz="1600" b="1" dirty="0"/>
              <a:t> </a:t>
            </a:r>
            <a:r>
              <a:rPr lang="en-GB" sz="1600" dirty="0"/>
              <a:t>is used for defining what a module exports and makes available through require().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setTimeout</a:t>
            </a:r>
            <a:r>
              <a:rPr lang="en-GB" sz="1600" b="1" dirty="0"/>
              <a:t>(</a:t>
            </a:r>
            <a:r>
              <a:rPr lang="en-GB" sz="1600" b="1" dirty="0" err="1"/>
              <a:t>cb</a:t>
            </a:r>
            <a:r>
              <a:rPr lang="en-GB" sz="1600" b="1" dirty="0"/>
              <a:t>, </a:t>
            </a:r>
            <a:r>
              <a:rPr lang="en-GB" sz="1600" b="1" dirty="0" err="1"/>
              <a:t>ms</a:t>
            </a:r>
            <a:r>
              <a:rPr lang="en-GB" sz="1600" b="1" dirty="0"/>
              <a:t>) </a:t>
            </a:r>
            <a:r>
              <a:rPr lang="en-GB" sz="1600" dirty="0"/>
              <a:t>– Run </a:t>
            </a:r>
            <a:r>
              <a:rPr lang="en-GB" sz="1600" dirty="0" err="1"/>
              <a:t>callback</a:t>
            </a:r>
            <a:r>
              <a:rPr lang="en-GB" sz="1600" dirty="0"/>
              <a:t> </a:t>
            </a:r>
            <a:r>
              <a:rPr lang="en-GB" sz="1600" b="1" dirty="0" err="1"/>
              <a:t>cb</a:t>
            </a:r>
            <a:r>
              <a:rPr lang="en-GB" sz="1600" dirty="0"/>
              <a:t> after at least </a:t>
            </a:r>
            <a:r>
              <a:rPr lang="en-GB" sz="1600" b="1" dirty="0" err="1"/>
              <a:t>ms</a:t>
            </a:r>
            <a:r>
              <a:rPr lang="en-GB" sz="1600" dirty="0"/>
              <a:t> milliseconds. The timeout must be in the range of 1-2,147,483,647 cannot span more than 24.8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clearTimeout</a:t>
            </a:r>
            <a:r>
              <a:rPr lang="en-GB" sz="1600" b="1" dirty="0"/>
              <a:t>(t)</a:t>
            </a:r>
            <a:r>
              <a:rPr lang="en-GB" sz="1600" dirty="0"/>
              <a:t> – Stop a timer that was previously created with </a:t>
            </a:r>
            <a:r>
              <a:rPr lang="en-GB" sz="1600" b="1" dirty="0" err="1"/>
              <a:t>setTimeout</a:t>
            </a:r>
            <a:r>
              <a:rPr lang="en-GB" sz="16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setInterval</a:t>
            </a:r>
            <a:r>
              <a:rPr lang="en-GB" sz="1600" b="1" dirty="0"/>
              <a:t>(</a:t>
            </a:r>
            <a:r>
              <a:rPr lang="en-GB" sz="1600" b="1" dirty="0" err="1"/>
              <a:t>cb</a:t>
            </a:r>
            <a:r>
              <a:rPr lang="en-GB" sz="1600" b="1" dirty="0"/>
              <a:t>, </a:t>
            </a:r>
            <a:r>
              <a:rPr lang="en-GB" sz="1600" b="1" dirty="0" err="1"/>
              <a:t>ms</a:t>
            </a:r>
            <a:r>
              <a:rPr lang="en-GB" sz="1600" b="1" dirty="0"/>
              <a:t>) </a:t>
            </a:r>
            <a:r>
              <a:rPr lang="en-GB" sz="1600" dirty="0"/>
              <a:t>– Run </a:t>
            </a:r>
            <a:r>
              <a:rPr lang="en-GB" sz="1600" dirty="0" err="1"/>
              <a:t>callback</a:t>
            </a:r>
            <a:r>
              <a:rPr lang="en-GB" sz="1600" dirty="0"/>
              <a:t> </a:t>
            </a:r>
            <a:r>
              <a:rPr lang="en-GB" sz="1600" b="1" dirty="0" err="1"/>
              <a:t>cb</a:t>
            </a:r>
            <a:r>
              <a:rPr lang="en-GB" sz="1600" dirty="0"/>
              <a:t> repeatedly every </a:t>
            </a:r>
            <a:r>
              <a:rPr lang="en-GB" sz="1600" b="1" dirty="0" err="1"/>
              <a:t>ms</a:t>
            </a:r>
            <a:r>
              <a:rPr lang="en-GB" sz="1600" dirty="0"/>
              <a:t> milliseconds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clearInterval</a:t>
            </a:r>
            <a:r>
              <a:rPr lang="en-GB" sz="1600" b="1" dirty="0"/>
              <a:t>(t)</a:t>
            </a:r>
            <a:r>
              <a:rPr lang="en-GB" sz="1600" dirty="0"/>
              <a:t> - Stop a timer that was previously created with </a:t>
            </a:r>
            <a:r>
              <a:rPr lang="en-GB" sz="1600" dirty="0" err="1"/>
              <a:t>setInterval</a:t>
            </a:r>
            <a:r>
              <a:rPr lang="en-GB" sz="1600" dirty="0"/>
              <a:t>().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59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466-01AE-4C6F-A8A4-540CEB1C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What is NodeJS?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Blocking and Non-blocking I/O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REPL Console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NPM &amp; Module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Global Objects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Filesystem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HTTP 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46C74-2E5D-4A55-B245-255099D5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47" y="2057400"/>
            <a:ext cx="3237302" cy="29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8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FILE SYSTEM MODULE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386753" cy="43101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fs</a:t>
            </a:r>
            <a:r>
              <a:rPr lang="en-US" dirty="0"/>
              <a:t> module provides a lot of very useful functionality to access and interact with the file system.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7FB9A-9719-420C-93F9-C20DCF05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70" y="3845572"/>
            <a:ext cx="323895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FILE SYSTEM MODULE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000105" cy="4310149"/>
          </a:xfrm>
        </p:spPr>
        <p:txBody>
          <a:bodyPr/>
          <a:lstStyle/>
          <a:p>
            <a:endParaRPr lang="en-US"/>
          </a:p>
          <a:p>
            <a:r>
              <a:rPr lang="en-US"/>
              <a:t>The asynchronous API is used with a callback: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FD9CC-8D35-4D9B-9E4B-561BE6BB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88" y="3429000"/>
            <a:ext cx="4337127" cy="233019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4C42DE-2311-4CFA-9698-7B6AA2CB77CF}"/>
              </a:ext>
            </a:extLst>
          </p:cNvPr>
          <p:cNvSpPr txBox="1">
            <a:spLocks/>
          </p:cNvSpPr>
          <p:nvPr/>
        </p:nvSpPr>
        <p:spPr>
          <a:xfrm>
            <a:off x="6096000" y="2057401"/>
            <a:ext cx="5000105" cy="444592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A synchronous API can be used like this, with a try/catch block to handle errors: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5F71-05C2-4E1E-B4F3-D0BDDE58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93" y="3429000"/>
            <a:ext cx="4568411" cy="233019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8D050C5-BCA6-4638-A671-777EA0A10AB5}"/>
              </a:ext>
            </a:extLst>
          </p:cNvPr>
          <p:cNvSpPr txBox="1">
            <a:spLocks/>
          </p:cNvSpPr>
          <p:nvPr/>
        </p:nvSpPr>
        <p:spPr>
          <a:xfrm>
            <a:off x="2874453" y="1840784"/>
            <a:ext cx="6252922" cy="4332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For example let's examine the </a:t>
            </a:r>
            <a:r>
              <a:rPr lang="en-US" dirty="0" err="1"/>
              <a:t>fs.rename</a:t>
            </a:r>
            <a:r>
              <a:rPr lang="en-US" dirty="0"/>
              <a:t>() method: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202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MODULE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8E6A1E-7895-4D6C-9482-1C7BAD3A4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easy to create an HTTP server in Node.js. A Node server is typically created using the </a:t>
            </a:r>
            <a:r>
              <a:rPr lang="en-US" b="1" dirty="0" err="1"/>
              <a:t>createServer</a:t>
            </a:r>
            <a:r>
              <a:rPr lang="en-US" dirty="0"/>
              <a:t> method of the </a:t>
            </a:r>
            <a:r>
              <a:rPr lang="en-US" b="1" dirty="0"/>
              <a:t>http module</a:t>
            </a:r>
            <a:r>
              <a:rPr lang="en-US" dirty="0"/>
              <a:t> and run this with </a:t>
            </a:r>
          </a:p>
          <a:p>
            <a:r>
              <a:rPr lang="en-US" dirty="0"/>
              <a:t> </a:t>
            </a:r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D3BD4-384E-460E-A90A-0BC34383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19" y="2935109"/>
            <a:ext cx="827838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NodeJS ?</a:t>
            </a:r>
            <a:endParaRPr lang="uk-U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D36C0-1B8F-4937-A8C9-8CE5CDCC1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7336" b="15754"/>
          <a:stretch/>
        </p:blipFill>
        <p:spPr>
          <a:xfrm>
            <a:off x="1986424" y="4334131"/>
            <a:ext cx="6812382" cy="230453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545E0-0704-4C49-B55B-3CE4EC315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NodeJS</a:t>
            </a:r>
            <a:r>
              <a:rPr lang="en-GB" dirty="0"/>
              <a:t> is an open source , cross platform runtime environment for server side and networking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GB" dirty="0"/>
              <a:t>t is written in </a:t>
            </a:r>
            <a:r>
              <a:rPr lang="en-GB" b="1" dirty="0"/>
              <a:t>C/C++ &amp; JavaScript </a:t>
            </a:r>
            <a:r>
              <a:rPr lang="en-GB" dirty="0"/>
              <a:t>and can run on Linux , Mac ,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provides an event driven architecture with </a:t>
            </a:r>
            <a:r>
              <a:rPr lang="en-GB" b="1" dirty="0"/>
              <a:t>non blocking I/O</a:t>
            </a:r>
            <a:r>
              <a:rPr lang="en-GB" dirty="0"/>
              <a:t> that is optimal for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uses </a:t>
            </a:r>
            <a:r>
              <a:rPr lang="en-GB" b="1" dirty="0"/>
              <a:t>Google JavaScript V8 </a:t>
            </a:r>
            <a:r>
              <a:rPr lang="en-GB" dirty="0"/>
              <a:t>Engine to Execute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11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V8 ENGINE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7231024" cy="3711634"/>
          </a:xfrm>
        </p:spPr>
        <p:txBody>
          <a:bodyPr/>
          <a:lstStyle/>
          <a:p>
            <a:endParaRPr lang="en-GB" dirty="0"/>
          </a:p>
          <a:p>
            <a:r>
              <a:rPr lang="en-US" b="1" dirty="0"/>
              <a:t>V8</a:t>
            </a:r>
            <a:r>
              <a:rPr lang="en-US" dirty="0"/>
              <a:t> is an open-source JavaScript engine developed by The Chromium Project for Google Chrome and Chromium web browsers.</a:t>
            </a:r>
          </a:p>
          <a:p>
            <a:r>
              <a:rPr lang="en-GB" dirty="0"/>
              <a:t>V8 compiles </a:t>
            </a:r>
            <a:r>
              <a:rPr lang="en-GB" b="1" dirty="0"/>
              <a:t>JavaScript</a:t>
            </a:r>
            <a:r>
              <a:rPr lang="en-GB" dirty="0"/>
              <a:t> to </a:t>
            </a:r>
            <a:r>
              <a:rPr lang="en-GB" b="1" dirty="0"/>
              <a:t>native machine </a:t>
            </a:r>
            <a:r>
              <a:rPr lang="en-GB" dirty="0"/>
              <a:t>code before executing it </a:t>
            </a:r>
          </a:p>
          <a:p>
            <a:r>
              <a:rPr lang="en-GB" dirty="0"/>
              <a:t>V8 can run standalone, or can be embedded into other application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551C-AB16-477D-A164-D75539A4F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24" y="2057399"/>
            <a:ext cx="3029465" cy="3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(I/O)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7849" y="2339546"/>
            <a:ext cx="5138351" cy="1089454"/>
          </a:xfrm>
        </p:spPr>
        <p:txBody>
          <a:bodyPr/>
          <a:lstStyle/>
          <a:p>
            <a:r>
              <a:rPr lang="en-GB" b="1" dirty="0" err="1"/>
              <a:t>Input/Output</a:t>
            </a:r>
            <a:r>
              <a:rPr lang="en-GB" b="1" dirty="0"/>
              <a:t> (I/O)</a:t>
            </a:r>
            <a:r>
              <a:rPr lang="en-GB" dirty="0"/>
              <a:t> is the communication between an information processing system, such as a computer, and the outside world, possibly a human or another information processing system. </a:t>
            </a:r>
          </a:p>
          <a:p>
            <a:r>
              <a:rPr lang="en-GB" b="1" dirty="0"/>
              <a:t>Inputs</a:t>
            </a:r>
            <a:r>
              <a:rPr lang="en-GB" dirty="0"/>
              <a:t> are the signals or data </a:t>
            </a:r>
            <a:r>
              <a:rPr lang="en-GB" b="1" dirty="0"/>
              <a:t>received</a:t>
            </a:r>
            <a:r>
              <a:rPr lang="en-GB" dirty="0"/>
              <a:t> </a:t>
            </a:r>
            <a:r>
              <a:rPr lang="en-GB" b="1" dirty="0"/>
              <a:t>by</a:t>
            </a:r>
            <a:r>
              <a:rPr lang="en-GB" dirty="0"/>
              <a:t> the system</a:t>
            </a:r>
          </a:p>
          <a:p>
            <a:r>
              <a:rPr lang="en-GB" b="1" dirty="0"/>
              <a:t>Outputs</a:t>
            </a:r>
            <a:r>
              <a:rPr lang="en-GB" dirty="0"/>
              <a:t> are the signals or data </a:t>
            </a:r>
            <a:r>
              <a:rPr lang="en-GB" b="1" dirty="0"/>
              <a:t>sent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it. 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A235-EB01-4F0D-82DF-EE6BEEF5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6" y="2386914"/>
            <a:ext cx="6069055" cy="3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BLOKING I/O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8233" y="2180967"/>
            <a:ext cx="5146589" cy="3429000"/>
          </a:xfrm>
        </p:spPr>
        <p:txBody>
          <a:bodyPr/>
          <a:lstStyle/>
          <a:p>
            <a:r>
              <a:rPr lang="en-US" b="1" dirty="0"/>
              <a:t>Blocking</a:t>
            </a:r>
            <a:r>
              <a:rPr lang="en-US" dirty="0"/>
              <a:t> is when the execution of additional JavaScript in the Node.js process must wait until a non-JavaScript operation completes. 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EFDA6-C40E-4549-A24E-5354ECEB7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"/>
          <a:stretch/>
        </p:blipFill>
        <p:spPr>
          <a:xfrm>
            <a:off x="164391" y="2180967"/>
            <a:ext cx="5931609" cy="33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NON-BLOCKING I/O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1417" y="2180968"/>
            <a:ext cx="5014783" cy="3429000"/>
          </a:xfrm>
        </p:spPr>
        <p:txBody>
          <a:bodyPr/>
          <a:lstStyle/>
          <a:p>
            <a:r>
              <a:rPr lang="en-GB" sz="2400" dirty="0"/>
              <a:t>In </a:t>
            </a:r>
            <a:r>
              <a:rPr lang="en-GB" sz="2400" b="1" dirty="0"/>
              <a:t>Non-blocking I/O </a:t>
            </a:r>
            <a:r>
              <a:rPr lang="en-GB" sz="2400" dirty="0"/>
              <a:t>once the request is made we continue on to the next line of code before waiting for the time consuming request to finish.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A1EF7-C28A-413E-8348-08CDC8B66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/>
          <a:stretch/>
        </p:blipFill>
        <p:spPr>
          <a:xfrm>
            <a:off x="228600" y="2057400"/>
            <a:ext cx="5956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SETUP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2705" y="1881710"/>
            <a:ext cx="5146589" cy="3429000"/>
          </a:xfrm>
        </p:spPr>
        <p:txBody>
          <a:bodyPr/>
          <a:lstStyle/>
          <a:p>
            <a:r>
              <a:rPr lang="en-GB" dirty="0"/>
              <a:t>https://nodejs.org/en/download/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815A6-BD54-4ABC-9C24-C031EDB2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61" y="2415433"/>
            <a:ext cx="7198822" cy="40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REPL CONSOLE</a:t>
            </a:r>
            <a:endParaRPr lang="uk-UA" dirty="0"/>
          </a:p>
        </p:txBody>
      </p:sp>
      <p:pic>
        <p:nvPicPr>
          <p:cNvPr id="2050" name="Picture 2" descr="https://www.tutorialsteacher.com/Content/images/nodejs/node-repl.png">
            <a:extLst>
              <a:ext uri="{FF2B5EF4-FFF2-40B4-BE49-F238E27FC236}">
                <a16:creationId xmlns:a16="http://schemas.microsoft.com/office/drawing/2014/main" id="{58B97413-BA80-43A8-A676-39B39032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6" y="1887192"/>
            <a:ext cx="86772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tutorialsteacher.com/Content/images/nodejs/node-repl-examples.png">
            <a:extLst>
              <a:ext uri="{FF2B5EF4-FFF2-40B4-BE49-F238E27FC236}">
                <a16:creationId xmlns:a16="http://schemas.microsoft.com/office/drawing/2014/main" id="{837DECFD-60DF-4295-B414-69F89BEE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" y="4748006"/>
            <a:ext cx="86772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3350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341e6018-ac0a-4dfb-8409-db9e0d25502e"/>
    <ds:schemaRef ds:uri="835f28f2-30f1-4728-84d2-86d96e143488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1068</Words>
  <Application>Microsoft Office PowerPoint</Application>
  <PresentationFormat>Widescreen</PresentationFormat>
  <Paragraphs>134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NODEJS INTRO</vt:lpstr>
      <vt:lpstr>AGENDA</vt:lpstr>
      <vt:lpstr>What is NodeJS ?</vt:lpstr>
      <vt:lpstr>JAVASCRIPT V8 ENGINE</vt:lpstr>
      <vt:lpstr>Input/Output (I/O)</vt:lpstr>
      <vt:lpstr>BLOKING I/O</vt:lpstr>
      <vt:lpstr>NON-BLOCKING I/O</vt:lpstr>
      <vt:lpstr>NODEJS SETUP</vt:lpstr>
      <vt:lpstr>REPL CONSOLE</vt:lpstr>
      <vt:lpstr>REPL CONSOLE</vt:lpstr>
      <vt:lpstr>REPL CONSOLE</vt:lpstr>
      <vt:lpstr>REPL COMMANDS</vt:lpstr>
      <vt:lpstr>NODE PACKAGE MANAGER</vt:lpstr>
      <vt:lpstr>INSTALLING A NPM MODULE </vt:lpstr>
      <vt:lpstr>PACKAGE.JSON</vt:lpstr>
      <vt:lpstr>MODULES IN NODEJS</vt:lpstr>
      <vt:lpstr>LOADING AND EXPORTING MODULES</vt:lpstr>
      <vt:lpstr>LOADING AND EXPORTING MODULES</vt:lpstr>
      <vt:lpstr>GLOBAL OBJECTS</vt:lpstr>
      <vt:lpstr>FILE SYSTEM MODULE</vt:lpstr>
      <vt:lpstr>FILE SYSTEM MODULE</vt:lpstr>
      <vt:lpstr>HTTP MODULE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Nataliya Revutska</dc:creator>
  <cp:lastModifiedBy>Nataliya Revutska</cp:lastModifiedBy>
  <cp:revision>285</cp:revision>
  <dcterms:created xsi:type="dcterms:W3CDTF">2018-11-02T13:55:27Z</dcterms:created>
  <dcterms:modified xsi:type="dcterms:W3CDTF">2021-12-06T17:49:05Z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