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4"/>
  </p:notesMasterIdLst>
  <p:sldIdLst>
    <p:sldId id="1224" r:id="rId7"/>
    <p:sldId id="1225" r:id="rId8"/>
    <p:sldId id="1359" r:id="rId9"/>
    <p:sldId id="1360" r:id="rId10"/>
    <p:sldId id="1361" r:id="rId11"/>
    <p:sldId id="1358" r:id="rId12"/>
    <p:sldId id="1362" r:id="rId13"/>
    <p:sldId id="1339" r:id="rId14"/>
    <p:sldId id="1340" r:id="rId15"/>
    <p:sldId id="1341" r:id="rId16"/>
    <p:sldId id="1344" r:id="rId17"/>
    <p:sldId id="1345" r:id="rId18"/>
    <p:sldId id="1346" r:id="rId19"/>
    <p:sldId id="1351" r:id="rId20"/>
    <p:sldId id="1352" r:id="rId21"/>
    <p:sldId id="1355" r:id="rId22"/>
    <p:sldId id="1356" r:id="rId23"/>
    <p:sldId id="1357" r:id="rId24"/>
    <p:sldId id="1353" r:id="rId25"/>
    <p:sldId id="1354" r:id="rId26"/>
    <p:sldId id="1347" r:id="rId27"/>
    <p:sldId id="1348" r:id="rId28"/>
    <p:sldId id="1349" r:id="rId29"/>
    <p:sldId id="1350" r:id="rId30"/>
    <p:sldId id="1244" r:id="rId31"/>
    <p:sldId id="1246" r:id="rId32"/>
    <p:sldId id="1206"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359"/>
            <p14:sldId id="1360"/>
            <p14:sldId id="1361"/>
            <p14:sldId id="1358"/>
            <p14:sldId id="1362"/>
            <p14:sldId id="1339"/>
            <p14:sldId id="1340"/>
            <p14:sldId id="1341"/>
            <p14:sldId id="1344"/>
            <p14:sldId id="1345"/>
            <p14:sldId id="1346"/>
            <p14:sldId id="1351"/>
            <p14:sldId id="1352"/>
            <p14:sldId id="1355"/>
            <p14:sldId id="1356"/>
            <p14:sldId id="1357"/>
            <p14:sldId id="1353"/>
            <p14:sldId id="1354"/>
            <p14:sldId id="1347"/>
            <p14:sldId id="1348"/>
            <p14:sldId id="1349"/>
            <p14:sldId id="1350"/>
            <p14:sldId id="1244"/>
            <p14:sldId id="1246"/>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E93BDD"/>
    <a:srgbClr val="F49EEE"/>
    <a:srgbClr val="F26D26"/>
    <a:srgbClr val="BA124A"/>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client id="{FCA1E1AD-E0B2-2B07-23B6-A4507EDC415C}" v="21" dt="2020-10-18T12:19:33.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74" autoAdjust="0"/>
  </p:normalViewPr>
  <p:slideViewPr>
    <p:cSldViewPr snapToGrid="0">
      <p:cViewPr varScale="1">
        <p:scale>
          <a:sx n="91" d="100"/>
          <a:sy n="91" d="100"/>
        </p:scale>
        <p:origin x="1236" y="8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Yuriy Bezgachnyuk" userId="S::ybezgach@softserveinc.com::6724a6d5-973d-49ec-bad9-b132e7bb3887" providerId="AD" clId="Web-{FCA1E1AD-E0B2-2B07-23B6-A4507EDC415C}"/>
    <pc:docChg chg="addSld delSld modSld modSection">
      <pc:chgData name="Yuriy Bezgachnyuk" userId="S::ybezgach@softserveinc.com::6724a6d5-973d-49ec-bad9-b132e7bb3887" providerId="AD" clId="Web-{FCA1E1AD-E0B2-2B07-23B6-A4507EDC415C}" dt="2020-10-18T12:19:32.495" v="18" actId="20577"/>
      <pc:docMkLst>
        <pc:docMk/>
      </pc:docMkLst>
      <pc:sldChg chg="modSp">
        <pc:chgData name="Yuriy Bezgachnyuk" userId="S::ybezgach@softserveinc.com::6724a6d5-973d-49ec-bad9-b132e7bb3887" providerId="AD" clId="Web-{FCA1E1AD-E0B2-2B07-23B6-A4507EDC415C}" dt="2020-10-18T12:19:32.495" v="18" actId="20577"/>
        <pc:sldMkLst>
          <pc:docMk/>
          <pc:sldMk cId="4001193277" sldId="1224"/>
        </pc:sldMkLst>
        <pc:spChg chg="mod">
          <ac:chgData name="Yuriy Bezgachnyuk" userId="S::ybezgach@softserveinc.com::6724a6d5-973d-49ec-bad9-b132e7bb3887" providerId="AD" clId="Web-{FCA1E1AD-E0B2-2B07-23B6-A4507EDC415C}" dt="2020-10-18T12:19:32.495" v="18" actId="20577"/>
          <ac:spMkLst>
            <pc:docMk/>
            <pc:sldMk cId="4001193277" sldId="1224"/>
            <ac:spMk id="4" creationId="{C6BFCD7C-0C79-467A-9369-0675D4B541D4}"/>
          </ac:spMkLst>
        </pc:spChg>
      </pc:sldChg>
      <pc:sldChg chg="modSp">
        <pc:chgData name="Yuriy Bezgachnyuk" userId="S::ybezgach@softserveinc.com::6724a6d5-973d-49ec-bad9-b132e7bb3887" providerId="AD" clId="Web-{FCA1E1AD-E0B2-2B07-23B6-A4507EDC415C}" dt="2020-10-18T12:04:44.522" v="11" actId="20577"/>
        <pc:sldMkLst>
          <pc:docMk/>
          <pc:sldMk cId="4282431922" sldId="1340"/>
        </pc:sldMkLst>
        <pc:spChg chg="mod">
          <ac:chgData name="Yuriy Bezgachnyuk" userId="S::ybezgach@softserveinc.com::6724a6d5-973d-49ec-bad9-b132e7bb3887" providerId="AD" clId="Web-{FCA1E1AD-E0B2-2B07-23B6-A4507EDC415C}" dt="2020-10-18T12:04:44.522" v="11" actId="20577"/>
          <ac:spMkLst>
            <pc:docMk/>
            <pc:sldMk cId="4282431922" sldId="1340"/>
            <ac:spMk id="3" creationId="{00000000-0000-0000-0000-000000000000}"/>
          </ac:spMkLst>
        </pc:spChg>
      </pc:sldChg>
      <pc:sldChg chg="add del">
        <pc:chgData name="Yuriy Bezgachnyuk" userId="S::ybezgach@softserveinc.com::6724a6d5-973d-49ec-bad9-b132e7bb3887" providerId="AD" clId="Web-{FCA1E1AD-E0B2-2B07-23B6-A4507EDC415C}" dt="2020-10-18T12:04:59.147" v="13"/>
        <pc:sldMkLst>
          <pc:docMk/>
          <pc:sldMk cId="565804056" sldId="1342"/>
        </pc:sldMkLst>
      </pc:sldChg>
      <pc:sldChg chg="del">
        <pc:chgData name="Yuriy Bezgachnyuk" userId="S::ybezgach@softserveinc.com::6724a6d5-973d-49ec-bad9-b132e7bb3887" providerId="AD" clId="Web-{FCA1E1AD-E0B2-2B07-23B6-A4507EDC415C}" dt="2020-10-18T12:04:56.507" v="12"/>
        <pc:sldMkLst>
          <pc:docMk/>
          <pc:sldMk cId="397669012" sldId="1343"/>
        </pc:sldMkLst>
      </pc:sldChg>
      <pc:sldChg chg="modSp">
        <pc:chgData name="Yuriy Bezgachnyuk" userId="S::ybezgach@softserveinc.com::6724a6d5-973d-49ec-bad9-b132e7bb3887" providerId="AD" clId="Web-{FCA1E1AD-E0B2-2B07-23B6-A4507EDC415C}" dt="2020-10-18T12:13:15.376" v="16" actId="20577"/>
        <pc:sldMkLst>
          <pc:docMk/>
          <pc:sldMk cId="3778922527" sldId="1355"/>
        </pc:sldMkLst>
        <pc:spChg chg="mod">
          <ac:chgData name="Yuriy Bezgachnyuk" userId="S::ybezgach@softserveinc.com::6724a6d5-973d-49ec-bad9-b132e7bb3887" providerId="AD" clId="Web-{FCA1E1AD-E0B2-2B07-23B6-A4507EDC415C}" dt="2020-10-18T12:13:15.376" v="16" actId="20577"/>
          <ac:spMkLst>
            <pc:docMk/>
            <pc:sldMk cId="3778922527" sldId="1355"/>
            <ac:spMk id="3" creationId="{338DA3F2-A922-43C1-8236-7D375013F956}"/>
          </ac:spMkLst>
        </pc:spChg>
      </pc:sld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dirty="0"/>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Because we should assume our work contains mistakes, we all need to check our own work. </a:t>
            </a:r>
          </a:p>
          <a:p>
            <a:r>
              <a:rPr lang="en-US" sz="1200" kern="1200" dirty="0">
                <a:solidFill>
                  <a:schemeClr val="tx1"/>
                </a:solidFill>
                <a:effectLst/>
                <a:latin typeface="+mn-lt"/>
                <a:ea typeface="+mn-ea"/>
                <a:cs typeface="+mn-cs"/>
              </a:rPr>
              <a:t>However, some mistakes come from bad assumptions and blind spots, so we might make the same mistakes when we check our own work as we made when we did it. </a:t>
            </a:r>
          </a:p>
          <a:p>
            <a:r>
              <a:rPr lang="en-US" sz="1200" kern="1200" dirty="0">
                <a:solidFill>
                  <a:schemeClr val="tx1"/>
                </a:solidFill>
                <a:effectLst/>
                <a:latin typeface="+mn-lt"/>
                <a:ea typeface="+mn-ea"/>
                <a:cs typeface="+mn-cs"/>
              </a:rPr>
              <a:t>So we may not notice the flaws in what we have done. </a:t>
            </a:r>
            <a:endParaRPr lang="uk-U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Ideally, we should get someone else to check our work - another person is more likely to spot the flaws.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know that in ordinary life, some of our mistakes do not matter, and some are very important. It is the same with software systems.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days, almost everyone is aware of software systems. We encounter them in our homes, at work, while shopping, and because of mass-communication systems. </a:t>
            </a:r>
          </a:p>
          <a:p>
            <a:r>
              <a:rPr lang="en-US" sz="1200" kern="1200" dirty="0">
                <a:solidFill>
                  <a:schemeClr val="tx1"/>
                </a:solidFill>
                <a:effectLst/>
                <a:latin typeface="+mn-lt"/>
                <a:ea typeface="+mn-ea"/>
                <a:cs typeface="+mn-cs"/>
              </a:rPr>
              <a:t>More and more, they are part of our lives. We use software in day-to-day business applications such as banking and in consumer products such as cars and washing machines. </a:t>
            </a:r>
          </a:p>
          <a:p>
            <a:r>
              <a:rPr lang="en-US" sz="1200" kern="1200" dirty="0">
                <a:solidFill>
                  <a:schemeClr val="tx1"/>
                </a:solidFill>
                <a:effectLst/>
                <a:latin typeface="+mn-lt"/>
                <a:ea typeface="+mn-ea"/>
                <a:cs typeface="+mn-cs"/>
              </a:rPr>
              <a:t>However, most people have had an experience with software that did not work as expected:</a:t>
            </a:r>
          </a:p>
          <a:p>
            <a:pPr marL="171450" indent="-171450">
              <a:buFontTx/>
              <a:buChar char="-"/>
            </a:pPr>
            <a:r>
              <a:rPr lang="en-US" sz="1200" kern="1200" dirty="0">
                <a:solidFill>
                  <a:schemeClr val="tx1"/>
                </a:solidFill>
                <a:effectLst/>
                <a:latin typeface="+mn-lt"/>
                <a:ea typeface="+mn-ea"/>
                <a:cs typeface="+mn-cs"/>
              </a:rPr>
              <a:t>an error on a bill, </a:t>
            </a:r>
          </a:p>
          <a:p>
            <a:pPr marL="171450" indent="-171450">
              <a:buFontTx/>
              <a:buChar char="-"/>
            </a:pPr>
            <a:r>
              <a:rPr lang="en-US" sz="1200" kern="1200" dirty="0">
                <a:solidFill>
                  <a:schemeClr val="tx1"/>
                </a:solidFill>
                <a:effectLst/>
                <a:latin typeface="+mn-lt"/>
                <a:ea typeface="+mn-ea"/>
                <a:cs typeface="+mn-cs"/>
              </a:rPr>
              <a:t>a delay when waiting for a credit card to process </a:t>
            </a:r>
          </a:p>
          <a:p>
            <a:pPr marL="171450" indent="-171450">
              <a:buFontTx/>
              <a:buChar char="-"/>
            </a:pPr>
            <a:r>
              <a:rPr lang="en-US" sz="1200" kern="1200" dirty="0">
                <a:solidFill>
                  <a:schemeClr val="tx1"/>
                </a:solidFill>
                <a:effectLst/>
                <a:latin typeface="+mn-lt"/>
                <a:ea typeface="+mn-ea"/>
                <a:cs typeface="+mn-cs"/>
              </a:rPr>
              <a:t>and a website that did not load correctly are common examples of problems that may happen because of software problems.</a:t>
            </a:r>
            <a:endParaRPr lang="uk-UA" sz="1200" kern="1200" dirty="0">
              <a:solidFill>
                <a:schemeClr val="tx1"/>
              </a:solidFill>
              <a:effectLst/>
              <a:latin typeface="+mn-lt"/>
              <a:ea typeface="+mn-ea"/>
              <a:cs typeface="+mn-cs"/>
            </a:endParaRP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1473009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Testing helps us to measure the quality of software in terms of the number of defects found, the tests run, and the system covered by the tests.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do this for both the functional attributes of the software (for example, printing a report correctly) and for the non-functional software requirements and characteristics (for example, printing a report quickly enough).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Testing can give confidence in the quality of the software if it finds few or no defects, provided we are happy that the testing is sufficiently rigorous.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Of course, a poor test may uncover few defects and leave us with a false sense of security.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well-designed test will uncover defects if they are present and so, if such a test passes, we will rightly be more confident in the software and be able to assert that the overall level of risk of using the system has been reduced.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testing does find defects, the quality of the software system increases when those defects are fixed, provided the fixes are carried out properly.</a:t>
            </a:r>
            <a:endParaRPr lang="uk-UA" sz="1200" kern="1200" dirty="0">
              <a:solidFill>
                <a:schemeClr val="tx1"/>
              </a:solidFill>
              <a:effectLst/>
              <a:latin typeface="+mn-lt"/>
              <a:ea typeface="+mn-ea"/>
              <a:cs typeface="+mn-cs"/>
            </a:endParaRPr>
          </a:p>
          <a:p>
            <a:endParaRPr lang="en-US" i="0"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1674730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User acceptance testing (UAT) </a:t>
            </a:r>
          </a:p>
          <a:p>
            <a:r>
              <a:rPr lang="en-US" sz="1200" kern="1200" dirty="0">
                <a:solidFill>
                  <a:schemeClr val="tx1"/>
                </a:solidFill>
                <a:effectLst/>
                <a:latin typeface="+mn-lt"/>
                <a:ea typeface="+mn-ea"/>
                <a:cs typeface="+mn-cs"/>
              </a:rPr>
              <a:t>The acceptance testing of the system by users is typically focused on validating the fitness for use of the system by intended users in a real or simulated operational environment. The main objective is building confidence that the users can use the system to meet their needs, fulfill requirements, and perform business processes with minimum difficulty, cost, and risk</a:t>
            </a:r>
          </a:p>
          <a:p>
            <a:endParaRPr lang="en-US" b="1" dirty="0"/>
          </a:p>
          <a:p>
            <a:r>
              <a:rPr lang="en-US" sz="1200" b="1" kern="1200" dirty="0">
                <a:solidFill>
                  <a:schemeClr val="tx1"/>
                </a:solidFill>
                <a:effectLst/>
                <a:latin typeface="+mn-lt"/>
                <a:ea typeface="+mn-ea"/>
                <a:cs typeface="+mn-cs"/>
              </a:rPr>
              <a:t>Operational acceptance testing (OAT) </a:t>
            </a:r>
          </a:p>
          <a:p>
            <a:r>
              <a:rPr lang="en-US" sz="1200" kern="1200" dirty="0">
                <a:solidFill>
                  <a:schemeClr val="tx1"/>
                </a:solidFill>
                <a:effectLst/>
                <a:latin typeface="+mn-lt"/>
                <a:ea typeface="+mn-ea"/>
                <a:cs typeface="+mn-cs"/>
              </a:rPr>
              <a:t>The acceptance testing of the system by operations or systems administration staff is usually performed in a (simulated) production environment. The tests focus on operational aspects, and may include: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Testing of backup and restore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Installing, uninstalling and upgrading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Disaster recovery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User management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Maintenance tasks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Data load and migration tasks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Checks for security vulnerabilities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Performance testing </a:t>
            </a:r>
          </a:p>
          <a:p>
            <a:r>
              <a:rPr lang="en-US" sz="1200" kern="1200" dirty="0">
                <a:solidFill>
                  <a:schemeClr val="tx1"/>
                </a:solidFill>
                <a:effectLst/>
                <a:latin typeface="+mn-lt"/>
                <a:ea typeface="+mn-ea"/>
                <a:cs typeface="+mn-cs"/>
              </a:rPr>
              <a:t>The main objective of operational acceptance testing is building confidence that the operators or system administrators can keep the system working properly for the users in the operational environment, even under exceptional or difficult conditions. </a:t>
            </a:r>
          </a:p>
          <a:p>
            <a:endParaRPr lang="en-US" b="1" dirty="0"/>
          </a:p>
          <a:p>
            <a:r>
              <a:rPr lang="en-US" sz="1200" b="1" kern="1200" dirty="0">
                <a:solidFill>
                  <a:schemeClr val="tx1"/>
                </a:solidFill>
                <a:effectLst/>
                <a:latin typeface="+mn-lt"/>
                <a:ea typeface="+mn-ea"/>
                <a:cs typeface="+mn-cs"/>
              </a:rPr>
              <a:t>Contractual and regulatory acceptance testing </a:t>
            </a:r>
          </a:p>
          <a:p>
            <a:r>
              <a:rPr lang="en-US" sz="1200" kern="1200" dirty="0">
                <a:solidFill>
                  <a:schemeClr val="tx1"/>
                </a:solidFill>
                <a:effectLst/>
                <a:latin typeface="+mn-lt"/>
                <a:ea typeface="+mn-ea"/>
                <a:cs typeface="+mn-cs"/>
              </a:rPr>
              <a:t>Contractual acceptance testing is performed against a contract’s acceptance criteria for producing custom-developed software. Acceptance criteria should be defined when the parties agree to the contract. Contractual acceptance testing is often performed by users or by independent testers. </a:t>
            </a:r>
          </a:p>
          <a:p>
            <a:r>
              <a:rPr lang="en-US" sz="1200" kern="1200" dirty="0">
                <a:solidFill>
                  <a:schemeClr val="tx1"/>
                </a:solidFill>
                <a:effectLst/>
                <a:latin typeface="+mn-lt"/>
                <a:ea typeface="+mn-ea"/>
                <a:cs typeface="+mn-cs"/>
              </a:rPr>
              <a:t>Regulatory acceptance testing is performed against any regulations that must be adhered to, such as government, legal, or safety regulations. Regulatory acceptance testing is often performed by users or by independent testers, sometimes with the results being witnessed or audited by regulatory agencies. </a:t>
            </a:r>
          </a:p>
          <a:p>
            <a:r>
              <a:rPr lang="en-US" sz="1200" kern="1200" dirty="0">
                <a:solidFill>
                  <a:schemeClr val="tx1"/>
                </a:solidFill>
                <a:effectLst/>
                <a:latin typeface="+mn-lt"/>
                <a:ea typeface="+mn-ea"/>
                <a:cs typeface="+mn-cs"/>
              </a:rPr>
              <a:t>The main objective of contractual and regulatory acceptance testing is building confidence that contractual or regulatory compliance has been achieved. </a:t>
            </a:r>
          </a:p>
          <a:p>
            <a:endParaRPr lang="en-US" b="1" dirty="0"/>
          </a:p>
          <a:p>
            <a:r>
              <a:rPr lang="en-US" b="1" dirty="0"/>
              <a:t>Alpha and beta testing</a:t>
            </a:r>
          </a:p>
          <a:p>
            <a:r>
              <a:rPr lang="en-US" sz="1200" kern="1200" dirty="0">
                <a:solidFill>
                  <a:schemeClr val="tx1"/>
                </a:solidFill>
                <a:effectLst/>
                <a:latin typeface="+mn-lt"/>
                <a:ea typeface="+mn-ea"/>
                <a:cs typeface="+mn-cs"/>
              </a:rPr>
              <a:t>Alpha and beta testing are typically used by developers of commercial off-the-shelf (COTS) software who </a:t>
            </a:r>
          </a:p>
          <a:p>
            <a:r>
              <a:rPr lang="en-US" sz="1200" kern="1200" dirty="0">
                <a:solidFill>
                  <a:schemeClr val="tx1"/>
                </a:solidFill>
                <a:effectLst/>
                <a:latin typeface="+mn-lt"/>
                <a:ea typeface="+mn-ea"/>
                <a:cs typeface="+mn-cs"/>
              </a:rPr>
              <a:t>want to get feedback from potential or existing users, customers, and/or operators before the software </a:t>
            </a:r>
          </a:p>
          <a:p>
            <a:r>
              <a:rPr lang="en-US" sz="1200" kern="1200" dirty="0">
                <a:solidFill>
                  <a:schemeClr val="tx1"/>
                </a:solidFill>
                <a:effectLst/>
                <a:latin typeface="+mn-lt"/>
                <a:ea typeface="+mn-ea"/>
                <a:cs typeface="+mn-cs"/>
              </a:rPr>
              <a:t>product is put on the market.</a:t>
            </a:r>
          </a:p>
          <a:p>
            <a:endParaRPr lang="en-US" b="1" dirty="0"/>
          </a:p>
          <a:p>
            <a:r>
              <a:rPr lang="en-US" b="1" dirty="0"/>
              <a:t>Who performs it?</a:t>
            </a:r>
            <a:endParaRPr lang="en-US" dirty="0"/>
          </a:p>
          <a:p>
            <a:pPr marL="171450" indent="-171450">
              <a:buFont typeface="Arial" panose="020B0604020202020204" pitchFamily="34" charset="0"/>
              <a:buChar char="•"/>
            </a:pPr>
            <a:r>
              <a:rPr lang="en-US" b="1" i="1" u="sng" dirty="0"/>
              <a:t>Internal Acceptance Testing</a:t>
            </a:r>
            <a:r>
              <a:rPr lang="en-US" i="1" dirty="0"/>
              <a:t> </a:t>
            </a:r>
            <a:r>
              <a:rPr lang="en-US" dirty="0"/>
              <a:t>(Also known as Alpha Testing) is performed by members of the organization that developed the software but who are not directly involved in the project (Development or Testing). Usually, it is the members of Product Management, Sales and/or Customer Support.</a:t>
            </a:r>
          </a:p>
          <a:p>
            <a:r>
              <a:rPr lang="en-US" b="1" i="1" u="sng" dirty="0"/>
              <a:t>External Acceptance Testing </a:t>
            </a:r>
            <a:r>
              <a:rPr lang="en-US" dirty="0"/>
              <a:t>is performed by people who are not employees of the organization that developed the software. </a:t>
            </a:r>
            <a:r>
              <a:rPr lang="en-US" sz="1200" kern="1200" dirty="0">
                <a:solidFill>
                  <a:schemeClr val="tx1"/>
                </a:solidFill>
                <a:effectLst/>
                <a:latin typeface="+mn-lt"/>
                <a:ea typeface="+mn-ea"/>
                <a:cs typeface="+mn-cs"/>
              </a:rPr>
              <a:t>Beta testing is performed by potential or existing customers, and/or operators at their own locations. Beta </a:t>
            </a:r>
          </a:p>
          <a:p>
            <a:r>
              <a:rPr lang="en-US" sz="1200" kern="1200" dirty="0">
                <a:solidFill>
                  <a:schemeClr val="tx1"/>
                </a:solidFill>
                <a:effectLst/>
                <a:latin typeface="+mn-lt"/>
                <a:ea typeface="+mn-ea"/>
                <a:cs typeface="+mn-cs"/>
              </a:rPr>
              <a:t>testing may come after alpha testing, or may occur without any preceding alpha testing having occurred. </a:t>
            </a:r>
          </a:p>
          <a:p>
            <a:pPr marL="0" indent="0">
              <a:buFont typeface="Arial" panose="020B0604020202020204" pitchFamily="34" charset="0"/>
              <a:buNone/>
            </a:pPr>
            <a:endParaRPr lang="en-US" dirty="0"/>
          </a:p>
          <a:p>
            <a:r>
              <a:rPr lang="en-US" sz="1200" kern="1200" dirty="0">
                <a:solidFill>
                  <a:schemeClr val="tx1"/>
                </a:solidFill>
                <a:effectLst/>
                <a:latin typeface="+mn-lt"/>
                <a:ea typeface="+mn-ea"/>
                <a:cs typeface="+mn-cs"/>
              </a:rPr>
              <a:t>One objective of alpha and beta testing is building confidence among potential or existing customers, and/or operators that they can use the system under normal, everyday conditions, and in the operational </a:t>
            </a:r>
          </a:p>
          <a:p>
            <a:r>
              <a:rPr lang="en-US" sz="1200" kern="1200" dirty="0">
                <a:solidFill>
                  <a:schemeClr val="tx1"/>
                </a:solidFill>
                <a:effectLst/>
                <a:latin typeface="+mn-lt"/>
                <a:ea typeface="+mn-ea"/>
                <a:cs typeface="+mn-cs"/>
              </a:rPr>
              <a:t>environment(s) to achieve their objectives with minimum difficulty, cost, and risk. Another objective may </a:t>
            </a:r>
          </a:p>
          <a:p>
            <a:r>
              <a:rPr lang="en-US" sz="1200" kern="1200" dirty="0">
                <a:solidFill>
                  <a:schemeClr val="tx1"/>
                </a:solidFill>
                <a:effectLst/>
                <a:latin typeface="+mn-lt"/>
                <a:ea typeface="+mn-ea"/>
                <a:cs typeface="+mn-cs"/>
              </a:rPr>
              <a:t>be the detection of defects related to the conditions and environment(s) in which the system will be used, </a:t>
            </a:r>
          </a:p>
          <a:p>
            <a:r>
              <a:rPr lang="en-US" sz="1200" kern="1200" dirty="0">
                <a:solidFill>
                  <a:schemeClr val="tx1"/>
                </a:solidFill>
                <a:effectLst/>
                <a:latin typeface="+mn-lt"/>
                <a:ea typeface="+mn-ea"/>
                <a:cs typeface="+mn-cs"/>
              </a:rPr>
              <a:t>especially when those conditions and environment(s) are difficult to replicate by the development team. </a:t>
            </a:r>
          </a:p>
          <a:p>
            <a:endParaRPr lang="en-US" dirty="0"/>
          </a:p>
          <a:p>
            <a:endParaRPr lang="en-US" dirty="0"/>
          </a:p>
          <a:p>
            <a:r>
              <a:rPr lang="en-US" dirty="0"/>
              <a:t>References: http://softwaretestingfundamentals.com/acceptance-testing/</a:t>
            </a:r>
          </a:p>
          <a:p>
            <a:endParaRPr lang="en-US" dirty="0"/>
          </a:p>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26</a:t>
            </a:fld>
            <a:endParaRPr lang="en-GB"/>
          </a:p>
        </p:txBody>
      </p:sp>
    </p:spTree>
    <p:extLst>
      <p:ext uri="{BB962C8B-B14F-4D97-AF65-F5344CB8AC3E}">
        <p14:creationId xmlns:p14="http://schemas.microsoft.com/office/powerpoint/2010/main" val="1823141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a:xfrm>
            <a:off x="685800" y="5915025"/>
            <a:ext cx="6377152" cy="760095"/>
          </a:xfrm>
        </p:spPr>
        <p:txBody>
          <a:bodyPr lIns="0" tIns="45720" rIns="91440" bIns="45720" anchor="t"/>
          <a:lstStyle/>
          <a:p>
            <a:r>
              <a:rPr lang="en-US" dirty="0"/>
              <a:t>Sprint 14. Tests (Session 1) Introduction to testing</a:t>
            </a:r>
          </a:p>
          <a:p>
            <a:r>
              <a:rPr lang="en-US" dirty="0">
                <a:latin typeface="Open Sans"/>
              </a:rPr>
              <a:t>By Yuriy </a:t>
            </a:r>
            <a:r>
              <a:rPr lang="en-US" dirty="0" err="1">
                <a:latin typeface="Open Sans"/>
              </a:rPr>
              <a:t>Bezgachnyuk</a:t>
            </a:r>
            <a:r>
              <a:rPr lang="en-US" dirty="0">
                <a:latin typeface="Open Sans"/>
              </a:rPr>
              <a:t>, October, 2020</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REACT ONLINE MARATHON</a:t>
            </a:r>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TYPES</a:t>
            </a:r>
            <a:endParaRPr lang="uk-UA" dirty="0"/>
          </a:p>
        </p:txBody>
      </p:sp>
      <p:grpSp>
        <p:nvGrpSpPr>
          <p:cNvPr id="4" name="Group 3">
            <a:extLst>
              <a:ext uri="{FF2B5EF4-FFF2-40B4-BE49-F238E27FC236}">
                <a16:creationId xmlns:a16="http://schemas.microsoft.com/office/drawing/2014/main" id="{89E0662A-DAD7-4697-B0D2-3F6D6D944837}"/>
              </a:ext>
            </a:extLst>
          </p:cNvPr>
          <p:cNvGrpSpPr/>
          <p:nvPr/>
        </p:nvGrpSpPr>
        <p:grpSpPr>
          <a:xfrm>
            <a:off x="1001110" y="1927770"/>
            <a:ext cx="8645113" cy="4509816"/>
            <a:chOff x="1889694" y="1288678"/>
            <a:chExt cx="8282493" cy="4509816"/>
          </a:xfrm>
        </p:grpSpPr>
        <p:sp>
          <p:nvSpPr>
            <p:cNvPr id="5" name="Прямоугольник 28"/>
            <p:cNvSpPr/>
            <p:nvPr/>
          </p:nvSpPr>
          <p:spPr>
            <a:xfrm>
              <a:off x="8666491" y="2986876"/>
              <a:ext cx="1117787" cy="369332"/>
            </a:xfrm>
            <a:prstGeom prst="rect">
              <a:avLst/>
            </a:prstGeom>
          </p:spPr>
          <p:txBody>
            <a:bodyPr wrap="square">
              <a:spAutoFit/>
            </a:bodyPr>
            <a:lstStyle/>
            <a:p>
              <a:r>
                <a:rPr lang="en-US" b="1" dirty="0">
                  <a:solidFill>
                    <a:schemeClr val="bg1"/>
                  </a:solidFill>
                  <a:latin typeface="Batang" pitchFamily="18" charset="-127"/>
                  <a:ea typeface="Batang" pitchFamily="18" charset="-127"/>
                </a:rPr>
                <a:t>Ad-hoc</a:t>
              </a:r>
              <a:endParaRPr lang="ru-RU" b="1" dirty="0">
                <a:solidFill>
                  <a:schemeClr val="bg1"/>
                </a:solidFill>
                <a:latin typeface="Batang" pitchFamily="18" charset="-127"/>
                <a:ea typeface="Batang" pitchFamily="18" charset="-127"/>
              </a:endParaRPr>
            </a:p>
          </p:txBody>
        </p:sp>
        <p:grpSp>
          <p:nvGrpSpPr>
            <p:cNvPr id="6" name="Group 5">
              <a:extLst>
                <a:ext uri="{FF2B5EF4-FFF2-40B4-BE49-F238E27FC236}">
                  <a16:creationId xmlns:a16="http://schemas.microsoft.com/office/drawing/2014/main" id="{DC8EB63F-A152-4FBC-99B7-52E0F7311C13}"/>
                </a:ext>
              </a:extLst>
            </p:cNvPr>
            <p:cNvGrpSpPr/>
            <p:nvPr/>
          </p:nvGrpSpPr>
          <p:grpSpPr>
            <a:xfrm>
              <a:off x="1889694" y="1288678"/>
              <a:ext cx="8282493" cy="4509816"/>
              <a:chOff x="2151489" y="1174092"/>
              <a:chExt cx="8282493" cy="4509816"/>
            </a:xfrm>
          </p:grpSpPr>
          <p:grpSp>
            <p:nvGrpSpPr>
              <p:cNvPr id="7" name="Group 6">
                <a:extLst>
                  <a:ext uri="{FF2B5EF4-FFF2-40B4-BE49-F238E27FC236}">
                    <a16:creationId xmlns:a16="http://schemas.microsoft.com/office/drawing/2014/main" id="{20F1DB69-E639-45E6-B32D-D6CAD772B6EC}"/>
                  </a:ext>
                </a:extLst>
              </p:cNvPr>
              <p:cNvGrpSpPr/>
              <p:nvPr/>
            </p:nvGrpSpPr>
            <p:grpSpPr>
              <a:xfrm>
                <a:off x="2151489" y="1174092"/>
                <a:ext cx="8282493" cy="4509816"/>
                <a:chOff x="2043912" y="1371601"/>
                <a:chExt cx="8282493" cy="4509816"/>
              </a:xfrm>
            </p:grpSpPr>
            <p:grpSp>
              <p:nvGrpSpPr>
                <p:cNvPr id="9" name="Group 8">
                  <a:extLst>
                    <a:ext uri="{FF2B5EF4-FFF2-40B4-BE49-F238E27FC236}">
                      <a16:creationId xmlns:a16="http://schemas.microsoft.com/office/drawing/2014/main" id="{C63B47E1-FF7D-4F16-84A7-2F00C9DEC03B}"/>
                    </a:ext>
                  </a:extLst>
                </p:cNvPr>
                <p:cNvGrpSpPr/>
                <p:nvPr/>
              </p:nvGrpSpPr>
              <p:grpSpPr>
                <a:xfrm>
                  <a:off x="2043912" y="1371601"/>
                  <a:ext cx="8282493" cy="4509816"/>
                  <a:chOff x="1900477" y="1381582"/>
                  <a:chExt cx="8282493" cy="4509816"/>
                </a:xfrm>
              </p:grpSpPr>
              <p:sp>
                <p:nvSpPr>
                  <p:cNvPr id="11" name="TextBox 10"/>
                  <p:cNvSpPr txBox="1"/>
                  <p:nvPr/>
                </p:nvSpPr>
                <p:spPr>
                  <a:xfrm>
                    <a:off x="7848600" y="1381582"/>
                    <a:ext cx="1828800" cy="400110"/>
                  </a:xfrm>
                  <a:prstGeom prst="rect">
                    <a:avLst/>
                  </a:prstGeom>
                  <a:noFill/>
                </p:spPr>
                <p:txBody>
                  <a:bodyPr wrap="square" rtlCol="0">
                    <a:spAutoFit/>
                  </a:bodyPr>
                  <a:lstStyle/>
                  <a:p>
                    <a:r>
                      <a:rPr lang="en-US" sz="2000" b="1" dirty="0">
                        <a:solidFill>
                          <a:schemeClr val="bg1"/>
                        </a:solidFill>
                        <a:latin typeface="Papyrus" pitchFamily="66" charset="0"/>
                      </a:rPr>
                      <a:t>Conformance</a:t>
                    </a:r>
                    <a:endParaRPr lang="ru-RU" sz="2000" b="1" dirty="0">
                      <a:solidFill>
                        <a:schemeClr val="bg1"/>
                      </a:solidFill>
                    </a:endParaRPr>
                  </a:p>
                </p:txBody>
              </p:sp>
              <p:sp>
                <p:nvSpPr>
                  <p:cNvPr id="12" name="Прямоугольник 24"/>
                  <p:cNvSpPr/>
                  <p:nvPr/>
                </p:nvSpPr>
                <p:spPr>
                  <a:xfrm>
                    <a:off x="3950747" y="1615276"/>
                    <a:ext cx="1290913" cy="369332"/>
                  </a:xfrm>
                  <a:prstGeom prst="rect">
                    <a:avLst/>
                  </a:prstGeom>
                </p:spPr>
                <p:txBody>
                  <a:bodyPr wrap="square">
                    <a:spAutoFit/>
                  </a:bodyPr>
                  <a:lstStyle/>
                  <a:p>
                    <a:r>
                      <a:rPr lang="en-US" b="1" dirty="0">
                        <a:solidFill>
                          <a:schemeClr val="bg1"/>
                        </a:solidFill>
                        <a:latin typeface="Batang" pitchFamily="18" charset="-127"/>
                        <a:ea typeface="Batang" pitchFamily="18" charset="-127"/>
                      </a:rPr>
                      <a:t>Security </a:t>
                    </a:r>
                    <a:endParaRPr lang="ru-RU" b="1" dirty="0">
                      <a:solidFill>
                        <a:schemeClr val="bg1"/>
                      </a:solidFill>
                      <a:latin typeface="Batang" pitchFamily="18" charset="-127"/>
                      <a:ea typeface="Batang" pitchFamily="18" charset="-127"/>
                    </a:endParaRPr>
                  </a:p>
                </p:txBody>
              </p:sp>
              <p:grpSp>
                <p:nvGrpSpPr>
                  <p:cNvPr id="13" name="Group 12">
                    <a:extLst>
                      <a:ext uri="{FF2B5EF4-FFF2-40B4-BE49-F238E27FC236}">
                        <a16:creationId xmlns:a16="http://schemas.microsoft.com/office/drawing/2014/main" id="{2736944C-ED86-4942-AC84-D75866F316A5}"/>
                      </a:ext>
                    </a:extLst>
                  </p:cNvPr>
                  <p:cNvGrpSpPr/>
                  <p:nvPr/>
                </p:nvGrpSpPr>
                <p:grpSpPr>
                  <a:xfrm>
                    <a:off x="1900477" y="1381582"/>
                    <a:ext cx="8282493" cy="4509816"/>
                    <a:chOff x="2069526" y="1310476"/>
                    <a:chExt cx="8282493" cy="4509816"/>
                  </a:xfrm>
                </p:grpSpPr>
                <p:sp>
                  <p:nvSpPr>
                    <p:cNvPr id="14" name="TextBox 13"/>
                    <p:cNvSpPr txBox="1"/>
                    <p:nvPr/>
                  </p:nvSpPr>
                  <p:spPr>
                    <a:xfrm>
                      <a:off x="2286001" y="1386676"/>
                      <a:ext cx="1676401" cy="369332"/>
                    </a:xfrm>
                    <a:prstGeom prst="rect">
                      <a:avLst/>
                    </a:prstGeom>
                    <a:noFill/>
                  </p:spPr>
                  <p:txBody>
                    <a:bodyPr wrap="square" rtlCol="0">
                      <a:spAutoFit/>
                    </a:bodyPr>
                    <a:lstStyle/>
                    <a:p>
                      <a:r>
                        <a:rPr lang="en-US" dirty="0">
                          <a:solidFill>
                            <a:schemeClr val="bg1"/>
                          </a:solidFill>
                          <a:latin typeface="Lucida Handwriting" pitchFamily="66" charset="0"/>
                        </a:rPr>
                        <a:t>Acceptance</a:t>
                      </a:r>
                      <a:endParaRPr lang="ru-RU" dirty="0">
                        <a:solidFill>
                          <a:schemeClr val="bg1"/>
                        </a:solidFill>
                      </a:endParaRPr>
                    </a:p>
                  </p:txBody>
                </p:sp>
                <p:sp>
                  <p:nvSpPr>
                    <p:cNvPr id="15" name="TextBox 14"/>
                    <p:cNvSpPr txBox="1"/>
                    <p:nvPr/>
                  </p:nvSpPr>
                  <p:spPr>
                    <a:xfrm>
                      <a:off x="5108865" y="1310476"/>
                      <a:ext cx="1593273" cy="369332"/>
                    </a:xfrm>
                    <a:prstGeom prst="rect">
                      <a:avLst/>
                    </a:prstGeom>
                    <a:noFill/>
                  </p:spPr>
                  <p:txBody>
                    <a:bodyPr wrap="square" rtlCol="0">
                      <a:spAutoFit/>
                    </a:bodyPr>
                    <a:lstStyle/>
                    <a:p>
                      <a:r>
                        <a:rPr lang="en-US" dirty="0">
                          <a:solidFill>
                            <a:schemeClr val="bg1"/>
                          </a:solidFill>
                          <a:latin typeface="Lucida Handwriting" pitchFamily="66" charset="0"/>
                        </a:rPr>
                        <a:t>Black  Box</a:t>
                      </a:r>
                      <a:endParaRPr lang="ru-RU" dirty="0">
                        <a:solidFill>
                          <a:schemeClr val="bg1"/>
                        </a:solidFill>
                      </a:endParaRPr>
                    </a:p>
                  </p:txBody>
                </p:sp>
                <p:sp>
                  <p:nvSpPr>
                    <p:cNvPr id="16" name="Прямоугольник 34"/>
                    <p:cNvSpPr/>
                    <p:nvPr/>
                  </p:nvSpPr>
                  <p:spPr>
                    <a:xfrm>
                      <a:off x="7380007" y="1920076"/>
                      <a:ext cx="2972012" cy="369332"/>
                    </a:xfrm>
                    <a:prstGeom prst="rect">
                      <a:avLst/>
                    </a:prstGeom>
                  </p:spPr>
                  <p:txBody>
                    <a:bodyPr wrap="none">
                      <a:spAutoFit/>
                    </a:bodyPr>
                    <a:lstStyle/>
                    <a:p>
                      <a:r>
                        <a:rPr lang="en-US" dirty="0">
                          <a:solidFill>
                            <a:schemeClr val="bg1"/>
                          </a:solidFill>
                          <a:latin typeface="Lucida Handwriting" pitchFamily="66" charset="0"/>
                        </a:rPr>
                        <a:t>Internationalization </a:t>
                      </a:r>
                      <a:endParaRPr lang="ru-RU" dirty="0">
                        <a:solidFill>
                          <a:schemeClr val="bg1"/>
                        </a:solidFill>
                      </a:endParaRPr>
                    </a:p>
                  </p:txBody>
                </p:sp>
                <p:grpSp>
                  <p:nvGrpSpPr>
                    <p:cNvPr id="17" name="Group 16">
                      <a:extLst>
                        <a:ext uri="{FF2B5EF4-FFF2-40B4-BE49-F238E27FC236}">
                          <a16:creationId xmlns:a16="http://schemas.microsoft.com/office/drawing/2014/main" id="{50BB0F7B-371E-4A30-8154-FCBED50910A9}"/>
                        </a:ext>
                      </a:extLst>
                    </p:cNvPr>
                    <p:cNvGrpSpPr/>
                    <p:nvPr/>
                  </p:nvGrpSpPr>
                  <p:grpSpPr>
                    <a:xfrm>
                      <a:off x="2069526" y="1762582"/>
                      <a:ext cx="7477887" cy="4057710"/>
                      <a:chOff x="2069526" y="1762582"/>
                      <a:chExt cx="7477887" cy="4057710"/>
                    </a:xfrm>
                  </p:grpSpPr>
                  <p:sp>
                    <p:nvSpPr>
                      <p:cNvPr id="18" name="TextBox 17"/>
                      <p:cNvSpPr txBox="1"/>
                      <p:nvPr/>
                    </p:nvSpPr>
                    <p:spPr>
                      <a:xfrm>
                        <a:off x="4693920" y="2072476"/>
                        <a:ext cx="914400" cy="369332"/>
                      </a:xfrm>
                      <a:prstGeom prst="rect">
                        <a:avLst/>
                      </a:prstGeom>
                      <a:noFill/>
                    </p:spPr>
                    <p:txBody>
                      <a:bodyPr wrap="square" rtlCol="0">
                        <a:spAutoFit/>
                      </a:bodyPr>
                      <a:lstStyle/>
                      <a:p>
                        <a:r>
                          <a:rPr lang="en-US" b="1" dirty="0">
                            <a:solidFill>
                              <a:schemeClr val="bg1"/>
                            </a:solidFill>
                            <a:latin typeface="Batang" pitchFamily="18" charset="-127"/>
                            <a:ea typeface="Batang" pitchFamily="18" charset="-127"/>
                          </a:rPr>
                          <a:t>Load</a:t>
                        </a:r>
                        <a:endParaRPr lang="ru-RU" b="1" dirty="0">
                          <a:solidFill>
                            <a:schemeClr val="bg1"/>
                          </a:solidFill>
                          <a:latin typeface="Batang" pitchFamily="18" charset="-127"/>
                          <a:ea typeface="Batang" pitchFamily="18" charset="-127"/>
                        </a:endParaRPr>
                      </a:p>
                    </p:txBody>
                  </p:sp>
                  <p:sp>
                    <p:nvSpPr>
                      <p:cNvPr id="19" name="TextBox 18"/>
                      <p:cNvSpPr txBox="1"/>
                      <p:nvPr/>
                    </p:nvSpPr>
                    <p:spPr>
                      <a:xfrm>
                        <a:off x="2140527" y="3215476"/>
                        <a:ext cx="1662545" cy="369332"/>
                      </a:xfrm>
                      <a:prstGeom prst="rect">
                        <a:avLst/>
                      </a:prstGeom>
                      <a:noFill/>
                    </p:spPr>
                    <p:txBody>
                      <a:bodyPr wrap="square" rtlCol="0">
                        <a:spAutoFit/>
                      </a:bodyPr>
                      <a:lstStyle/>
                      <a:p>
                        <a:r>
                          <a:rPr lang="en-US" b="1" dirty="0">
                            <a:solidFill>
                              <a:schemeClr val="bg1"/>
                            </a:solidFill>
                            <a:latin typeface="Batang" pitchFamily="18" charset="-127"/>
                            <a:ea typeface="Batang" pitchFamily="18" charset="-127"/>
                          </a:rPr>
                          <a:t>Compatibility</a:t>
                        </a:r>
                        <a:endParaRPr lang="ru-RU" b="1" dirty="0">
                          <a:solidFill>
                            <a:schemeClr val="bg1"/>
                          </a:solidFill>
                          <a:latin typeface="Batang" pitchFamily="18" charset="-127"/>
                          <a:ea typeface="Batang" pitchFamily="18" charset="-127"/>
                        </a:endParaRPr>
                      </a:p>
                    </p:txBody>
                  </p:sp>
                  <p:sp>
                    <p:nvSpPr>
                      <p:cNvPr id="20" name="TextBox 19"/>
                      <p:cNvSpPr txBox="1"/>
                      <p:nvPr/>
                    </p:nvSpPr>
                    <p:spPr>
                      <a:xfrm>
                        <a:off x="4566458" y="2981782"/>
                        <a:ext cx="1413164" cy="400110"/>
                      </a:xfrm>
                      <a:prstGeom prst="rect">
                        <a:avLst/>
                      </a:prstGeom>
                      <a:noFill/>
                    </p:spPr>
                    <p:txBody>
                      <a:bodyPr wrap="square" rtlCol="0">
                        <a:spAutoFit/>
                      </a:bodyPr>
                      <a:lstStyle/>
                      <a:p>
                        <a:r>
                          <a:rPr lang="en-US" sz="2000" b="1" dirty="0">
                            <a:solidFill>
                              <a:schemeClr val="bg1"/>
                            </a:solidFill>
                            <a:latin typeface="Papyrus" pitchFamily="66" charset="0"/>
                          </a:rPr>
                          <a:t>Functional</a:t>
                        </a:r>
                        <a:endParaRPr lang="ru-RU" sz="2000" b="1" dirty="0">
                          <a:solidFill>
                            <a:schemeClr val="bg1"/>
                          </a:solidFill>
                        </a:endParaRPr>
                      </a:p>
                    </p:txBody>
                  </p:sp>
                  <p:sp>
                    <p:nvSpPr>
                      <p:cNvPr id="21" name="TextBox 20"/>
                      <p:cNvSpPr txBox="1"/>
                      <p:nvPr/>
                    </p:nvSpPr>
                    <p:spPr>
                      <a:xfrm>
                        <a:off x="7690658" y="3596476"/>
                        <a:ext cx="1413163" cy="369332"/>
                      </a:xfrm>
                      <a:prstGeom prst="rect">
                        <a:avLst/>
                      </a:prstGeom>
                      <a:noFill/>
                    </p:spPr>
                    <p:txBody>
                      <a:bodyPr wrap="square" rtlCol="0">
                        <a:spAutoFit/>
                      </a:bodyPr>
                      <a:lstStyle/>
                      <a:p>
                        <a:r>
                          <a:rPr lang="en-US" b="1" dirty="0">
                            <a:solidFill>
                              <a:schemeClr val="bg1"/>
                            </a:solidFill>
                            <a:latin typeface="Batang" pitchFamily="18" charset="-127"/>
                            <a:ea typeface="Batang" pitchFamily="18" charset="-127"/>
                          </a:rPr>
                          <a:t>Integration</a:t>
                        </a:r>
                        <a:endParaRPr lang="ru-RU" b="1" dirty="0">
                          <a:solidFill>
                            <a:schemeClr val="bg1"/>
                          </a:solidFill>
                          <a:latin typeface="Batang" pitchFamily="18" charset="-127"/>
                          <a:ea typeface="Batang" pitchFamily="18" charset="-127"/>
                        </a:endParaRPr>
                      </a:p>
                    </p:txBody>
                  </p:sp>
                  <p:sp>
                    <p:nvSpPr>
                      <p:cNvPr id="22" name="TextBox 21"/>
                      <p:cNvSpPr txBox="1"/>
                      <p:nvPr/>
                    </p:nvSpPr>
                    <p:spPr>
                      <a:xfrm>
                        <a:off x="2140529" y="2143582"/>
                        <a:ext cx="1662545" cy="400110"/>
                      </a:xfrm>
                      <a:prstGeom prst="rect">
                        <a:avLst/>
                      </a:prstGeom>
                      <a:noFill/>
                    </p:spPr>
                    <p:txBody>
                      <a:bodyPr wrap="square" rtlCol="0">
                        <a:spAutoFit/>
                      </a:bodyPr>
                      <a:lstStyle/>
                      <a:p>
                        <a:r>
                          <a:rPr lang="en-US" sz="2000" b="1" dirty="0">
                            <a:solidFill>
                              <a:schemeClr val="bg1"/>
                            </a:solidFill>
                            <a:latin typeface="Papyrus" pitchFamily="66" charset="0"/>
                          </a:rPr>
                          <a:t>Performance</a:t>
                        </a:r>
                        <a:endParaRPr lang="ru-RU" sz="2000" b="1" dirty="0">
                          <a:solidFill>
                            <a:schemeClr val="bg1"/>
                          </a:solidFill>
                        </a:endParaRPr>
                      </a:p>
                    </p:txBody>
                  </p:sp>
                  <p:sp>
                    <p:nvSpPr>
                      <p:cNvPr id="23" name="TextBox 22"/>
                      <p:cNvSpPr txBox="1"/>
                      <p:nvPr/>
                    </p:nvSpPr>
                    <p:spPr>
                      <a:xfrm>
                        <a:off x="3124200" y="4658182"/>
                        <a:ext cx="1636222" cy="400110"/>
                      </a:xfrm>
                      <a:prstGeom prst="rect">
                        <a:avLst/>
                      </a:prstGeom>
                      <a:noFill/>
                    </p:spPr>
                    <p:txBody>
                      <a:bodyPr wrap="square" rtlCol="0">
                        <a:spAutoFit/>
                      </a:bodyPr>
                      <a:lstStyle/>
                      <a:p>
                        <a:r>
                          <a:rPr lang="en-US" sz="2000" b="1" dirty="0">
                            <a:solidFill>
                              <a:schemeClr val="bg1"/>
                            </a:solidFill>
                            <a:latin typeface="Papyrus" pitchFamily="66" charset="0"/>
                          </a:rPr>
                          <a:t>Regression</a:t>
                        </a:r>
                        <a:endParaRPr lang="ru-RU" sz="2000" b="1" dirty="0">
                          <a:solidFill>
                            <a:schemeClr val="bg1"/>
                          </a:solidFill>
                        </a:endParaRPr>
                      </a:p>
                    </p:txBody>
                  </p:sp>
                  <p:sp>
                    <p:nvSpPr>
                      <p:cNvPr id="24" name="TextBox 23"/>
                      <p:cNvSpPr txBox="1"/>
                      <p:nvPr/>
                    </p:nvSpPr>
                    <p:spPr>
                      <a:xfrm>
                        <a:off x="4337858" y="4129876"/>
                        <a:ext cx="1413163" cy="369332"/>
                      </a:xfrm>
                      <a:prstGeom prst="rect">
                        <a:avLst/>
                      </a:prstGeom>
                      <a:noFill/>
                    </p:spPr>
                    <p:txBody>
                      <a:bodyPr wrap="square" rtlCol="0">
                        <a:spAutoFit/>
                      </a:bodyPr>
                      <a:lstStyle/>
                      <a:p>
                        <a:r>
                          <a:rPr lang="en-US" b="1" dirty="0">
                            <a:solidFill>
                              <a:schemeClr val="bg1"/>
                            </a:solidFill>
                            <a:latin typeface="Batang" pitchFamily="18" charset="-127"/>
                            <a:ea typeface="Batang" pitchFamily="18" charset="-127"/>
                          </a:rPr>
                          <a:t>Smoke</a:t>
                        </a:r>
                        <a:endParaRPr lang="ru-RU" b="1" dirty="0">
                          <a:solidFill>
                            <a:schemeClr val="bg1"/>
                          </a:solidFill>
                          <a:latin typeface="Batang" pitchFamily="18" charset="-127"/>
                          <a:ea typeface="Batang" pitchFamily="18" charset="-127"/>
                        </a:endParaRPr>
                      </a:p>
                    </p:txBody>
                  </p:sp>
                  <p:sp>
                    <p:nvSpPr>
                      <p:cNvPr id="25" name="TextBox 24"/>
                      <p:cNvSpPr txBox="1"/>
                      <p:nvPr/>
                    </p:nvSpPr>
                    <p:spPr>
                      <a:xfrm>
                        <a:off x="3149146" y="2758276"/>
                        <a:ext cx="1076492" cy="369332"/>
                      </a:xfrm>
                      <a:prstGeom prst="rect">
                        <a:avLst/>
                      </a:prstGeom>
                      <a:noFill/>
                    </p:spPr>
                    <p:txBody>
                      <a:bodyPr wrap="square" rtlCol="0">
                        <a:spAutoFit/>
                      </a:bodyPr>
                      <a:lstStyle/>
                      <a:p>
                        <a:r>
                          <a:rPr lang="en-US" b="1" dirty="0">
                            <a:solidFill>
                              <a:schemeClr val="bg1"/>
                            </a:solidFill>
                            <a:latin typeface="Batang" pitchFamily="18" charset="-127"/>
                            <a:ea typeface="Batang" pitchFamily="18" charset="-127"/>
                          </a:rPr>
                          <a:t>Stress</a:t>
                        </a:r>
                        <a:endParaRPr lang="ru-RU" b="1" dirty="0">
                          <a:solidFill>
                            <a:schemeClr val="bg1"/>
                          </a:solidFill>
                          <a:latin typeface="Batang" pitchFamily="18" charset="-127"/>
                          <a:ea typeface="Batang" pitchFamily="18" charset="-127"/>
                        </a:endParaRPr>
                      </a:p>
                    </p:txBody>
                  </p:sp>
                  <p:sp>
                    <p:nvSpPr>
                      <p:cNvPr id="26" name="TextBox 25"/>
                      <p:cNvSpPr txBox="1"/>
                      <p:nvPr/>
                    </p:nvSpPr>
                    <p:spPr>
                      <a:xfrm>
                        <a:off x="4261658" y="2453476"/>
                        <a:ext cx="1413163" cy="369332"/>
                      </a:xfrm>
                      <a:prstGeom prst="rect">
                        <a:avLst/>
                      </a:prstGeom>
                      <a:noFill/>
                    </p:spPr>
                    <p:txBody>
                      <a:bodyPr wrap="square" rtlCol="0">
                        <a:spAutoFit/>
                      </a:bodyPr>
                      <a:lstStyle/>
                      <a:p>
                        <a:r>
                          <a:rPr lang="en-US" b="1" dirty="0">
                            <a:solidFill>
                              <a:schemeClr val="bg1"/>
                            </a:solidFill>
                            <a:latin typeface="Batang" pitchFamily="18" charset="-127"/>
                            <a:ea typeface="Batang" pitchFamily="18" charset="-127"/>
                          </a:rPr>
                          <a:t>System</a:t>
                        </a:r>
                        <a:endParaRPr lang="ru-RU" b="1" dirty="0">
                          <a:solidFill>
                            <a:schemeClr val="bg1"/>
                          </a:solidFill>
                          <a:latin typeface="Batang" pitchFamily="18" charset="-127"/>
                          <a:ea typeface="Batang" pitchFamily="18" charset="-127"/>
                        </a:endParaRPr>
                      </a:p>
                    </p:txBody>
                  </p:sp>
                  <p:sp>
                    <p:nvSpPr>
                      <p:cNvPr id="27" name="TextBox 26"/>
                      <p:cNvSpPr txBox="1"/>
                      <p:nvPr/>
                    </p:nvSpPr>
                    <p:spPr>
                      <a:xfrm>
                        <a:off x="5993475" y="3825076"/>
                        <a:ext cx="997526" cy="369332"/>
                      </a:xfrm>
                      <a:prstGeom prst="rect">
                        <a:avLst/>
                      </a:prstGeom>
                      <a:noFill/>
                    </p:spPr>
                    <p:txBody>
                      <a:bodyPr wrap="square" rtlCol="0">
                        <a:spAutoFit/>
                      </a:bodyPr>
                      <a:lstStyle/>
                      <a:p>
                        <a:r>
                          <a:rPr lang="en-US" b="1" dirty="0">
                            <a:solidFill>
                              <a:schemeClr val="bg1"/>
                            </a:solidFill>
                            <a:latin typeface="Batang" pitchFamily="18" charset="-127"/>
                            <a:ea typeface="Batang" pitchFamily="18" charset="-127"/>
                          </a:rPr>
                          <a:t>Unit</a:t>
                        </a:r>
                        <a:endParaRPr lang="ru-RU" b="1" dirty="0">
                          <a:solidFill>
                            <a:schemeClr val="bg1"/>
                          </a:solidFill>
                          <a:latin typeface="Batang" pitchFamily="18" charset="-127"/>
                          <a:ea typeface="Batang" pitchFamily="18" charset="-127"/>
                        </a:endParaRPr>
                      </a:p>
                    </p:txBody>
                  </p:sp>
                  <p:sp>
                    <p:nvSpPr>
                      <p:cNvPr id="28" name="TextBox 27"/>
                      <p:cNvSpPr txBox="1"/>
                      <p:nvPr/>
                    </p:nvSpPr>
                    <p:spPr>
                      <a:xfrm>
                        <a:off x="6452581" y="2910676"/>
                        <a:ext cx="1780484" cy="369332"/>
                      </a:xfrm>
                      <a:prstGeom prst="rect">
                        <a:avLst/>
                      </a:prstGeom>
                      <a:noFill/>
                    </p:spPr>
                    <p:txBody>
                      <a:bodyPr wrap="square" rtlCol="0">
                        <a:spAutoFit/>
                      </a:bodyPr>
                      <a:lstStyle/>
                      <a:p>
                        <a:r>
                          <a:rPr lang="en-US" dirty="0">
                            <a:solidFill>
                              <a:schemeClr val="bg1"/>
                            </a:solidFill>
                            <a:latin typeface="Lucida Handwriting" pitchFamily="66" charset="0"/>
                          </a:rPr>
                          <a:t>White Box</a:t>
                        </a:r>
                        <a:endParaRPr lang="ru-RU" dirty="0">
                          <a:solidFill>
                            <a:schemeClr val="bg1"/>
                          </a:solidFill>
                        </a:endParaRPr>
                      </a:p>
                    </p:txBody>
                  </p:sp>
                  <p:sp>
                    <p:nvSpPr>
                      <p:cNvPr id="29" name="Прямоугольник 19"/>
                      <p:cNvSpPr/>
                      <p:nvPr/>
                    </p:nvSpPr>
                    <p:spPr>
                      <a:xfrm>
                        <a:off x="6452580" y="3352800"/>
                        <a:ext cx="1035598" cy="369332"/>
                      </a:xfrm>
                      <a:prstGeom prst="rect">
                        <a:avLst/>
                      </a:prstGeom>
                    </p:spPr>
                    <p:txBody>
                      <a:bodyPr wrap="square">
                        <a:spAutoFit/>
                      </a:bodyPr>
                      <a:lstStyle/>
                      <a:p>
                        <a:r>
                          <a:rPr lang="en-US" b="1" dirty="0">
                            <a:solidFill>
                              <a:schemeClr val="bg1"/>
                            </a:solidFill>
                            <a:latin typeface="Batang" pitchFamily="18" charset="-127"/>
                            <a:ea typeface="Batang" pitchFamily="18" charset="-127"/>
                          </a:rPr>
                          <a:t>Sanity </a:t>
                        </a:r>
                        <a:endParaRPr lang="ru-RU" b="1" dirty="0">
                          <a:solidFill>
                            <a:schemeClr val="bg1"/>
                          </a:solidFill>
                          <a:latin typeface="Batang" pitchFamily="18" charset="-127"/>
                          <a:ea typeface="Batang" pitchFamily="18" charset="-127"/>
                        </a:endParaRPr>
                      </a:p>
                    </p:txBody>
                  </p:sp>
                  <p:sp>
                    <p:nvSpPr>
                      <p:cNvPr id="30" name="Прямоугольник 21"/>
                      <p:cNvSpPr/>
                      <p:nvPr/>
                    </p:nvSpPr>
                    <p:spPr>
                      <a:xfrm>
                        <a:off x="6468495" y="2224876"/>
                        <a:ext cx="1353867" cy="369332"/>
                      </a:xfrm>
                      <a:prstGeom prst="rect">
                        <a:avLst/>
                      </a:prstGeom>
                    </p:spPr>
                    <p:txBody>
                      <a:bodyPr wrap="square">
                        <a:spAutoFit/>
                      </a:bodyPr>
                      <a:lstStyle/>
                      <a:p>
                        <a:r>
                          <a:rPr lang="en-US" b="1" dirty="0">
                            <a:solidFill>
                              <a:schemeClr val="bg1"/>
                            </a:solidFill>
                            <a:latin typeface="Batang" pitchFamily="18" charset="-127"/>
                            <a:ea typeface="Batang" pitchFamily="18" charset="-127"/>
                          </a:rPr>
                          <a:t>Usability </a:t>
                        </a:r>
                        <a:endParaRPr lang="ru-RU" b="1" dirty="0">
                          <a:solidFill>
                            <a:schemeClr val="bg1"/>
                          </a:solidFill>
                          <a:latin typeface="Batang" pitchFamily="18" charset="-127"/>
                          <a:ea typeface="Batang" pitchFamily="18" charset="-127"/>
                        </a:endParaRPr>
                      </a:p>
                    </p:txBody>
                  </p:sp>
                  <p:sp>
                    <p:nvSpPr>
                      <p:cNvPr id="31" name="Прямоугольник 22"/>
                      <p:cNvSpPr/>
                      <p:nvPr/>
                    </p:nvSpPr>
                    <p:spPr>
                      <a:xfrm>
                        <a:off x="5286279" y="4810582"/>
                        <a:ext cx="2093580" cy="400110"/>
                      </a:xfrm>
                      <a:prstGeom prst="rect">
                        <a:avLst/>
                      </a:prstGeom>
                    </p:spPr>
                    <p:txBody>
                      <a:bodyPr wrap="square">
                        <a:spAutoFit/>
                      </a:bodyPr>
                      <a:lstStyle/>
                      <a:p>
                        <a:r>
                          <a:rPr lang="en-US" sz="2000" b="1" dirty="0">
                            <a:solidFill>
                              <a:schemeClr val="bg1"/>
                            </a:solidFill>
                            <a:latin typeface="Papyrus" pitchFamily="66" charset="0"/>
                          </a:rPr>
                          <a:t>Install/uninstall </a:t>
                        </a:r>
                        <a:endParaRPr lang="ru-RU" sz="2000" b="1" dirty="0">
                          <a:solidFill>
                            <a:schemeClr val="bg1"/>
                          </a:solidFill>
                        </a:endParaRPr>
                      </a:p>
                    </p:txBody>
                  </p:sp>
                  <p:sp>
                    <p:nvSpPr>
                      <p:cNvPr id="32" name="Прямоугольник 25"/>
                      <p:cNvSpPr/>
                      <p:nvPr/>
                    </p:nvSpPr>
                    <p:spPr>
                      <a:xfrm>
                        <a:off x="2433739" y="4129876"/>
                        <a:ext cx="1430812" cy="369332"/>
                      </a:xfrm>
                      <a:prstGeom prst="rect">
                        <a:avLst/>
                      </a:prstGeom>
                    </p:spPr>
                    <p:txBody>
                      <a:bodyPr wrap="square">
                        <a:spAutoFit/>
                      </a:bodyPr>
                      <a:lstStyle/>
                      <a:p>
                        <a:r>
                          <a:rPr lang="en-US" b="1" dirty="0">
                            <a:solidFill>
                              <a:schemeClr val="bg1"/>
                            </a:solidFill>
                            <a:latin typeface="Batang" pitchFamily="18" charset="-127"/>
                            <a:ea typeface="Batang" pitchFamily="18" charset="-127"/>
                          </a:rPr>
                          <a:t>Recovery </a:t>
                        </a:r>
                        <a:endParaRPr lang="ru-RU" b="1" dirty="0">
                          <a:solidFill>
                            <a:schemeClr val="bg1"/>
                          </a:solidFill>
                          <a:latin typeface="Batang" pitchFamily="18" charset="-127"/>
                          <a:ea typeface="Batang" pitchFamily="18" charset="-127"/>
                        </a:endParaRPr>
                      </a:p>
                    </p:txBody>
                  </p:sp>
                  <p:sp>
                    <p:nvSpPr>
                      <p:cNvPr id="33" name="Прямоугольник 26"/>
                      <p:cNvSpPr/>
                      <p:nvPr/>
                    </p:nvSpPr>
                    <p:spPr>
                      <a:xfrm>
                        <a:off x="8510067" y="4734382"/>
                        <a:ext cx="1037346" cy="400110"/>
                      </a:xfrm>
                      <a:prstGeom prst="rect">
                        <a:avLst/>
                      </a:prstGeom>
                    </p:spPr>
                    <p:txBody>
                      <a:bodyPr wrap="square">
                        <a:spAutoFit/>
                      </a:bodyPr>
                      <a:lstStyle/>
                      <a:p>
                        <a:r>
                          <a:rPr lang="en-US" sz="2000" b="1" dirty="0">
                            <a:solidFill>
                              <a:schemeClr val="bg1"/>
                            </a:solidFill>
                            <a:latin typeface="Papyrus" pitchFamily="66" charset="0"/>
                          </a:rPr>
                          <a:t>Alpha </a:t>
                        </a:r>
                        <a:endParaRPr lang="ru-RU" sz="2000" b="1" dirty="0">
                          <a:solidFill>
                            <a:schemeClr val="bg1"/>
                          </a:solidFill>
                        </a:endParaRPr>
                      </a:p>
                    </p:txBody>
                  </p:sp>
                  <p:sp>
                    <p:nvSpPr>
                      <p:cNvPr id="34" name="Прямоугольник 27"/>
                      <p:cNvSpPr/>
                      <p:nvPr/>
                    </p:nvSpPr>
                    <p:spPr>
                      <a:xfrm>
                        <a:off x="7966612" y="2453476"/>
                        <a:ext cx="836244" cy="369332"/>
                      </a:xfrm>
                      <a:prstGeom prst="rect">
                        <a:avLst/>
                      </a:prstGeom>
                    </p:spPr>
                    <p:txBody>
                      <a:bodyPr wrap="square">
                        <a:spAutoFit/>
                      </a:bodyPr>
                      <a:lstStyle/>
                      <a:p>
                        <a:r>
                          <a:rPr lang="en-US" b="1" dirty="0">
                            <a:solidFill>
                              <a:schemeClr val="bg1"/>
                            </a:solidFill>
                            <a:latin typeface="Batang" pitchFamily="18" charset="-127"/>
                            <a:ea typeface="Batang" pitchFamily="18" charset="-127"/>
                          </a:rPr>
                          <a:t>Beta </a:t>
                        </a:r>
                        <a:endParaRPr lang="ru-RU" b="1" dirty="0">
                          <a:solidFill>
                            <a:schemeClr val="bg1"/>
                          </a:solidFill>
                          <a:latin typeface="Batang" pitchFamily="18" charset="-127"/>
                          <a:ea typeface="Batang" pitchFamily="18" charset="-127"/>
                        </a:endParaRPr>
                      </a:p>
                    </p:txBody>
                  </p:sp>
                  <p:sp>
                    <p:nvSpPr>
                      <p:cNvPr id="35" name="Прямоугольник 29"/>
                      <p:cNvSpPr/>
                      <p:nvPr/>
                    </p:nvSpPr>
                    <p:spPr>
                      <a:xfrm>
                        <a:off x="4290433" y="5420182"/>
                        <a:ext cx="1988656" cy="400110"/>
                      </a:xfrm>
                      <a:prstGeom prst="rect">
                        <a:avLst/>
                      </a:prstGeom>
                    </p:spPr>
                    <p:txBody>
                      <a:bodyPr wrap="square">
                        <a:spAutoFit/>
                      </a:bodyPr>
                      <a:lstStyle/>
                      <a:p>
                        <a:r>
                          <a:rPr lang="en-US" sz="2000" b="1" dirty="0">
                            <a:solidFill>
                              <a:schemeClr val="bg1"/>
                            </a:solidFill>
                            <a:latin typeface="Papyrus" pitchFamily="66" charset="0"/>
                          </a:rPr>
                          <a:t>Confirmation </a:t>
                        </a:r>
                        <a:endParaRPr lang="ru-RU" sz="2000" b="1" dirty="0">
                          <a:solidFill>
                            <a:schemeClr val="bg1"/>
                          </a:solidFill>
                        </a:endParaRPr>
                      </a:p>
                    </p:txBody>
                  </p:sp>
                  <p:sp>
                    <p:nvSpPr>
                      <p:cNvPr id="36" name="Прямоугольник 30"/>
                      <p:cNvSpPr/>
                      <p:nvPr/>
                    </p:nvSpPr>
                    <p:spPr>
                      <a:xfrm>
                        <a:off x="6427717" y="4358476"/>
                        <a:ext cx="2173415" cy="369332"/>
                      </a:xfrm>
                      <a:prstGeom prst="rect">
                        <a:avLst/>
                      </a:prstGeom>
                    </p:spPr>
                    <p:txBody>
                      <a:bodyPr wrap="none">
                        <a:spAutoFit/>
                      </a:bodyPr>
                      <a:lstStyle/>
                      <a:p>
                        <a:r>
                          <a:rPr lang="en-US" dirty="0">
                            <a:solidFill>
                              <a:schemeClr val="bg1"/>
                            </a:solidFill>
                            <a:latin typeface="Lucida Handwriting" pitchFamily="66" charset="0"/>
                          </a:rPr>
                          <a:t>Error-Handling</a:t>
                        </a:r>
                        <a:endParaRPr lang="ru-RU" dirty="0">
                          <a:solidFill>
                            <a:schemeClr val="bg1"/>
                          </a:solidFill>
                        </a:endParaRPr>
                      </a:p>
                    </p:txBody>
                  </p:sp>
                  <p:sp>
                    <p:nvSpPr>
                      <p:cNvPr id="37" name="Прямоугольник 31"/>
                      <p:cNvSpPr/>
                      <p:nvPr/>
                    </p:nvSpPr>
                    <p:spPr>
                      <a:xfrm>
                        <a:off x="4271384" y="3596476"/>
                        <a:ext cx="1694256" cy="369332"/>
                      </a:xfrm>
                      <a:prstGeom prst="rect">
                        <a:avLst/>
                      </a:prstGeom>
                    </p:spPr>
                    <p:txBody>
                      <a:bodyPr wrap="none">
                        <a:spAutoFit/>
                      </a:bodyPr>
                      <a:lstStyle/>
                      <a:p>
                        <a:r>
                          <a:rPr lang="en-US" dirty="0">
                            <a:solidFill>
                              <a:schemeClr val="bg1"/>
                            </a:solidFill>
                            <a:latin typeface="Lucida Handwriting" pitchFamily="66" charset="0"/>
                          </a:rPr>
                          <a:t>Exploratory </a:t>
                        </a:r>
                        <a:endParaRPr lang="ru-RU" dirty="0">
                          <a:solidFill>
                            <a:schemeClr val="bg1"/>
                          </a:solidFill>
                        </a:endParaRPr>
                      </a:p>
                    </p:txBody>
                  </p:sp>
                  <p:sp>
                    <p:nvSpPr>
                      <p:cNvPr id="38" name="Прямоугольник 32"/>
                      <p:cNvSpPr/>
                      <p:nvPr/>
                    </p:nvSpPr>
                    <p:spPr>
                      <a:xfrm>
                        <a:off x="5788814" y="1762582"/>
                        <a:ext cx="1476279" cy="400110"/>
                      </a:xfrm>
                      <a:prstGeom prst="rect">
                        <a:avLst/>
                      </a:prstGeom>
                    </p:spPr>
                    <p:txBody>
                      <a:bodyPr wrap="square">
                        <a:spAutoFit/>
                      </a:bodyPr>
                      <a:lstStyle/>
                      <a:p>
                        <a:r>
                          <a:rPr lang="en-US" sz="2000" b="1" dirty="0">
                            <a:solidFill>
                              <a:schemeClr val="bg1"/>
                            </a:solidFill>
                            <a:latin typeface="Papyrus" pitchFamily="66" charset="0"/>
                          </a:rPr>
                          <a:t>Grey Box</a:t>
                        </a:r>
                        <a:endParaRPr lang="ru-RU" sz="2000" b="1" dirty="0">
                          <a:solidFill>
                            <a:schemeClr val="bg1"/>
                          </a:solidFill>
                        </a:endParaRPr>
                      </a:p>
                    </p:txBody>
                  </p:sp>
                  <p:sp>
                    <p:nvSpPr>
                      <p:cNvPr id="39" name="Прямоугольник 33"/>
                      <p:cNvSpPr/>
                      <p:nvPr/>
                    </p:nvSpPr>
                    <p:spPr>
                      <a:xfrm>
                        <a:off x="5523929" y="2453476"/>
                        <a:ext cx="750555" cy="369332"/>
                      </a:xfrm>
                      <a:prstGeom prst="rect">
                        <a:avLst/>
                      </a:prstGeom>
                    </p:spPr>
                    <p:txBody>
                      <a:bodyPr wrap="square">
                        <a:spAutoFit/>
                      </a:bodyPr>
                      <a:lstStyle/>
                      <a:p>
                        <a:r>
                          <a:rPr lang="en-US" b="1" dirty="0">
                            <a:solidFill>
                              <a:schemeClr val="bg1"/>
                            </a:solidFill>
                            <a:latin typeface="Batang" pitchFamily="18" charset="-127"/>
                            <a:ea typeface="Batang" pitchFamily="18" charset="-127"/>
                          </a:rPr>
                          <a:t>GUI </a:t>
                        </a:r>
                        <a:endParaRPr lang="ru-RU" b="1" dirty="0">
                          <a:solidFill>
                            <a:schemeClr val="bg1"/>
                          </a:solidFill>
                          <a:latin typeface="Batang" pitchFamily="18" charset="-127"/>
                          <a:ea typeface="Batang" pitchFamily="18" charset="-127"/>
                        </a:endParaRPr>
                      </a:p>
                    </p:txBody>
                  </p:sp>
                  <p:sp>
                    <p:nvSpPr>
                      <p:cNvPr id="40" name="Прямоугольник 35"/>
                      <p:cNvSpPr/>
                      <p:nvPr/>
                    </p:nvSpPr>
                    <p:spPr>
                      <a:xfrm>
                        <a:off x="2069526" y="5349076"/>
                        <a:ext cx="1861655" cy="369332"/>
                      </a:xfrm>
                      <a:prstGeom prst="rect">
                        <a:avLst/>
                      </a:prstGeom>
                    </p:spPr>
                    <p:txBody>
                      <a:bodyPr wrap="none">
                        <a:spAutoFit/>
                      </a:bodyPr>
                      <a:lstStyle/>
                      <a:p>
                        <a:r>
                          <a:rPr lang="en-US" dirty="0">
                            <a:solidFill>
                              <a:schemeClr val="bg1"/>
                            </a:solidFill>
                            <a:latin typeface="Lucida Handwriting" pitchFamily="66" charset="0"/>
                          </a:rPr>
                          <a:t>Localization </a:t>
                        </a:r>
                        <a:endParaRPr lang="ru-RU" dirty="0">
                          <a:solidFill>
                            <a:schemeClr val="bg1"/>
                          </a:solidFill>
                        </a:endParaRPr>
                      </a:p>
                    </p:txBody>
                  </p:sp>
                </p:grpSp>
              </p:grpSp>
            </p:grpSp>
            <p:sp>
              <p:nvSpPr>
                <p:cNvPr id="10" name="Прямоугольник 36"/>
                <p:cNvSpPr/>
                <p:nvPr/>
              </p:nvSpPr>
              <p:spPr>
                <a:xfrm>
                  <a:off x="7150298" y="5272876"/>
                  <a:ext cx="1342566" cy="369332"/>
                </a:xfrm>
                <a:prstGeom prst="rect">
                  <a:avLst/>
                </a:prstGeom>
              </p:spPr>
              <p:txBody>
                <a:bodyPr wrap="none">
                  <a:spAutoFit/>
                </a:bodyPr>
                <a:lstStyle/>
                <a:p>
                  <a:r>
                    <a:rPr lang="en-US" dirty="0">
                      <a:solidFill>
                        <a:schemeClr val="bg1"/>
                      </a:solidFill>
                      <a:latin typeface="Lucida Handwriting" pitchFamily="66" charset="0"/>
                    </a:rPr>
                    <a:t>Negative </a:t>
                  </a:r>
                  <a:endParaRPr lang="ru-RU" dirty="0">
                    <a:solidFill>
                      <a:schemeClr val="bg1"/>
                    </a:solidFill>
                  </a:endParaRPr>
                </a:p>
              </p:txBody>
            </p:sp>
          </p:grpSp>
          <p:sp>
            <p:nvSpPr>
              <p:cNvPr id="8" name="Прямоугольник 37"/>
              <p:cNvSpPr/>
              <p:nvPr/>
            </p:nvSpPr>
            <p:spPr>
              <a:xfrm>
                <a:off x="8981955" y="3977476"/>
                <a:ext cx="1331134" cy="369332"/>
              </a:xfrm>
              <a:prstGeom prst="rect">
                <a:avLst/>
              </a:prstGeom>
            </p:spPr>
            <p:txBody>
              <a:bodyPr wrap="square">
                <a:spAutoFit/>
              </a:bodyPr>
              <a:lstStyle/>
              <a:p>
                <a:r>
                  <a:rPr lang="en-US" b="1" dirty="0">
                    <a:solidFill>
                      <a:schemeClr val="bg1"/>
                    </a:solidFill>
                    <a:latin typeface="Batang" pitchFamily="18" charset="-127"/>
                    <a:ea typeface="Batang" pitchFamily="18" charset="-127"/>
                  </a:rPr>
                  <a:t>Capacity </a:t>
                </a:r>
                <a:endParaRPr lang="ru-RU" b="1" dirty="0">
                  <a:solidFill>
                    <a:schemeClr val="bg1"/>
                  </a:solidFill>
                  <a:latin typeface="Batang" pitchFamily="18" charset="-127"/>
                  <a:ea typeface="Batang" pitchFamily="18" charset="-127"/>
                </a:endParaRPr>
              </a:p>
            </p:txBody>
          </p:sp>
        </p:grpSp>
      </p:grpSp>
    </p:spTree>
    <p:extLst>
      <p:ext uri="{BB962C8B-B14F-4D97-AF65-F5344CB8AC3E}">
        <p14:creationId xmlns:p14="http://schemas.microsoft.com/office/powerpoint/2010/main" val="929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LEVELS</a:t>
            </a:r>
            <a:endParaRPr lang="uk-UA"/>
          </a:p>
        </p:txBody>
      </p:sp>
      <p:grpSp>
        <p:nvGrpSpPr>
          <p:cNvPr id="44" name="Group 43"/>
          <p:cNvGrpSpPr/>
          <p:nvPr/>
        </p:nvGrpSpPr>
        <p:grpSpPr>
          <a:xfrm>
            <a:off x="1295400" y="1904505"/>
            <a:ext cx="8699938" cy="4769563"/>
            <a:chOff x="2079583" y="2093692"/>
            <a:chExt cx="7848600" cy="4343400"/>
          </a:xfrm>
        </p:grpSpPr>
        <p:cxnSp>
          <p:nvCxnSpPr>
            <p:cNvPr id="4" name="Straight Arrow Connector 3"/>
            <p:cNvCxnSpPr/>
            <p:nvPr/>
          </p:nvCxnSpPr>
          <p:spPr>
            <a:xfrm>
              <a:off x="6651583" y="4880082"/>
              <a:ext cx="4408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803483" y="3599247"/>
              <a:ext cx="3204210" cy="255445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007693" y="3672480"/>
              <a:ext cx="3196590" cy="2481223"/>
            </a:xfrm>
            <a:prstGeom prst="line">
              <a:avLst/>
            </a:prstGeom>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079583" y="3315859"/>
              <a:ext cx="1447800" cy="566777"/>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User requirements</a:t>
              </a:r>
            </a:p>
          </p:txBody>
        </p:sp>
        <p:sp>
          <p:nvSpPr>
            <p:cNvPr id="8" name="Rounded Rectangle 7"/>
            <p:cNvSpPr/>
            <p:nvPr/>
          </p:nvSpPr>
          <p:spPr>
            <a:xfrm>
              <a:off x="2765383" y="3958836"/>
              <a:ext cx="1447800" cy="566777"/>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System requirements</a:t>
              </a:r>
            </a:p>
          </p:txBody>
        </p:sp>
        <p:sp>
          <p:nvSpPr>
            <p:cNvPr id="9" name="Rounded Rectangle 8"/>
            <p:cNvSpPr/>
            <p:nvPr/>
          </p:nvSpPr>
          <p:spPr>
            <a:xfrm>
              <a:off x="3451183" y="4609761"/>
              <a:ext cx="1447800" cy="566777"/>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Global design</a:t>
              </a:r>
            </a:p>
          </p:txBody>
        </p:sp>
        <p:sp>
          <p:nvSpPr>
            <p:cNvPr id="10" name="Rounded Rectangle 9"/>
            <p:cNvSpPr/>
            <p:nvPr/>
          </p:nvSpPr>
          <p:spPr>
            <a:xfrm>
              <a:off x="4136983" y="5227338"/>
              <a:ext cx="1447800" cy="566777"/>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Detailed design</a:t>
              </a:r>
            </a:p>
          </p:txBody>
        </p:sp>
        <p:sp>
          <p:nvSpPr>
            <p:cNvPr id="11" name="Rounded Rectangle 10"/>
            <p:cNvSpPr/>
            <p:nvPr/>
          </p:nvSpPr>
          <p:spPr>
            <a:xfrm>
              <a:off x="5211403" y="5870315"/>
              <a:ext cx="1592580" cy="566777"/>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Implementation</a:t>
              </a:r>
            </a:p>
          </p:txBody>
        </p:sp>
        <p:sp>
          <p:nvSpPr>
            <p:cNvPr id="12" name="Oval Callout 11"/>
            <p:cNvSpPr/>
            <p:nvPr/>
          </p:nvSpPr>
          <p:spPr>
            <a:xfrm>
              <a:off x="2689183" y="2093692"/>
              <a:ext cx="2864427" cy="762000"/>
            </a:xfrm>
            <a:prstGeom prst="wedgeEllipseCallout">
              <a:avLst>
                <a:gd name="adj1" fmla="val -43128"/>
                <a:gd name="adj2" fmla="val 103866"/>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Need, wish, </a:t>
              </a:r>
            </a:p>
            <a:p>
              <a:pPr algn="ctr"/>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policy, low</a:t>
              </a:r>
            </a:p>
          </p:txBody>
        </p:sp>
        <p:sp>
          <p:nvSpPr>
            <p:cNvPr id="13" name="Rounded Rectangle 12"/>
            <p:cNvSpPr/>
            <p:nvPr/>
          </p:nvSpPr>
          <p:spPr>
            <a:xfrm>
              <a:off x="6422983" y="5217892"/>
              <a:ext cx="1447800" cy="566777"/>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Component text execution</a:t>
              </a:r>
            </a:p>
          </p:txBody>
        </p:sp>
        <p:sp>
          <p:nvSpPr>
            <p:cNvPr id="14" name="Rounded Rectangle 13"/>
            <p:cNvSpPr/>
            <p:nvPr/>
          </p:nvSpPr>
          <p:spPr>
            <a:xfrm>
              <a:off x="7108783" y="4593086"/>
              <a:ext cx="1447800" cy="566777"/>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Integration test execution</a:t>
              </a:r>
            </a:p>
          </p:txBody>
        </p:sp>
        <p:sp>
          <p:nvSpPr>
            <p:cNvPr id="15" name="Rounded Rectangle 14"/>
            <p:cNvSpPr/>
            <p:nvPr/>
          </p:nvSpPr>
          <p:spPr>
            <a:xfrm>
              <a:off x="7794583" y="3958836"/>
              <a:ext cx="1447800" cy="566777"/>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System test execution</a:t>
              </a:r>
            </a:p>
          </p:txBody>
        </p:sp>
        <p:sp>
          <p:nvSpPr>
            <p:cNvPr id="16" name="Rounded Rectangle 15"/>
            <p:cNvSpPr/>
            <p:nvPr/>
          </p:nvSpPr>
          <p:spPr>
            <a:xfrm>
              <a:off x="8480383" y="3312892"/>
              <a:ext cx="1447800" cy="566777"/>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Acceptance test execution</a:t>
              </a:r>
            </a:p>
          </p:txBody>
        </p:sp>
        <p:sp>
          <p:nvSpPr>
            <p:cNvPr id="17" name="Rectangle 16"/>
            <p:cNvSpPr/>
            <p:nvPr/>
          </p:nvSpPr>
          <p:spPr>
            <a:xfrm>
              <a:off x="5127583" y="4694672"/>
              <a:ext cx="1752600" cy="523220"/>
            </a:xfrm>
            <a:prstGeom prst="rect">
              <a:avLst/>
            </a:prstGeom>
          </p:spPr>
          <p:txBody>
            <a:bodyPr wrap="square">
              <a:spAutoFit/>
            </a:bodyPr>
            <a:lstStyle/>
            <a:p>
              <a:pPr algn="ctr"/>
              <a:r>
                <a:rPr lang="en-US" sz="1400" dirty="0">
                  <a:solidFill>
                    <a:schemeClr val="bg1"/>
                  </a:solidFill>
                  <a:latin typeface="Segoe UI" panose="020B0502040204020203" pitchFamily="34" charset="0"/>
                  <a:ea typeface="Segoe UI" panose="020B0502040204020203" pitchFamily="34" charset="0"/>
                  <a:cs typeface="Segoe UI" panose="020B0502040204020203" pitchFamily="34" charset="0"/>
                </a:rPr>
                <a:t>Preparation Integration test</a:t>
              </a:r>
            </a:p>
          </p:txBody>
        </p:sp>
        <p:sp>
          <p:nvSpPr>
            <p:cNvPr id="18" name="Rectangle 17"/>
            <p:cNvSpPr/>
            <p:nvPr/>
          </p:nvSpPr>
          <p:spPr>
            <a:xfrm>
              <a:off x="5207247" y="3998692"/>
              <a:ext cx="1593273" cy="523220"/>
            </a:xfrm>
            <a:prstGeom prst="rect">
              <a:avLst/>
            </a:prstGeom>
          </p:spPr>
          <p:txBody>
            <a:bodyPr wrap="square">
              <a:spAutoFit/>
            </a:bodyPr>
            <a:lstStyle/>
            <a:p>
              <a:pPr algn="ctr"/>
              <a:r>
                <a:rPr lang="en-US" sz="1400" dirty="0">
                  <a:solidFill>
                    <a:schemeClr val="bg1"/>
                  </a:solidFill>
                  <a:latin typeface="Segoe UI" panose="020B0502040204020203" pitchFamily="34" charset="0"/>
                  <a:ea typeface="Segoe UI" panose="020B0502040204020203" pitchFamily="34" charset="0"/>
                  <a:cs typeface="Segoe UI" panose="020B0502040204020203" pitchFamily="34" charset="0"/>
                </a:rPr>
                <a:t>Preparation System test</a:t>
              </a:r>
            </a:p>
          </p:txBody>
        </p:sp>
        <p:sp>
          <p:nvSpPr>
            <p:cNvPr id="19" name="Rectangle 18"/>
            <p:cNvSpPr/>
            <p:nvPr/>
          </p:nvSpPr>
          <p:spPr>
            <a:xfrm>
              <a:off x="5127583" y="3312892"/>
              <a:ext cx="1752600" cy="523220"/>
            </a:xfrm>
            <a:prstGeom prst="rect">
              <a:avLst/>
            </a:prstGeom>
          </p:spPr>
          <p:txBody>
            <a:bodyPr wrap="square">
              <a:spAutoFit/>
            </a:bodyPr>
            <a:lstStyle/>
            <a:p>
              <a:pPr algn="ctr"/>
              <a:r>
                <a:rPr lang="en-US" sz="1400" dirty="0">
                  <a:solidFill>
                    <a:schemeClr val="bg1"/>
                  </a:solidFill>
                  <a:latin typeface="Segoe UI" panose="020B0502040204020203" pitchFamily="34" charset="0"/>
                  <a:ea typeface="Segoe UI" panose="020B0502040204020203" pitchFamily="34" charset="0"/>
                  <a:cs typeface="Segoe UI" panose="020B0502040204020203" pitchFamily="34" charset="0"/>
                </a:rPr>
                <a:t>Preparation Acceptance test</a:t>
              </a:r>
            </a:p>
          </p:txBody>
        </p:sp>
        <p:cxnSp>
          <p:nvCxnSpPr>
            <p:cNvPr id="20" name="Straight Arrow Connector 19"/>
            <p:cNvCxnSpPr/>
            <p:nvPr/>
          </p:nvCxnSpPr>
          <p:spPr>
            <a:xfrm>
              <a:off x="7261183" y="3570672"/>
              <a:ext cx="114646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663061" y="5510726"/>
              <a:ext cx="68926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880183" y="4227292"/>
              <a:ext cx="8340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603583" y="3541492"/>
              <a:ext cx="114646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4289383" y="4227292"/>
              <a:ext cx="8340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991557" y="4913092"/>
              <a:ext cx="4408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5606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LEVELS</a:t>
            </a:r>
            <a:endParaRPr lang="uk-UA" dirty="0"/>
          </a:p>
        </p:txBody>
      </p:sp>
      <p:sp>
        <p:nvSpPr>
          <p:cNvPr id="3" name="Text Placeholder 2"/>
          <p:cNvSpPr>
            <a:spLocks noGrp="1"/>
          </p:cNvSpPr>
          <p:nvPr>
            <p:ph type="body" sz="quarter" idx="10"/>
          </p:nvPr>
        </p:nvSpPr>
        <p:spPr>
          <a:xfrm>
            <a:off x="685800" y="2057400"/>
            <a:ext cx="5736021" cy="3429000"/>
          </a:xfrm>
        </p:spPr>
        <p:txBody>
          <a:bodyPr/>
          <a:lstStyle/>
          <a:p>
            <a:pPr marL="342900" indent="-34290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Test levels are groups of test activities that are organized and managed together.</a:t>
            </a:r>
          </a:p>
          <a:p>
            <a:pPr marL="342900" indent="-342900">
              <a:spcBef>
                <a:spcPts val="200"/>
              </a:spcBef>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According to ISTQB there are next test levels: </a:t>
            </a:r>
          </a:p>
          <a:p>
            <a:pPr marL="914400" indent="-342900">
              <a:spcBef>
                <a:spcPts val="200"/>
              </a:spcBef>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Component testing </a:t>
            </a:r>
          </a:p>
          <a:p>
            <a:pPr marL="914400" indent="-342900">
              <a:spcBef>
                <a:spcPts val="200"/>
              </a:spcBef>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Integration testing </a:t>
            </a:r>
          </a:p>
          <a:p>
            <a:pPr marL="914400" indent="-342900">
              <a:spcBef>
                <a:spcPts val="200"/>
              </a:spcBef>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System testing </a:t>
            </a:r>
          </a:p>
          <a:p>
            <a:pPr marL="914400" indent="-342900">
              <a:spcBef>
                <a:spcPts val="200"/>
              </a:spcBef>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Acceptance testing </a:t>
            </a:r>
          </a:p>
          <a:p>
            <a:endParaRPr lang="uk-UA" dirty="0"/>
          </a:p>
        </p:txBody>
      </p:sp>
      <p:grpSp>
        <p:nvGrpSpPr>
          <p:cNvPr id="4" name="Group 3">
            <a:extLst>
              <a:ext uri="{FF2B5EF4-FFF2-40B4-BE49-F238E27FC236}">
                <a16:creationId xmlns:a16="http://schemas.microsoft.com/office/drawing/2014/main" id="{E246689C-7B5D-4609-97BC-5B820FE52075}"/>
              </a:ext>
            </a:extLst>
          </p:cNvPr>
          <p:cNvGrpSpPr/>
          <p:nvPr/>
        </p:nvGrpSpPr>
        <p:grpSpPr>
          <a:xfrm>
            <a:off x="8555421" y="1827488"/>
            <a:ext cx="3245070" cy="3932181"/>
            <a:chOff x="7569200" y="1028701"/>
            <a:chExt cx="3528060" cy="4580313"/>
          </a:xfrm>
          <a:solidFill>
            <a:schemeClr val="bg1">
              <a:lumMod val="50000"/>
              <a:lumOff val="50000"/>
            </a:schemeClr>
          </a:solidFill>
        </p:grpSpPr>
        <p:grpSp>
          <p:nvGrpSpPr>
            <p:cNvPr id="5" name="Group 4">
              <a:extLst>
                <a:ext uri="{FF2B5EF4-FFF2-40B4-BE49-F238E27FC236}">
                  <a16:creationId xmlns:a16="http://schemas.microsoft.com/office/drawing/2014/main" id="{EA0208D0-1EB5-4582-BD21-D851225D1C31}"/>
                </a:ext>
              </a:extLst>
            </p:cNvPr>
            <p:cNvGrpSpPr/>
            <p:nvPr/>
          </p:nvGrpSpPr>
          <p:grpSpPr>
            <a:xfrm>
              <a:off x="7569200" y="1028701"/>
              <a:ext cx="3528060" cy="4580313"/>
              <a:chOff x="7569200" y="1028701"/>
              <a:chExt cx="3528060" cy="4580313"/>
            </a:xfrm>
            <a:grpFill/>
          </p:grpSpPr>
          <p:grpSp>
            <p:nvGrpSpPr>
              <p:cNvPr id="9" name="Group 8">
                <a:extLst>
                  <a:ext uri="{FF2B5EF4-FFF2-40B4-BE49-F238E27FC236}">
                    <a16:creationId xmlns:a16="http://schemas.microsoft.com/office/drawing/2014/main" id="{9761E03B-2467-4EF5-82EF-45212532A0DE}"/>
                  </a:ext>
                </a:extLst>
              </p:cNvPr>
              <p:cNvGrpSpPr/>
              <p:nvPr/>
            </p:nvGrpSpPr>
            <p:grpSpPr>
              <a:xfrm>
                <a:off x="7569200" y="1028701"/>
                <a:ext cx="3528060" cy="3361113"/>
                <a:chOff x="2209800" y="914401"/>
                <a:chExt cx="3528060" cy="3361113"/>
              </a:xfrm>
              <a:grpFill/>
            </p:grpSpPr>
            <p:sp>
              <p:nvSpPr>
                <p:cNvPr id="11" name="Rounded Rectangle 9">
                  <a:extLst>
                    <a:ext uri="{FF2B5EF4-FFF2-40B4-BE49-F238E27FC236}">
                      <a16:creationId xmlns:a16="http://schemas.microsoft.com/office/drawing/2014/main" id="{5E7C6A67-B8B3-4958-8D21-864852572025}"/>
                    </a:ext>
                  </a:extLst>
                </p:cNvPr>
                <p:cNvSpPr/>
                <p:nvPr/>
              </p:nvSpPr>
              <p:spPr>
                <a:xfrm>
                  <a:off x="2209800" y="33528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12" name="Rounded Rectangle 10">
                  <a:extLst>
                    <a:ext uri="{FF2B5EF4-FFF2-40B4-BE49-F238E27FC236}">
                      <a16:creationId xmlns:a16="http://schemas.microsoft.com/office/drawing/2014/main" id="{1FA5409B-385C-4306-AFFA-751CE1B5F4DB}"/>
                    </a:ext>
                  </a:extLst>
                </p:cNvPr>
                <p:cNvSpPr/>
                <p:nvPr/>
              </p:nvSpPr>
              <p:spPr>
                <a:xfrm>
                  <a:off x="2209800" y="21336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13" name="Rounded Rectangle 11">
                  <a:extLst>
                    <a:ext uri="{FF2B5EF4-FFF2-40B4-BE49-F238E27FC236}">
                      <a16:creationId xmlns:a16="http://schemas.microsoft.com/office/drawing/2014/main" id="{CCF637BC-177F-4FD7-9189-C39CD05C3CBF}"/>
                    </a:ext>
                  </a:extLst>
                </p:cNvPr>
                <p:cNvSpPr/>
                <p:nvPr/>
              </p:nvSpPr>
              <p:spPr>
                <a:xfrm>
                  <a:off x="2209800" y="9144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grpSp>
          <p:sp>
            <p:nvSpPr>
              <p:cNvPr id="10" name="Rounded Rectangle 9">
                <a:extLst>
                  <a:ext uri="{FF2B5EF4-FFF2-40B4-BE49-F238E27FC236}">
                    <a16:creationId xmlns:a16="http://schemas.microsoft.com/office/drawing/2014/main" id="{CF707327-1FDF-4652-B5D5-F898C7A982D6}"/>
                  </a:ext>
                </a:extLst>
              </p:cNvPr>
              <p:cNvSpPr/>
              <p:nvPr/>
            </p:nvSpPr>
            <p:spPr>
              <a:xfrm>
                <a:off x="7569200" y="46863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grpSp>
        <p:cxnSp>
          <p:nvCxnSpPr>
            <p:cNvPr id="6" name="Straight Arrow Connector 5">
              <a:extLst>
                <a:ext uri="{FF2B5EF4-FFF2-40B4-BE49-F238E27FC236}">
                  <a16:creationId xmlns:a16="http://schemas.microsoft.com/office/drawing/2014/main" id="{C8C5FD97-E799-4511-B530-E733B8F10629}"/>
                </a:ext>
              </a:extLst>
            </p:cNvPr>
            <p:cNvCxnSpPr>
              <a:cxnSpLocks/>
              <a:stCxn id="12" idx="0"/>
            </p:cNvCxnSpPr>
            <p:nvPr/>
          </p:nvCxnSpPr>
          <p:spPr>
            <a:xfrm flipV="1">
              <a:off x="9333230" y="19812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F8AF171-FB96-4FDA-8E65-BDDBCC71F0A3}"/>
                </a:ext>
              </a:extLst>
            </p:cNvPr>
            <p:cNvCxnSpPr>
              <a:cxnSpLocks/>
            </p:cNvCxnSpPr>
            <p:nvPr/>
          </p:nvCxnSpPr>
          <p:spPr>
            <a:xfrm flipV="1">
              <a:off x="9345930" y="31877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3483550-2847-4493-8E22-CC01F8B18DA3}"/>
                </a:ext>
              </a:extLst>
            </p:cNvPr>
            <p:cNvCxnSpPr>
              <a:cxnSpLocks/>
            </p:cNvCxnSpPr>
            <p:nvPr/>
          </p:nvCxnSpPr>
          <p:spPr>
            <a:xfrm flipV="1">
              <a:off x="9371330" y="44196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40474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LEVEL</a:t>
            </a:r>
            <a:endParaRPr lang="uk-UA" dirty="0"/>
          </a:p>
        </p:txBody>
      </p:sp>
      <p:grpSp>
        <p:nvGrpSpPr>
          <p:cNvPr id="4" name="Group 3">
            <a:extLst>
              <a:ext uri="{FF2B5EF4-FFF2-40B4-BE49-F238E27FC236}">
                <a16:creationId xmlns:a16="http://schemas.microsoft.com/office/drawing/2014/main" id="{E246689C-7B5D-4609-97BC-5B820FE52075}"/>
              </a:ext>
            </a:extLst>
          </p:cNvPr>
          <p:cNvGrpSpPr/>
          <p:nvPr/>
        </p:nvGrpSpPr>
        <p:grpSpPr>
          <a:xfrm>
            <a:off x="493986" y="1922081"/>
            <a:ext cx="3245070" cy="3932181"/>
            <a:chOff x="7569200" y="1028701"/>
            <a:chExt cx="3528060" cy="4580313"/>
          </a:xfrm>
          <a:solidFill>
            <a:schemeClr val="bg1">
              <a:lumMod val="50000"/>
              <a:lumOff val="50000"/>
            </a:schemeClr>
          </a:solidFill>
        </p:grpSpPr>
        <p:grpSp>
          <p:nvGrpSpPr>
            <p:cNvPr id="5" name="Group 4">
              <a:extLst>
                <a:ext uri="{FF2B5EF4-FFF2-40B4-BE49-F238E27FC236}">
                  <a16:creationId xmlns:a16="http://schemas.microsoft.com/office/drawing/2014/main" id="{EA0208D0-1EB5-4582-BD21-D851225D1C31}"/>
                </a:ext>
              </a:extLst>
            </p:cNvPr>
            <p:cNvGrpSpPr/>
            <p:nvPr/>
          </p:nvGrpSpPr>
          <p:grpSpPr>
            <a:xfrm>
              <a:off x="7569200" y="1028701"/>
              <a:ext cx="3528060" cy="4580313"/>
              <a:chOff x="7569200" y="1028701"/>
              <a:chExt cx="3528060" cy="4580313"/>
            </a:xfrm>
            <a:grpFill/>
          </p:grpSpPr>
          <p:grpSp>
            <p:nvGrpSpPr>
              <p:cNvPr id="9" name="Group 8">
                <a:extLst>
                  <a:ext uri="{FF2B5EF4-FFF2-40B4-BE49-F238E27FC236}">
                    <a16:creationId xmlns:a16="http://schemas.microsoft.com/office/drawing/2014/main" id="{9761E03B-2467-4EF5-82EF-45212532A0DE}"/>
                  </a:ext>
                </a:extLst>
              </p:cNvPr>
              <p:cNvGrpSpPr/>
              <p:nvPr/>
            </p:nvGrpSpPr>
            <p:grpSpPr>
              <a:xfrm>
                <a:off x="7569200" y="1028701"/>
                <a:ext cx="3528060" cy="3361113"/>
                <a:chOff x="2209800" y="914401"/>
                <a:chExt cx="3528060" cy="3361113"/>
              </a:xfrm>
              <a:grpFill/>
            </p:grpSpPr>
            <p:sp>
              <p:nvSpPr>
                <p:cNvPr id="11" name="Rounded Rectangle 9">
                  <a:extLst>
                    <a:ext uri="{FF2B5EF4-FFF2-40B4-BE49-F238E27FC236}">
                      <a16:creationId xmlns:a16="http://schemas.microsoft.com/office/drawing/2014/main" id="{5E7C6A67-B8B3-4958-8D21-864852572025}"/>
                    </a:ext>
                  </a:extLst>
                </p:cNvPr>
                <p:cNvSpPr/>
                <p:nvPr/>
              </p:nvSpPr>
              <p:spPr>
                <a:xfrm>
                  <a:off x="2209800" y="33528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12" name="Rounded Rectangle 10">
                  <a:extLst>
                    <a:ext uri="{FF2B5EF4-FFF2-40B4-BE49-F238E27FC236}">
                      <a16:creationId xmlns:a16="http://schemas.microsoft.com/office/drawing/2014/main" id="{1FA5409B-385C-4306-AFFA-751CE1B5F4DB}"/>
                    </a:ext>
                  </a:extLst>
                </p:cNvPr>
                <p:cNvSpPr/>
                <p:nvPr/>
              </p:nvSpPr>
              <p:spPr>
                <a:xfrm>
                  <a:off x="2209800" y="21336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13" name="Rounded Rectangle 11">
                  <a:extLst>
                    <a:ext uri="{FF2B5EF4-FFF2-40B4-BE49-F238E27FC236}">
                      <a16:creationId xmlns:a16="http://schemas.microsoft.com/office/drawing/2014/main" id="{CCF637BC-177F-4FD7-9189-C39CD05C3CBF}"/>
                    </a:ext>
                  </a:extLst>
                </p:cNvPr>
                <p:cNvSpPr/>
                <p:nvPr/>
              </p:nvSpPr>
              <p:spPr>
                <a:xfrm>
                  <a:off x="2209800" y="9144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grpSp>
          <p:sp>
            <p:nvSpPr>
              <p:cNvPr id="10" name="Rounded Rectangle 9">
                <a:extLst>
                  <a:ext uri="{FF2B5EF4-FFF2-40B4-BE49-F238E27FC236}">
                    <a16:creationId xmlns:a16="http://schemas.microsoft.com/office/drawing/2014/main" id="{CF707327-1FDF-4652-B5D5-F898C7A982D6}"/>
                  </a:ext>
                </a:extLst>
              </p:cNvPr>
              <p:cNvSpPr/>
              <p:nvPr/>
            </p:nvSpPr>
            <p:spPr>
              <a:xfrm>
                <a:off x="7569200" y="4686301"/>
                <a:ext cx="3528060" cy="922713"/>
              </a:xfrm>
              <a:prstGeom prst="roundRect">
                <a:avLst/>
              </a:prstGeom>
              <a:solidFill>
                <a:srgbClr val="8F258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grpSp>
        <p:cxnSp>
          <p:nvCxnSpPr>
            <p:cNvPr id="6" name="Straight Arrow Connector 5">
              <a:extLst>
                <a:ext uri="{FF2B5EF4-FFF2-40B4-BE49-F238E27FC236}">
                  <a16:creationId xmlns:a16="http://schemas.microsoft.com/office/drawing/2014/main" id="{C8C5FD97-E799-4511-B530-E733B8F10629}"/>
                </a:ext>
              </a:extLst>
            </p:cNvPr>
            <p:cNvCxnSpPr>
              <a:cxnSpLocks/>
              <a:stCxn id="12" idx="0"/>
            </p:cNvCxnSpPr>
            <p:nvPr/>
          </p:nvCxnSpPr>
          <p:spPr>
            <a:xfrm flipV="1">
              <a:off x="9333230" y="19812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F8AF171-FB96-4FDA-8E65-BDDBCC71F0A3}"/>
                </a:ext>
              </a:extLst>
            </p:cNvPr>
            <p:cNvCxnSpPr>
              <a:cxnSpLocks/>
            </p:cNvCxnSpPr>
            <p:nvPr/>
          </p:nvCxnSpPr>
          <p:spPr>
            <a:xfrm flipV="1">
              <a:off x="9345930" y="31877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3483550-2847-4493-8E22-CC01F8B18DA3}"/>
                </a:ext>
              </a:extLst>
            </p:cNvPr>
            <p:cNvCxnSpPr>
              <a:cxnSpLocks/>
            </p:cNvCxnSpPr>
            <p:nvPr/>
          </p:nvCxnSpPr>
          <p:spPr>
            <a:xfrm flipV="1">
              <a:off x="9371330" y="44196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grpSp>
      <p:graphicFrame>
        <p:nvGraphicFramePr>
          <p:cNvPr id="14" name="Table 13"/>
          <p:cNvGraphicFramePr>
            <a:graphicFrameLocks noGrp="1"/>
          </p:cNvGraphicFramePr>
          <p:nvPr>
            <p:extLst>
              <p:ext uri="{D42A27DB-BD31-4B8C-83A1-F6EECF244321}">
                <p14:modId xmlns:p14="http://schemas.microsoft.com/office/powerpoint/2010/main" val="453266670"/>
              </p:ext>
            </p:extLst>
          </p:nvPr>
        </p:nvGraphicFramePr>
        <p:xfrm>
          <a:off x="4834736" y="2866533"/>
          <a:ext cx="6529944" cy="2123440"/>
        </p:xfrm>
        <a:graphic>
          <a:graphicData uri="http://schemas.openxmlformats.org/drawingml/2006/table">
            <a:tbl>
              <a:tblPr firstRow="1" bandRow="1">
                <a:tableStyleId>{5C22544A-7EE6-4342-B048-85BDC9FD1C3A}</a:tableStyleId>
              </a:tblPr>
              <a:tblGrid>
                <a:gridCol w="2089582">
                  <a:extLst>
                    <a:ext uri="{9D8B030D-6E8A-4147-A177-3AD203B41FA5}">
                      <a16:colId xmlns:a16="http://schemas.microsoft.com/office/drawing/2014/main" val="20000"/>
                    </a:ext>
                  </a:extLst>
                </a:gridCol>
                <a:gridCol w="4440362">
                  <a:extLst>
                    <a:ext uri="{9D8B030D-6E8A-4147-A177-3AD203B41FA5}">
                      <a16:colId xmlns:a16="http://schemas.microsoft.com/office/drawing/2014/main" val="20001"/>
                    </a:ext>
                  </a:extLst>
                </a:gridCol>
              </a:tblGrid>
              <a:tr h="370840">
                <a:tc gridSpan="2">
                  <a:txBody>
                    <a:bodyPr/>
                    <a:lstStyle/>
                    <a:p>
                      <a:pPr algn="ctr"/>
                      <a:r>
                        <a:rPr lang="en-US" dirty="0">
                          <a:latin typeface="Open Sans" panose="020B0604020202020204" charset="0"/>
                          <a:ea typeface="Open Sans" panose="020B0604020202020204" charset="0"/>
                          <a:cs typeface="Open Sans" panose="020B0604020202020204" charset="0"/>
                        </a:rPr>
                        <a:t>Component (Unit) Test</a:t>
                      </a:r>
                      <a:r>
                        <a:rPr lang="en-US" baseline="0" dirty="0">
                          <a:latin typeface="Open Sans" panose="020B0604020202020204" charset="0"/>
                          <a:ea typeface="Open Sans" panose="020B0604020202020204" charset="0"/>
                          <a:cs typeface="Open Sans" panose="020B0604020202020204" charset="0"/>
                        </a:rPr>
                        <a:t> </a:t>
                      </a:r>
                      <a:r>
                        <a:rPr lang="en-US" dirty="0">
                          <a:latin typeface="Open Sans" panose="020B0604020202020204" charset="0"/>
                          <a:ea typeface="Open Sans" panose="020B0604020202020204" charset="0"/>
                          <a:cs typeface="Open Sans" panose="020B0604020202020204" charset="0"/>
                        </a:rPr>
                        <a:t>Level</a:t>
                      </a:r>
                    </a:p>
                  </a:txBody>
                  <a:tcPr>
                    <a:solidFill>
                      <a:schemeClr val="bg1">
                        <a:lumMod val="65000"/>
                      </a:schemeClr>
                    </a:solidFill>
                  </a:tcPr>
                </a:tc>
                <a:tc hMerge="1">
                  <a:txBody>
                    <a:bodyPr/>
                    <a:lstStyle/>
                    <a:p>
                      <a:endParaRPr lang="en-US" dirty="0"/>
                    </a:p>
                  </a:txBody>
                  <a:tcPr>
                    <a:solidFill>
                      <a:schemeClr val="bg1">
                        <a:lumMod val="65000"/>
                      </a:schemeClr>
                    </a:solidFill>
                  </a:tcPr>
                </a:tc>
                <a:extLst>
                  <a:ext uri="{0D108BD9-81ED-4DB2-BD59-A6C34878D82A}">
                    <a16:rowId xmlns:a16="http://schemas.microsoft.com/office/drawing/2014/main" val="10000"/>
                  </a:ext>
                </a:extLst>
              </a:tr>
              <a:tr h="370840">
                <a:tc>
                  <a:txBody>
                    <a:bodyPr/>
                    <a:lstStyle/>
                    <a:p>
                      <a:r>
                        <a:rPr lang="en-US" dirty="0">
                          <a:latin typeface="Open Sans" panose="020B0604020202020204" charset="0"/>
                          <a:ea typeface="Open Sans" panose="020B0604020202020204" charset="0"/>
                          <a:cs typeface="Open Sans" panose="020B0604020202020204" charset="0"/>
                        </a:rPr>
                        <a:t>Who</a:t>
                      </a:r>
                    </a:p>
                  </a:txBody>
                  <a:tcPr/>
                </a:tc>
                <a:tc>
                  <a:txBody>
                    <a:bodyPr/>
                    <a:lstStyle/>
                    <a:p>
                      <a:r>
                        <a:rPr lang="en-US" dirty="0">
                          <a:latin typeface="Open Sans" panose="020B0604020202020204" charset="0"/>
                          <a:ea typeface="Open Sans" panose="020B0604020202020204" charset="0"/>
                          <a:cs typeface="Open Sans" panose="020B0604020202020204" charset="0"/>
                        </a:rPr>
                        <a:t>Software</a:t>
                      </a:r>
                      <a:r>
                        <a:rPr lang="en-US" baseline="0" dirty="0">
                          <a:latin typeface="Open Sans" panose="020B0604020202020204" charset="0"/>
                          <a:ea typeface="Open Sans" panose="020B0604020202020204" charset="0"/>
                          <a:cs typeface="Open Sans" panose="020B0604020202020204" charset="0"/>
                        </a:rPr>
                        <a:t> Engineers (DEVs)</a:t>
                      </a:r>
                      <a:endParaRPr lang="en-US"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1"/>
                  </a:ext>
                </a:extLst>
              </a:tr>
              <a:tr h="370840">
                <a:tc>
                  <a:txBody>
                    <a:bodyPr/>
                    <a:lstStyle/>
                    <a:p>
                      <a:r>
                        <a:rPr lang="en-US" dirty="0">
                          <a:latin typeface="Open Sans" panose="020B0604020202020204" charset="0"/>
                          <a:ea typeface="Open Sans" panose="020B0604020202020204" charset="0"/>
                          <a:cs typeface="Open Sans" panose="020B0604020202020204" charset="0"/>
                        </a:rPr>
                        <a:t>When</a:t>
                      </a:r>
                    </a:p>
                  </a:txBody>
                  <a:tcPr/>
                </a:tc>
                <a:tc>
                  <a:txBody>
                    <a:bodyPr/>
                    <a:lstStyle/>
                    <a:p>
                      <a:r>
                        <a:rPr lang="en-US" dirty="0">
                          <a:latin typeface="Open Sans" panose="020B0604020202020204" charset="0"/>
                          <a:ea typeface="Open Sans" panose="020B0604020202020204" charset="0"/>
                          <a:cs typeface="Open Sans" panose="020B0604020202020204" charset="0"/>
                        </a:rPr>
                        <a:t>Component is developed</a:t>
                      </a:r>
                    </a:p>
                  </a:txBody>
                  <a:tcPr/>
                </a:tc>
                <a:extLst>
                  <a:ext uri="{0D108BD9-81ED-4DB2-BD59-A6C34878D82A}">
                    <a16:rowId xmlns:a16="http://schemas.microsoft.com/office/drawing/2014/main" val="10002"/>
                  </a:ext>
                </a:extLst>
              </a:tr>
              <a:tr h="370840">
                <a:tc>
                  <a:txBody>
                    <a:bodyPr/>
                    <a:lstStyle/>
                    <a:p>
                      <a:r>
                        <a:rPr lang="en-US" dirty="0">
                          <a:latin typeface="Open Sans" panose="020B0604020202020204" charset="0"/>
                          <a:ea typeface="Open Sans" panose="020B0604020202020204" charset="0"/>
                          <a:cs typeface="Open Sans" panose="020B0604020202020204" charset="0"/>
                        </a:rPr>
                        <a:t>Why</a:t>
                      </a:r>
                    </a:p>
                  </a:txBody>
                  <a:tcPr/>
                </a:tc>
                <a:tc>
                  <a:txBody>
                    <a:bodyPr/>
                    <a:lstStyle/>
                    <a:p>
                      <a:r>
                        <a:rPr lang="en-US" dirty="0">
                          <a:latin typeface="Open Sans" panose="020B0604020202020204" charset="0"/>
                          <a:ea typeface="Open Sans" panose="020B0604020202020204" charset="0"/>
                          <a:cs typeface="Open Sans" panose="020B0604020202020204" charset="0"/>
                        </a:rPr>
                        <a:t>To validate that each unit of the software performs as designed</a:t>
                      </a:r>
                    </a:p>
                  </a:txBody>
                  <a:tcPr/>
                </a:tc>
                <a:extLst>
                  <a:ext uri="{0D108BD9-81ED-4DB2-BD59-A6C34878D82A}">
                    <a16:rowId xmlns:a16="http://schemas.microsoft.com/office/drawing/2014/main" val="10003"/>
                  </a:ext>
                </a:extLst>
              </a:tr>
              <a:tr h="370840">
                <a:tc>
                  <a:txBody>
                    <a:bodyPr/>
                    <a:lstStyle/>
                    <a:p>
                      <a:r>
                        <a:rPr lang="en-US" dirty="0">
                          <a:latin typeface="Open Sans" panose="020B0604020202020204" charset="0"/>
                          <a:ea typeface="Open Sans" panose="020B0604020202020204" charset="0"/>
                          <a:cs typeface="Open Sans" panose="020B0604020202020204" charset="0"/>
                        </a:rPr>
                        <a:t>How</a:t>
                      </a:r>
                    </a:p>
                  </a:txBody>
                  <a:tcPr/>
                </a:tc>
                <a:tc>
                  <a:txBody>
                    <a:bodyPr/>
                    <a:lstStyle/>
                    <a:p>
                      <a:r>
                        <a:rPr lang="en-US" dirty="0">
                          <a:latin typeface="Open Sans" panose="020B0604020202020204" charset="0"/>
                          <a:ea typeface="Open Sans" panose="020B0604020202020204" charset="0"/>
                          <a:cs typeface="Open Sans" panose="020B0604020202020204" charset="0"/>
                        </a:rPr>
                        <a:t>White-box testing</a:t>
                      </a:r>
                    </a:p>
                  </a:txBody>
                  <a:tcPr/>
                </a:tc>
                <a:extLst>
                  <a:ext uri="{0D108BD9-81ED-4DB2-BD59-A6C34878D82A}">
                    <a16:rowId xmlns:a16="http://schemas.microsoft.com/office/drawing/2014/main" val="10004"/>
                  </a:ext>
                </a:extLst>
              </a:tr>
            </a:tbl>
          </a:graphicData>
        </a:graphic>
      </p:graphicFrame>
      <p:sp>
        <p:nvSpPr>
          <p:cNvPr id="15" name="Rectangle 14"/>
          <p:cNvSpPr/>
          <p:nvPr/>
        </p:nvSpPr>
        <p:spPr>
          <a:xfrm>
            <a:off x="4834742" y="1838694"/>
            <a:ext cx="6529944" cy="707886"/>
          </a:xfrm>
          <a:prstGeom prst="rect">
            <a:avLst/>
          </a:prstGeom>
          <a:ln>
            <a:solidFill>
              <a:schemeClr val="accent1"/>
            </a:solidFill>
          </a:ln>
        </p:spPr>
        <p:txBody>
          <a:bodyPr wrap="square">
            <a:spAutoFit/>
          </a:bodyPr>
          <a:lstStyle/>
          <a:p>
            <a:pPr algn="ctr"/>
            <a:r>
              <a:rPr lang="en-US" sz="2000" dirty="0">
                <a:solidFill>
                  <a:schemeClr val="bg1"/>
                </a:solidFill>
                <a:latin typeface="Open Sans" panose="020B0604020202020204" charset="0"/>
                <a:ea typeface="Open Sans" panose="020B0604020202020204" charset="0"/>
                <a:cs typeface="Open Sans" panose="020B0604020202020204" charset="0"/>
              </a:rPr>
              <a:t>Testing on the Component Test Level is called </a:t>
            </a:r>
            <a:r>
              <a:rPr lang="en-US" sz="2000" b="1" dirty="0">
                <a:solidFill>
                  <a:srgbClr val="FF0000"/>
                </a:solidFill>
                <a:latin typeface="Open Sans" panose="020B0604020202020204" charset="0"/>
                <a:ea typeface="Open Sans" panose="020B0604020202020204" charset="0"/>
                <a:cs typeface="Open Sans" panose="020B0604020202020204" charset="0"/>
              </a:rPr>
              <a:t>Component</a:t>
            </a:r>
            <a:r>
              <a:rPr lang="en-US" sz="2000" dirty="0">
                <a:solidFill>
                  <a:srgbClr val="FF0000"/>
                </a:solidFill>
                <a:latin typeface="Open Sans" panose="020B0604020202020204" charset="0"/>
                <a:ea typeface="Open Sans" panose="020B0604020202020204" charset="0"/>
                <a:cs typeface="Open Sans" panose="020B0604020202020204" charset="0"/>
              </a:rPr>
              <a:t> (</a:t>
            </a:r>
            <a:r>
              <a:rPr lang="en-US" sz="2000" b="1" dirty="0">
                <a:solidFill>
                  <a:srgbClr val="FF0000"/>
                </a:solidFill>
                <a:latin typeface="Open Sans" panose="020B0604020202020204" charset="0"/>
                <a:ea typeface="Open Sans" panose="020B0604020202020204" charset="0"/>
                <a:cs typeface="Open Sans" panose="020B0604020202020204" charset="0"/>
              </a:rPr>
              <a:t>Unit</a:t>
            </a:r>
            <a:r>
              <a:rPr lang="en-US" sz="2000" dirty="0">
                <a:solidFill>
                  <a:srgbClr val="FF0000"/>
                </a:solidFill>
                <a:latin typeface="Open Sans" panose="020B0604020202020204" charset="0"/>
                <a:ea typeface="Open Sans" panose="020B0604020202020204" charset="0"/>
                <a:cs typeface="Open Sans" panose="020B0604020202020204" charset="0"/>
              </a:rPr>
              <a:t>, </a:t>
            </a:r>
            <a:r>
              <a:rPr lang="en-US" sz="2000" b="1" dirty="0">
                <a:solidFill>
                  <a:srgbClr val="FF0000"/>
                </a:solidFill>
                <a:latin typeface="Open Sans" panose="020B0604020202020204" charset="0"/>
                <a:ea typeface="Open Sans" panose="020B0604020202020204" charset="0"/>
                <a:cs typeface="Open Sans" panose="020B0604020202020204" charset="0"/>
              </a:rPr>
              <a:t>Module</a:t>
            </a:r>
            <a:r>
              <a:rPr lang="en-US" sz="2000" dirty="0">
                <a:solidFill>
                  <a:srgbClr val="FF0000"/>
                </a:solidFill>
                <a:latin typeface="Open Sans" panose="020B0604020202020204" charset="0"/>
                <a:ea typeface="Open Sans" panose="020B0604020202020204" charset="0"/>
                <a:cs typeface="Open Sans" panose="020B0604020202020204" charset="0"/>
              </a:rPr>
              <a:t>)</a:t>
            </a:r>
            <a:r>
              <a:rPr lang="en-US" sz="2000" dirty="0">
                <a:solidFill>
                  <a:schemeClr val="bg1"/>
                </a:solidFill>
                <a:latin typeface="Open Sans" panose="020B0604020202020204" charset="0"/>
                <a:ea typeface="Open Sans" panose="020B0604020202020204" charset="0"/>
                <a:cs typeface="Open Sans" panose="020B0604020202020204" charset="0"/>
              </a:rPr>
              <a:t> testing </a:t>
            </a:r>
          </a:p>
        </p:txBody>
      </p:sp>
    </p:spTree>
    <p:extLst>
      <p:ext uri="{BB962C8B-B14F-4D97-AF65-F5344CB8AC3E}">
        <p14:creationId xmlns:p14="http://schemas.microsoft.com/office/powerpoint/2010/main" val="330857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238" y="2715768"/>
            <a:ext cx="11480130" cy="1107996"/>
          </a:xfrm>
          <a:prstGeom prst="rect">
            <a:avLst/>
          </a:prstGeom>
          <a:noFill/>
        </p:spPr>
        <p:txBody>
          <a:bodyPr wrap="none" rtlCol="0">
            <a:spAutoFit/>
          </a:bodyPr>
          <a:lstStyle/>
          <a:p>
            <a:r>
              <a:rPr lang="en-US" sz="6600" b="1" dirty="0"/>
              <a:t>TEST DRIVEN DEVELOPMENT</a:t>
            </a:r>
            <a:endParaRPr lang="uk-UA" sz="6600" b="1" dirty="0"/>
          </a:p>
        </p:txBody>
      </p:sp>
    </p:spTree>
    <p:extLst>
      <p:ext uri="{BB962C8B-B14F-4D97-AF65-F5344CB8AC3E}">
        <p14:creationId xmlns:p14="http://schemas.microsoft.com/office/powerpoint/2010/main" val="3775893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 TEST DRIVEN DEVELOPMENT</a:t>
            </a:r>
            <a:endParaRPr lang="uk-UA" dirty="0"/>
          </a:p>
        </p:txBody>
      </p:sp>
      <p:sp>
        <p:nvSpPr>
          <p:cNvPr id="3" name="Text Placeholder 2"/>
          <p:cNvSpPr>
            <a:spLocks noGrp="1"/>
          </p:cNvSpPr>
          <p:nvPr>
            <p:ph type="body" sz="quarter" idx="10"/>
          </p:nvPr>
        </p:nvSpPr>
        <p:spPr>
          <a:xfrm>
            <a:off x="685800" y="2057400"/>
            <a:ext cx="5799083" cy="3429000"/>
          </a:xfrm>
        </p:spPr>
        <p:txBody>
          <a:bodyPr/>
          <a:lstStyle/>
          <a:p>
            <a:r>
              <a:rPr lang="en-US" dirty="0"/>
              <a:t>The </a:t>
            </a:r>
            <a:r>
              <a:rPr lang="en-US" b="1" dirty="0">
                <a:solidFill>
                  <a:srgbClr val="FF0000"/>
                </a:solidFill>
              </a:rPr>
              <a:t>Test Driven Development (TDD)</a:t>
            </a:r>
            <a:r>
              <a:rPr lang="en-US" dirty="0"/>
              <a:t> is a software engineering practice that requires unit tests to be written before the code they are supposed to validate. Coming from the Agile world in which it is a basic practice of the </a:t>
            </a:r>
            <a:r>
              <a:rPr lang="en-US" b="1" dirty="0">
                <a:solidFill>
                  <a:srgbClr val="FF0000"/>
                </a:solidFill>
              </a:rPr>
              <a:t>Extreme programming (XP)</a:t>
            </a:r>
            <a:r>
              <a:rPr lang="en-US" dirty="0"/>
              <a:t> method, TDD is nowadays recognized as a discipline in its own right that is also used outside the agile context.</a:t>
            </a:r>
            <a:endParaRPr lang="uk-UA" dirty="0"/>
          </a:p>
        </p:txBody>
      </p:sp>
      <p:pic>
        <p:nvPicPr>
          <p:cNvPr id="5" name="Picture 4"/>
          <p:cNvPicPr>
            <a:picLocks noChangeAspect="1"/>
          </p:cNvPicPr>
          <p:nvPr/>
        </p:nvPicPr>
        <p:blipFill>
          <a:blip r:embed="rId2"/>
          <a:stretch>
            <a:fillRect/>
          </a:stretch>
        </p:blipFill>
        <p:spPr>
          <a:xfrm>
            <a:off x="6253655" y="1902009"/>
            <a:ext cx="5782661" cy="3733687"/>
          </a:xfrm>
          <a:prstGeom prst="rect">
            <a:avLst/>
          </a:prstGeom>
        </p:spPr>
      </p:pic>
    </p:spTree>
    <p:extLst>
      <p:ext uri="{BB962C8B-B14F-4D97-AF65-F5344CB8AC3E}">
        <p14:creationId xmlns:p14="http://schemas.microsoft.com/office/powerpoint/2010/main" val="362313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10E5-5202-4C2A-BB6E-72C5FC40FC8E}"/>
              </a:ext>
            </a:extLst>
          </p:cNvPr>
          <p:cNvSpPr>
            <a:spLocks noGrp="1"/>
          </p:cNvSpPr>
          <p:nvPr>
            <p:ph type="title"/>
          </p:nvPr>
        </p:nvSpPr>
        <p:spPr/>
        <p:txBody>
          <a:bodyPr/>
          <a:lstStyle/>
          <a:p>
            <a:r>
              <a:rPr lang="en-US" dirty="0"/>
              <a:t>CODE QUALITY</a:t>
            </a:r>
          </a:p>
        </p:txBody>
      </p:sp>
      <p:sp>
        <p:nvSpPr>
          <p:cNvPr id="3" name="Text Placeholder 2">
            <a:extLst>
              <a:ext uri="{FF2B5EF4-FFF2-40B4-BE49-F238E27FC236}">
                <a16:creationId xmlns:a16="http://schemas.microsoft.com/office/drawing/2014/main" id="{338DA3F2-A922-43C1-8236-7D375013F956}"/>
              </a:ext>
            </a:extLst>
          </p:cNvPr>
          <p:cNvSpPr>
            <a:spLocks noGrp="1"/>
          </p:cNvSpPr>
          <p:nvPr>
            <p:ph type="body" sz="quarter" idx="10"/>
          </p:nvPr>
        </p:nvSpPr>
        <p:spPr>
          <a:xfrm>
            <a:off x="685800" y="2057400"/>
            <a:ext cx="5559972" cy="3429000"/>
          </a:xfrm>
        </p:spPr>
        <p:txBody>
          <a:bodyPr lIns="0" tIns="45720" rIns="91440" bIns="45720" anchor="t"/>
          <a:lstStyle/>
          <a:p>
            <a:pPr marL="342900" indent="-342900">
              <a:buFont typeface="Arial" panose="020B0604020202020204" pitchFamily="34" charset="0"/>
              <a:buChar char="•"/>
            </a:pPr>
            <a:r>
              <a:rPr lang="en-US" b="1" dirty="0">
                <a:solidFill>
                  <a:srgbClr val="FF0000"/>
                </a:solidFill>
                <a:latin typeface="Open Sans"/>
              </a:rPr>
              <a:t>Quality</a:t>
            </a:r>
            <a:r>
              <a:rPr lang="en-US" dirty="0">
                <a:latin typeface="Open Sans"/>
              </a:rPr>
              <a:t> itself is quite difficult to define</a:t>
            </a:r>
          </a:p>
          <a:p>
            <a:pPr marL="342900" indent="-342900">
              <a:buFont typeface="Arial" panose="020B0604020202020204" pitchFamily="34" charset="0"/>
              <a:buChar char="•"/>
            </a:pPr>
            <a:r>
              <a:rPr lang="en-US" b="1" dirty="0">
                <a:solidFill>
                  <a:srgbClr val="FF0000"/>
                </a:solidFill>
              </a:rPr>
              <a:t>Code quality</a:t>
            </a:r>
            <a:r>
              <a:rPr lang="en-US" dirty="0"/>
              <a:t> is subjective – It requires human judgment</a:t>
            </a:r>
          </a:p>
          <a:p>
            <a:pPr marL="342900" indent="-342900">
              <a:buFont typeface="Arial" panose="020B0604020202020204" pitchFamily="34" charset="0"/>
              <a:buChar char="•"/>
            </a:pPr>
            <a:r>
              <a:rPr lang="en-US" dirty="0">
                <a:latin typeface="Open Sans"/>
              </a:rPr>
              <a:t>From a human point of view source code can be written in a way that influences the effort needed to comprehend its behavior</a:t>
            </a:r>
          </a:p>
          <a:p>
            <a:pPr marL="342900" indent="-342900">
              <a:buFont typeface="Arial" panose="020B0604020202020204" pitchFamily="34" charset="0"/>
              <a:buChar char="•"/>
            </a:pPr>
            <a:r>
              <a:rPr lang="en-US" dirty="0"/>
              <a:t>A well written program it’s a program  where cost of implementing a feature is constant throughout the program's lifetime</a:t>
            </a:r>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5F7D032-68AE-49CA-8926-AADF7CECA9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490" r="8604"/>
          <a:stretch/>
        </p:blipFill>
        <p:spPr>
          <a:xfrm>
            <a:off x="6096000" y="1143002"/>
            <a:ext cx="6111493" cy="4933094"/>
          </a:xfrm>
          <a:prstGeom prst="rect">
            <a:avLst/>
          </a:prstGeom>
        </p:spPr>
      </p:pic>
    </p:spTree>
    <p:extLst>
      <p:ext uri="{BB962C8B-B14F-4D97-AF65-F5344CB8AC3E}">
        <p14:creationId xmlns:p14="http://schemas.microsoft.com/office/powerpoint/2010/main" val="3778922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E0C9-91F9-4D49-A7A4-0A086A2262D2}"/>
              </a:ext>
            </a:extLst>
          </p:cNvPr>
          <p:cNvSpPr>
            <a:spLocks noGrp="1"/>
          </p:cNvSpPr>
          <p:nvPr>
            <p:ph type="title"/>
          </p:nvPr>
        </p:nvSpPr>
        <p:spPr/>
        <p:txBody>
          <a:bodyPr/>
          <a:lstStyle/>
          <a:p>
            <a:r>
              <a:rPr lang="en-US" dirty="0"/>
              <a:t>CODE QUALITY METRICS</a:t>
            </a:r>
          </a:p>
        </p:txBody>
      </p:sp>
      <p:sp>
        <p:nvSpPr>
          <p:cNvPr id="3" name="Text Placeholder 2">
            <a:extLst>
              <a:ext uri="{FF2B5EF4-FFF2-40B4-BE49-F238E27FC236}">
                <a16:creationId xmlns:a16="http://schemas.microsoft.com/office/drawing/2014/main" id="{CF814148-7700-4B23-8CFA-DBCF0B9829B9}"/>
              </a:ext>
            </a:extLst>
          </p:cNvPr>
          <p:cNvSpPr>
            <a:spLocks noGrp="1"/>
          </p:cNvSpPr>
          <p:nvPr>
            <p:ph type="body" sz="quarter" idx="10"/>
          </p:nvPr>
        </p:nvSpPr>
        <p:spPr>
          <a:xfrm>
            <a:off x="685800" y="2057400"/>
            <a:ext cx="5893676" cy="3429000"/>
          </a:xfrm>
        </p:spPr>
        <p:txBody>
          <a:bodyPr/>
          <a:lstStyle/>
          <a:p>
            <a:pPr marL="342900" indent="-342900">
              <a:buFont typeface="Arial" panose="020B0604020202020204" pitchFamily="34" charset="0"/>
              <a:buChar char="•"/>
            </a:pPr>
            <a:r>
              <a:rPr lang="en-US" b="1" dirty="0">
                <a:solidFill>
                  <a:srgbClr val="FF0000"/>
                </a:solidFill>
              </a:rPr>
              <a:t>Metrics</a:t>
            </a:r>
            <a:r>
              <a:rPr lang="en-US" dirty="0"/>
              <a:t> are used by software industry to quantify the development operation and maintenance of software</a:t>
            </a:r>
          </a:p>
          <a:p>
            <a:pPr marL="342900" indent="-342900">
              <a:buFont typeface="Arial" panose="020B0604020202020204" pitchFamily="34" charset="0"/>
              <a:buChar char="•"/>
            </a:pPr>
            <a:r>
              <a:rPr lang="en-US" dirty="0"/>
              <a:t>They give us knowledge of the status of an attribute of the software and help us to </a:t>
            </a:r>
            <a:r>
              <a:rPr lang="en-US" i="1" dirty="0">
                <a:solidFill>
                  <a:srgbClr val="FF0000"/>
                </a:solidFill>
              </a:rPr>
              <a:t>evaluate</a:t>
            </a:r>
            <a:r>
              <a:rPr lang="en-US" dirty="0"/>
              <a:t> it in an objective way</a:t>
            </a:r>
          </a:p>
          <a:p>
            <a:pPr marL="342900" indent="-342900">
              <a:buFont typeface="Arial" panose="020B0604020202020204" pitchFamily="34" charset="0"/>
              <a:buChar char="•"/>
            </a:pPr>
            <a:r>
              <a:rPr lang="en-US" dirty="0"/>
              <a:t>A </a:t>
            </a:r>
            <a:r>
              <a:rPr lang="en-US" b="1" dirty="0">
                <a:solidFill>
                  <a:srgbClr val="FF0000"/>
                </a:solidFill>
              </a:rPr>
              <a:t>software quality metric</a:t>
            </a:r>
            <a:r>
              <a:rPr lang="en-US" dirty="0"/>
              <a:t> it’s a function which inputs are software data and whose output is a single numerical value that can be interpreted as the degree to which software possesses a given attribute that affects its quality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FC1CE88-3F8C-4E7E-9B5F-F8301B3BB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870" y="1832084"/>
            <a:ext cx="5162550" cy="4076700"/>
          </a:xfrm>
          <a:prstGeom prst="rect">
            <a:avLst/>
          </a:prstGeom>
        </p:spPr>
      </p:pic>
    </p:spTree>
    <p:extLst>
      <p:ext uri="{BB962C8B-B14F-4D97-AF65-F5344CB8AC3E}">
        <p14:creationId xmlns:p14="http://schemas.microsoft.com/office/powerpoint/2010/main" val="277083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802C-4A88-48FD-B778-A80760F5377D}"/>
              </a:ext>
            </a:extLst>
          </p:cNvPr>
          <p:cNvSpPr>
            <a:spLocks noGrp="1"/>
          </p:cNvSpPr>
          <p:nvPr>
            <p:ph type="title"/>
          </p:nvPr>
        </p:nvSpPr>
        <p:spPr/>
        <p:txBody>
          <a:bodyPr/>
          <a:lstStyle/>
          <a:p>
            <a:r>
              <a:rPr lang="en-US" dirty="0"/>
              <a:t>CODE QUALITY METRICS</a:t>
            </a:r>
          </a:p>
        </p:txBody>
      </p:sp>
      <p:graphicFrame>
        <p:nvGraphicFramePr>
          <p:cNvPr id="4" name="Таблиця 1">
            <a:extLst>
              <a:ext uri="{FF2B5EF4-FFF2-40B4-BE49-F238E27FC236}">
                <a16:creationId xmlns:a16="http://schemas.microsoft.com/office/drawing/2014/main" id="{843D7BFE-64A5-46D0-AADE-C98CA0C0B61B}"/>
              </a:ext>
            </a:extLst>
          </p:cNvPr>
          <p:cNvGraphicFramePr>
            <a:graphicFrameLocks noGrp="1"/>
          </p:cNvGraphicFramePr>
          <p:nvPr>
            <p:extLst>
              <p:ext uri="{D42A27DB-BD31-4B8C-83A1-F6EECF244321}">
                <p14:modId xmlns:p14="http://schemas.microsoft.com/office/powerpoint/2010/main" val="1439980784"/>
              </p:ext>
            </p:extLst>
          </p:nvPr>
        </p:nvGraphicFramePr>
        <p:xfrm>
          <a:off x="685799" y="1983788"/>
          <a:ext cx="10917622" cy="3449009"/>
        </p:xfrm>
        <a:graphic>
          <a:graphicData uri="http://schemas.openxmlformats.org/drawingml/2006/table">
            <a:tbl>
              <a:tblPr bandRow="1">
                <a:tableStyleId>{3C2FFA5D-87B4-456A-9821-1D502468CF0F}</a:tableStyleId>
              </a:tblPr>
              <a:tblGrid>
                <a:gridCol w="5458811">
                  <a:extLst>
                    <a:ext uri="{9D8B030D-6E8A-4147-A177-3AD203B41FA5}">
                      <a16:colId xmlns:a16="http://schemas.microsoft.com/office/drawing/2014/main" val="20000"/>
                    </a:ext>
                  </a:extLst>
                </a:gridCol>
                <a:gridCol w="5458811">
                  <a:extLst>
                    <a:ext uri="{9D8B030D-6E8A-4147-A177-3AD203B41FA5}">
                      <a16:colId xmlns:a16="http://schemas.microsoft.com/office/drawing/2014/main" val="20001"/>
                    </a:ext>
                  </a:extLst>
                </a:gridCol>
              </a:tblGrid>
              <a:tr h="309745">
                <a:tc>
                  <a:txBody>
                    <a:bodyPr/>
                    <a:lstStyle/>
                    <a:p>
                      <a:pPr marL="285750" indent="-285750">
                        <a:buFont typeface="Arial" pitchFamily="34" charset="0"/>
                        <a:buChar char="•"/>
                      </a:pPr>
                      <a:r>
                        <a:rPr lang="en-US" sz="1600" b="1" dirty="0"/>
                        <a:t>Balanced scorecard</a:t>
                      </a:r>
                      <a:endParaRPr lang="uk-UA" sz="1600" b="1" dirty="0"/>
                    </a:p>
                  </a:txBody>
                  <a:tcPr/>
                </a:tc>
                <a:tc>
                  <a:txBody>
                    <a:bodyPr/>
                    <a:lstStyle/>
                    <a:p>
                      <a:pPr marL="285750" indent="-285750">
                        <a:buFont typeface="Arial" pitchFamily="34" charset="0"/>
                        <a:buChar char="•"/>
                      </a:pPr>
                      <a:r>
                        <a:rPr lang="en-US" sz="1600" b="1" dirty="0"/>
                        <a:t>Halstead Complexity</a:t>
                      </a:r>
                      <a:endParaRPr lang="uk-UA" sz="1600" b="1" dirty="0"/>
                    </a:p>
                  </a:txBody>
                  <a:tcPr/>
                </a:tc>
                <a:extLst>
                  <a:ext uri="{0D108BD9-81ED-4DB2-BD59-A6C34878D82A}">
                    <a16:rowId xmlns:a16="http://schemas.microsoft.com/office/drawing/2014/main" val="10000"/>
                  </a:ext>
                </a:extLst>
              </a:tr>
              <a:tr h="309745">
                <a:tc>
                  <a:txBody>
                    <a:bodyPr/>
                    <a:lstStyle/>
                    <a:p>
                      <a:pPr marL="285750" indent="-285750">
                        <a:buFont typeface="Arial" pitchFamily="34" charset="0"/>
                        <a:buChar char="•"/>
                      </a:pPr>
                      <a:r>
                        <a:rPr lang="en-US" sz="1600" b="1" dirty="0"/>
                        <a:t>Bugs per line of code</a:t>
                      </a:r>
                      <a:endParaRPr lang="uk-UA" sz="1600" b="1" dirty="0"/>
                    </a:p>
                  </a:txBody>
                  <a:tcPr/>
                </a:tc>
                <a:tc>
                  <a:txBody>
                    <a:bodyPr/>
                    <a:lstStyle/>
                    <a:p>
                      <a:pPr marL="285750" indent="-285750">
                        <a:buFont typeface="Arial" pitchFamily="34" charset="0"/>
                        <a:buChar char="•"/>
                      </a:pPr>
                      <a:r>
                        <a:rPr lang="en-US" sz="1600" b="1" dirty="0"/>
                        <a:t>Instruction path length</a:t>
                      </a:r>
                      <a:endParaRPr lang="uk-UA" sz="1600" b="1" dirty="0"/>
                    </a:p>
                  </a:txBody>
                  <a:tcPr/>
                </a:tc>
                <a:extLst>
                  <a:ext uri="{0D108BD9-81ED-4DB2-BD59-A6C34878D82A}">
                    <a16:rowId xmlns:a16="http://schemas.microsoft.com/office/drawing/2014/main" val="10001"/>
                  </a:ext>
                </a:extLst>
              </a:tr>
              <a:tr h="309745">
                <a:tc>
                  <a:txBody>
                    <a:bodyPr/>
                    <a:lstStyle/>
                    <a:p>
                      <a:pPr marL="285750" indent="-285750">
                        <a:buFont typeface="Arial" pitchFamily="34" charset="0"/>
                        <a:buChar char="•"/>
                      </a:pPr>
                      <a:r>
                        <a:rPr lang="en-US" sz="1600" b="1" dirty="0">
                          <a:solidFill>
                            <a:srgbClr val="FF0000"/>
                          </a:solidFill>
                        </a:rPr>
                        <a:t>Code coverage</a:t>
                      </a:r>
                      <a:endParaRPr lang="uk-UA" sz="1600" b="1" dirty="0">
                        <a:solidFill>
                          <a:srgbClr val="FF0000"/>
                        </a:solidFill>
                      </a:endParaRPr>
                    </a:p>
                  </a:txBody>
                  <a:tcPr/>
                </a:tc>
                <a:tc>
                  <a:txBody>
                    <a:bodyPr/>
                    <a:lstStyle/>
                    <a:p>
                      <a:pPr marL="285750" indent="-285750">
                        <a:buFont typeface="Arial" pitchFamily="34" charset="0"/>
                        <a:buChar char="•"/>
                      </a:pPr>
                      <a:r>
                        <a:rPr lang="en-US" sz="1600" b="1" dirty="0"/>
                        <a:t>Number of classes and interfaces</a:t>
                      </a:r>
                      <a:endParaRPr lang="uk-UA" sz="1600" b="1" dirty="0"/>
                    </a:p>
                  </a:txBody>
                  <a:tcPr/>
                </a:tc>
                <a:extLst>
                  <a:ext uri="{0D108BD9-81ED-4DB2-BD59-A6C34878D82A}">
                    <a16:rowId xmlns:a16="http://schemas.microsoft.com/office/drawing/2014/main" val="10002"/>
                  </a:ext>
                </a:extLst>
              </a:tr>
              <a:tr h="309745">
                <a:tc>
                  <a:txBody>
                    <a:bodyPr/>
                    <a:lstStyle/>
                    <a:p>
                      <a:pPr marL="285750" indent="-285750">
                        <a:buFont typeface="Arial" pitchFamily="34" charset="0"/>
                        <a:buChar char="•"/>
                      </a:pPr>
                      <a:r>
                        <a:rPr lang="en-US" sz="1600" b="1" dirty="0"/>
                        <a:t>Cohesion</a:t>
                      </a:r>
                      <a:endParaRPr lang="uk-UA" sz="1600" b="1" dirty="0"/>
                    </a:p>
                  </a:txBody>
                  <a:tcPr/>
                </a:tc>
                <a:tc>
                  <a:txBody>
                    <a:bodyPr/>
                    <a:lstStyle/>
                    <a:p>
                      <a:pPr marL="285750" indent="-285750">
                        <a:buFont typeface="Arial" pitchFamily="34" charset="0"/>
                        <a:buChar char="•"/>
                      </a:pPr>
                      <a:r>
                        <a:rPr lang="en-US" sz="1600" b="1" dirty="0"/>
                        <a:t>Number of lines of code</a:t>
                      </a:r>
                      <a:endParaRPr lang="uk-UA" sz="1600" b="1" dirty="0"/>
                    </a:p>
                  </a:txBody>
                  <a:tcPr/>
                </a:tc>
                <a:extLst>
                  <a:ext uri="{0D108BD9-81ED-4DB2-BD59-A6C34878D82A}">
                    <a16:rowId xmlns:a16="http://schemas.microsoft.com/office/drawing/2014/main" val="10003"/>
                  </a:ext>
                </a:extLst>
              </a:tr>
              <a:tr h="364223">
                <a:tc>
                  <a:txBody>
                    <a:bodyPr/>
                    <a:lstStyle/>
                    <a:p>
                      <a:pPr marL="285750" indent="-285750">
                        <a:buFont typeface="Arial" pitchFamily="34" charset="0"/>
                        <a:buChar char="•"/>
                      </a:pPr>
                      <a:r>
                        <a:rPr lang="en-US" sz="1600" b="1" dirty="0"/>
                        <a:t>Comment density</a:t>
                      </a:r>
                      <a:endParaRPr lang="uk-UA" sz="1600" b="1" dirty="0"/>
                    </a:p>
                  </a:txBody>
                  <a:tcPr/>
                </a:tc>
                <a:tc>
                  <a:txBody>
                    <a:bodyPr/>
                    <a:lstStyle/>
                    <a:p>
                      <a:pPr marL="285750" indent="-285750">
                        <a:buFont typeface="Arial" pitchFamily="34" charset="0"/>
                        <a:buChar char="•"/>
                      </a:pPr>
                      <a:r>
                        <a:rPr lang="en-US" sz="1600" b="1" dirty="0"/>
                        <a:t>Number of lines of customer requirements</a:t>
                      </a:r>
                      <a:endParaRPr lang="uk-UA" sz="1600" b="1" dirty="0"/>
                    </a:p>
                  </a:txBody>
                  <a:tcPr/>
                </a:tc>
                <a:extLst>
                  <a:ext uri="{0D108BD9-81ED-4DB2-BD59-A6C34878D82A}">
                    <a16:rowId xmlns:a16="http://schemas.microsoft.com/office/drawing/2014/main" val="10004"/>
                  </a:ext>
                </a:extLst>
              </a:tr>
              <a:tr h="309745">
                <a:tc>
                  <a:txBody>
                    <a:bodyPr/>
                    <a:lstStyle/>
                    <a:p>
                      <a:pPr marL="285750" indent="-285750">
                        <a:buFont typeface="Arial" pitchFamily="34" charset="0"/>
                        <a:buChar char="•"/>
                      </a:pPr>
                      <a:r>
                        <a:rPr lang="en-US" sz="1600" b="1" dirty="0" err="1"/>
                        <a:t>Connascent</a:t>
                      </a:r>
                      <a:r>
                        <a:rPr lang="en-US" sz="1600" b="1" dirty="0"/>
                        <a:t> software components</a:t>
                      </a:r>
                      <a:endParaRPr lang="uk-UA" sz="1600" b="1" dirty="0"/>
                    </a:p>
                  </a:txBody>
                  <a:tcPr/>
                </a:tc>
                <a:tc>
                  <a:txBody>
                    <a:bodyPr/>
                    <a:lstStyle/>
                    <a:p>
                      <a:pPr marL="285750" indent="-285750">
                        <a:buFont typeface="Arial" pitchFamily="34" charset="0"/>
                        <a:buChar char="•"/>
                      </a:pPr>
                      <a:r>
                        <a:rPr lang="en-US" sz="1600" b="1" dirty="0"/>
                        <a:t>Program execution time</a:t>
                      </a:r>
                      <a:endParaRPr lang="uk-UA" sz="1600" b="1" dirty="0"/>
                    </a:p>
                  </a:txBody>
                  <a:tcPr/>
                </a:tc>
                <a:extLst>
                  <a:ext uri="{0D108BD9-81ED-4DB2-BD59-A6C34878D82A}">
                    <a16:rowId xmlns:a16="http://schemas.microsoft.com/office/drawing/2014/main" val="10005"/>
                  </a:ext>
                </a:extLst>
              </a:tr>
              <a:tr h="309745">
                <a:tc>
                  <a:txBody>
                    <a:bodyPr/>
                    <a:lstStyle/>
                    <a:p>
                      <a:pPr marL="285750" indent="-285750">
                        <a:buFont typeface="Arial" pitchFamily="34" charset="0"/>
                        <a:buChar char="•"/>
                      </a:pPr>
                      <a:r>
                        <a:rPr lang="en-US" sz="1600" b="1" dirty="0"/>
                        <a:t>Coupling</a:t>
                      </a:r>
                      <a:endParaRPr lang="uk-UA" sz="1600" b="1" dirty="0"/>
                    </a:p>
                  </a:txBody>
                  <a:tcPr/>
                </a:tc>
                <a:tc>
                  <a:txBody>
                    <a:bodyPr/>
                    <a:lstStyle/>
                    <a:p>
                      <a:pPr marL="285750" indent="-285750">
                        <a:buFont typeface="Arial" pitchFamily="34" charset="0"/>
                        <a:buChar char="•"/>
                      </a:pPr>
                      <a:r>
                        <a:rPr lang="en-US" sz="1600" b="1" dirty="0"/>
                        <a:t>Program load time</a:t>
                      </a:r>
                      <a:endParaRPr lang="uk-UA" sz="1600" b="1" dirty="0"/>
                    </a:p>
                  </a:txBody>
                  <a:tcPr/>
                </a:tc>
                <a:extLst>
                  <a:ext uri="{0D108BD9-81ED-4DB2-BD59-A6C34878D82A}">
                    <a16:rowId xmlns:a16="http://schemas.microsoft.com/office/drawing/2014/main" val="10006"/>
                  </a:ext>
                </a:extLst>
              </a:tr>
              <a:tr h="309745">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1" dirty="0" err="1"/>
                        <a:t>Cyclomatic</a:t>
                      </a:r>
                      <a:r>
                        <a:rPr lang="en-US" sz="1600" b="1" dirty="0"/>
                        <a:t> (McCabe’s) complexity</a:t>
                      </a:r>
                      <a:endParaRPr lang="uk-UA" sz="1600" b="1" dirty="0"/>
                    </a:p>
                  </a:txBody>
                  <a:tcPr/>
                </a:tc>
                <a:tc>
                  <a:txBody>
                    <a:bodyPr/>
                    <a:lstStyle/>
                    <a:p>
                      <a:pPr marL="285750" indent="-285750">
                        <a:buFont typeface="Arial" pitchFamily="34" charset="0"/>
                        <a:buChar char="•"/>
                      </a:pPr>
                      <a:r>
                        <a:rPr lang="en-US" sz="1600" b="1" dirty="0"/>
                        <a:t>Program size (binary)</a:t>
                      </a:r>
                      <a:endParaRPr lang="uk-UA" sz="1600" b="1" dirty="0"/>
                    </a:p>
                  </a:txBody>
                  <a:tcPr/>
                </a:tc>
                <a:extLst>
                  <a:ext uri="{0D108BD9-81ED-4DB2-BD59-A6C34878D82A}">
                    <a16:rowId xmlns:a16="http://schemas.microsoft.com/office/drawing/2014/main" val="10007"/>
                  </a:ext>
                </a:extLst>
              </a:tr>
              <a:tr h="402546">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1" dirty="0"/>
                        <a:t>DSQI (Design Structure Quality Index)</a:t>
                      </a:r>
                      <a:endParaRPr lang="uk-UA" sz="1600" b="1" dirty="0"/>
                    </a:p>
                  </a:txBody>
                  <a:tcPr/>
                </a:tc>
                <a:tc>
                  <a:txBody>
                    <a:bodyPr/>
                    <a:lstStyle/>
                    <a:p>
                      <a:pPr marL="285750" indent="-285750">
                        <a:buFont typeface="Arial" pitchFamily="34" charset="0"/>
                        <a:buChar char="•"/>
                      </a:pPr>
                      <a:r>
                        <a:rPr lang="en-US" sz="1600" b="1" dirty="0"/>
                        <a:t>Robert Cecil Martin’s software package metrics</a:t>
                      </a:r>
                      <a:endParaRPr lang="uk-UA" sz="1600" b="1" dirty="0"/>
                    </a:p>
                  </a:txBody>
                  <a:tcPr/>
                </a:tc>
                <a:extLst>
                  <a:ext uri="{0D108BD9-81ED-4DB2-BD59-A6C34878D82A}">
                    <a16:rowId xmlns:a16="http://schemas.microsoft.com/office/drawing/2014/main" val="10008"/>
                  </a:ext>
                </a:extLst>
              </a:tr>
              <a:tr h="309745">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1" dirty="0"/>
                        <a:t>Function point analysis</a:t>
                      </a:r>
                      <a:endParaRPr lang="uk-UA" sz="1600" b="1" dirty="0"/>
                    </a:p>
                  </a:txBody>
                  <a:tcPr/>
                </a:tc>
                <a:tc>
                  <a:txBody>
                    <a:bodyPr/>
                    <a:lstStyle/>
                    <a:p>
                      <a:pPr marL="285750" indent="-285750">
                        <a:buFont typeface="Arial" pitchFamily="34" charset="0"/>
                        <a:buChar char="•"/>
                      </a:pPr>
                      <a:r>
                        <a:rPr lang="en-US" sz="1600" b="1" dirty="0"/>
                        <a:t>Weighted</a:t>
                      </a:r>
                      <a:r>
                        <a:rPr lang="en-US" sz="1600" b="1" baseline="0" dirty="0"/>
                        <a:t> Micro Function Points</a:t>
                      </a:r>
                      <a:endParaRPr lang="uk-UA" sz="1600" b="1"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51780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CODE COVERAGE</a:t>
            </a:r>
            <a:endParaRPr lang="uk-UA" b="1" dirty="0">
              <a:solidFill>
                <a:srgbClr val="FF0000"/>
              </a:solidFill>
            </a:endParaRPr>
          </a:p>
        </p:txBody>
      </p:sp>
      <p:sp>
        <p:nvSpPr>
          <p:cNvPr id="3" name="Text Placeholder 2"/>
          <p:cNvSpPr>
            <a:spLocks noGrp="1"/>
          </p:cNvSpPr>
          <p:nvPr>
            <p:ph type="body" sz="quarter" idx="10"/>
          </p:nvPr>
        </p:nvSpPr>
        <p:spPr>
          <a:xfrm>
            <a:off x="685800" y="2057400"/>
            <a:ext cx="6913179" cy="3429000"/>
          </a:xfrm>
        </p:spPr>
        <p:txBody>
          <a:bodyPr/>
          <a:lstStyle/>
          <a:p>
            <a:pPr marL="342900" indent="-342900">
              <a:buFont typeface="Arial" panose="020B0604020202020204" pitchFamily="34" charset="0"/>
              <a:buChar char="•"/>
            </a:pPr>
            <a:r>
              <a:rPr lang="en-US" b="1" dirty="0">
                <a:solidFill>
                  <a:srgbClr val="FF0000"/>
                </a:solidFill>
              </a:rPr>
              <a:t>Code Coverage</a:t>
            </a:r>
            <a:r>
              <a:rPr lang="en-US" dirty="0"/>
              <a:t> – In computer science, </a:t>
            </a:r>
            <a:r>
              <a:rPr lang="en-US" b="1" dirty="0">
                <a:solidFill>
                  <a:srgbClr val="FF0000"/>
                </a:solidFill>
              </a:rPr>
              <a:t>test coverage</a:t>
            </a:r>
            <a:r>
              <a:rPr lang="en-US" dirty="0"/>
              <a:t> is a measure used to describe the degree to which the </a:t>
            </a:r>
            <a:r>
              <a:rPr lang="en-US" b="1" dirty="0">
                <a:solidFill>
                  <a:srgbClr val="FF0000"/>
                </a:solidFill>
              </a:rPr>
              <a:t>source code</a:t>
            </a:r>
            <a:r>
              <a:rPr lang="en-US" dirty="0"/>
              <a:t> of a program is executed when a particular </a:t>
            </a:r>
            <a:r>
              <a:rPr lang="en-US" b="1" dirty="0">
                <a:solidFill>
                  <a:srgbClr val="FF0000"/>
                </a:solidFill>
              </a:rPr>
              <a:t>test suite</a:t>
            </a:r>
            <a:r>
              <a:rPr lang="en-US" dirty="0"/>
              <a:t> runs</a:t>
            </a:r>
          </a:p>
          <a:p>
            <a:pPr marL="342900" indent="-342900">
              <a:buFont typeface="Arial" panose="020B0604020202020204" pitchFamily="34" charset="0"/>
              <a:buChar char="•"/>
            </a:pPr>
            <a:r>
              <a:rPr lang="en-US" dirty="0"/>
              <a:t>To measure what percentage of code has been exercised by a test suite, one or more coverage criteria are used. </a:t>
            </a:r>
            <a:r>
              <a:rPr lang="en-US" b="1" dirty="0">
                <a:solidFill>
                  <a:srgbClr val="FF0000"/>
                </a:solidFill>
              </a:rPr>
              <a:t>Coverage criteria</a:t>
            </a:r>
            <a:r>
              <a:rPr lang="en-US" dirty="0"/>
              <a:t> are usually defined as rules or requirements, which a test suite needs to satisfy</a:t>
            </a:r>
          </a:p>
          <a:p>
            <a:pPr marL="342900" indent="-342900">
              <a:buFont typeface="Arial" panose="020B0604020202020204" pitchFamily="34" charset="0"/>
              <a:buChar char="•"/>
            </a:pPr>
            <a:endParaRPr lang="uk-U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952" y="1964120"/>
            <a:ext cx="3200400" cy="3200400"/>
          </a:xfrm>
          <a:prstGeom prst="rect">
            <a:avLst/>
          </a:prstGeom>
        </p:spPr>
      </p:pic>
    </p:spTree>
    <p:extLst>
      <p:ext uri="{BB962C8B-B14F-4D97-AF65-F5344CB8AC3E}">
        <p14:creationId xmlns:p14="http://schemas.microsoft.com/office/powerpoint/2010/main" val="273524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uk-UA"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a:t>Quality</a:t>
            </a:r>
          </a:p>
          <a:p>
            <a:pPr marL="342900" indent="-342900">
              <a:buFont typeface="Arial" panose="020B0604020202020204" pitchFamily="34" charset="0"/>
              <a:buChar char="•"/>
            </a:pPr>
            <a:r>
              <a:rPr lang="en-US" dirty="0"/>
              <a:t>Why Testing is necessary</a:t>
            </a:r>
          </a:p>
          <a:p>
            <a:pPr marL="342900" indent="-342900">
              <a:buFont typeface="Arial" panose="020B0604020202020204" pitchFamily="34" charset="0"/>
              <a:buChar char="•"/>
            </a:pPr>
            <a:r>
              <a:rPr lang="en-US" dirty="0"/>
              <a:t>Testing Applications</a:t>
            </a:r>
          </a:p>
          <a:p>
            <a:pPr marL="800100" lvl="1" indent="-342900">
              <a:buFont typeface="Arial" panose="020B0604020202020204" pitchFamily="34" charset="0"/>
              <a:buChar char="•"/>
            </a:pPr>
            <a:r>
              <a:rPr lang="en-US" dirty="0">
                <a:solidFill>
                  <a:schemeClr val="bg1"/>
                </a:solidFill>
              </a:rPr>
              <a:t>Test Types</a:t>
            </a:r>
          </a:p>
          <a:p>
            <a:pPr marL="800100" lvl="1" indent="-342900">
              <a:buFont typeface="Arial" panose="020B0604020202020204" pitchFamily="34" charset="0"/>
              <a:buChar char="•"/>
            </a:pPr>
            <a:r>
              <a:rPr lang="en-US" dirty="0">
                <a:solidFill>
                  <a:schemeClr val="bg1"/>
                </a:solidFill>
              </a:rPr>
              <a:t>Test Approaches</a:t>
            </a:r>
          </a:p>
          <a:p>
            <a:pPr marL="800100" lvl="1" indent="-342900">
              <a:buFont typeface="Arial" panose="020B0604020202020204" pitchFamily="34" charset="0"/>
              <a:buChar char="•"/>
            </a:pPr>
            <a:r>
              <a:rPr lang="en-US" dirty="0">
                <a:solidFill>
                  <a:schemeClr val="bg1"/>
                </a:solidFill>
              </a:rPr>
              <a:t>Test Levels</a:t>
            </a:r>
          </a:p>
          <a:p>
            <a:pPr marL="342900" indent="-342900">
              <a:buFont typeface="Arial" panose="020B0604020202020204" pitchFamily="34" charset="0"/>
              <a:buChar char="•"/>
            </a:pPr>
            <a:r>
              <a:rPr lang="en-US" dirty="0"/>
              <a:t>Code Quality</a:t>
            </a:r>
          </a:p>
          <a:p>
            <a:pPr marL="800100" lvl="1" indent="-342900">
              <a:buFont typeface="Arial" panose="020B0604020202020204" pitchFamily="34" charset="0"/>
              <a:buChar char="•"/>
            </a:pPr>
            <a:r>
              <a:rPr lang="en-US" dirty="0">
                <a:solidFill>
                  <a:schemeClr val="bg1"/>
                </a:solidFill>
              </a:rPr>
              <a:t>Code quality metrics</a:t>
            </a:r>
          </a:p>
        </p:txBody>
      </p:sp>
    </p:spTree>
    <p:extLst>
      <p:ext uri="{BB962C8B-B14F-4D97-AF65-F5344CB8AC3E}">
        <p14:creationId xmlns:p14="http://schemas.microsoft.com/office/powerpoint/2010/main" val="3024977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COVERAGE CRITERIA</a:t>
            </a:r>
            <a:endParaRPr lang="uk-UA"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b="1" dirty="0">
                <a:solidFill>
                  <a:srgbClr val="FF0000"/>
                </a:solidFill>
              </a:rPr>
              <a:t>Function coverage</a:t>
            </a:r>
            <a:r>
              <a:rPr lang="en-US" dirty="0"/>
              <a:t> – has each function (or subroutine) in the program been called?</a:t>
            </a:r>
          </a:p>
          <a:p>
            <a:pPr marL="342900" indent="-342900">
              <a:buFont typeface="Arial" panose="020B0604020202020204" pitchFamily="34" charset="0"/>
              <a:buChar char="•"/>
            </a:pPr>
            <a:r>
              <a:rPr lang="en-US" b="1" dirty="0">
                <a:solidFill>
                  <a:srgbClr val="FF0000"/>
                </a:solidFill>
              </a:rPr>
              <a:t>Statement coverage</a:t>
            </a:r>
            <a:r>
              <a:rPr lang="en-US" dirty="0"/>
              <a:t> – has each statement in the program been executed?</a:t>
            </a:r>
          </a:p>
          <a:p>
            <a:pPr marL="342900" indent="-342900">
              <a:buFont typeface="Arial" panose="020B0604020202020204" pitchFamily="34" charset="0"/>
              <a:buChar char="•"/>
            </a:pPr>
            <a:r>
              <a:rPr lang="en-US" b="1" dirty="0">
                <a:solidFill>
                  <a:srgbClr val="FF0000"/>
                </a:solidFill>
              </a:rPr>
              <a:t>Edge coverage</a:t>
            </a:r>
            <a:r>
              <a:rPr lang="en-US" dirty="0"/>
              <a:t> – has every edge in the Control flow graph been executed?</a:t>
            </a:r>
          </a:p>
          <a:p>
            <a:pPr marL="342900" indent="-342900">
              <a:buFont typeface="Arial" panose="020B0604020202020204" pitchFamily="34" charset="0"/>
              <a:buChar char="•"/>
            </a:pPr>
            <a:r>
              <a:rPr lang="en-US" b="1" dirty="0">
                <a:solidFill>
                  <a:srgbClr val="FF0000"/>
                </a:solidFill>
              </a:rPr>
              <a:t>Branch coverage</a:t>
            </a:r>
            <a:r>
              <a:rPr lang="en-US" dirty="0"/>
              <a:t> – has each branch (also called DD-path) of each control structure (such as in if and case statements) been executed? For example, given an if statement, have both the true and false branches been executed? This is a subset of edge coverage.</a:t>
            </a:r>
          </a:p>
          <a:p>
            <a:pPr marL="342900" indent="-342900">
              <a:buFont typeface="Arial" panose="020B0604020202020204" pitchFamily="34" charset="0"/>
              <a:buChar char="•"/>
            </a:pPr>
            <a:r>
              <a:rPr lang="en-US" b="1" dirty="0"/>
              <a:t>Condition coverage</a:t>
            </a:r>
            <a:r>
              <a:rPr lang="en-US" dirty="0"/>
              <a:t> (or predicate coverage) – has each Boolean sub-expression evaluated both to true and false?</a:t>
            </a:r>
            <a:endParaRPr lang="uk-UA" dirty="0"/>
          </a:p>
        </p:txBody>
      </p:sp>
    </p:spTree>
    <p:extLst>
      <p:ext uri="{BB962C8B-B14F-4D97-AF65-F5344CB8AC3E}">
        <p14:creationId xmlns:p14="http://schemas.microsoft.com/office/powerpoint/2010/main" val="103950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LEVEL</a:t>
            </a:r>
            <a:endParaRPr lang="uk-UA" dirty="0"/>
          </a:p>
        </p:txBody>
      </p:sp>
      <p:grpSp>
        <p:nvGrpSpPr>
          <p:cNvPr id="4" name="Group 3">
            <a:extLst>
              <a:ext uri="{FF2B5EF4-FFF2-40B4-BE49-F238E27FC236}">
                <a16:creationId xmlns:a16="http://schemas.microsoft.com/office/drawing/2014/main" id="{E246689C-7B5D-4609-97BC-5B820FE52075}"/>
              </a:ext>
            </a:extLst>
          </p:cNvPr>
          <p:cNvGrpSpPr/>
          <p:nvPr/>
        </p:nvGrpSpPr>
        <p:grpSpPr>
          <a:xfrm>
            <a:off x="493986" y="1922081"/>
            <a:ext cx="3245070" cy="3932181"/>
            <a:chOff x="7569200" y="1028701"/>
            <a:chExt cx="3528060" cy="4580313"/>
          </a:xfrm>
          <a:solidFill>
            <a:schemeClr val="tx1">
              <a:lumMod val="50000"/>
            </a:schemeClr>
          </a:solidFill>
        </p:grpSpPr>
        <p:grpSp>
          <p:nvGrpSpPr>
            <p:cNvPr id="5" name="Group 4">
              <a:extLst>
                <a:ext uri="{FF2B5EF4-FFF2-40B4-BE49-F238E27FC236}">
                  <a16:creationId xmlns:a16="http://schemas.microsoft.com/office/drawing/2014/main" id="{EA0208D0-1EB5-4582-BD21-D851225D1C31}"/>
                </a:ext>
              </a:extLst>
            </p:cNvPr>
            <p:cNvGrpSpPr/>
            <p:nvPr/>
          </p:nvGrpSpPr>
          <p:grpSpPr>
            <a:xfrm>
              <a:off x="7569200" y="1028701"/>
              <a:ext cx="3528060" cy="4580313"/>
              <a:chOff x="7569200" y="1028701"/>
              <a:chExt cx="3528060" cy="4580313"/>
            </a:xfrm>
            <a:grpFill/>
          </p:grpSpPr>
          <p:grpSp>
            <p:nvGrpSpPr>
              <p:cNvPr id="9" name="Group 8">
                <a:extLst>
                  <a:ext uri="{FF2B5EF4-FFF2-40B4-BE49-F238E27FC236}">
                    <a16:creationId xmlns:a16="http://schemas.microsoft.com/office/drawing/2014/main" id="{9761E03B-2467-4EF5-82EF-45212532A0DE}"/>
                  </a:ext>
                </a:extLst>
              </p:cNvPr>
              <p:cNvGrpSpPr/>
              <p:nvPr/>
            </p:nvGrpSpPr>
            <p:grpSpPr>
              <a:xfrm>
                <a:off x="7569200" y="1028701"/>
                <a:ext cx="3528060" cy="3361113"/>
                <a:chOff x="2209800" y="914401"/>
                <a:chExt cx="3528060" cy="3361113"/>
              </a:xfrm>
              <a:grpFill/>
            </p:grpSpPr>
            <p:sp>
              <p:nvSpPr>
                <p:cNvPr id="11" name="Rounded Rectangle 9">
                  <a:extLst>
                    <a:ext uri="{FF2B5EF4-FFF2-40B4-BE49-F238E27FC236}">
                      <a16:creationId xmlns:a16="http://schemas.microsoft.com/office/drawing/2014/main" id="{5E7C6A67-B8B3-4958-8D21-864852572025}"/>
                    </a:ext>
                  </a:extLst>
                </p:cNvPr>
                <p:cNvSpPr/>
                <p:nvPr/>
              </p:nvSpPr>
              <p:spPr>
                <a:xfrm>
                  <a:off x="2209800" y="3352801"/>
                  <a:ext cx="3528060" cy="922713"/>
                </a:xfrm>
                <a:prstGeom prst="roundRect">
                  <a:avLst/>
                </a:prstGeom>
                <a:solidFill>
                  <a:srgbClr val="8F258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12" name="Rounded Rectangle 10">
                  <a:extLst>
                    <a:ext uri="{FF2B5EF4-FFF2-40B4-BE49-F238E27FC236}">
                      <a16:creationId xmlns:a16="http://schemas.microsoft.com/office/drawing/2014/main" id="{1FA5409B-385C-4306-AFFA-751CE1B5F4DB}"/>
                    </a:ext>
                  </a:extLst>
                </p:cNvPr>
                <p:cNvSpPr/>
                <p:nvPr/>
              </p:nvSpPr>
              <p:spPr>
                <a:xfrm>
                  <a:off x="2209800" y="21336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13" name="Rounded Rectangle 11">
                  <a:extLst>
                    <a:ext uri="{FF2B5EF4-FFF2-40B4-BE49-F238E27FC236}">
                      <a16:creationId xmlns:a16="http://schemas.microsoft.com/office/drawing/2014/main" id="{CCF637BC-177F-4FD7-9189-C39CD05C3CBF}"/>
                    </a:ext>
                  </a:extLst>
                </p:cNvPr>
                <p:cNvSpPr/>
                <p:nvPr/>
              </p:nvSpPr>
              <p:spPr>
                <a:xfrm>
                  <a:off x="2209800" y="9144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grpSp>
          <p:sp>
            <p:nvSpPr>
              <p:cNvPr id="10" name="Rounded Rectangle 9">
                <a:extLst>
                  <a:ext uri="{FF2B5EF4-FFF2-40B4-BE49-F238E27FC236}">
                    <a16:creationId xmlns:a16="http://schemas.microsoft.com/office/drawing/2014/main" id="{CF707327-1FDF-4652-B5D5-F898C7A982D6}"/>
                  </a:ext>
                </a:extLst>
              </p:cNvPr>
              <p:cNvSpPr/>
              <p:nvPr/>
            </p:nvSpPr>
            <p:spPr>
              <a:xfrm>
                <a:off x="7569200" y="46863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grpSp>
        <p:cxnSp>
          <p:nvCxnSpPr>
            <p:cNvPr id="6" name="Straight Arrow Connector 5">
              <a:extLst>
                <a:ext uri="{FF2B5EF4-FFF2-40B4-BE49-F238E27FC236}">
                  <a16:creationId xmlns:a16="http://schemas.microsoft.com/office/drawing/2014/main" id="{C8C5FD97-E799-4511-B530-E733B8F10629}"/>
                </a:ext>
              </a:extLst>
            </p:cNvPr>
            <p:cNvCxnSpPr>
              <a:cxnSpLocks/>
              <a:stCxn id="12" idx="0"/>
            </p:cNvCxnSpPr>
            <p:nvPr/>
          </p:nvCxnSpPr>
          <p:spPr>
            <a:xfrm flipV="1">
              <a:off x="9333230" y="19812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F8AF171-FB96-4FDA-8E65-BDDBCC71F0A3}"/>
                </a:ext>
              </a:extLst>
            </p:cNvPr>
            <p:cNvCxnSpPr>
              <a:cxnSpLocks/>
            </p:cNvCxnSpPr>
            <p:nvPr/>
          </p:nvCxnSpPr>
          <p:spPr>
            <a:xfrm flipV="1">
              <a:off x="9345930" y="31877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3483550-2847-4493-8E22-CC01F8B18DA3}"/>
                </a:ext>
              </a:extLst>
            </p:cNvPr>
            <p:cNvCxnSpPr>
              <a:cxnSpLocks/>
            </p:cNvCxnSpPr>
            <p:nvPr/>
          </p:nvCxnSpPr>
          <p:spPr>
            <a:xfrm flipV="1">
              <a:off x="9371330" y="44196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grpSp>
      <p:graphicFrame>
        <p:nvGraphicFramePr>
          <p:cNvPr id="14" name="Table 13"/>
          <p:cNvGraphicFramePr>
            <a:graphicFrameLocks noGrp="1"/>
          </p:cNvGraphicFramePr>
          <p:nvPr>
            <p:extLst>
              <p:ext uri="{D42A27DB-BD31-4B8C-83A1-F6EECF244321}">
                <p14:modId xmlns:p14="http://schemas.microsoft.com/office/powerpoint/2010/main" val="3846385106"/>
              </p:ext>
            </p:extLst>
          </p:nvPr>
        </p:nvGraphicFramePr>
        <p:xfrm>
          <a:off x="5431081" y="2811086"/>
          <a:ext cx="5897969" cy="2392680"/>
        </p:xfrm>
        <a:graphic>
          <a:graphicData uri="http://schemas.openxmlformats.org/drawingml/2006/table">
            <a:tbl>
              <a:tblPr firstRow="1" bandRow="1">
                <a:tableStyleId>{5C22544A-7EE6-4342-B048-85BDC9FD1C3A}</a:tableStyleId>
              </a:tblPr>
              <a:tblGrid>
                <a:gridCol w="1887349">
                  <a:extLst>
                    <a:ext uri="{9D8B030D-6E8A-4147-A177-3AD203B41FA5}">
                      <a16:colId xmlns:a16="http://schemas.microsoft.com/office/drawing/2014/main" val="20000"/>
                    </a:ext>
                  </a:extLst>
                </a:gridCol>
                <a:gridCol w="4010620">
                  <a:extLst>
                    <a:ext uri="{9D8B030D-6E8A-4147-A177-3AD203B41FA5}">
                      <a16:colId xmlns:a16="http://schemas.microsoft.com/office/drawing/2014/main" val="20001"/>
                    </a:ext>
                  </a:extLst>
                </a:gridCol>
              </a:tblGrid>
              <a:tr h="370840">
                <a:tc gridSpan="2">
                  <a:txBody>
                    <a:bodyPr/>
                    <a:lstStyle/>
                    <a:p>
                      <a:pPr algn="ctr"/>
                      <a:r>
                        <a:rPr lang="en-US" dirty="0"/>
                        <a:t>Integration Test</a:t>
                      </a:r>
                      <a:r>
                        <a:rPr lang="en-US" baseline="0" dirty="0"/>
                        <a:t> </a:t>
                      </a:r>
                      <a:r>
                        <a:rPr lang="en-US" dirty="0"/>
                        <a:t>Level</a:t>
                      </a:r>
                    </a:p>
                  </a:txBody>
                  <a:tcPr>
                    <a:solidFill>
                      <a:schemeClr val="bg1">
                        <a:lumMod val="65000"/>
                      </a:schemeClr>
                    </a:solidFill>
                  </a:tcPr>
                </a:tc>
                <a:tc hMerge="1">
                  <a:txBody>
                    <a:bodyPr/>
                    <a:lstStyle/>
                    <a:p>
                      <a:endParaRPr lang="en-US" dirty="0"/>
                    </a:p>
                  </a:txBody>
                  <a:tcPr>
                    <a:solidFill>
                      <a:schemeClr val="bg1">
                        <a:lumMod val="65000"/>
                      </a:schemeClr>
                    </a:solidFill>
                  </a:tcPr>
                </a:tc>
                <a:extLst>
                  <a:ext uri="{0D108BD9-81ED-4DB2-BD59-A6C34878D82A}">
                    <a16:rowId xmlns:a16="http://schemas.microsoft.com/office/drawing/2014/main" val="10000"/>
                  </a:ext>
                </a:extLst>
              </a:tr>
              <a:tr h="370840">
                <a:tc>
                  <a:txBody>
                    <a:bodyPr/>
                    <a:lstStyle/>
                    <a:p>
                      <a:r>
                        <a:rPr lang="en-US" dirty="0"/>
                        <a:t>Who</a:t>
                      </a:r>
                    </a:p>
                  </a:txBody>
                  <a:tcPr/>
                </a:tc>
                <a:tc>
                  <a:txBody>
                    <a:bodyPr/>
                    <a:lstStyle/>
                    <a:p>
                      <a:r>
                        <a:rPr lang="en-US" dirty="0"/>
                        <a:t>DEVs, QCs</a:t>
                      </a:r>
                    </a:p>
                  </a:txBody>
                  <a:tcPr/>
                </a:tc>
                <a:extLst>
                  <a:ext uri="{0D108BD9-81ED-4DB2-BD59-A6C34878D82A}">
                    <a16:rowId xmlns:a16="http://schemas.microsoft.com/office/drawing/2014/main" val="10001"/>
                  </a:ext>
                </a:extLst>
              </a:tr>
              <a:tr h="370840">
                <a:tc>
                  <a:txBody>
                    <a:bodyPr/>
                    <a:lstStyle/>
                    <a:p>
                      <a:r>
                        <a:rPr lang="en-US" dirty="0"/>
                        <a:t>When</a:t>
                      </a:r>
                    </a:p>
                  </a:txBody>
                  <a:tcPr/>
                </a:tc>
                <a:tc>
                  <a:txBody>
                    <a:bodyPr/>
                    <a:lstStyle/>
                    <a:p>
                      <a:r>
                        <a:rPr lang="en-US" dirty="0"/>
                        <a:t>Units to be integrated are developed</a:t>
                      </a:r>
                    </a:p>
                  </a:txBody>
                  <a:tcPr/>
                </a:tc>
                <a:extLst>
                  <a:ext uri="{0D108BD9-81ED-4DB2-BD59-A6C34878D82A}">
                    <a16:rowId xmlns:a16="http://schemas.microsoft.com/office/drawing/2014/main" val="10002"/>
                  </a:ext>
                </a:extLst>
              </a:tr>
              <a:tr h="370840">
                <a:tc>
                  <a:txBody>
                    <a:bodyPr/>
                    <a:lstStyle/>
                    <a:p>
                      <a:r>
                        <a:rPr lang="en-US" dirty="0"/>
                        <a:t>Why</a:t>
                      </a:r>
                    </a:p>
                  </a:txBody>
                  <a:tcPr/>
                </a:tc>
                <a:tc>
                  <a:txBody>
                    <a:bodyPr/>
                    <a:lstStyle/>
                    <a:p>
                      <a:r>
                        <a:rPr lang="en-US" dirty="0"/>
                        <a:t>To expose faults in the interaction between integrated units</a:t>
                      </a:r>
                    </a:p>
                  </a:txBody>
                  <a:tcPr/>
                </a:tc>
                <a:extLst>
                  <a:ext uri="{0D108BD9-81ED-4DB2-BD59-A6C34878D82A}">
                    <a16:rowId xmlns:a16="http://schemas.microsoft.com/office/drawing/2014/main" val="10003"/>
                  </a:ext>
                </a:extLst>
              </a:tr>
              <a:tr h="370840">
                <a:tc>
                  <a:txBody>
                    <a:bodyPr/>
                    <a:lstStyle/>
                    <a:p>
                      <a:r>
                        <a:rPr lang="en-US" dirty="0"/>
                        <a:t>How</a:t>
                      </a:r>
                    </a:p>
                  </a:txBody>
                  <a:tcPr/>
                </a:tc>
                <a:tc>
                  <a:txBody>
                    <a:bodyPr/>
                    <a:lstStyle/>
                    <a:p>
                      <a:r>
                        <a:rPr lang="en-US" dirty="0"/>
                        <a:t>White-box/ Black-box/ Grey-box</a:t>
                      </a:r>
                    </a:p>
                    <a:p>
                      <a:r>
                        <a:rPr lang="en-US" dirty="0"/>
                        <a:t>Depends on definite units</a:t>
                      </a:r>
                    </a:p>
                  </a:txBody>
                  <a:tcPr/>
                </a:tc>
                <a:extLst>
                  <a:ext uri="{0D108BD9-81ED-4DB2-BD59-A6C34878D82A}">
                    <a16:rowId xmlns:a16="http://schemas.microsoft.com/office/drawing/2014/main" val="10004"/>
                  </a:ext>
                </a:extLst>
              </a:tr>
            </a:tbl>
          </a:graphicData>
        </a:graphic>
      </p:graphicFrame>
      <p:sp>
        <p:nvSpPr>
          <p:cNvPr id="15" name="Rectangle 14"/>
          <p:cNvSpPr/>
          <p:nvPr/>
        </p:nvSpPr>
        <p:spPr>
          <a:xfrm>
            <a:off x="5431081" y="1907199"/>
            <a:ext cx="5897979" cy="707886"/>
          </a:xfrm>
          <a:prstGeom prst="rect">
            <a:avLst/>
          </a:prstGeom>
          <a:ln>
            <a:solidFill>
              <a:schemeClr val="accent1"/>
            </a:solidFill>
          </a:ln>
        </p:spPr>
        <p:txBody>
          <a:bodyPr wrap="square">
            <a:spAutoFit/>
          </a:bodyPr>
          <a:lstStyle/>
          <a:p>
            <a:pPr algn="ctr"/>
            <a:r>
              <a:rPr lang="en-US" sz="2000" dirty="0">
                <a:solidFill>
                  <a:schemeClr val="bg1"/>
                </a:solidFill>
                <a:latin typeface="Open Sans" panose="020B0604020202020204" charset="0"/>
                <a:ea typeface="Open Sans" panose="020B0604020202020204" charset="0"/>
                <a:cs typeface="Open Sans" panose="020B0604020202020204" charset="0"/>
              </a:rPr>
              <a:t>Testing on the Integration Test Level </a:t>
            </a:r>
          </a:p>
          <a:p>
            <a:pPr algn="ctr"/>
            <a:r>
              <a:rPr lang="en-US" sz="2000" dirty="0">
                <a:solidFill>
                  <a:schemeClr val="bg1"/>
                </a:solidFill>
                <a:latin typeface="Open Sans" panose="020B0604020202020204" charset="0"/>
                <a:ea typeface="Open Sans" panose="020B0604020202020204" charset="0"/>
                <a:cs typeface="Open Sans" panose="020B0604020202020204" charset="0"/>
              </a:rPr>
              <a:t>is called </a:t>
            </a:r>
            <a:r>
              <a:rPr lang="en-US" sz="2000" b="1" dirty="0">
                <a:solidFill>
                  <a:schemeClr val="bg1"/>
                </a:solidFill>
                <a:latin typeface="Open Sans" panose="020B0604020202020204" charset="0"/>
                <a:ea typeface="Open Sans" panose="020B0604020202020204" charset="0"/>
                <a:cs typeface="Open Sans" panose="020B0604020202020204" charset="0"/>
              </a:rPr>
              <a:t>Integration</a:t>
            </a:r>
            <a:r>
              <a:rPr lang="en-US" sz="2000" dirty="0">
                <a:solidFill>
                  <a:schemeClr val="bg1"/>
                </a:solidFill>
                <a:latin typeface="Open Sans" panose="020B0604020202020204" charset="0"/>
                <a:ea typeface="Open Sans" panose="020B0604020202020204" charset="0"/>
                <a:cs typeface="Open Sans" panose="020B0604020202020204" charset="0"/>
              </a:rPr>
              <a:t> testing </a:t>
            </a:r>
          </a:p>
        </p:txBody>
      </p:sp>
    </p:spTree>
    <p:extLst>
      <p:ext uri="{BB962C8B-B14F-4D97-AF65-F5344CB8AC3E}">
        <p14:creationId xmlns:p14="http://schemas.microsoft.com/office/powerpoint/2010/main" val="2448083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LEVEL</a:t>
            </a:r>
            <a:endParaRPr lang="uk-UA" dirty="0"/>
          </a:p>
        </p:txBody>
      </p:sp>
      <p:grpSp>
        <p:nvGrpSpPr>
          <p:cNvPr id="4" name="Group 3">
            <a:extLst>
              <a:ext uri="{FF2B5EF4-FFF2-40B4-BE49-F238E27FC236}">
                <a16:creationId xmlns:a16="http://schemas.microsoft.com/office/drawing/2014/main" id="{E246689C-7B5D-4609-97BC-5B820FE52075}"/>
              </a:ext>
            </a:extLst>
          </p:cNvPr>
          <p:cNvGrpSpPr/>
          <p:nvPr/>
        </p:nvGrpSpPr>
        <p:grpSpPr>
          <a:xfrm>
            <a:off x="493986" y="1922081"/>
            <a:ext cx="3245070" cy="3932181"/>
            <a:chOff x="7569200" y="1028701"/>
            <a:chExt cx="3528060" cy="4580313"/>
          </a:xfrm>
          <a:solidFill>
            <a:schemeClr val="tx1">
              <a:lumMod val="50000"/>
            </a:schemeClr>
          </a:solidFill>
        </p:grpSpPr>
        <p:grpSp>
          <p:nvGrpSpPr>
            <p:cNvPr id="5" name="Group 4">
              <a:extLst>
                <a:ext uri="{FF2B5EF4-FFF2-40B4-BE49-F238E27FC236}">
                  <a16:creationId xmlns:a16="http://schemas.microsoft.com/office/drawing/2014/main" id="{EA0208D0-1EB5-4582-BD21-D851225D1C31}"/>
                </a:ext>
              </a:extLst>
            </p:cNvPr>
            <p:cNvGrpSpPr/>
            <p:nvPr/>
          </p:nvGrpSpPr>
          <p:grpSpPr>
            <a:xfrm>
              <a:off x="7569200" y="1028701"/>
              <a:ext cx="3528060" cy="4580313"/>
              <a:chOff x="7569200" y="1028701"/>
              <a:chExt cx="3528060" cy="4580313"/>
            </a:xfrm>
            <a:grpFill/>
          </p:grpSpPr>
          <p:grpSp>
            <p:nvGrpSpPr>
              <p:cNvPr id="9" name="Group 8">
                <a:extLst>
                  <a:ext uri="{FF2B5EF4-FFF2-40B4-BE49-F238E27FC236}">
                    <a16:creationId xmlns:a16="http://schemas.microsoft.com/office/drawing/2014/main" id="{9761E03B-2467-4EF5-82EF-45212532A0DE}"/>
                  </a:ext>
                </a:extLst>
              </p:cNvPr>
              <p:cNvGrpSpPr/>
              <p:nvPr/>
            </p:nvGrpSpPr>
            <p:grpSpPr>
              <a:xfrm>
                <a:off x="7569200" y="1028701"/>
                <a:ext cx="3528060" cy="3361113"/>
                <a:chOff x="2209800" y="914401"/>
                <a:chExt cx="3528060" cy="3361113"/>
              </a:xfrm>
              <a:grpFill/>
            </p:grpSpPr>
            <p:sp>
              <p:nvSpPr>
                <p:cNvPr id="11" name="Rounded Rectangle 9">
                  <a:extLst>
                    <a:ext uri="{FF2B5EF4-FFF2-40B4-BE49-F238E27FC236}">
                      <a16:creationId xmlns:a16="http://schemas.microsoft.com/office/drawing/2014/main" id="{5E7C6A67-B8B3-4958-8D21-864852572025}"/>
                    </a:ext>
                  </a:extLst>
                </p:cNvPr>
                <p:cNvSpPr/>
                <p:nvPr/>
              </p:nvSpPr>
              <p:spPr>
                <a:xfrm>
                  <a:off x="2209800" y="3352801"/>
                  <a:ext cx="3528060" cy="922713"/>
                </a:xfrm>
                <a:prstGeom prst="roundRect">
                  <a:avLst/>
                </a:prstGeom>
                <a:solidFill>
                  <a:schemeClr val="tx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12" name="Rounded Rectangle 10">
                  <a:extLst>
                    <a:ext uri="{FF2B5EF4-FFF2-40B4-BE49-F238E27FC236}">
                      <a16:creationId xmlns:a16="http://schemas.microsoft.com/office/drawing/2014/main" id="{1FA5409B-385C-4306-AFFA-751CE1B5F4DB}"/>
                    </a:ext>
                  </a:extLst>
                </p:cNvPr>
                <p:cNvSpPr/>
                <p:nvPr/>
              </p:nvSpPr>
              <p:spPr>
                <a:xfrm>
                  <a:off x="2209800" y="2133601"/>
                  <a:ext cx="3528060" cy="922713"/>
                </a:xfrm>
                <a:prstGeom prst="roundRect">
                  <a:avLst/>
                </a:prstGeom>
                <a:solidFill>
                  <a:srgbClr val="8F258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13" name="Rounded Rectangle 11">
                  <a:extLst>
                    <a:ext uri="{FF2B5EF4-FFF2-40B4-BE49-F238E27FC236}">
                      <a16:creationId xmlns:a16="http://schemas.microsoft.com/office/drawing/2014/main" id="{CCF637BC-177F-4FD7-9189-C39CD05C3CBF}"/>
                    </a:ext>
                  </a:extLst>
                </p:cNvPr>
                <p:cNvSpPr/>
                <p:nvPr/>
              </p:nvSpPr>
              <p:spPr>
                <a:xfrm>
                  <a:off x="2209800" y="9144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grpSp>
          <p:sp>
            <p:nvSpPr>
              <p:cNvPr id="10" name="Rounded Rectangle 9">
                <a:extLst>
                  <a:ext uri="{FF2B5EF4-FFF2-40B4-BE49-F238E27FC236}">
                    <a16:creationId xmlns:a16="http://schemas.microsoft.com/office/drawing/2014/main" id="{CF707327-1FDF-4652-B5D5-F898C7A982D6}"/>
                  </a:ext>
                </a:extLst>
              </p:cNvPr>
              <p:cNvSpPr/>
              <p:nvPr/>
            </p:nvSpPr>
            <p:spPr>
              <a:xfrm>
                <a:off x="7569200" y="46863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grpSp>
        <p:cxnSp>
          <p:nvCxnSpPr>
            <p:cNvPr id="6" name="Straight Arrow Connector 5">
              <a:extLst>
                <a:ext uri="{FF2B5EF4-FFF2-40B4-BE49-F238E27FC236}">
                  <a16:creationId xmlns:a16="http://schemas.microsoft.com/office/drawing/2014/main" id="{C8C5FD97-E799-4511-B530-E733B8F10629}"/>
                </a:ext>
              </a:extLst>
            </p:cNvPr>
            <p:cNvCxnSpPr>
              <a:cxnSpLocks/>
              <a:stCxn id="12" idx="0"/>
            </p:cNvCxnSpPr>
            <p:nvPr/>
          </p:nvCxnSpPr>
          <p:spPr>
            <a:xfrm flipV="1">
              <a:off x="9333230" y="19812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F8AF171-FB96-4FDA-8E65-BDDBCC71F0A3}"/>
                </a:ext>
              </a:extLst>
            </p:cNvPr>
            <p:cNvCxnSpPr>
              <a:cxnSpLocks/>
            </p:cNvCxnSpPr>
            <p:nvPr/>
          </p:nvCxnSpPr>
          <p:spPr>
            <a:xfrm flipV="1">
              <a:off x="9345930" y="31877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3483550-2847-4493-8E22-CC01F8B18DA3}"/>
                </a:ext>
              </a:extLst>
            </p:cNvPr>
            <p:cNvCxnSpPr>
              <a:cxnSpLocks/>
            </p:cNvCxnSpPr>
            <p:nvPr/>
          </p:nvCxnSpPr>
          <p:spPr>
            <a:xfrm flipV="1">
              <a:off x="9371330" y="44196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grpSp>
      <p:graphicFrame>
        <p:nvGraphicFramePr>
          <p:cNvPr id="16" name="Table 15"/>
          <p:cNvGraphicFramePr>
            <a:graphicFrameLocks noGrp="1"/>
          </p:cNvGraphicFramePr>
          <p:nvPr>
            <p:extLst>
              <p:ext uri="{D42A27DB-BD31-4B8C-83A1-F6EECF244321}">
                <p14:modId xmlns:p14="http://schemas.microsoft.com/office/powerpoint/2010/main" val="3238189747"/>
              </p:ext>
            </p:extLst>
          </p:nvPr>
        </p:nvGraphicFramePr>
        <p:xfrm>
          <a:off x="4987639" y="2698765"/>
          <a:ext cx="6341422" cy="2387600"/>
        </p:xfrm>
        <a:graphic>
          <a:graphicData uri="http://schemas.openxmlformats.org/drawingml/2006/table">
            <a:tbl>
              <a:tblPr firstRow="1" bandRow="1">
                <a:tableStyleId>{5C22544A-7EE6-4342-B048-85BDC9FD1C3A}</a:tableStyleId>
              </a:tblPr>
              <a:tblGrid>
                <a:gridCol w="2029256">
                  <a:extLst>
                    <a:ext uri="{9D8B030D-6E8A-4147-A177-3AD203B41FA5}">
                      <a16:colId xmlns:a16="http://schemas.microsoft.com/office/drawing/2014/main" val="20000"/>
                    </a:ext>
                  </a:extLst>
                </a:gridCol>
                <a:gridCol w="4312166">
                  <a:extLst>
                    <a:ext uri="{9D8B030D-6E8A-4147-A177-3AD203B41FA5}">
                      <a16:colId xmlns:a16="http://schemas.microsoft.com/office/drawing/2014/main" val="20001"/>
                    </a:ext>
                  </a:extLst>
                </a:gridCol>
              </a:tblGrid>
              <a:tr h="0">
                <a:tc gridSpan="2">
                  <a:txBody>
                    <a:bodyPr/>
                    <a:lstStyle/>
                    <a:p>
                      <a:pPr algn="ctr"/>
                      <a:r>
                        <a:rPr lang="en-US" dirty="0">
                          <a:latin typeface="Open Sans" panose="020B0604020202020204" charset="0"/>
                          <a:ea typeface="Open Sans" panose="020B0604020202020204" charset="0"/>
                          <a:cs typeface="Open Sans" panose="020B0604020202020204" charset="0"/>
                        </a:rPr>
                        <a:t>System Test</a:t>
                      </a:r>
                      <a:r>
                        <a:rPr lang="en-US" baseline="0" dirty="0">
                          <a:latin typeface="Open Sans" panose="020B0604020202020204" charset="0"/>
                          <a:ea typeface="Open Sans" panose="020B0604020202020204" charset="0"/>
                          <a:cs typeface="Open Sans" panose="020B0604020202020204" charset="0"/>
                        </a:rPr>
                        <a:t> </a:t>
                      </a:r>
                      <a:r>
                        <a:rPr lang="en-US" dirty="0">
                          <a:latin typeface="Open Sans" panose="020B0604020202020204" charset="0"/>
                          <a:ea typeface="Open Sans" panose="020B0604020202020204" charset="0"/>
                          <a:cs typeface="Open Sans" panose="020B0604020202020204" charset="0"/>
                        </a:rPr>
                        <a:t>Level</a:t>
                      </a:r>
                    </a:p>
                  </a:txBody>
                  <a:tcPr>
                    <a:solidFill>
                      <a:schemeClr val="bg1">
                        <a:lumMod val="65000"/>
                      </a:schemeClr>
                    </a:solidFill>
                  </a:tcPr>
                </a:tc>
                <a:tc hMerge="1">
                  <a:txBody>
                    <a:bodyPr/>
                    <a:lstStyle/>
                    <a:p>
                      <a:endParaRPr lang="en-US" dirty="0"/>
                    </a:p>
                  </a:txBody>
                  <a:tcPr>
                    <a:solidFill>
                      <a:schemeClr val="bg1">
                        <a:lumMod val="65000"/>
                      </a:schemeClr>
                    </a:solidFill>
                  </a:tcPr>
                </a:tc>
                <a:extLst>
                  <a:ext uri="{0D108BD9-81ED-4DB2-BD59-A6C34878D82A}">
                    <a16:rowId xmlns:a16="http://schemas.microsoft.com/office/drawing/2014/main" val="10000"/>
                  </a:ext>
                </a:extLst>
              </a:tr>
              <a:tr h="370840">
                <a:tc>
                  <a:txBody>
                    <a:bodyPr/>
                    <a:lstStyle/>
                    <a:p>
                      <a:r>
                        <a:rPr lang="en-US" dirty="0">
                          <a:latin typeface="Open Sans" panose="020B0604020202020204" charset="0"/>
                          <a:ea typeface="Open Sans" panose="020B0604020202020204" charset="0"/>
                          <a:cs typeface="Open Sans" panose="020B0604020202020204" charset="0"/>
                        </a:rPr>
                        <a:t>Who</a:t>
                      </a:r>
                    </a:p>
                  </a:txBody>
                  <a:tcPr/>
                </a:tc>
                <a:tc>
                  <a:txBody>
                    <a:bodyPr/>
                    <a:lstStyle/>
                    <a:p>
                      <a:r>
                        <a:rPr lang="en-US" dirty="0">
                          <a:latin typeface="Open Sans" panose="020B0604020202020204" charset="0"/>
                          <a:ea typeface="Open Sans" panose="020B0604020202020204" charset="0"/>
                          <a:cs typeface="Open Sans" panose="020B0604020202020204" charset="0"/>
                        </a:rPr>
                        <a:t>QCs</a:t>
                      </a:r>
                    </a:p>
                  </a:txBody>
                  <a:tcPr/>
                </a:tc>
                <a:extLst>
                  <a:ext uri="{0D108BD9-81ED-4DB2-BD59-A6C34878D82A}">
                    <a16:rowId xmlns:a16="http://schemas.microsoft.com/office/drawing/2014/main" val="10001"/>
                  </a:ext>
                </a:extLst>
              </a:tr>
              <a:tr h="370840">
                <a:tc>
                  <a:txBody>
                    <a:bodyPr/>
                    <a:lstStyle/>
                    <a:p>
                      <a:r>
                        <a:rPr lang="en-US" dirty="0">
                          <a:latin typeface="Open Sans" panose="020B0604020202020204" charset="0"/>
                          <a:ea typeface="Open Sans" panose="020B0604020202020204" charset="0"/>
                          <a:cs typeface="Open Sans" panose="020B0604020202020204" charset="0"/>
                        </a:rPr>
                        <a:t>When</a:t>
                      </a:r>
                    </a:p>
                  </a:txBody>
                  <a:tcPr/>
                </a:tc>
                <a:tc>
                  <a:txBody>
                    <a:bodyPr/>
                    <a:lstStyle/>
                    <a:p>
                      <a:r>
                        <a:rPr lang="en-US" dirty="0">
                          <a:latin typeface="Open Sans" panose="020B0604020202020204" charset="0"/>
                          <a:ea typeface="Open Sans" panose="020B0604020202020204" charset="0"/>
                          <a:cs typeface="Open Sans" panose="020B0604020202020204" charset="0"/>
                        </a:rPr>
                        <a:t>Separate</a:t>
                      </a:r>
                      <a:r>
                        <a:rPr lang="en-US" baseline="0" dirty="0">
                          <a:latin typeface="Open Sans" panose="020B0604020202020204" charset="0"/>
                          <a:ea typeface="Open Sans" panose="020B0604020202020204" charset="0"/>
                          <a:cs typeface="Open Sans" panose="020B0604020202020204" charset="0"/>
                        </a:rPr>
                        <a:t> units are </a:t>
                      </a:r>
                      <a:r>
                        <a:rPr lang="en-US" dirty="0">
                          <a:latin typeface="Open Sans" panose="020B0604020202020204" charset="0"/>
                          <a:ea typeface="Open Sans" panose="020B0604020202020204" charset="0"/>
                          <a:cs typeface="Open Sans" panose="020B0604020202020204" charset="0"/>
                        </a:rPr>
                        <a:t>integrated into System</a:t>
                      </a:r>
                    </a:p>
                  </a:txBody>
                  <a:tcPr/>
                </a:tc>
                <a:extLst>
                  <a:ext uri="{0D108BD9-81ED-4DB2-BD59-A6C34878D82A}">
                    <a16:rowId xmlns:a16="http://schemas.microsoft.com/office/drawing/2014/main" val="10002"/>
                  </a:ext>
                </a:extLst>
              </a:tr>
              <a:tr h="370840">
                <a:tc>
                  <a:txBody>
                    <a:bodyPr/>
                    <a:lstStyle/>
                    <a:p>
                      <a:r>
                        <a:rPr lang="en-US" dirty="0">
                          <a:latin typeface="Open Sans" panose="020B0604020202020204" charset="0"/>
                          <a:ea typeface="Open Sans" panose="020B0604020202020204" charset="0"/>
                          <a:cs typeface="Open Sans" panose="020B0604020202020204" charset="0"/>
                        </a:rPr>
                        <a:t>Why</a:t>
                      </a:r>
                    </a:p>
                  </a:txBody>
                  <a:tcPr/>
                </a:tc>
                <a:tc>
                  <a:txBody>
                    <a:bodyPr/>
                    <a:lstStyle/>
                    <a:p>
                      <a:r>
                        <a:rPr lang="en-US" dirty="0">
                          <a:latin typeface="Open Sans" panose="020B0604020202020204" charset="0"/>
                          <a:ea typeface="Open Sans" panose="020B0604020202020204" charset="0"/>
                          <a:cs typeface="Open Sans" panose="020B0604020202020204" charset="0"/>
                        </a:rPr>
                        <a:t>To evaluate the system’s compliance with the specified requirements</a:t>
                      </a:r>
                    </a:p>
                  </a:txBody>
                  <a:tcPr/>
                </a:tc>
                <a:extLst>
                  <a:ext uri="{0D108BD9-81ED-4DB2-BD59-A6C34878D82A}">
                    <a16:rowId xmlns:a16="http://schemas.microsoft.com/office/drawing/2014/main" val="10003"/>
                  </a:ext>
                </a:extLst>
              </a:tr>
              <a:tr h="370840">
                <a:tc>
                  <a:txBody>
                    <a:bodyPr/>
                    <a:lstStyle/>
                    <a:p>
                      <a:r>
                        <a:rPr lang="en-US" dirty="0">
                          <a:latin typeface="Open Sans" panose="020B0604020202020204" charset="0"/>
                          <a:ea typeface="Open Sans" panose="020B0604020202020204" charset="0"/>
                          <a:cs typeface="Open Sans" panose="020B0604020202020204" charset="0"/>
                        </a:rPr>
                        <a:t>How</a:t>
                      </a:r>
                    </a:p>
                  </a:txBody>
                  <a:tcPr/>
                </a:tc>
                <a:tc>
                  <a:txBody>
                    <a:bodyPr/>
                    <a:lstStyle/>
                    <a:p>
                      <a:r>
                        <a:rPr lang="en-US" dirty="0">
                          <a:latin typeface="Open Sans" panose="020B0604020202020204" charset="0"/>
                          <a:ea typeface="Open Sans" panose="020B0604020202020204" charset="0"/>
                          <a:cs typeface="Open Sans" panose="020B0604020202020204" charset="0"/>
                        </a:rPr>
                        <a:t>Black-box testing</a:t>
                      </a:r>
                    </a:p>
                  </a:txBody>
                  <a:tcPr/>
                </a:tc>
                <a:extLst>
                  <a:ext uri="{0D108BD9-81ED-4DB2-BD59-A6C34878D82A}">
                    <a16:rowId xmlns:a16="http://schemas.microsoft.com/office/drawing/2014/main" val="10004"/>
                  </a:ext>
                </a:extLst>
              </a:tr>
            </a:tbl>
          </a:graphicData>
        </a:graphic>
      </p:graphicFrame>
      <p:sp>
        <p:nvSpPr>
          <p:cNvPr id="17" name="Rectangle 16">
            <a:extLst>
              <a:ext uri="{FF2B5EF4-FFF2-40B4-BE49-F238E27FC236}">
                <a16:creationId xmlns:a16="http://schemas.microsoft.com/office/drawing/2014/main" id="{12FFE97F-FE56-4EC8-85EE-12AB56C6A799}"/>
              </a:ext>
            </a:extLst>
          </p:cNvPr>
          <p:cNvSpPr/>
          <p:nvPr/>
        </p:nvSpPr>
        <p:spPr>
          <a:xfrm>
            <a:off x="4987639" y="1854643"/>
            <a:ext cx="6341421" cy="707886"/>
          </a:xfrm>
          <a:prstGeom prst="rect">
            <a:avLst/>
          </a:prstGeom>
          <a:ln>
            <a:solidFill>
              <a:schemeClr val="accent1"/>
            </a:solidFill>
          </a:ln>
        </p:spPr>
        <p:txBody>
          <a:bodyPr wrap="square">
            <a:spAutoFit/>
          </a:bodyPr>
          <a:lstStyle/>
          <a:p>
            <a:pPr algn="ctr"/>
            <a:r>
              <a:rPr lang="en-US" sz="2000" dirty="0">
                <a:solidFill>
                  <a:schemeClr val="bg1"/>
                </a:solidFill>
                <a:latin typeface="Open Sans" panose="020B0604020202020204" charset="0"/>
                <a:ea typeface="Open Sans" panose="020B0604020202020204" charset="0"/>
                <a:cs typeface="Open Sans" panose="020B0604020202020204" charset="0"/>
              </a:rPr>
              <a:t>Testing </a:t>
            </a:r>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on the System Test Level </a:t>
            </a:r>
          </a:p>
          <a:p>
            <a:pPr algn="ctr"/>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is called </a:t>
            </a:r>
            <a:r>
              <a:rPr lang="en-US" sz="2000" b="1" dirty="0">
                <a:solidFill>
                  <a:schemeClr val="bg1"/>
                </a:solidFill>
                <a:latin typeface="Segoe UI" panose="020B0502040204020203" pitchFamily="34" charset="0"/>
                <a:ea typeface="Segoe UI" panose="020B0502040204020203" pitchFamily="34" charset="0"/>
                <a:cs typeface="Segoe UI" panose="020B0502040204020203" pitchFamily="34" charset="0"/>
              </a:rPr>
              <a:t>System</a:t>
            </a:r>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 testing</a:t>
            </a:r>
            <a:endParaRPr lang="en-US" sz="2000" dirty="0">
              <a:solidFill>
                <a:schemeClr val="bg1"/>
              </a:solidFill>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54688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LEVEL</a:t>
            </a:r>
            <a:endParaRPr lang="uk-UA" dirty="0"/>
          </a:p>
        </p:txBody>
      </p:sp>
      <p:grpSp>
        <p:nvGrpSpPr>
          <p:cNvPr id="4" name="Group 3">
            <a:extLst>
              <a:ext uri="{FF2B5EF4-FFF2-40B4-BE49-F238E27FC236}">
                <a16:creationId xmlns:a16="http://schemas.microsoft.com/office/drawing/2014/main" id="{E246689C-7B5D-4609-97BC-5B820FE52075}"/>
              </a:ext>
            </a:extLst>
          </p:cNvPr>
          <p:cNvGrpSpPr/>
          <p:nvPr/>
        </p:nvGrpSpPr>
        <p:grpSpPr>
          <a:xfrm>
            <a:off x="493986" y="1922081"/>
            <a:ext cx="3245070" cy="3932181"/>
            <a:chOff x="7569200" y="1028701"/>
            <a:chExt cx="3528060" cy="4580313"/>
          </a:xfrm>
          <a:solidFill>
            <a:schemeClr val="tx1">
              <a:lumMod val="50000"/>
            </a:schemeClr>
          </a:solidFill>
        </p:grpSpPr>
        <p:grpSp>
          <p:nvGrpSpPr>
            <p:cNvPr id="5" name="Group 4">
              <a:extLst>
                <a:ext uri="{FF2B5EF4-FFF2-40B4-BE49-F238E27FC236}">
                  <a16:creationId xmlns:a16="http://schemas.microsoft.com/office/drawing/2014/main" id="{EA0208D0-1EB5-4582-BD21-D851225D1C31}"/>
                </a:ext>
              </a:extLst>
            </p:cNvPr>
            <p:cNvGrpSpPr/>
            <p:nvPr/>
          </p:nvGrpSpPr>
          <p:grpSpPr>
            <a:xfrm>
              <a:off x="7569200" y="1028701"/>
              <a:ext cx="3528060" cy="4580313"/>
              <a:chOff x="7569200" y="1028701"/>
              <a:chExt cx="3528060" cy="4580313"/>
            </a:xfrm>
            <a:grpFill/>
          </p:grpSpPr>
          <p:grpSp>
            <p:nvGrpSpPr>
              <p:cNvPr id="9" name="Group 8">
                <a:extLst>
                  <a:ext uri="{FF2B5EF4-FFF2-40B4-BE49-F238E27FC236}">
                    <a16:creationId xmlns:a16="http://schemas.microsoft.com/office/drawing/2014/main" id="{9761E03B-2467-4EF5-82EF-45212532A0DE}"/>
                  </a:ext>
                </a:extLst>
              </p:cNvPr>
              <p:cNvGrpSpPr/>
              <p:nvPr/>
            </p:nvGrpSpPr>
            <p:grpSpPr>
              <a:xfrm>
                <a:off x="7569200" y="1028701"/>
                <a:ext cx="3528060" cy="3361113"/>
                <a:chOff x="2209800" y="914401"/>
                <a:chExt cx="3528060" cy="3361113"/>
              </a:xfrm>
              <a:grpFill/>
            </p:grpSpPr>
            <p:sp>
              <p:nvSpPr>
                <p:cNvPr id="11" name="Rounded Rectangle 9">
                  <a:extLst>
                    <a:ext uri="{FF2B5EF4-FFF2-40B4-BE49-F238E27FC236}">
                      <a16:creationId xmlns:a16="http://schemas.microsoft.com/office/drawing/2014/main" id="{5E7C6A67-B8B3-4958-8D21-864852572025}"/>
                    </a:ext>
                  </a:extLst>
                </p:cNvPr>
                <p:cNvSpPr/>
                <p:nvPr/>
              </p:nvSpPr>
              <p:spPr>
                <a:xfrm>
                  <a:off x="2209800" y="3352801"/>
                  <a:ext cx="3528060" cy="922713"/>
                </a:xfrm>
                <a:prstGeom prst="roundRect">
                  <a:avLst/>
                </a:prstGeom>
                <a:solidFill>
                  <a:schemeClr val="tx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12" name="Rounded Rectangle 10">
                  <a:extLst>
                    <a:ext uri="{FF2B5EF4-FFF2-40B4-BE49-F238E27FC236}">
                      <a16:creationId xmlns:a16="http://schemas.microsoft.com/office/drawing/2014/main" id="{1FA5409B-385C-4306-AFFA-751CE1B5F4DB}"/>
                    </a:ext>
                  </a:extLst>
                </p:cNvPr>
                <p:cNvSpPr/>
                <p:nvPr/>
              </p:nvSpPr>
              <p:spPr>
                <a:xfrm>
                  <a:off x="2209800" y="2133601"/>
                  <a:ext cx="3528060" cy="922713"/>
                </a:xfrm>
                <a:prstGeom prst="roundRect">
                  <a:avLst/>
                </a:prstGeom>
                <a:solidFill>
                  <a:schemeClr val="tx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13" name="Rounded Rectangle 11">
                  <a:extLst>
                    <a:ext uri="{FF2B5EF4-FFF2-40B4-BE49-F238E27FC236}">
                      <a16:creationId xmlns:a16="http://schemas.microsoft.com/office/drawing/2014/main" id="{CCF637BC-177F-4FD7-9189-C39CD05C3CBF}"/>
                    </a:ext>
                  </a:extLst>
                </p:cNvPr>
                <p:cNvSpPr/>
                <p:nvPr/>
              </p:nvSpPr>
              <p:spPr>
                <a:xfrm>
                  <a:off x="2209800" y="914401"/>
                  <a:ext cx="3528060" cy="922713"/>
                </a:xfrm>
                <a:prstGeom prst="roundRect">
                  <a:avLst/>
                </a:prstGeom>
                <a:solidFill>
                  <a:srgbClr val="8F258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grpSp>
          <p:sp>
            <p:nvSpPr>
              <p:cNvPr id="10" name="Rounded Rectangle 9">
                <a:extLst>
                  <a:ext uri="{FF2B5EF4-FFF2-40B4-BE49-F238E27FC236}">
                    <a16:creationId xmlns:a16="http://schemas.microsoft.com/office/drawing/2014/main" id="{CF707327-1FDF-4652-B5D5-F898C7A982D6}"/>
                  </a:ext>
                </a:extLst>
              </p:cNvPr>
              <p:cNvSpPr/>
              <p:nvPr/>
            </p:nvSpPr>
            <p:spPr>
              <a:xfrm>
                <a:off x="7569200" y="46863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grpSp>
        <p:cxnSp>
          <p:nvCxnSpPr>
            <p:cNvPr id="6" name="Straight Arrow Connector 5">
              <a:extLst>
                <a:ext uri="{FF2B5EF4-FFF2-40B4-BE49-F238E27FC236}">
                  <a16:creationId xmlns:a16="http://schemas.microsoft.com/office/drawing/2014/main" id="{C8C5FD97-E799-4511-B530-E733B8F10629}"/>
                </a:ext>
              </a:extLst>
            </p:cNvPr>
            <p:cNvCxnSpPr>
              <a:cxnSpLocks/>
              <a:stCxn id="12" idx="0"/>
            </p:cNvCxnSpPr>
            <p:nvPr/>
          </p:nvCxnSpPr>
          <p:spPr>
            <a:xfrm flipV="1">
              <a:off x="9333230" y="19812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F8AF171-FB96-4FDA-8E65-BDDBCC71F0A3}"/>
                </a:ext>
              </a:extLst>
            </p:cNvPr>
            <p:cNvCxnSpPr>
              <a:cxnSpLocks/>
            </p:cNvCxnSpPr>
            <p:nvPr/>
          </p:nvCxnSpPr>
          <p:spPr>
            <a:xfrm flipV="1">
              <a:off x="9345930" y="31877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3483550-2847-4493-8E22-CC01F8B18DA3}"/>
                </a:ext>
              </a:extLst>
            </p:cNvPr>
            <p:cNvCxnSpPr>
              <a:cxnSpLocks/>
            </p:cNvCxnSpPr>
            <p:nvPr/>
          </p:nvCxnSpPr>
          <p:spPr>
            <a:xfrm flipV="1">
              <a:off x="9371330" y="44196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grpSp>
      <p:graphicFrame>
        <p:nvGraphicFramePr>
          <p:cNvPr id="15" name="Table 14"/>
          <p:cNvGraphicFramePr>
            <a:graphicFrameLocks noGrp="1"/>
          </p:cNvGraphicFramePr>
          <p:nvPr>
            <p:extLst>
              <p:ext uri="{D42A27DB-BD31-4B8C-83A1-F6EECF244321}">
                <p14:modId xmlns:p14="http://schemas.microsoft.com/office/powerpoint/2010/main" val="125553267"/>
              </p:ext>
            </p:extLst>
          </p:nvPr>
        </p:nvGraphicFramePr>
        <p:xfrm>
          <a:off x="5177666" y="2749460"/>
          <a:ext cx="6324052" cy="2667000"/>
        </p:xfrm>
        <a:graphic>
          <a:graphicData uri="http://schemas.openxmlformats.org/drawingml/2006/table">
            <a:tbl>
              <a:tblPr firstRow="1" bandRow="1">
                <a:tableStyleId>{5C22544A-7EE6-4342-B048-85BDC9FD1C3A}</a:tableStyleId>
              </a:tblPr>
              <a:tblGrid>
                <a:gridCol w="2023696">
                  <a:extLst>
                    <a:ext uri="{9D8B030D-6E8A-4147-A177-3AD203B41FA5}">
                      <a16:colId xmlns:a16="http://schemas.microsoft.com/office/drawing/2014/main" val="20000"/>
                    </a:ext>
                  </a:extLst>
                </a:gridCol>
                <a:gridCol w="4300356">
                  <a:extLst>
                    <a:ext uri="{9D8B030D-6E8A-4147-A177-3AD203B41FA5}">
                      <a16:colId xmlns:a16="http://schemas.microsoft.com/office/drawing/2014/main" val="20001"/>
                    </a:ext>
                  </a:extLst>
                </a:gridCol>
              </a:tblGrid>
              <a:tr h="370840">
                <a:tc gridSpan="2">
                  <a:txBody>
                    <a:bodyPr/>
                    <a:lstStyle/>
                    <a:p>
                      <a:pPr algn="ctr"/>
                      <a:r>
                        <a:rPr lang="en-US" dirty="0">
                          <a:latin typeface="Open Sans" panose="020B0604020202020204" charset="0"/>
                          <a:ea typeface="Open Sans" panose="020B0604020202020204" charset="0"/>
                          <a:cs typeface="Open Sans" panose="020B0604020202020204" charset="0"/>
                        </a:rPr>
                        <a:t>Acceptance Test</a:t>
                      </a:r>
                      <a:r>
                        <a:rPr lang="en-US" baseline="0" dirty="0">
                          <a:latin typeface="Open Sans" panose="020B0604020202020204" charset="0"/>
                          <a:ea typeface="Open Sans" panose="020B0604020202020204" charset="0"/>
                          <a:cs typeface="Open Sans" panose="020B0604020202020204" charset="0"/>
                        </a:rPr>
                        <a:t> </a:t>
                      </a:r>
                      <a:r>
                        <a:rPr lang="en-US" dirty="0">
                          <a:latin typeface="Open Sans" panose="020B0604020202020204" charset="0"/>
                          <a:ea typeface="Open Sans" panose="020B0604020202020204" charset="0"/>
                          <a:cs typeface="Open Sans" panose="020B0604020202020204" charset="0"/>
                        </a:rPr>
                        <a:t>Level</a:t>
                      </a:r>
                    </a:p>
                  </a:txBody>
                  <a:tcPr>
                    <a:solidFill>
                      <a:schemeClr val="bg1">
                        <a:lumMod val="65000"/>
                      </a:schemeClr>
                    </a:solidFill>
                  </a:tcPr>
                </a:tc>
                <a:tc hMerge="1">
                  <a:txBody>
                    <a:bodyPr/>
                    <a:lstStyle/>
                    <a:p>
                      <a:endParaRPr lang="en-US" dirty="0"/>
                    </a:p>
                  </a:txBody>
                  <a:tcPr>
                    <a:solidFill>
                      <a:schemeClr val="bg1">
                        <a:lumMod val="65000"/>
                      </a:schemeClr>
                    </a:solidFill>
                  </a:tcPr>
                </a:tc>
                <a:extLst>
                  <a:ext uri="{0D108BD9-81ED-4DB2-BD59-A6C34878D82A}">
                    <a16:rowId xmlns:a16="http://schemas.microsoft.com/office/drawing/2014/main" val="10000"/>
                  </a:ext>
                </a:extLst>
              </a:tr>
              <a:tr h="370840">
                <a:tc>
                  <a:txBody>
                    <a:bodyPr/>
                    <a:lstStyle/>
                    <a:p>
                      <a:r>
                        <a:rPr lang="en-US" dirty="0">
                          <a:latin typeface="Open Sans" panose="020B0604020202020204" charset="0"/>
                          <a:ea typeface="Open Sans" panose="020B0604020202020204" charset="0"/>
                          <a:cs typeface="Open Sans" panose="020B0604020202020204" charset="0"/>
                        </a:rPr>
                        <a:t>Who</a:t>
                      </a:r>
                    </a:p>
                  </a:txBody>
                  <a:tcPr/>
                </a:tc>
                <a:tc>
                  <a:txBody>
                    <a:bodyPr/>
                    <a:lstStyle/>
                    <a:p>
                      <a:r>
                        <a:rPr lang="en-US" dirty="0">
                          <a:latin typeface="Open Sans" panose="020B0604020202020204" charset="0"/>
                          <a:ea typeface="Open Sans" panose="020B0604020202020204" charset="0"/>
                          <a:cs typeface="Open Sans" panose="020B0604020202020204" charset="0"/>
                        </a:rPr>
                        <a:t>People who have not been involved</a:t>
                      </a:r>
                      <a:r>
                        <a:rPr lang="en-US" baseline="0" dirty="0">
                          <a:latin typeface="Open Sans" panose="020B0604020202020204" charset="0"/>
                          <a:ea typeface="Open Sans" panose="020B0604020202020204" charset="0"/>
                          <a:cs typeface="Open Sans" panose="020B0604020202020204" charset="0"/>
                        </a:rPr>
                        <a:t> into development</a:t>
                      </a:r>
                      <a:endParaRPr lang="en-US"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1"/>
                  </a:ext>
                </a:extLst>
              </a:tr>
              <a:tr h="370840">
                <a:tc>
                  <a:txBody>
                    <a:bodyPr/>
                    <a:lstStyle/>
                    <a:p>
                      <a:r>
                        <a:rPr lang="en-US" dirty="0">
                          <a:latin typeface="Open Sans" panose="020B0604020202020204" charset="0"/>
                          <a:ea typeface="Open Sans" panose="020B0604020202020204" charset="0"/>
                          <a:cs typeface="Open Sans" panose="020B0604020202020204" charset="0"/>
                        </a:rPr>
                        <a:t>When</a:t>
                      </a:r>
                    </a:p>
                  </a:txBody>
                  <a:tcPr/>
                </a:tc>
                <a:tc>
                  <a:txBody>
                    <a:bodyPr/>
                    <a:lstStyle/>
                    <a:p>
                      <a:r>
                        <a:rPr lang="en-US" dirty="0">
                          <a:latin typeface="Open Sans" panose="020B0604020202020204" charset="0"/>
                          <a:ea typeface="Open Sans" panose="020B0604020202020204" charset="0"/>
                          <a:cs typeface="Open Sans" panose="020B0604020202020204" charset="0"/>
                        </a:rPr>
                        <a:t>Component is developed</a:t>
                      </a:r>
                    </a:p>
                  </a:txBody>
                  <a:tcPr/>
                </a:tc>
                <a:extLst>
                  <a:ext uri="{0D108BD9-81ED-4DB2-BD59-A6C34878D82A}">
                    <a16:rowId xmlns:a16="http://schemas.microsoft.com/office/drawing/2014/main" val="10002"/>
                  </a:ext>
                </a:extLst>
              </a:tr>
              <a:tr h="370840">
                <a:tc>
                  <a:txBody>
                    <a:bodyPr/>
                    <a:lstStyle/>
                    <a:p>
                      <a:r>
                        <a:rPr lang="en-US" dirty="0">
                          <a:latin typeface="Open Sans" panose="020B0604020202020204" charset="0"/>
                          <a:ea typeface="Open Sans" panose="020B0604020202020204" charset="0"/>
                          <a:cs typeface="Open Sans" panose="020B0604020202020204" charset="0"/>
                        </a:rPr>
                        <a:t>Why</a:t>
                      </a:r>
                    </a:p>
                  </a:txBody>
                  <a:tcPr/>
                </a:tc>
                <a:tc>
                  <a:txBody>
                    <a:bodyPr/>
                    <a:lstStyle/>
                    <a:p>
                      <a:r>
                        <a:rPr lang="en-US" dirty="0">
                          <a:latin typeface="Open Sans" panose="020B0604020202020204" charset="0"/>
                          <a:ea typeface="Open Sans" panose="020B0604020202020204" charset="0"/>
                          <a:cs typeface="Open Sans" panose="020B0604020202020204" charset="0"/>
                        </a:rPr>
                        <a:t>To evaluate the system’s compliance with the business requirements and assess whether it is acceptable for delivery</a:t>
                      </a:r>
                    </a:p>
                  </a:txBody>
                  <a:tcPr/>
                </a:tc>
                <a:extLst>
                  <a:ext uri="{0D108BD9-81ED-4DB2-BD59-A6C34878D82A}">
                    <a16:rowId xmlns:a16="http://schemas.microsoft.com/office/drawing/2014/main" val="10003"/>
                  </a:ext>
                </a:extLst>
              </a:tr>
              <a:tr h="370840">
                <a:tc>
                  <a:txBody>
                    <a:bodyPr/>
                    <a:lstStyle/>
                    <a:p>
                      <a:r>
                        <a:rPr lang="en-US" dirty="0">
                          <a:latin typeface="Open Sans" panose="020B0604020202020204" charset="0"/>
                          <a:ea typeface="Open Sans" panose="020B0604020202020204" charset="0"/>
                          <a:cs typeface="Open Sans" panose="020B0604020202020204" charset="0"/>
                        </a:rPr>
                        <a:t>How</a:t>
                      </a:r>
                    </a:p>
                  </a:txBody>
                  <a:tcPr/>
                </a:tc>
                <a:tc>
                  <a:txBody>
                    <a:bodyPr/>
                    <a:lstStyle/>
                    <a:p>
                      <a:r>
                        <a:rPr lang="en-US" dirty="0">
                          <a:latin typeface="Open Sans" panose="020B0604020202020204" charset="0"/>
                          <a:ea typeface="Open Sans" panose="020B0604020202020204" charset="0"/>
                          <a:cs typeface="Open Sans" panose="020B0604020202020204" charset="0"/>
                        </a:rPr>
                        <a:t>Black-box testing</a:t>
                      </a:r>
                    </a:p>
                  </a:txBody>
                  <a:tcPr/>
                </a:tc>
                <a:extLst>
                  <a:ext uri="{0D108BD9-81ED-4DB2-BD59-A6C34878D82A}">
                    <a16:rowId xmlns:a16="http://schemas.microsoft.com/office/drawing/2014/main" val="10004"/>
                  </a:ext>
                </a:extLst>
              </a:tr>
            </a:tbl>
          </a:graphicData>
        </a:graphic>
      </p:graphicFrame>
      <p:sp>
        <p:nvSpPr>
          <p:cNvPr id="18" name="Rectangle 17"/>
          <p:cNvSpPr/>
          <p:nvPr/>
        </p:nvSpPr>
        <p:spPr>
          <a:xfrm>
            <a:off x="5177150" y="1852882"/>
            <a:ext cx="6324052" cy="707886"/>
          </a:xfrm>
          <a:prstGeom prst="rect">
            <a:avLst/>
          </a:prstGeom>
          <a:ln>
            <a:solidFill>
              <a:schemeClr val="accent1"/>
            </a:solidFill>
          </a:ln>
        </p:spPr>
        <p:txBody>
          <a:bodyPr wrap="square">
            <a:spAutoFit/>
          </a:bodyPr>
          <a:lstStyle/>
          <a:p>
            <a:r>
              <a:rPr lang="en-US" sz="2000" dirty="0">
                <a:solidFill>
                  <a:schemeClr val="bg1"/>
                </a:solidFill>
                <a:latin typeface="Open Sans" panose="020B0604020202020204" charset="0"/>
                <a:ea typeface="Open Sans" panose="020B0604020202020204" charset="0"/>
                <a:cs typeface="Open Sans" panose="020B0604020202020204" charset="0"/>
              </a:rPr>
              <a:t>Testing on the Acceptance Test Level is called </a:t>
            </a:r>
          </a:p>
          <a:p>
            <a:pPr algn="ctr"/>
            <a:r>
              <a:rPr lang="en-US" sz="2000" b="1" dirty="0">
                <a:solidFill>
                  <a:schemeClr val="bg1"/>
                </a:solidFill>
                <a:latin typeface="Open Sans" panose="020B0604020202020204" charset="0"/>
                <a:ea typeface="Open Sans" panose="020B0604020202020204" charset="0"/>
                <a:cs typeface="Open Sans" panose="020B0604020202020204" charset="0"/>
              </a:rPr>
              <a:t>Acceptance</a:t>
            </a:r>
            <a:r>
              <a:rPr lang="en-US" sz="2000" dirty="0">
                <a:solidFill>
                  <a:schemeClr val="bg1"/>
                </a:solidFill>
                <a:latin typeface="Open Sans" panose="020B0604020202020204" charset="0"/>
                <a:ea typeface="Open Sans" panose="020B0604020202020204" charset="0"/>
                <a:cs typeface="Open Sans" panose="020B0604020202020204" charset="0"/>
              </a:rPr>
              <a:t> testing </a:t>
            </a:r>
          </a:p>
        </p:txBody>
      </p:sp>
    </p:spTree>
    <p:extLst>
      <p:ext uri="{BB962C8B-B14F-4D97-AF65-F5344CB8AC3E}">
        <p14:creationId xmlns:p14="http://schemas.microsoft.com/office/powerpoint/2010/main" val="339506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endParaRPr lang="uk-UA" dirty="0"/>
          </a:p>
        </p:txBody>
      </p:sp>
      <p:sp>
        <p:nvSpPr>
          <p:cNvPr id="3" name="Text Placeholder 2"/>
          <p:cNvSpPr>
            <a:spLocks noGrp="1"/>
          </p:cNvSpPr>
          <p:nvPr>
            <p:ph type="body" sz="quarter" idx="10"/>
          </p:nvPr>
        </p:nvSpPr>
        <p:spPr/>
        <p:txBody>
          <a:bodyPr/>
          <a:lstStyle/>
          <a:p>
            <a:pPr>
              <a:spcBef>
                <a:spcPts val="200"/>
              </a:spcBef>
            </a:pPr>
            <a:r>
              <a:rPr lang="en-US" dirty="0">
                <a:latin typeface="Open Sans" panose="020B0604020202020204" charset="0"/>
                <a:ea typeface="Open Sans" panose="020B0604020202020204" charset="0"/>
                <a:cs typeface="Open Sans" panose="020B0604020202020204" charset="0"/>
              </a:rPr>
              <a:t>Common </a:t>
            </a:r>
            <a:r>
              <a:rPr lang="en-US" b="1" dirty="0">
                <a:latin typeface="Open Sans" panose="020B0604020202020204" charset="0"/>
                <a:ea typeface="Open Sans" panose="020B0604020202020204" charset="0"/>
                <a:cs typeface="Open Sans" panose="020B0604020202020204" charset="0"/>
              </a:rPr>
              <a:t>forms of acceptance testing </a:t>
            </a:r>
            <a:r>
              <a:rPr lang="en-US" dirty="0">
                <a:latin typeface="Open Sans" panose="020B0604020202020204" charset="0"/>
                <a:ea typeface="Open Sans" panose="020B0604020202020204" charset="0"/>
                <a:cs typeface="Open Sans" panose="020B0604020202020204" charset="0"/>
              </a:rPr>
              <a:t>include the following: </a:t>
            </a:r>
          </a:p>
          <a:p>
            <a:pPr marL="342900" indent="-342900">
              <a:spcBef>
                <a:spcPts val="200"/>
              </a:spcBef>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User acceptance testing </a:t>
            </a:r>
          </a:p>
          <a:p>
            <a:pPr marL="342900" indent="-342900">
              <a:spcBef>
                <a:spcPts val="200"/>
              </a:spcBef>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Operational acceptance testing </a:t>
            </a:r>
          </a:p>
          <a:p>
            <a:pPr marL="342900" indent="-342900">
              <a:spcBef>
                <a:spcPts val="200"/>
              </a:spcBef>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Contractual and regulatory acceptance testing </a:t>
            </a:r>
          </a:p>
          <a:p>
            <a:pPr marL="342900" indent="-342900">
              <a:spcBef>
                <a:spcPts val="200"/>
              </a:spcBef>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Alpha and beta testing</a:t>
            </a:r>
          </a:p>
          <a:p>
            <a:endParaRPr lang="uk-UA" dirty="0"/>
          </a:p>
        </p:txBody>
      </p:sp>
      <p:grpSp>
        <p:nvGrpSpPr>
          <p:cNvPr id="4" name="Group 3">
            <a:extLst>
              <a:ext uri="{FF2B5EF4-FFF2-40B4-BE49-F238E27FC236}">
                <a16:creationId xmlns:a16="http://schemas.microsoft.com/office/drawing/2014/main" id="{1CA749E7-DFBF-4585-A6E8-D146D876F134}"/>
              </a:ext>
            </a:extLst>
          </p:cNvPr>
          <p:cNvGrpSpPr/>
          <p:nvPr/>
        </p:nvGrpSpPr>
        <p:grpSpPr>
          <a:xfrm>
            <a:off x="931959" y="3961022"/>
            <a:ext cx="7188988" cy="2347812"/>
            <a:chOff x="779355" y="3692702"/>
            <a:chExt cx="6800070" cy="1978324"/>
          </a:xfrm>
        </p:grpSpPr>
        <p:sp>
          <p:nvSpPr>
            <p:cNvPr id="5" name="Rounded Rectangle 4"/>
            <p:cNvSpPr/>
            <p:nvPr/>
          </p:nvSpPr>
          <p:spPr>
            <a:xfrm>
              <a:off x="779355" y="4705233"/>
              <a:ext cx="3090084" cy="965793"/>
            </a:xfrm>
            <a:prstGeom prst="roundRect">
              <a:avLst/>
            </a:prstGeom>
            <a:solidFill>
              <a:srgbClr val="8F2585"/>
            </a:solidFill>
            <a:ln>
              <a:solidFill>
                <a:schemeClr val="accent1">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Open Sans" panose="020B0604020202020204" charset="0"/>
                  <a:ea typeface="Open Sans" panose="020B0604020202020204" charset="0"/>
                  <a:cs typeface="Open Sans" panose="020B0604020202020204" charset="0"/>
                </a:rPr>
                <a:t>Internal Acceptance Testing (Alpha Testing)</a:t>
              </a:r>
            </a:p>
          </p:txBody>
        </p:sp>
        <p:cxnSp>
          <p:nvCxnSpPr>
            <p:cNvPr id="6" name="Straight Arrow Connector 5"/>
            <p:cNvCxnSpPr>
              <a:cxnSpLocks/>
              <a:stCxn id="9" idx="2"/>
            </p:cNvCxnSpPr>
            <p:nvPr/>
          </p:nvCxnSpPr>
          <p:spPr>
            <a:xfrm flipH="1">
              <a:off x="2106706" y="4251638"/>
              <a:ext cx="1858722" cy="441046"/>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3965428" y="4215995"/>
              <a:ext cx="2088585" cy="473796"/>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4489341" y="4705233"/>
              <a:ext cx="3090084" cy="965792"/>
            </a:xfrm>
            <a:prstGeom prst="roundRect">
              <a:avLst/>
            </a:prstGeom>
            <a:solidFill>
              <a:srgbClr val="8F2585"/>
            </a:solidFill>
            <a:ln>
              <a:solidFill>
                <a:schemeClr val="accent1">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Open Sans" panose="020B0604020202020204" charset="0"/>
                  <a:ea typeface="Open Sans" panose="020B0604020202020204" charset="0"/>
                  <a:cs typeface="Open Sans" panose="020B0604020202020204" charset="0"/>
                </a:rPr>
                <a:t>External Acceptance Testing (Beta Testing)</a:t>
              </a:r>
            </a:p>
          </p:txBody>
        </p:sp>
        <p:sp>
          <p:nvSpPr>
            <p:cNvPr id="9" name="Rounded Rectangle 8"/>
            <p:cNvSpPr/>
            <p:nvPr/>
          </p:nvSpPr>
          <p:spPr>
            <a:xfrm>
              <a:off x="2420386" y="3692702"/>
              <a:ext cx="3090084" cy="558936"/>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panose="020B0604020202020204" charset="0"/>
                  <a:ea typeface="Open Sans" panose="020B0604020202020204" charset="0"/>
                  <a:cs typeface="Open Sans" panose="020B0604020202020204" charset="0"/>
                </a:rPr>
                <a:t>Alpha &amp; Beta</a:t>
              </a:r>
            </a:p>
          </p:txBody>
        </p:sp>
      </p:grpSp>
    </p:spTree>
    <p:extLst>
      <p:ext uri="{BB962C8B-B14F-4D97-AF65-F5344CB8AC3E}">
        <p14:creationId xmlns:p14="http://schemas.microsoft.com/office/powerpoint/2010/main" val="408637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and ABBREVIATIONS</a:t>
            </a:r>
            <a:endParaRPr lang="uk-UA"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a:t>Manual Testing</a:t>
            </a:r>
          </a:p>
          <a:p>
            <a:pPr marL="342900" indent="-342900">
              <a:buFont typeface="Arial" panose="020B0604020202020204" pitchFamily="34" charset="0"/>
              <a:buChar char="•"/>
            </a:pPr>
            <a:r>
              <a:rPr lang="en-US" dirty="0"/>
              <a:t>Automation Testing</a:t>
            </a:r>
          </a:p>
          <a:p>
            <a:pPr marL="342900" indent="-342900">
              <a:buFont typeface="Arial" panose="020B0604020202020204" pitchFamily="34" charset="0"/>
              <a:buChar char="•"/>
            </a:pPr>
            <a:r>
              <a:rPr lang="en-US" dirty="0"/>
              <a:t>Test Levels</a:t>
            </a:r>
          </a:p>
          <a:p>
            <a:pPr marL="342900" indent="-342900">
              <a:buFont typeface="Arial" panose="020B0604020202020204" pitchFamily="34" charset="0"/>
              <a:buChar char="•"/>
            </a:pPr>
            <a:r>
              <a:rPr lang="en-US" dirty="0"/>
              <a:t>Alpha &amp; Beta Testing</a:t>
            </a:r>
          </a:p>
          <a:p>
            <a:pPr marL="342900" indent="-342900">
              <a:buFont typeface="Arial" panose="020B0604020202020204" pitchFamily="34" charset="0"/>
              <a:buChar char="•"/>
            </a:pPr>
            <a:r>
              <a:rPr lang="en-US" dirty="0"/>
              <a:t>Unit / Integration / System / Acceptance Testing</a:t>
            </a:r>
          </a:p>
          <a:p>
            <a:pPr marL="342900" indent="-342900">
              <a:buFont typeface="Arial" panose="020B0604020202020204" pitchFamily="34" charset="0"/>
              <a:buChar char="•"/>
            </a:pPr>
            <a:endParaRPr lang="uk-UA" dirty="0"/>
          </a:p>
        </p:txBody>
      </p:sp>
      <p:sp>
        <p:nvSpPr>
          <p:cNvPr id="4" name="Text Placeholder 3"/>
          <p:cNvSpPr>
            <a:spLocks noGrp="1"/>
          </p:cNvSpPr>
          <p:nvPr>
            <p:ph type="body" sz="quarter" idx="11"/>
          </p:nvPr>
        </p:nvSpPr>
        <p:spPr/>
        <p:txBody>
          <a:bodyPr/>
          <a:lstStyle/>
          <a:p>
            <a:pPr marL="342900" indent="-342900">
              <a:buFont typeface="Arial" panose="020B0604020202020204" pitchFamily="34" charset="0"/>
              <a:buChar char="•"/>
            </a:pPr>
            <a:r>
              <a:rPr lang="en-US" dirty="0"/>
              <a:t>Code </a:t>
            </a:r>
            <a:r>
              <a:rPr lang="en-US"/>
              <a:t>Quality Metrics</a:t>
            </a:r>
          </a:p>
          <a:p>
            <a:pPr marL="342900" indent="-342900">
              <a:buFont typeface="Arial" panose="020B0604020202020204" pitchFamily="34" charset="0"/>
              <a:buChar char="•"/>
            </a:pPr>
            <a:r>
              <a:rPr lang="en-US" dirty="0"/>
              <a:t>Code Coverage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21377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5920" y="2715768"/>
            <a:ext cx="8932766" cy="1323439"/>
          </a:xfrm>
          <a:prstGeom prst="rect">
            <a:avLst/>
          </a:prstGeom>
          <a:noFill/>
        </p:spPr>
        <p:txBody>
          <a:bodyPr wrap="none" rtlCol="0">
            <a:spAutoFit/>
          </a:bodyPr>
          <a:lstStyle/>
          <a:p>
            <a:r>
              <a:rPr lang="en-US" sz="8000" dirty="0"/>
              <a:t>To be continued …</a:t>
            </a:r>
            <a:endParaRPr lang="uk-UA" sz="8000" dirty="0"/>
          </a:p>
        </p:txBody>
      </p:sp>
    </p:spTree>
    <p:extLst>
      <p:ext uri="{BB962C8B-B14F-4D97-AF65-F5344CB8AC3E}">
        <p14:creationId xmlns:p14="http://schemas.microsoft.com/office/powerpoint/2010/main" val="2606976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23AE-9C2E-4D39-A176-49A9CDFB46F1}"/>
              </a:ext>
            </a:extLst>
          </p:cNvPr>
          <p:cNvSpPr>
            <a:spLocks noGrp="1"/>
          </p:cNvSpPr>
          <p:nvPr>
            <p:ph type="title"/>
          </p:nvPr>
        </p:nvSpPr>
        <p:spPr/>
        <p:txBody>
          <a:bodyPr/>
          <a:lstStyle/>
          <a:p>
            <a:r>
              <a:rPr lang="en-US" dirty="0"/>
              <a:t>QUALITY</a:t>
            </a:r>
          </a:p>
        </p:txBody>
      </p:sp>
      <p:sp>
        <p:nvSpPr>
          <p:cNvPr id="3" name="Text Placeholder 2">
            <a:extLst>
              <a:ext uri="{FF2B5EF4-FFF2-40B4-BE49-F238E27FC236}">
                <a16:creationId xmlns:a16="http://schemas.microsoft.com/office/drawing/2014/main" id="{75959059-1982-4084-AB76-4E95DD221168}"/>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solidFill>
                  <a:srgbClr val="FF0000"/>
                </a:solidFill>
              </a:rPr>
              <a:t>Quality</a:t>
            </a:r>
            <a:r>
              <a:rPr lang="en-US" dirty="0"/>
              <a:t>: the degree to which a system, component, or process meets:</a:t>
            </a:r>
          </a:p>
          <a:p>
            <a:pPr marL="800100" lvl="1" indent="-342900">
              <a:buFont typeface="Arial" panose="020B0604020202020204" pitchFamily="34" charset="0"/>
              <a:buChar char="•"/>
            </a:pPr>
            <a:r>
              <a:rPr lang="en-US" dirty="0">
                <a:solidFill>
                  <a:schemeClr val="bg1"/>
                </a:solidFill>
              </a:rPr>
              <a:t>specified requirements</a:t>
            </a:r>
          </a:p>
          <a:p>
            <a:pPr marL="800100" lvl="1" indent="-342900">
              <a:buFont typeface="Arial" panose="020B0604020202020204" pitchFamily="34" charset="0"/>
              <a:buChar char="•"/>
            </a:pPr>
            <a:r>
              <a:rPr lang="en-US" dirty="0">
                <a:solidFill>
                  <a:schemeClr val="bg1"/>
                </a:solidFill>
              </a:rPr>
              <a:t>customer or user needs and expectations</a:t>
            </a:r>
          </a:p>
          <a:p>
            <a:pPr marL="800100" lvl="1" indent="-342900">
              <a:buFont typeface="Arial" panose="020B0604020202020204" pitchFamily="34" charset="0"/>
              <a:buChar char="•"/>
            </a:pPr>
            <a:endParaRPr lang="en-US" dirty="0">
              <a:solidFill>
                <a:schemeClr val="bg1"/>
              </a:solidFill>
            </a:endParaRPr>
          </a:p>
          <a:p>
            <a:pPr marL="800100" lvl="1" indent="-342900">
              <a:buFont typeface="Arial" panose="020B0604020202020204" pitchFamily="34" charset="0"/>
              <a:buChar char="•"/>
            </a:pPr>
            <a:endParaRPr lang="en-US" dirty="0">
              <a:solidFill>
                <a:schemeClr val="bg1"/>
              </a:solidFill>
            </a:endParaRPr>
          </a:p>
          <a:p>
            <a:pPr marL="800100" lvl="1"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p>
        </p:txBody>
      </p:sp>
      <p:pic>
        <p:nvPicPr>
          <p:cNvPr id="4" name="Picture 2">
            <a:extLst>
              <a:ext uri="{FF2B5EF4-FFF2-40B4-BE49-F238E27FC236}">
                <a16:creationId xmlns:a16="http://schemas.microsoft.com/office/drawing/2014/main" id="{8B51BD5D-2AF8-46DF-961E-A7DF87F54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308" y="2700337"/>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7B355C97-7892-414A-9700-CCC830130C9D}"/>
              </a:ext>
            </a:extLst>
          </p:cNvPr>
          <p:cNvSpPr txBox="1"/>
          <p:nvPr/>
        </p:nvSpPr>
        <p:spPr>
          <a:xfrm>
            <a:off x="925567" y="3429000"/>
            <a:ext cx="6689395" cy="954107"/>
          </a:xfrm>
          <a:prstGeom prst="rect">
            <a:avLst/>
          </a:prstGeom>
          <a:noFill/>
        </p:spPr>
        <p:txBody>
          <a:bodyPr wrap="none" rtlCol="0">
            <a:spAutoFit/>
          </a:bodyPr>
          <a:lstStyle/>
          <a:p>
            <a:r>
              <a:rPr lang="en-US" sz="2800" i="1" dirty="0">
                <a:solidFill>
                  <a:srgbClr val="FF0000"/>
                </a:solidFill>
              </a:rPr>
              <a:t>We don’t have any measurement units </a:t>
            </a:r>
            <a:br>
              <a:rPr lang="en-US" sz="2800" i="1" dirty="0">
                <a:solidFill>
                  <a:srgbClr val="FF0000"/>
                </a:solidFill>
              </a:rPr>
            </a:br>
            <a:r>
              <a:rPr lang="en-US" sz="2800" i="1" dirty="0">
                <a:solidFill>
                  <a:srgbClr val="FF0000"/>
                </a:solidFill>
              </a:rPr>
              <a:t>to measure the QUALITY!!!</a:t>
            </a:r>
          </a:p>
        </p:txBody>
      </p:sp>
      <p:sp>
        <p:nvSpPr>
          <p:cNvPr id="6" name="TextBox 5">
            <a:extLst>
              <a:ext uri="{FF2B5EF4-FFF2-40B4-BE49-F238E27FC236}">
                <a16:creationId xmlns:a16="http://schemas.microsoft.com/office/drawing/2014/main" id="{43C2773A-5871-4670-A9CA-8ADFD465DFD6}"/>
              </a:ext>
            </a:extLst>
          </p:cNvPr>
          <p:cNvSpPr txBox="1"/>
          <p:nvPr/>
        </p:nvSpPr>
        <p:spPr>
          <a:xfrm>
            <a:off x="925567" y="4457700"/>
            <a:ext cx="6211188" cy="954107"/>
          </a:xfrm>
          <a:prstGeom prst="rect">
            <a:avLst/>
          </a:prstGeom>
          <a:noFill/>
        </p:spPr>
        <p:txBody>
          <a:bodyPr wrap="none" rtlCol="0">
            <a:spAutoFit/>
          </a:bodyPr>
          <a:lstStyle/>
          <a:p>
            <a:r>
              <a:rPr lang="en-US" sz="2800" i="1" dirty="0">
                <a:solidFill>
                  <a:srgbClr val="FF0000"/>
                </a:solidFill>
              </a:rPr>
              <a:t>So, we can only evaluate the quality </a:t>
            </a:r>
          </a:p>
          <a:p>
            <a:r>
              <a:rPr lang="en-US" sz="2800" i="1" dirty="0">
                <a:solidFill>
                  <a:srgbClr val="FF0000"/>
                </a:solidFill>
              </a:rPr>
              <a:t>using some metrics</a:t>
            </a:r>
          </a:p>
        </p:txBody>
      </p:sp>
    </p:spTree>
    <p:extLst>
      <p:ext uri="{BB962C8B-B14F-4D97-AF65-F5344CB8AC3E}">
        <p14:creationId xmlns:p14="http://schemas.microsoft.com/office/powerpoint/2010/main" val="12488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258" y="2295359"/>
            <a:ext cx="6602320" cy="2308324"/>
          </a:xfrm>
          <a:prstGeom prst="rect">
            <a:avLst/>
          </a:prstGeom>
          <a:noFill/>
        </p:spPr>
        <p:txBody>
          <a:bodyPr wrap="none" rtlCol="0">
            <a:spAutoFit/>
          </a:bodyPr>
          <a:lstStyle/>
          <a:p>
            <a:r>
              <a:rPr lang="en-US" sz="7200" b="1" dirty="0"/>
              <a:t>WHY TESTING </a:t>
            </a:r>
            <a:br>
              <a:rPr lang="en-US" sz="7200" b="1" dirty="0"/>
            </a:br>
            <a:r>
              <a:rPr lang="en-US" sz="7200" b="1" dirty="0"/>
              <a:t>IS NECESSARY?</a:t>
            </a:r>
            <a:endParaRPr lang="uk-UA" sz="7200" b="1" dirty="0"/>
          </a:p>
        </p:txBody>
      </p:sp>
    </p:spTree>
    <p:extLst>
      <p:ext uri="{BB962C8B-B14F-4D97-AF65-F5344CB8AC3E}">
        <p14:creationId xmlns:p14="http://schemas.microsoft.com/office/powerpoint/2010/main" val="352690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258" y="350949"/>
            <a:ext cx="9135386" cy="2862322"/>
          </a:xfrm>
          <a:prstGeom prst="rect">
            <a:avLst/>
          </a:prstGeom>
          <a:noFill/>
        </p:spPr>
        <p:txBody>
          <a:bodyPr wrap="none" rtlCol="0">
            <a:spAutoFit/>
          </a:bodyPr>
          <a:lstStyle/>
          <a:p>
            <a:r>
              <a:rPr lang="en-US" sz="6000" b="1" dirty="0"/>
              <a:t>ONLY ONE PROGRAM IN </a:t>
            </a:r>
            <a:br>
              <a:rPr lang="en-US" sz="6000" b="1" dirty="0"/>
            </a:br>
            <a:r>
              <a:rPr lang="en-US" sz="6000" b="1" dirty="0"/>
              <a:t>THE WORLD DOESN’T </a:t>
            </a:r>
            <a:br>
              <a:rPr lang="en-US" sz="6000" b="1" dirty="0"/>
            </a:br>
            <a:r>
              <a:rPr lang="en-US" sz="6000" b="1" dirty="0"/>
              <a:t>HAVE ANY BUGS</a:t>
            </a:r>
            <a:endParaRPr lang="uk-UA" sz="6000" b="1" dirty="0"/>
          </a:p>
        </p:txBody>
      </p:sp>
      <p:sp>
        <p:nvSpPr>
          <p:cNvPr id="3" name="TextBox 2">
            <a:extLst>
              <a:ext uri="{FF2B5EF4-FFF2-40B4-BE49-F238E27FC236}">
                <a16:creationId xmlns:a16="http://schemas.microsoft.com/office/drawing/2014/main" id="{97B86EC6-C779-48F2-8FCD-2C856F07810A}"/>
              </a:ext>
            </a:extLst>
          </p:cNvPr>
          <p:cNvSpPr txBox="1"/>
          <p:nvPr/>
        </p:nvSpPr>
        <p:spPr>
          <a:xfrm>
            <a:off x="458258" y="3109918"/>
            <a:ext cx="8237320" cy="1938992"/>
          </a:xfrm>
          <a:prstGeom prst="rect">
            <a:avLst/>
          </a:prstGeom>
          <a:noFill/>
        </p:spPr>
        <p:txBody>
          <a:bodyPr wrap="none" rtlCol="0">
            <a:spAutoFit/>
          </a:bodyPr>
          <a:lstStyle/>
          <a:p>
            <a:r>
              <a:rPr lang="en-US" sz="6000" b="1" dirty="0">
                <a:solidFill>
                  <a:srgbClr val="FF0000"/>
                </a:solidFill>
              </a:rPr>
              <a:t>DO YOU KNOW </a:t>
            </a:r>
            <a:br>
              <a:rPr lang="en-US" sz="6000" b="1" dirty="0">
                <a:solidFill>
                  <a:srgbClr val="FF0000"/>
                </a:solidFill>
              </a:rPr>
            </a:br>
            <a:r>
              <a:rPr lang="en-US" sz="6000" b="1" dirty="0">
                <a:solidFill>
                  <a:srgbClr val="FF0000"/>
                </a:solidFill>
              </a:rPr>
              <a:t>WHAT THE PROGRAM?</a:t>
            </a:r>
            <a:endParaRPr lang="uk-UA" sz="6000" b="1" dirty="0">
              <a:solidFill>
                <a:srgbClr val="FF0000"/>
              </a:solidFill>
            </a:endParaRPr>
          </a:p>
        </p:txBody>
      </p:sp>
      <p:sp>
        <p:nvSpPr>
          <p:cNvPr id="4" name="TextBox 3">
            <a:extLst>
              <a:ext uri="{FF2B5EF4-FFF2-40B4-BE49-F238E27FC236}">
                <a16:creationId xmlns:a16="http://schemas.microsoft.com/office/drawing/2014/main" id="{670491E0-741E-4A56-B044-8C427310AF47}"/>
              </a:ext>
            </a:extLst>
          </p:cNvPr>
          <p:cNvSpPr txBox="1"/>
          <p:nvPr/>
        </p:nvSpPr>
        <p:spPr>
          <a:xfrm>
            <a:off x="458258" y="4919008"/>
            <a:ext cx="6893234" cy="1938992"/>
          </a:xfrm>
          <a:prstGeom prst="rect">
            <a:avLst/>
          </a:prstGeom>
          <a:noFill/>
        </p:spPr>
        <p:txBody>
          <a:bodyPr wrap="none" rtlCol="0">
            <a:spAutoFit/>
          </a:bodyPr>
          <a:lstStyle/>
          <a:p>
            <a:r>
              <a:rPr lang="en-US" sz="6000" b="1" dirty="0"/>
              <a:t>PROGRAM WHICH </a:t>
            </a:r>
            <a:br>
              <a:rPr lang="en-US" sz="6000" b="1" dirty="0"/>
            </a:br>
            <a:r>
              <a:rPr lang="en-US" sz="6000" b="1" dirty="0"/>
              <a:t>ISN’T WRITTEN </a:t>
            </a:r>
            <a:r>
              <a:rPr lang="en-US" sz="6000" b="1" dirty="0">
                <a:sym typeface="Wingdings" panose="05000000000000000000" pitchFamily="2" charset="2"/>
              </a:rPr>
              <a:t></a:t>
            </a:r>
            <a:endParaRPr lang="uk-UA" sz="6000" b="1" dirty="0"/>
          </a:p>
        </p:txBody>
      </p:sp>
    </p:spTree>
    <p:extLst>
      <p:ext uri="{BB962C8B-B14F-4D97-AF65-F5344CB8AC3E}">
        <p14:creationId xmlns:p14="http://schemas.microsoft.com/office/powerpoint/2010/main" val="366073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1204-0724-4478-8142-B80CDEE0143B}"/>
              </a:ext>
            </a:extLst>
          </p:cNvPr>
          <p:cNvSpPr>
            <a:spLocks noGrp="1"/>
          </p:cNvSpPr>
          <p:nvPr>
            <p:ph type="title"/>
          </p:nvPr>
        </p:nvSpPr>
        <p:spPr/>
        <p:txBody>
          <a:bodyPr/>
          <a:lstStyle/>
          <a:p>
            <a:r>
              <a:rPr lang="en-US" dirty="0"/>
              <a:t>WHY TESTING IS NECESSARY?</a:t>
            </a:r>
          </a:p>
        </p:txBody>
      </p:sp>
      <p:sp>
        <p:nvSpPr>
          <p:cNvPr id="3" name="Text Placeholder 2">
            <a:extLst>
              <a:ext uri="{FF2B5EF4-FFF2-40B4-BE49-F238E27FC236}">
                <a16:creationId xmlns:a16="http://schemas.microsoft.com/office/drawing/2014/main" id="{161D3926-C386-496D-A612-5B2951DE31A3}"/>
              </a:ext>
            </a:extLst>
          </p:cNvPr>
          <p:cNvSpPr>
            <a:spLocks noGrp="1"/>
          </p:cNvSpPr>
          <p:nvPr>
            <p:ph type="body" sz="quarter" idx="10"/>
          </p:nvPr>
        </p:nvSpPr>
        <p:spPr>
          <a:xfrm>
            <a:off x="685800" y="2057400"/>
            <a:ext cx="3665483" cy="3429000"/>
          </a:xfrm>
        </p:spPr>
        <p:txBody>
          <a:bodyPr/>
          <a:lstStyle/>
          <a:p>
            <a:pPr marL="342900" indent="-342900">
              <a:buFont typeface="Arial" panose="020B0604020202020204" pitchFamily="34" charset="0"/>
              <a:buChar char="•"/>
            </a:pPr>
            <a:r>
              <a:rPr lang="en-US" dirty="0"/>
              <a:t>People make mistakes</a:t>
            </a:r>
          </a:p>
          <a:p>
            <a:pPr marL="342900" indent="-342900">
              <a:buFont typeface="Arial" panose="020B0604020202020204" pitchFamily="34" charset="0"/>
              <a:buChar char="•"/>
            </a:pPr>
            <a:r>
              <a:rPr lang="en-US" dirty="0"/>
              <a:t>We </a:t>
            </a:r>
            <a:r>
              <a:rPr lang="en-US" dirty="0">
                <a:solidFill>
                  <a:srgbClr val="FF0000"/>
                </a:solidFill>
              </a:rPr>
              <a:t>should assume</a:t>
            </a:r>
            <a:r>
              <a:rPr lang="en-US" dirty="0"/>
              <a:t> that our work contains mistakes</a:t>
            </a:r>
          </a:p>
          <a:p>
            <a:pPr marL="342900" indent="-342900">
              <a:buFont typeface="Arial" panose="020B0604020202020204" pitchFamily="34" charset="0"/>
              <a:buChar char="•"/>
            </a:pPr>
            <a:r>
              <a:rPr lang="en-US" dirty="0"/>
              <a:t>Software is a part </a:t>
            </a:r>
            <a:br>
              <a:rPr lang="en-US" dirty="0"/>
            </a:br>
            <a:r>
              <a:rPr lang="en-US" dirty="0"/>
              <a:t>of our life</a:t>
            </a:r>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D6C2F553-C771-4325-93E0-58780E126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316" y="1945627"/>
            <a:ext cx="5026319" cy="255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0FF1ECEE-5AD0-4589-BF4A-5CC6369835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7903" y="2020614"/>
            <a:ext cx="4011897" cy="2816772"/>
          </a:xfrm>
          <a:prstGeom prst="rect">
            <a:avLst/>
          </a:prstGeom>
        </p:spPr>
      </p:pic>
      <p:pic>
        <p:nvPicPr>
          <p:cNvPr id="6" name="Picture 5">
            <a:extLst>
              <a:ext uri="{FF2B5EF4-FFF2-40B4-BE49-F238E27FC236}">
                <a16:creationId xmlns:a16="http://schemas.microsoft.com/office/drawing/2014/main" id="{6AE47187-E6A6-4357-AA26-8AA989EFFB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3473" y="4236542"/>
            <a:ext cx="3257913" cy="2499715"/>
          </a:xfrm>
          <a:prstGeom prst="rect">
            <a:avLst/>
          </a:prstGeom>
        </p:spPr>
      </p:pic>
    </p:spTree>
    <p:extLst>
      <p:ext uri="{BB962C8B-B14F-4D97-AF65-F5344CB8AC3E}">
        <p14:creationId xmlns:p14="http://schemas.microsoft.com/office/powerpoint/2010/main" val="272713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1157-56B9-4FF5-BE46-4A0A18298922}"/>
              </a:ext>
            </a:extLst>
          </p:cNvPr>
          <p:cNvSpPr>
            <a:spLocks noGrp="1"/>
          </p:cNvSpPr>
          <p:nvPr>
            <p:ph type="title"/>
          </p:nvPr>
        </p:nvSpPr>
        <p:spPr/>
        <p:txBody>
          <a:bodyPr/>
          <a:lstStyle/>
          <a:p>
            <a:r>
              <a:rPr lang="en-US" dirty="0"/>
              <a:t>TESTING &amp; QUALITY</a:t>
            </a:r>
          </a:p>
        </p:txBody>
      </p:sp>
      <p:sp>
        <p:nvSpPr>
          <p:cNvPr id="3" name="Text Placeholder 2">
            <a:extLst>
              <a:ext uri="{FF2B5EF4-FFF2-40B4-BE49-F238E27FC236}">
                <a16:creationId xmlns:a16="http://schemas.microsoft.com/office/drawing/2014/main" id="{CBAD6240-AAA9-4F96-A7FC-C9A78E1B2D17}"/>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Testing helps us to measure (evaluate) the quality of software in terms of:</a:t>
            </a:r>
          </a:p>
          <a:p>
            <a:pPr marL="800100" lvl="1" indent="-342900">
              <a:buFont typeface="Arial" panose="020B0604020202020204" pitchFamily="34" charset="0"/>
              <a:buChar char="•"/>
            </a:pPr>
            <a:r>
              <a:rPr lang="en-US" dirty="0"/>
              <a:t>the number of defects found;</a:t>
            </a:r>
          </a:p>
          <a:p>
            <a:pPr marL="800100" lvl="1" indent="-342900">
              <a:buFont typeface="Arial" panose="020B0604020202020204" pitchFamily="34" charset="0"/>
              <a:buChar char="•"/>
            </a:pPr>
            <a:r>
              <a:rPr lang="en-US" dirty="0"/>
              <a:t>the tests run;</a:t>
            </a:r>
          </a:p>
          <a:p>
            <a:pPr marL="800100" lvl="1" indent="-342900">
              <a:buFont typeface="Arial" panose="020B0604020202020204" pitchFamily="34" charset="0"/>
              <a:buChar char="•"/>
            </a:pPr>
            <a:r>
              <a:rPr lang="en-US" dirty="0"/>
              <a:t>and the system </a:t>
            </a:r>
            <a:r>
              <a:rPr lang="en-US" b="1" dirty="0">
                <a:solidFill>
                  <a:srgbClr val="FF0000"/>
                </a:solidFill>
              </a:rPr>
              <a:t>covered</a:t>
            </a:r>
            <a:r>
              <a:rPr lang="en-US" dirty="0"/>
              <a:t> by the tests</a:t>
            </a:r>
          </a:p>
        </p:txBody>
      </p:sp>
      <p:pic>
        <p:nvPicPr>
          <p:cNvPr id="4" name="Picture 3">
            <a:extLst>
              <a:ext uri="{FF2B5EF4-FFF2-40B4-BE49-F238E27FC236}">
                <a16:creationId xmlns:a16="http://schemas.microsoft.com/office/drawing/2014/main" id="{1D110206-F1DD-4EFE-A20C-63B143EFF93D}"/>
              </a:ext>
            </a:extLst>
          </p:cNvPr>
          <p:cNvPicPr>
            <a:picLocks noChangeAspect="1"/>
          </p:cNvPicPr>
          <p:nvPr/>
        </p:nvPicPr>
        <p:blipFill rotWithShape="1">
          <a:blip r:embed="rId3">
            <a:extLst>
              <a:ext uri="{28A0092B-C50C-407E-A947-70E740481C1C}">
                <a14:useLocalDpi xmlns:a14="http://schemas.microsoft.com/office/drawing/2010/main" val="0"/>
              </a:ext>
            </a:extLst>
          </a:blip>
          <a:srcRect t="29776" b="30783"/>
          <a:stretch/>
        </p:blipFill>
        <p:spPr>
          <a:xfrm>
            <a:off x="2945218" y="3643491"/>
            <a:ext cx="6301563" cy="2009419"/>
          </a:xfrm>
          <a:prstGeom prst="rect">
            <a:avLst/>
          </a:prstGeom>
        </p:spPr>
      </p:pic>
    </p:spTree>
    <p:extLst>
      <p:ext uri="{BB962C8B-B14F-4D97-AF65-F5344CB8AC3E}">
        <p14:creationId xmlns:p14="http://schemas.microsoft.com/office/powerpoint/2010/main" val="412152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258" y="2715768"/>
            <a:ext cx="11439863" cy="1323439"/>
          </a:xfrm>
          <a:prstGeom prst="rect">
            <a:avLst/>
          </a:prstGeom>
          <a:noFill/>
        </p:spPr>
        <p:txBody>
          <a:bodyPr wrap="none" rtlCol="0">
            <a:spAutoFit/>
          </a:bodyPr>
          <a:lstStyle/>
          <a:p>
            <a:r>
              <a:rPr lang="en-US" sz="8000" dirty="0"/>
              <a:t>TESTING APPLICATIONS</a:t>
            </a:r>
            <a:endParaRPr lang="uk-UA" sz="8000" dirty="0"/>
          </a:p>
        </p:txBody>
      </p:sp>
    </p:spTree>
    <p:extLst>
      <p:ext uri="{BB962C8B-B14F-4D97-AF65-F5344CB8AC3E}">
        <p14:creationId xmlns:p14="http://schemas.microsoft.com/office/powerpoint/2010/main" val="380011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TYPE</a:t>
            </a:r>
            <a:endParaRPr lang="uk-UA" dirty="0"/>
          </a:p>
        </p:txBody>
      </p:sp>
      <p:sp>
        <p:nvSpPr>
          <p:cNvPr id="3" name="Text Placeholder 2"/>
          <p:cNvSpPr>
            <a:spLocks noGrp="1"/>
          </p:cNvSpPr>
          <p:nvPr>
            <p:ph type="body" sz="quarter" idx="10"/>
          </p:nvPr>
        </p:nvSpPr>
        <p:spPr/>
        <p:txBody>
          <a:bodyPr lIns="0" tIns="45720" rIns="91440" bIns="45720" anchor="t"/>
          <a:lstStyle/>
          <a:p>
            <a:r>
              <a:rPr lang="en-US" b="1" dirty="0">
                <a:latin typeface="Open Sans" panose="020B0604020202020204" charset="0"/>
                <a:ea typeface="Open Sans" panose="020B0604020202020204" charset="0"/>
                <a:cs typeface="Open Sans" panose="020B0604020202020204" charset="0"/>
              </a:rPr>
              <a:t>Test Type </a:t>
            </a:r>
            <a:r>
              <a:rPr lang="en-US" dirty="0">
                <a:latin typeface="Open Sans" panose="020B0604020202020204" charset="0"/>
                <a:ea typeface="Open Sans" panose="020B0604020202020204" charset="0"/>
                <a:cs typeface="Open Sans" panose="020B0604020202020204" charset="0"/>
              </a:rPr>
              <a:t>it’s a group of test activities aimed at testing a component or system focused on a specific test objective</a:t>
            </a:r>
          </a:p>
          <a:p>
            <a:r>
              <a:rPr lang="en-US" dirty="0">
                <a:latin typeface="Open Sans" panose="020B0604020202020204" charset="0"/>
                <a:ea typeface="Open Sans" panose="020B0604020202020204" charset="0"/>
                <a:cs typeface="Open Sans" panose="020B0604020202020204" charset="0"/>
              </a:rPr>
              <a:t>Test activities can be grouped by:</a:t>
            </a:r>
          </a:p>
          <a:p>
            <a:pPr marL="342900" indent="-342900">
              <a:buFont typeface="Arial" panose="020B0604020202020204" pitchFamily="34" charset="0"/>
              <a:buChar char="•"/>
            </a:pPr>
            <a:r>
              <a:rPr lang="en-US" dirty="0">
                <a:latin typeface="Open Sans"/>
                <a:ea typeface="Open Sans" panose="020B0604020202020204" charset="0"/>
                <a:cs typeface="Open Sans" panose="020B0604020202020204" charset="0"/>
              </a:rPr>
              <a:t>Test Approaches (manual / auto)</a:t>
            </a:r>
          </a:p>
          <a:p>
            <a:pPr marL="342900" indent="-34290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Test Levels</a:t>
            </a:r>
          </a:p>
          <a:p>
            <a:pPr marL="342900" indent="-34290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Test Objectives</a:t>
            </a:r>
          </a:p>
          <a:p>
            <a:endParaRPr lang="en-US" dirty="0">
              <a:latin typeface="Open Sans" panose="020B0604020202020204" charset="0"/>
              <a:ea typeface="Open Sans" panose="020B0604020202020204" charset="0"/>
              <a:cs typeface="Open Sans" panose="020B0604020202020204" charset="0"/>
            </a:endParaRPr>
          </a:p>
          <a:p>
            <a:endParaRPr lang="uk-UA"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311" r="20721"/>
          <a:stretch/>
        </p:blipFill>
        <p:spPr bwMode="auto">
          <a:xfrm>
            <a:off x="6096000" y="2499898"/>
            <a:ext cx="2385850" cy="3672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431922"/>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1687</TotalTime>
  <Words>2431</Words>
  <Application>Microsoft Office PowerPoint</Application>
  <PresentationFormat>Widescreen</PresentationFormat>
  <Paragraphs>312</Paragraphs>
  <Slides>27</Slides>
  <Notes>4</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1_GRADIENT THEME</vt:lpstr>
      <vt:lpstr>2_GRADIENT THEME</vt:lpstr>
      <vt:lpstr>2_DARK THEME</vt:lpstr>
      <vt:lpstr>REACT ONLINE MARATHON</vt:lpstr>
      <vt:lpstr>AGENDA</vt:lpstr>
      <vt:lpstr>QUALITY</vt:lpstr>
      <vt:lpstr>PowerPoint Presentation</vt:lpstr>
      <vt:lpstr>PowerPoint Presentation</vt:lpstr>
      <vt:lpstr>WHY TESTING IS NECESSARY?</vt:lpstr>
      <vt:lpstr>TESTING &amp; QUALITY</vt:lpstr>
      <vt:lpstr>PowerPoint Presentation</vt:lpstr>
      <vt:lpstr>TEST TYPE</vt:lpstr>
      <vt:lpstr>TEST TYPES</vt:lpstr>
      <vt:lpstr>TEST LEVELS</vt:lpstr>
      <vt:lpstr>TEST LEVELS</vt:lpstr>
      <vt:lpstr>COMPONENT LEVEL</vt:lpstr>
      <vt:lpstr>PowerPoint Presentation</vt:lpstr>
      <vt:lpstr>TDD – TEST DRIVEN DEVELOPMENT</vt:lpstr>
      <vt:lpstr>CODE QUALITY</vt:lpstr>
      <vt:lpstr>CODE QUALITY METRICS</vt:lpstr>
      <vt:lpstr>CODE QUALITY METRICS</vt:lpstr>
      <vt:lpstr>CODE COVERAGE</vt:lpstr>
      <vt:lpstr>COVERAGE CRITERIA</vt:lpstr>
      <vt:lpstr>INTEGRATION LEVEL</vt:lpstr>
      <vt:lpstr>SYSTEM LEVEL</vt:lpstr>
      <vt:lpstr>ACCEPTANCE LEVEL</vt:lpstr>
      <vt:lpstr>ACCEPTANCE TESTING</vt:lpstr>
      <vt:lpstr>TERMS and ABBREVIATIONS</vt:lpstr>
      <vt:lpstr>PowerPoint Presentation</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Yuriy Bezgachnyuk</cp:lastModifiedBy>
  <cp:revision>627</cp:revision>
  <dcterms:created xsi:type="dcterms:W3CDTF">2018-11-02T13:55:27Z</dcterms:created>
  <dcterms:modified xsi:type="dcterms:W3CDTF">2020-10-18T12:19:35Z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