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9"/>
  </p:notesMasterIdLst>
  <p:sldIdLst>
    <p:sldId id="1224" r:id="rId7"/>
    <p:sldId id="1225" r:id="rId8"/>
    <p:sldId id="1346" r:id="rId9"/>
    <p:sldId id="1363" r:id="rId10"/>
    <p:sldId id="1364" r:id="rId11"/>
    <p:sldId id="1365" r:id="rId12"/>
    <p:sldId id="1374" r:id="rId13"/>
    <p:sldId id="1372" r:id="rId14"/>
    <p:sldId id="1370" r:id="rId15"/>
    <p:sldId id="1360" r:id="rId16"/>
    <p:sldId id="1366" r:id="rId17"/>
    <p:sldId id="1367" r:id="rId18"/>
    <p:sldId id="1368" r:id="rId19"/>
    <p:sldId id="1369" r:id="rId20"/>
    <p:sldId id="1371" r:id="rId21"/>
    <p:sldId id="1373" r:id="rId22"/>
    <p:sldId id="1375" r:id="rId23"/>
    <p:sldId id="1377" r:id="rId24"/>
    <p:sldId id="1378" r:id="rId25"/>
    <p:sldId id="1244" r:id="rId26"/>
    <p:sldId id="1246" r:id="rId27"/>
    <p:sldId id="120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346"/>
            <p14:sldId id="1363"/>
            <p14:sldId id="1364"/>
            <p14:sldId id="1365"/>
            <p14:sldId id="1374"/>
            <p14:sldId id="1372"/>
            <p14:sldId id="1370"/>
            <p14:sldId id="1360"/>
            <p14:sldId id="1366"/>
            <p14:sldId id="1367"/>
            <p14:sldId id="1368"/>
            <p14:sldId id="1369"/>
            <p14:sldId id="1371"/>
            <p14:sldId id="1373"/>
            <p14:sldId id="1375"/>
            <p14:sldId id="1377"/>
            <p14:sldId id="1378"/>
            <p14:sldId id="1244"/>
            <p14:sldId id="1246"/>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E93BDD"/>
    <a:srgbClr val="F49EEE"/>
    <a:srgbClr val="F26D26"/>
    <a:srgbClr val="BA124A"/>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74" autoAdjust="0"/>
  </p:normalViewPr>
  <p:slideViewPr>
    <p:cSldViewPr snapToGrid="0">
      <p:cViewPr varScale="1">
        <p:scale>
          <a:sx n="107" d="100"/>
          <a:sy n="107" d="100"/>
        </p:scale>
        <p:origin x="636" y="96"/>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04/11/2020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dirty="0"/>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1423273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martinfowler.com/bliki/TestDouble.html" TargetMode="External"/><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a:xfrm>
            <a:off x="685799" y="5819328"/>
            <a:ext cx="4991987" cy="760095"/>
          </a:xfrm>
        </p:spPr>
        <p:txBody>
          <a:bodyPr/>
          <a:lstStyle/>
          <a:p>
            <a:r>
              <a:rPr lang="en-US" dirty="0"/>
              <a:t>Sprint 14. Tests (Session 2) Unit Testing,</a:t>
            </a:r>
            <a:br>
              <a:rPr lang="en-US" dirty="0"/>
            </a:br>
            <a:r>
              <a:rPr lang="en-US" dirty="0"/>
              <a:t>JS Testing Frameworks: Jest, Jasmine</a:t>
            </a:r>
          </a:p>
          <a:p>
            <a:r>
              <a:rPr lang="en-US" dirty="0"/>
              <a:t>By Yuriy Bezgachnyuk, November, 2020</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REACT ONLINE MARATHON</a:t>
            </a:r>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4910149-8821-435A-A5C4-5B8C14BE4F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7083" y="2044092"/>
            <a:ext cx="11897833" cy="2769816"/>
          </a:xfrm>
          <a:prstGeom prst="rect">
            <a:avLst/>
          </a:prstGeom>
        </p:spPr>
      </p:pic>
    </p:spTree>
    <p:extLst>
      <p:ext uri="{BB962C8B-B14F-4D97-AF65-F5344CB8AC3E}">
        <p14:creationId xmlns:p14="http://schemas.microsoft.com/office/powerpoint/2010/main" val="352690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206F-C812-4E41-BC58-9535B16F1398}"/>
              </a:ext>
            </a:extLst>
          </p:cNvPr>
          <p:cNvSpPr>
            <a:spLocks noGrp="1"/>
          </p:cNvSpPr>
          <p:nvPr>
            <p:ph type="title"/>
          </p:nvPr>
        </p:nvSpPr>
        <p:spPr/>
        <p:txBody>
          <a:bodyPr/>
          <a:lstStyle/>
          <a:p>
            <a:r>
              <a:rPr lang="en-US" dirty="0"/>
              <a:t>JASMINE INTRO</a:t>
            </a:r>
          </a:p>
        </p:txBody>
      </p:sp>
      <p:sp>
        <p:nvSpPr>
          <p:cNvPr id="3" name="Text Placeholder 2">
            <a:extLst>
              <a:ext uri="{FF2B5EF4-FFF2-40B4-BE49-F238E27FC236}">
                <a16:creationId xmlns:a16="http://schemas.microsoft.com/office/drawing/2014/main" id="{2A8214D8-2A2D-4A09-8D32-0B5F32FAAECF}"/>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solidFill>
                  <a:srgbClr val="FF0000"/>
                </a:solidFill>
              </a:rPr>
              <a:t>Jasmine</a:t>
            </a:r>
            <a:r>
              <a:rPr lang="en-US" dirty="0"/>
              <a:t> is a </a:t>
            </a:r>
            <a:r>
              <a:rPr lang="en-US" i="1" dirty="0">
                <a:solidFill>
                  <a:srgbClr val="FF0000"/>
                </a:solidFill>
              </a:rPr>
              <a:t>behavior-driven testing</a:t>
            </a:r>
            <a:r>
              <a:rPr lang="en-US" dirty="0"/>
              <a:t> framework for JavaScript programming language</a:t>
            </a:r>
          </a:p>
          <a:p>
            <a:pPr marL="342900" indent="-342900">
              <a:buFont typeface="Arial" panose="020B0604020202020204" pitchFamily="34" charset="0"/>
              <a:buChar char="•"/>
            </a:pPr>
            <a:r>
              <a:rPr lang="en-US" dirty="0"/>
              <a:t>It’s a bunch of tools that you can use to test JavaScript code</a:t>
            </a:r>
          </a:p>
          <a:p>
            <a:pPr marL="342900" indent="-342900">
              <a:buFont typeface="Arial" panose="020B0604020202020204" pitchFamily="34" charset="0"/>
              <a:buChar char="•"/>
            </a:pPr>
            <a:r>
              <a:rPr lang="en-US" dirty="0"/>
              <a:t>Core methods:</a:t>
            </a:r>
            <a:br>
              <a:rPr lang="en-US" dirty="0"/>
            </a:br>
            <a:r>
              <a:rPr lang="en-US" dirty="0">
                <a:latin typeface="Courier New" panose="02070309020205020404" pitchFamily="49" charset="0"/>
                <a:cs typeface="Courier New" panose="02070309020205020404" pitchFamily="49" charset="0"/>
              </a:rPr>
              <a:t>describe(&lt;</a:t>
            </a:r>
            <a:r>
              <a:rPr lang="en-US" dirty="0" err="1">
                <a:latin typeface="Courier New" panose="02070309020205020404" pitchFamily="49" charset="0"/>
                <a:cs typeface="Courier New" panose="02070309020205020404" pitchFamily="49" charset="0"/>
              </a:rPr>
              <a:t>test_suit_name</a:t>
            </a:r>
            <a:r>
              <a:rPr lang="en-US" dirty="0">
                <a:latin typeface="Courier New" panose="02070309020205020404" pitchFamily="49" charset="0"/>
                <a:cs typeface="Courier New" panose="02070309020205020404" pitchFamily="49" charset="0"/>
              </a:rPr>
              <a:t>&gt;)</a:t>
            </a:r>
            <a:r>
              <a:rPr lang="en-US" dirty="0"/>
              <a:t> – define a </a:t>
            </a:r>
            <a:r>
              <a:rPr lang="en-US" b="1" dirty="0">
                <a:solidFill>
                  <a:srgbClr val="FF0000"/>
                </a:solidFill>
              </a:rPr>
              <a:t>test suite</a:t>
            </a:r>
            <a:br>
              <a:rPr lang="en-US" b="1" dirty="0">
                <a:solidFill>
                  <a:srgbClr val="FF0000"/>
                </a:solidFill>
              </a:rPr>
            </a:br>
            <a:r>
              <a:rPr lang="en-US" dirty="0">
                <a:latin typeface="Courier New" panose="02070309020205020404" pitchFamily="49" charset="0"/>
                <a:cs typeface="Courier New" panose="02070309020205020404" pitchFamily="49" charset="0"/>
              </a:rPr>
              <a:t>it(&lt;specification&gt;)</a:t>
            </a:r>
            <a:r>
              <a:rPr lang="en-US" dirty="0"/>
              <a:t> – define a test </a:t>
            </a:r>
            <a:r>
              <a:rPr lang="en-US" b="1" dirty="0">
                <a:solidFill>
                  <a:srgbClr val="FF0000"/>
                </a:solidFill>
              </a:rPr>
              <a:t>specification</a:t>
            </a:r>
            <a:br>
              <a:rPr lang="en-US" b="1" dirty="0">
                <a:solidFill>
                  <a:srgbClr val="FF0000"/>
                </a:solidFill>
              </a:rPr>
            </a:br>
            <a:r>
              <a:rPr lang="en-US" dirty="0">
                <a:latin typeface="Courier New" panose="02070309020205020404" pitchFamily="49" charset="0"/>
                <a:cs typeface="Courier New" panose="02070309020205020404" pitchFamily="49" charset="0"/>
              </a:rPr>
              <a:t>expect(...)</a:t>
            </a:r>
            <a:r>
              <a:rPr lang="en-US" dirty="0"/>
              <a:t> – define a test </a:t>
            </a:r>
            <a:r>
              <a:rPr lang="en-US" b="1" dirty="0">
                <a:solidFill>
                  <a:srgbClr val="FF0000"/>
                </a:solidFill>
              </a:rPr>
              <a:t>expectation</a:t>
            </a:r>
          </a:p>
          <a:p>
            <a:pPr marL="342900" indent="-342900">
              <a:buFont typeface="Arial" panose="020B0604020202020204" pitchFamily="34" charset="0"/>
              <a:buChar char="•"/>
            </a:pPr>
            <a:r>
              <a:rPr lang="en-US" dirty="0"/>
              <a:t>Simple test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B79735BC-7518-45C8-8EE2-61BBE8CCFDB7}"/>
              </a:ext>
            </a:extLst>
          </p:cNvPr>
          <p:cNvPicPr>
            <a:picLocks noChangeAspect="1"/>
          </p:cNvPicPr>
          <p:nvPr/>
        </p:nvPicPr>
        <p:blipFill>
          <a:blip r:embed="rId3"/>
          <a:stretch>
            <a:fillRect/>
          </a:stretch>
        </p:blipFill>
        <p:spPr>
          <a:xfrm>
            <a:off x="985504" y="4723624"/>
            <a:ext cx="3905250" cy="1876425"/>
          </a:xfrm>
          <a:prstGeom prst="rect">
            <a:avLst/>
          </a:prstGeom>
        </p:spPr>
      </p:pic>
      <p:pic>
        <p:nvPicPr>
          <p:cNvPr id="6" name="Picture 5">
            <a:extLst>
              <a:ext uri="{FF2B5EF4-FFF2-40B4-BE49-F238E27FC236}">
                <a16:creationId xmlns:a16="http://schemas.microsoft.com/office/drawing/2014/main" id="{70A38EC3-9DBE-468C-9734-DEA3D7FF6810}"/>
              </a:ext>
            </a:extLst>
          </p:cNvPr>
          <p:cNvPicPr>
            <a:picLocks noChangeAspect="1"/>
          </p:cNvPicPr>
          <p:nvPr/>
        </p:nvPicPr>
        <p:blipFill>
          <a:blip r:embed="rId4"/>
          <a:stretch>
            <a:fillRect/>
          </a:stretch>
        </p:blipFill>
        <p:spPr>
          <a:xfrm>
            <a:off x="5019675" y="4723624"/>
            <a:ext cx="2152650" cy="1495425"/>
          </a:xfrm>
          <a:prstGeom prst="rect">
            <a:avLst/>
          </a:prstGeom>
        </p:spPr>
      </p:pic>
    </p:spTree>
    <p:extLst>
      <p:ext uri="{BB962C8B-B14F-4D97-AF65-F5344CB8AC3E}">
        <p14:creationId xmlns:p14="http://schemas.microsoft.com/office/powerpoint/2010/main" val="192433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par>
                                <p:cTn id="18" presetID="16" presetClass="entr" presetSubtype="2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F887-C531-4F01-A069-2421C8DC1F0B}"/>
              </a:ext>
            </a:extLst>
          </p:cNvPr>
          <p:cNvSpPr>
            <a:spLocks noGrp="1"/>
          </p:cNvSpPr>
          <p:nvPr>
            <p:ph type="title"/>
          </p:nvPr>
        </p:nvSpPr>
        <p:spPr/>
        <p:txBody>
          <a:bodyPr/>
          <a:lstStyle/>
          <a:p>
            <a:r>
              <a:rPr lang="en-US" dirty="0"/>
              <a:t>MATCHERS*</a:t>
            </a:r>
          </a:p>
        </p:txBody>
      </p:sp>
      <p:sp>
        <p:nvSpPr>
          <p:cNvPr id="3" name="Text Placeholder 2">
            <a:extLst>
              <a:ext uri="{FF2B5EF4-FFF2-40B4-BE49-F238E27FC236}">
                <a16:creationId xmlns:a16="http://schemas.microsoft.com/office/drawing/2014/main" id="{99F0CAD6-4C17-4B53-A0E6-E537966F3F45}"/>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Common Matchers</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toEqual</a:t>
            </a:r>
            <a:r>
              <a:rPr lang="en-US" b="1" dirty="0">
                <a:solidFill>
                  <a:srgbClr val="FF0000"/>
                </a:solidFill>
                <a:latin typeface="Courier New" panose="02070309020205020404" pitchFamily="49" charset="0"/>
                <a:cs typeface="Courier New" panose="02070309020205020404" pitchFamily="49" charset="0"/>
              </a:rPr>
              <a:t>()</a:t>
            </a:r>
            <a:r>
              <a:rPr lang="en-US" dirty="0">
                <a:solidFill>
                  <a:schemeClr val="bg1"/>
                </a:solidFill>
              </a:rPr>
              <a:t> checks if two thing are equivalent</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a:t>
            </a:r>
            <a:r>
              <a:rPr lang="en-US" b="1" dirty="0">
                <a:solidFill>
                  <a:srgbClr val="FF0000"/>
                </a:solidFill>
                <a:latin typeface="Courier New" panose="02070309020205020404" pitchFamily="49" charset="0"/>
                <a:cs typeface="Courier New" panose="02070309020205020404" pitchFamily="49" charset="0"/>
              </a:rPr>
              <a:t>()</a:t>
            </a:r>
            <a:r>
              <a:rPr lang="en-US" dirty="0">
                <a:solidFill>
                  <a:schemeClr val="bg1"/>
                </a:solidFill>
              </a:rPr>
              <a:t> checks if two things are the same object, not just they are equivalent</a:t>
            </a:r>
          </a:p>
          <a:p>
            <a:pPr marL="342900" indent="-342900">
              <a:buFont typeface="Arial" panose="020B0604020202020204" pitchFamily="34" charset="0"/>
              <a:buChar char="•"/>
            </a:pPr>
            <a:r>
              <a:rPr lang="en-US" b="1" dirty="0"/>
              <a:t>Truthiness</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toBeNull</a:t>
            </a:r>
            <a:r>
              <a:rPr lang="uk-UA" b="1" dirty="0">
                <a:solidFill>
                  <a:srgbClr val="FF0000"/>
                </a:solidFill>
                <a:latin typeface="Courier New" panose="02070309020205020404" pitchFamily="49" charset="0"/>
                <a:cs typeface="Courier New" panose="02070309020205020404" pitchFamily="49" charset="0"/>
              </a:rPr>
              <a:t>()</a:t>
            </a:r>
            <a:r>
              <a:rPr lang="en-US" dirty="0">
                <a:solidFill>
                  <a:schemeClr val="bg1"/>
                </a:solidFill>
              </a:rPr>
              <a:t> matches only null</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toBeUndefined</a:t>
            </a:r>
            <a:r>
              <a:rPr lang="uk-UA" b="1" dirty="0">
                <a:solidFill>
                  <a:srgbClr val="FF000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 </a:t>
            </a:r>
            <a:r>
              <a:rPr lang="en-US" dirty="0">
                <a:solidFill>
                  <a:schemeClr val="bg1"/>
                </a:solidFill>
              </a:rPr>
              <a:t>matches only undefined</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toBeDefined</a:t>
            </a:r>
            <a:r>
              <a:rPr lang="uk-UA" b="1" dirty="0">
                <a:solidFill>
                  <a:srgbClr val="FF0000"/>
                </a:solidFill>
                <a:latin typeface="Courier New" panose="02070309020205020404" pitchFamily="49" charset="0"/>
                <a:cs typeface="Courier New" panose="02070309020205020404" pitchFamily="49" charset="0"/>
              </a:rPr>
              <a:t>()</a:t>
            </a:r>
            <a:r>
              <a:rPr lang="en-US" dirty="0">
                <a:solidFill>
                  <a:schemeClr val="bg1"/>
                </a:solidFill>
              </a:rPr>
              <a:t> is the opposite of </a:t>
            </a:r>
            <a:r>
              <a:rPr lang="en-US" i="1" dirty="0" err="1">
                <a:solidFill>
                  <a:schemeClr val="bg1"/>
                </a:solidFill>
              </a:rPr>
              <a:t>toBeUndefined</a:t>
            </a:r>
            <a:endParaRPr lang="en-US" i="1" dirty="0">
              <a:solidFill>
                <a:schemeClr val="bg1"/>
              </a:solidFill>
            </a:endParaRP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toBeTruthy</a:t>
            </a:r>
            <a:r>
              <a:rPr lang="uk-UA" b="1" dirty="0">
                <a:solidFill>
                  <a:srgbClr val="FF0000"/>
                </a:solidFill>
                <a:latin typeface="Courier New" panose="02070309020205020404" pitchFamily="49" charset="0"/>
                <a:cs typeface="Courier New" panose="02070309020205020404" pitchFamily="49" charset="0"/>
              </a:rPr>
              <a:t>()</a:t>
            </a:r>
            <a:r>
              <a:rPr lang="en-US" dirty="0">
                <a:solidFill>
                  <a:schemeClr val="bg1"/>
                </a:solidFill>
              </a:rPr>
              <a:t> matches anything that an if statement treats as true</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toBeFalsy</a:t>
            </a:r>
            <a:r>
              <a:rPr lang="uk-UA" b="1" dirty="0">
                <a:solidFill>
                  <a:srgbClr val="FF0000"/>
                </a:solidFill>
                <a:latin typeface="Courier New" panose="02070309020205020404" pitchFamily="49" charset="0"/>
                <a:cs typeface="Courier New" panose="02070309020205020404" pitchFamily="49" charset="0"/>
              </a:rPr>
              <a:t>()</a:t>
            </a:r>
            <a:r>
              <a:rPr lang="en-US" dirty="0">
                <a:solidFill>
                  <a:schemeClr val="bg1"/>
                </a:solidFill>
              </a:rPr>
              <a:t> matches anything that an if statement treats as false</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63FDCA71-2D91-477B-A8D0-A9E8DA4D3DEA}"/>
              </a:ext>
            </a:extLst>
          </p:cNvPr>
          <p:cNvSpPr txBox="1"/>
          <p:nvPr/>
        </p:nvSpPr>
        <p:spPr>
          <a:xfrm>
            <a:off x="2615609" y="5818815"/>
            <a:ext cx="6268639" cy="369332"/>
          </a:xfrm>
          <a:prstGeom prst="rect">
            <a:avLst/>
          </a:prstGeom>
          <a:noFill/>
        </p:spPr>
        <p:txBody>
          <a:bodyPr wrap="none" rtlCol="0">
            <a:spAutoFit/>
          </a:bodyPr>
          <a:lstStyle/>
          <a:p>
            <a:r>
              <a:rPr lang="en-US" dirty="0">
                <a:solidFill>
                  <a:srgbClr val="FF0000"/>
                </a:solidFill>
              </a:rPr>
              <a:t>*</a:t>
            </a:r>
            <a:r>
              <a:rPr lang="en-US" i="1" dirty="0">
                <a:solidFill>
                  <a:schemeClr val="bg1"/>
                </a:solidFill>
              </a:rPr>
              <a:t>In </a:t>
            </a:r>
            <a:r>
              <a:rPr lang="en-US" b="1" i="1" dirty="0">
                <a:solidFill>
                  <a:srgbClr val="FF0000"/>
                </a:solidFill>
              </a:rPr>
              <a:t>Jest</a:t>
            </a:r>
            <a:r>
              <a:rPr lang="en-US" i="1" dirty="0">
                <a:solidFill>
                  <a:schemeClr val="bg1"/>
                </a:solidFill>
              </a:rPr>
              <a:t> framework name of the matchers are the same!!!</a:t>
            </a:r>
          </a:p>
        </p:txBody>
      </p:sp>
    </p:spTree>
    <p:extLst>
      <p:ext uri="{BB962C8B-B14F-4D97-AF65-F5344CB8AC3E}">
        <p14:creationId xmlns:p14="http://schemas.microsoft.com/office/powerpoint/2010/main" val="374345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F887-C531-4F01-A069-2421C8DC1F0B}"/>
              </a:ext>
            </a:extLst>
          </p:cNvPr>
          <p:cNvSpPr>
            <a:spLocks noGrp="1"/>
          </p:cNvSpPr>
          <p:nvPr>
            <p:ph type="title"/>
          </p:nvPr>
        </p:nvSpPr>
        <p:spPr/>
        <p:txBody>
          <a:bodyPr/>
          <a:lstStyle/>
          <a:p>
            <a:r>
              <a:rPr lang="en-US" dirty="0"/>
              <a:t>MATCHERS (2)</a:t>
            </a:r>
          </a:p>
        </p:txBody>
      </p:sp>
      <p:sp>
        <p:nvSpPr>
          <p:cNvPr id="3" name="Text Placeholder 2">
            <a:extLst>
              <a:ext uri="{FF2B5EF4-FFF2-40B4-BE49-F238E27FC236}">
                <a16:creationId xmlns:a16="http://schemas.microsoft.com/office/drawing/2014/main" id="{99F0CAD6-4C17-4B53-A0E6-E537966F3F45}"/>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Numbers</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toBeGreaterThan</a:t>
            </a:r>
            <a:r>
              <a:rPr lang="en-US" b="1" dirty="0">
                <a:solidFill>
                  <a:srgbClr val="FF0000"/>
                </a:solidFill>
                <a:latin typeface="Courier New" panose="02070309020205020404" pitchFamily="49" charset="0"/>
                <a:cs typeface="Courier New" panose="02070309020205020404" pitchFamily="49" charset="0"/>
              </a:rPr>
              <a:t>()</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toBeGreaterThanOrEqual</a:t>
            </a:r>
            <a:r>
              <a:rPr lang="en-US" b="1" dirty="0">
                <a:solidFill>
                  <a:srgbClr val="FF0000"/>
                </a:solidFill>
                <a:latin typeface="Courier New" panose="02070309020205020404" pitchFamily="49" charset="0"/>
                <a:cs typeface="Courier New" panose="02070309020205020404" pitchFamily="49" charset="0"/>
              </a:rPr>
              <a:t>()</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toBeLessThan</a:t>
            </a:r>
            <a:r>
              <a:rPr lang="en-US" b="1" dirty="0">
                <a:solidFill>
                  <a:srgbClr val="FF0000"/>
                </a:solidFill>
                <a:latin typeface="Courier New" panose="02070309020205020404" pitchFamily="49" charset="0"/>
                <a:cs typeface="Courier New" panose="02070309020205020404" pitchFamily="49" charset="0"/>
              </a:rPr>
              <a:t>()</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toBeLessThanOrEqual</a:t>
            </a:r>
            <a:r>
              <a:rPr lang="en-US" b="1" dirty="0">
                <a:solidFill>
                  <a:srgbClr val="FF0000"/>
                </a:solidFill>
                <a:latin typeface="Courier New" panose="02070309020205020404" pitchFamily="49" charset="0"/>
                <a:cs typeface="Courier New" panose="02070309020205020404" pitchFamily="49" charset="0"/>
              </a:rPr>
              <a:t>()</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toBeCloseTo</a:t>
            </a:r>
            <a:r>
              <a:rPr lang="en-US" b="1" dirty="0">
                <a:solidFill>
                  <a:srgbClr val="FF0000"/>
                </a:solidFill>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dirty="0"/>
              <a:t>The </a:t>
            </a:r>
            <a:r>
              <a:rPr lang="en-US" b="1" dirty="0" err="1">
                <a:solidFill>
                  <a:srgbClr val="FF0000"/>
                </a:solidFill>
              </a:rPr>
              <a:t>toBeGreaterThan</a:t>
            </a:r>
            <a:r>
              <a:rPr lang="en-US" dirty="0"/>
              <a:t> and </a:t>
            </a:r>
            <a:r>
              <a:rPr lang="en-US" b="1" dirty="0" err="1">
                <a:solidFill>
                  <a:srgbClr val="FF0000"/>
                </a:solidFill>
              </a:rPr>
              <a:t>toBeLessThan</a:t>
            </a:r>
            <a:r>
              <a:rPr lang="en-US" dirty="0"/>
              <a:t> matchers check if something is greater than or less than something else</a:t>
            </a:r>
          </a:p>
          <a:p>
            <a:pPr marL="342900" indent="-342900">
              <a:buFont typeface="Arial" panose="020B0604020202020204" pitchFamily="34" charset="0"/>
              <a:buChar char="•"/>
            </a:pPr>
            <a:r>
              <a:rPr lang="en-US" b="1" dirty="0" err="1">
                <a:solidFill>
                  <a:srgbClr val="FF0000"/>
                </a:solidFill>
              </a:rPr>
              <a:t>toBeCloseTo</a:t>
            </a:r>
            <a:r>
              <a:rPr lang="en-US" dirty="0"/>
              <a:t> allows you to check if a number is close to another number, given a certain amount of decimal precision as the second argument</a:t>
            </a:r>
          </a:p>
        </p:txBody>
      </p:sp>
    </p:spTree>
    <p:extLst>
      <p:ext uri="{BB962C8B-B14F-4D97-AF65-F5344CB8AC3E}">
        <p14:creationId xmlns:p14="http://schemas.microsoft.com/office/powerpoint/2010/main" val="935367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F887-C531-4F01-A069-2421C8DC1F0B}"/>
              </a:ext>
            </a:extLst>
          </p:cNvPr>
          <p:cNvSpPr>
            <a:spLocks noGrp="1"/>
          </p:cNvSpPr>
          <p:nvPr>
            <p:ph type="title"/>
          </p:nvPr>
        </p:nvSpPr>
        <p:spPr/>
        <p:txBody>
          <a:bodyPr/>
          <a:lstStyle/>
          <a:p>
            <a:r>
              <a:rPr lang="en-US" dirty="0"/>
              <a:t>MATCHERS (3)</a:t>
            </a:r>
          </a:p>
        </p:txBody>
      </p:sp>
      <p:sp>
        <p:nvSpPr>
          <p:cNvPr id="3" name="Text Placeholder 2">
            <a:extLst>
              <a:ext uri="{FF2B5EF4-FFF2-40B4-BE49-F238E27FC236}">
                <a16:creationId xmlns:a16="http://schemas.microsoft.com/office/drawing/2014/main" id="{99F0CAD6-4C17-4B53-A0E6-E537966F3F45}"/>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Strings</a:t>
            </a: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toMatch</a:t>
            </a:r>
            <a:r>
              <a:rPr lang="en-US" b="1" dirty="0">
                <a:solidFill>
                  <a:srgbClr val="FF0000"/>
                </a:solidFill>
                <a:latin typeface="Courier New" panose="02070309020205020404" pitchFamily="49" charset="0"/>
                <a:cs typeface="Courier New" panose="02070309020205020404" pitchFamily="49" charset="0"/>
              </a:rPr>
              <a:t>()</a:t>
            </a:r>
          </a:p>
          <a:p>
            <a:pPr marL="342900" indent="-342900">
              <a:buFont typeface="Arial" panose="020B0604020202020204" pitchFamily="34" charset="0"/>
              <a:buChar char="•"/>
            </a:pPr>
            <a:r>
              <a:rPr lang="en-US" dirty="0"/>
              <a:t>The </a:t>
            </a:r>
            <a:r>
              <a:rPr lang="en-US" dirty="0" err="1"/>
              <a:t>toMatch</a:t>
            </a:r>
            <a:r>
              <a:rPr lang="en-US" dirty="0"/>
              <a:t> matcher used for </a:t>
            </a:r>
            <a:r>
              <a:rPr lang="en-US" dirty="0" err="1"/>
              <a:t>RegExp</a:t>
            </a:r>
            <a:r>
              <a:rPr lang="en-US" dirty="0"/>
              <a:t> checks</a:t>
            </a:r>
            <a:br>
              <a:rPr lang="en-US" dirty="0"/>
            </a:br>
            <a:r>
              <a:rPr lang="en-US" dirty="0">
                <a:latin typeface="Courier New" panose="02070309020205020404" pitchFamily="49" charset="0"/>
                <a:cs typeface="Courier New" panose="02070309020205020404" pitchFamily="49" charset="0"/>
              </a:rPr>
              <a:t>expect("jasmine@example.com").</a:t>
            </a:r>
            <a:r>
              <a:rPr lang="en-US" dirty="0" err="1">
                <a:latin typeface="Courier New" panose="02070309020205020404" pitchFamily="49" charset="0"/>
                <a:cs typeface="Courier New" panose="02070309020205020404" pitchFamily="49" charset="0"/>
              </a:rPr>
              <a:t>toMatch</a:t>
            </a:r>
            <a:r>
              <a:rPr lang="en-US" dirty="0">
                <a:latin typeface="Courier New" panose="02070309020205020404" pitchFamily="49" charset="0"/>
                <a:cs typeface="Courier New" panose="02070309020205020404" pitchFamily="49" charset="0"/>
              </a:rPr>
              <a:t>("\w+@\w+\.\w+");</a:t>
            </a:r>
          </a:p>
          <a:p>
            <a:pPr marL="342900" indent="-342900">
              <a:buFont typeface="Arial" panose="020B0604020202020204" pitchFamily="34" charset="0"/>
              <a:buChar char="•"/>
            </a:pPr>
            <a:r>
              <a:rPr lang="en-US" b="1" dirty="0">
                <a:latin typeface="+mn-lt"/>
                <a:cs typeface="Courier New" panose="02070309020205020404" pitchFamily="49" charset="0"/>
              </a:rPr>
              <a:t>Arrays and </a:t>
            </a:r>
            <a:r>
              <a:rPr lang="en-US" b="1" dirty="0" err="1">
                <a:latin typeface="+mn-lt"/>
                <a:cs typeface="Courier New" panose="02070309020205020404" pitchFamily="49" charset="0"/>
              </a:rPr>
              <a:t>iterables</a:t>
            </a:r>
            <a:endParaRPr lang="en-US" b="1" dirty="0">
              <a:latin typeface="+mn-lt"/>
              <a:cs typeface="Courier New" panose="02070309020205020404" pitchFamily="49" charset="0"/>
            </a:endParaRPr>
          </a:p>
          <a:p>
            <a:pPr marL="800100" lvl="1" indent="-342900">
              <a:buFont typeface="Arial" panose="020B0604020202020204" pitchFamily="34" charset="0"/>
              <a:buChar char="•"/>
            </a:pPr>
            <a:r>
              <a:rPr lang="en-US" b="1" dirty="0" err="1">
                <a:solidFill>
                  <a:srgbClr val="FF0000"/>
                </a:solidFill>
                <a:latin typeface="Courier New" panose="02070309020205020404" pitchFamily="49" charset="0"/>
                <a:cs typeface="Courier New" panose="02070309020205020404" pitchFamily="49" charset="0"/>
              </a:rPr>
              <a:t>toContain</a:t>
            </a:r>
            <a:r>
              <a:rPr lang="en-US" b="1" dirty="0">
                <a:solidFill>
                  <a:srgbClr val="FF0000"/>
                </a:solidFill>
                <a:latin typeface="Courier New" panose="02070309020205020404" pitchFamily="49" charset="0"/>
                <a:cs typeface="Courier New" panose="02070309020205020404" pitchFamily="49" charset="0"/>
              </a:rPr>
              <a:t>(&lt;what&gt;)</a:t>
            </a:r>
            <a:r>
              <a:rPr lang="en-US" dirty="0">
                <a:solidFill>
                  <a:schemeClr val="bg1"/>
                </a:solidFill>
                <a:latin typeface="+mn-lt"/>
                <a:cs typeface="Courier New" panose="02070309020205020404" pitchFamily="49" charset="0"/>
              </a:rPr>
              <a:t> – checks if &lt;what&gt; is a member of a sequence (array)</a:t>
            </a:r>
          </a:p>
        </p:txBody>
      </p:sp>
    </p:spTree>
    <p:extLst>
      <p:ext uri="{BB962C8B-B14F-4D97-AF65-F5344CB8AC3E}">
        <p14:creationId xmlns:p14="http://schemas.microsoft.com/office/powerpoint/2010/main" val="4126242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01228-736D-4770-AAFB-B6CB0223A199}"/>
              </a:ext>
            </a:extLst>
          </p:cNvPr>
          <p:cNvPicPr>
            <a:picLocks noChangeAspect="1"/>
          </p:cNvPicPr>
          <p:nvPr/>
        </p:nvPicPr>
        <p:blipFill rotWithShape="1">
          <a:blip r:embed="rId2">
            <a:extLst>
              <a:ext uri="{28A0092B-C50C-407E-A947-70E740481C1C}">
                <a14:useLocalDpi xmlns:a14="http://schemas.microsoft.com/office/drawing/2010/main" val="0"/>
              </a:ext>
            </a:extLst>
          </a:blip>
          <a:srcRect t="24517" b="25977"/>
          <a:stretch/>
        </p:blipFill>
        <p:spPr>
          <a:xfrm>
            <a:off x="1542826" y="903768"/>
            <a:ext cx="9106348" cy="4508204"/>
          </a:xfrm>
          <a:prstGeom prst="rect">
            <a:avLst/>
          </a:prstGeom>
        </p:spPr>
      </p:pic>
    </p:spTree>
    <p:extLst>
      <p:ext uri="{BB962C8B-B14F-4D97-AF65-F5344CB8AC3E}">
        <p14:creationId xmlns:p14="http://schemas.microsoft.com/office/powerpoint/2010/main" val="66203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C46C-5264-4DA5-B93A-A45E22C5F9CC}"/>
              </a:ext>
            </a:extLst>
          </p:cNvPr>
          <p:cNvSpPr>
            <a:spLocks noGrp="1"/>
          </p:cNvSpPr>
          <p:nvPr>
            <p:ph type="title"/>
          </p:nvPr>
        </p:nvSpPr>
        <p:spPr/>
        <p:txBody>
          <a:bodyPr/>
          <a:lstStyle/>
          <a:p>
            <a:r>
              <a:rPr lang="en-US" dirty="0"/>
              <a:t>JEST</a:t>
            </a:r>
          </a:p>
        </p:txBody>
      </p:sp>
      <p:sp>
        <p:nvSpPr>
          <p:cNvPr id="3" name="Text Placeholder 2">
            <a:extLst>
              <a:ext uri="{FF2B5EF4-FFF2-40B4-BE49-F238E27FC236}">
                <a16:creationId xmlns:a16="http://schemas.microsoft.com/office/drawing/2014/main" id="{DDB79757-A40F-4A8D-A648-51A3B26AA4D3}"/>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solidFill>
                  <a:srgbClr val="FF0000"/>
                </a:solidFill>
              </a:rPr>
              <a:t>Jest</a:t>
            </a:r>
            <a:r>
              <a:rPr lang="en-US" dirty="0"/>
              <a:t> is a delightful JavaScript Testing Framework with a focus on simplicity</a:t>
            </a:r>
          </a:p>
          <a:p>
            <a:pPr marL="342900" indent="-342900">
              <a:buFont typeface="Arial" panose="020B0604020202020204" pitchFamily="34" charset="0"/>
              <a:buChar char="•"/>
            </a:pPr>
            <a:r>
              <a:rPr lang="en-US" dirty="0"/>
              <a:t>Developed by Facebook</a:t>
            </a:r>
          </a:p>
          <a:p>
            <a:pPr marL="342900" indent="-342900">
              <a:buFont typeface="Arial" panose="020B0604020202020204" pitchFamily="34" charset="0"/>
              <a:buChar char="•"/>
            </a:pPr>
            <a:r>
              <a:rPr lang="en-US" dirty="0"/>
              <a:t>Features:</a:t>
            </a:r>
          </a:p>
          <a:p>
            <a:pPr marL="800100" lvl="1" indent="-342900">
              <a:buFont typeface="Arial" panose="020B0604020202020204" pitchFamily="34" charset="0"/>
              <a:buChar char="•"/>
            </a:pPr>
            <a:r>
              <a:rPr lang="en-US" b="1" dirty="0">
                <a:solidFill>
                  <a:srgbClr val="FF0000"/>
                </a:solidFill>
              </a:rPr>
              <a:t>Zero config</a:t>
            </a:r>
            <a:r>
              <a:rPr lang="en-US" dirty="0">
                <a:solidFill>
                  <a:schemeClr val="bg1"/>
                </a:solidFill>
              </a:rPr>
              <a:t> – Jest aims to work out of the box, config free, on most JavaScript projects</a:t>
            </a:r>
          </a:p>
          <a:p>
            <a:pPr marL="800100" lvl="1" indent="-342900">
              <a:buFont typeface="Arial" panose="020B0604020202020204" pitchFamily="34" charset="0"/>
              <a:buChar char="•"/>
            </a:pPr>
            <a:r>
              <a:rPr lang="en-US" b="1" dirty="0">
                <a:solidFill>
                  <a:srgbClr val="FF0000"/>
                </a:solidFill>
              </a:rPr>
              <a:t>Snapshots</a:t>
            </a:r>
            <a:r>
              <a:rPr lang="en-US" dirty="0">
                <a:solidFill>
                  <a:schemeClr val="bg1"/>
                </a:solidFill>
              </a:rPr>
              <a:t> – Make tests which keep track of large objects with ease. Snapshots live either alongside your tests, or embedded inline</a:t>
            </a:r>
          </a:p>
          <a:p>
            <a:pPr marL="800100" lvl="1" indent="-342900">
              <a:buFont typeface="Arial" panose="020B0604020202020204" pitchFamily="34" charset="0"/>
              <a:buChar char="•"/>
            </a:pPr>
            <a:r>
              <a:rPr lang="en-US" b="1" dirty="0">
                <a:solidFill>
                  <a:srgbClr val="FF0000"/>
                </a:solidFill>
              </a:rPr>
              <a:t>Isolated</a:t>
            </a:r>
            <a:r>
              <a:rPr lang="en-US" dirty="0">
                <a:solidFill>
                  <a:schemeClr val="bg1"/>
                </a:solidFill>
              </a:rPr>
              <a:t> – Tests are parallelized by running them in their own processes to maximize performance</a:t>
            </a:r>
          </a:p>
          <a:p>
            <a:pPr marL="800100" lvl="1" indent="-342900">
              <a:buFont typeface="Arial" panose="020B0604020202020204" pitchFamily="34" charset="0"/>
              <a:buChar char="•"/>
            </a:pPr>
            <a:r>
              <a:rPr lang="en-US" b="1" dirty="0">
                <a:solidFill>
                  <a:srgbClr val="FF0000"/>
                </a:solidFill>
              </a:rPr>
              <a:t>Code coverage</a:t>
            </a:r>
            <a:r>
              <a:rPr lang="en-US" dirty="0">
                <a:solidFill>
                  <a:schemeClr val="bg1"/>
                </a:solidFill>
              </a:rPr>
              <a:t> – present in the box no additional configuration needed</a:t>
            </a:r>
          </a:p>
          <a:p>
            <a:pPr marL="800100" lvl="1" indent="-342900">
              <a:buFont typeface="Arial" panose="020B0604020202020204" pitchFamily="34" charset="0"/>
              <a:buChar char="•"/>
            </a:pPr>
            <a:r>
              <a:rPr lang="en-US" b="1" dirty="0">
                <a:solidFill>
                  <a:srgbClr val="FF0000"/>
                </a:solidFill>
              </a:rPr>
              <a:t>Easy mocking</a:t>
            </a:r>
            <a:r>
              <a:rPr lang="en-US" dirty="0">
                <a:solidFill>
                  <a:schemeClr val="bg1"/>
                </a:solidFill>
              </a:rPr>
              <a:t> – Jest uses a custom resolver for imports in your tests, making it simple to mock any object outside of your test’s scope</a:t>
            </a:r>
          </a:p>
        </p:txBody>
      </p:sp>
    </p:spTree>
    <p:extLst>
      <p:ext uri="{BB962C8B-B14F-4D97-AF65-F5344CB8AC3E}">
        <p14:creationId xmlns:p14="http://schemas.microsoft.com/office/powerpoint/2010/main" val="351853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410AB-145D-4F0C-A857-8235C55AF586}"/>
              </a:ext>
            </a:extLst>
          </p:cNvPr>
          <p:cNvSpPr>
            <a:spLocks noGrp="1"/>
          </p:cNvSpPr>
          <p:nvPr>
            <p:ph type="title"/>
          </p:nvPr>
        </p:nvSpPr>
        <p:spPr/>
        <p:txBody>
          <a:bodyPr/>
          <a:lstStyle/>
          <a:p>
            <a:r>
              <a:rPr lang="en-US" dirty="0"/>
              <a:t>TESTING WITH JEST</a:t>
            </a:r>
          </a:p>
        </p:txBody>
      </p:sp>
      <p:sp>
        <p:nvSpPr>
          <p:cNvPr id="3" name="Text Placeholder 2">
            <a:extLst>
              <a:ext uri="{FF2B5EF4-FFF2-40B4-BE49-F238E27FC236}">
                <a16:creationId xmlns:a16="http://schemas.microsoft.com/office/drawing/2014/main" id="{6E14DEAF-B358-44F3-B597-F0739A1F4A6D}"/>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The basic functionality of testing is incapsulated into </a:t>
            </a:r>
            <a:r>
              <a:rPr lang="en-US" b="1" dirty="0">
                <a:solidFill>
                  <a:srgbClr val="FF0000"/>
                </a:solidFill>
              </a:rPr>
              <a:t>test()</a:t>
            </a:r>
            <a:r>
              <a:rPr lang="en-US" dirty="0"/>
              <a:t> method</a:t>
            </a:r>
          </a:p>
          <a:p>
            <a:pPr marL="342900" indent="-342900">
              <a:buFont typeface="Arial" panose="020B0604020202020204" pitchFamily="34" charset="0"/>
              <a:buChar char="•"/>
            </a:pPr>
            <a:r>
              <a:rPr lang="en-US" dirty="0"/>
              <a:t>The signature of test method is following </a:t>
            </a:r>
            <a:r>
              <a:rPr lang="en-US" b="1" dirty="0">
                <a:solidFill>
                  <a:srgbClr val="FF0000"/>
                </a:solidFill>
                <a:latin typeface="Courier New" panose="02070309020205020404" pitchFamily="49" charset="0"/>
                <a:cs typeface="Courier New" panose="02070309020205020404" pitchFamily="49" charset="0"/>
              </a:rPr>
              <a:t>test(name, </a:t>
            </a:r>
            <a:r>
              <a:rPr lang="en-US" b="1" dirty="0" err="1">
                <a:solidFill>
                  <a:srgbClr val="FF0000"/>
                </a:solidFill>
                <a:latin typeface="Courier New" panose="02070309020205020404" pitchFamily="49" charset="0"/>
                <a:cs typeface="Courier New" panose="02070309020205020404" pitchFamily="49" charset="0"/>
              </a:rPr>
              <a:t>fn</a:t>
            </a:r>
            <a:r>
              <a:rPr lang="en-US" b="1" dirty="0">
                <a:solidFill>
                  <a:srgbClr val="FF0000"/>
                </a:solidFill>
                <a:latin typeface="Courier New" panose="02070309020205020404" pitchFamily="49" charset="0"/>
                <a:cs typeface="Courier New" panose="02070309020205020404" pitchFamily="49" charset="0"/>
              </a:rPr>
              <a:t>, timeout)</a:t>
            </a:r>
            <a:r>
              <a:rPr lang="en-US" dirty="0"/>
              <a:t> also the </a:t>
            </a:r>
            <a:r>
              <a:rPr lang="en-US" b="1" dirty="0">
                <a:solidFill>
                  <a:srgbClr val="FF0000"/>
                </a:solidFill>
              </a:rPr>
              <a:t>it()</a:t>
            </a:r>
            <a:r>
              <a:rPr lang="en-US" dirty="0"/>
              <a:t> alias can be used (so, the code will be the same as in jasmine </a:t>
            </a:r>
            <a:r>
              <a:rPr lang="en-US" dirty="0">
                <a:sym typeface="Wingdings" panose="05000000000000000000" pitchFamily="2" charset="2"/>
              </a:rPr>
              <a:t></a:t>
            </a:r>
            <a:r>
              <a:rPr lang="en-US" dirty="0"/>
              <a:t>)</a:t>
            </a:r>
          </a:p>
        </p:txBody>
      </p:sp>
      <p:pic>
        <p:nvPicPr>
          <p:cNvPr id="4" name="Picture 3">
            <a:extLst>
              <a:ext uri="{FF2B5EF4-FFF2-40B4-BE49-F238E27FC236}">
                <a16:creationId xmlns:a16="http://schemas.microsoft.com/office/drawing/2014/main" id="{6C7BCB64-65E7-41EB-94AE-771E704595FE}"/>
              </a:ext>
            </a:extLst>
          </p:cNvPr>
          <p:cNvPicPr>
            <a:picLocks noChangeAspect="1"/>
          </p:cNvPicPr>
          <p:nvPr/>
        </p:nvPicPr>
        <p:blipFill>
          <a:blip r:embed="rId2"/>
          <a:stretch>
            <a:fillRect/>
          </a:stretch>
        </p:blipFill>
        <p:spPr>
          <a:xfrm>
            <a:off x="924766" y="3213288"/>
            <a:ext cx="8891588" cy="3041180"/>
          </a:xfrm>
          <a:prstGeom prst="rect">
            <a:avLst/>
          </a:prstGeom>
        </p:spPr>
      </p:pic>
    </p:spTree>
    <p:extLst>
      <p:ext uri="{BB962C8B-B14F-4D97-AF65-F5344CB8AC3E}">
        <p14:creationId xmlns:p14="http://schemas.microsoft.com/office/powerpoint/2010/main" val="391280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DABE93-12AD-4438-B125-994B70301C1B}"/>
              </a:ext>
            </a:extLst>
          </p:cNvPr>
          <p:cNvPicPr>
            <a:picLocks noChangeAspect="1"/>
          </p:cNvPicPr>
          <p:nvPr/>
        </p:nvPicPr>
        <p:blipFill>
          <a:blip r:embed="rId2"/>
          <a:stretch>
            <a:fillRect/>
          </a:stretch>
        </p:blipFill>
        <p:spPr>
          <a:xfrm>
            <a:off x="1525647" y="188253"/>
            <a:ext cx="9140706" cy="5675704"/>
          </a:xfrm>
          <a:prstGeom prst="rect">
            <a:avLst/>
          </a:prstGeom>
        </p:spPr>
      </p:pic>
    </p:spTree>
    <p:extLst>
      <p:ext uri="{BB962C8B-B14F-4D97-AF65-F5344CB8AC3E}">
        <p14:creationId xmlns:p14="http://schemas.microsoft.com/office/powerpoint/2010/main" val="619735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EA17-C281-44F8-A262-06A3C3DE262A}"/>
              </a:ext>
            </a:extLst>
          </p:cNvPr>
          <p:cNvSpPr>
            <a:spLocks noGrp="1"/>
          </p:cNvSpPr>
          <p:nvPr>
            <p:ph type="title"/>
          </p:nvPr>
        </p:nvSpPr>
        <p:spPr/>
        <p:txBody>
          <a:bodyPr/>
          <a:lstStyle/>
          <a:p>
            <a:r>
              <a:rPr lang="en-US" dirty="0"/>
              <a:t>JEST (CODE COVERAGE)</a:t>
            </a:r>
          </a:p>
        </p:txBody>
      </p:sp>
      <p:sp>
        <p:nvSpPr>
          <p:cNvPr id="3" name="Text Placeholder 2">
            <a:extLst>
              <a:ext uri="{FF2B5EF4-FFF2-40B4-BE49-F238E27FC236}">
                <a16:creationId xmlns:a16="http://schemas.microsoft.com/office/drawing/2014/main" id="{7171FECF-4AB3-4B99-9517-7D80E69A23BC}"/>
              </a:ext>
            </a:extLst>
          </p:cNvPr>
          <p:cNvSpPr>
            <a:spLocks noGrp="1"/>
          </p:cNvSpPr>
          <p:nvPr>
            <p:ph type="body" sz="quarter" idx="10"/>
          </p:nvPr>
        </p:nvSpPr>
        <p:spPr>
          <a:xfrm>
            <a:off x="8050306" y="2057400"/>
            <a:ext cx="3455893" cy="3429000"/>
          </a:xfrm>
        </p:spPr>
        <p:txBody>
          <a:bodyPr/>
          <a:lstStyle/>
          <a:p>
            <a:pPr marL="342900" indent="-342900">
              <a:buFont typeface="Arial" panose="020B0604020202020204" pitchFamily="34" charset="0"/>
              <a:buChar char="•"/>
            </a:pPr>
            <a:r>
              <a:rPr lang="en-US" dirty="0"/>
              <a:t>The </a:t>
            </a:r>
            <a:r>
              <a:rPr lang="en-US" b="1" dirty="0">
                <a:solidFill>
                  <a:srgbClr val="FF0000"/>
                </a:solidFill>
              </a:rPr>
              <a:t>code coverage</a:t>
            </a:r>
            <a:r>
              <a:rPr lang="en-US" dirty="0"/>
              <a:t> is present in jest framework no additional packages needed!</a:t>
            </a:r>
          </a:p>
          <a:p>
            <a:pPr marL="342900" indent="-342900">
              <a:buFont typeface="Arial" panose="020B0604020202020204" pitchFamily="34" charset="0"/>
              <a:buChar char="•"/>
            </a:pPr>
            <a:r>
              <a:rPr lang="en-US" dirty="0"/>
              <a:t>Just run jest with </a:t>
            </a:r>
            <a:br>
              <a:rPr lang="en-US" dirty="0"/>
            </a:br>
            <a:r>
              <a:rPr lang="en-US" i="1" dirty="0">
                <a:solidFill>
                  <a:srgbClr val="FF0000"/>
                </a:solidFill>
              </a:rPr>
              <a:t>--coverage</a:t>
            </a:r>
            <a:r>
              <a:rPr lang="en-US" dirty="0"/>
              <a:t> key</a:t>
            </a:r>
          </a:p>
        </p:txBody>
      </p:sp>
      <p:pic>
        <p:nvPicPr>
          <p:cNvPr id="4" name="Picture 3">
            <a:extLst>
              <a:ext uri="{FF2B5EF4-FFF2-40B4-BE49-F238E27FC236}">
                <a16:creationId xmlns:a16="http://schemas.microsoft.com/office/drawing/2014/main" id="{891EC33D-C751-4A01-A7AC-6E799942DFD2}"/>
              </a:ext>
            </a:extLst>
          </p:cNvPr>
          <p:cNvPicPr>
            <a:picLocks noChangeAspect="1"/>
          </p:cNvPicPr>
          <p:nvPr/>
        </p:nvPicPr>
        <p:blipFill rotWithShape="1">
          <a:blip r:embed="rId2"/>
          <a:srcRect r="7512"/>
          <a:stretch/>
        </p:blipFill>
        <p:spPr>
          <a:xfrm>
            <a:off x="162765" y="1908922"/>
            <a:ext cx="7708247" cy="4743450"/>
          </a:xfrm>
          <a:prstGeom prst="rect">
            <a:avLst/>
          </a:prstGeom>
        </p:spPr>
      </p:pic>
    </p:spTree>
    <p:extLst>
      <p:ext uri="{BB962C8B-B14F-4D97-AF65-F5344CB8AC3E}">
        <p14:creationId xmlns:p14="http://schemas.microsoft.com/office/powerpoint/2010/main" val="289526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uk-UA"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a:t>Unit Testing</a:t>
            </a:r>
          </a:p>
          <a:p>
            <a:pPr marL="342900" indent="-342900">
              <a:buFont typeface="Arial" panose="020B0604020202020204" pitchFamily="34" charset="0"/>
              <a:buChar char="•"/>
            </a:pPr>
            <a:r>
              <a:rPr lang="en-US" dirty="0"/>
              <a:t>Test Double</a:t>
            </a:r>
          </a:p>
          <a:p>
            <a:pPr marL="342900" indent="-342900">
              <a:buFont typeface="Arial" panose="020B0604020202020204" pitchFamily="34" charset="0"/>
              <a:buChar char="•"/>
            </a:pPr>
            <a:r>
              <a:rPr lang="en-US" dirty="0"/>
              <a:t>Jasmine/Jest Introduction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24977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and ABBREVIATIONS</a:t>
            </a:r>
            <a:endParaRPr lang="uk-UA"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a:t>Unit Testing</a:t>
            </a:r>
          </a:p>
          <a:p>
            <a:pPr marL="342900" indent="-342900">
              <a:buFont typeface="Arial" panose="020B0604020202020204" pitchFamily="34" charset="0"/>
              <a:buChar char="•"/>
            </a:pPr>
            <a:r>
              <a:rPr lang="en-US" dirty="0"/>
              <a:t>Test Double</a:t>
            </a:r>
          </a:p>
          <a:p>
            <a:pPr marL="342900" indent="-342900">
              <a:buFont typeface="Arial" panose="020B0604020202020204" pitchFamily="34" charset="0"/>
              <a:buChar char="•"/>
            </a:pPr>
            <a:r>
              <a:rPr lang="en-US" dirty="0"/>
              <a:t>Mocking</a:t>
            </a:r>
          </a:p>
          <a:p>
            <a:pPr marL="342900" indent="-342900">
              <a:buFont typeface="Arial" panose="020B0604020202020204" pitchFamily="34" charset="0"/>
              <a:buChar char="•"/>
            </a:pPr>
            <a:r>
              <a:rPr lang="en-US" dirty="0"/>
              <a:t>Stubbing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uk-UA" dirty="0"/>
          </a:p>
        </p:txBody>
      </p:sp>
      <p:sp>
        <p:nvSpPr>
          <p:cNvPr id="4" name="Text Placeholder 3"/>
          <p:cNvSpPr>
            <a:spLocks noGrp="1"/>
          </p:cNvSpPr>
          <p:nvPr>
            <p:ph type="body" sz="quarter" idx="11"/>
          </p:nvPr>
        </p:nvSpPr>
        <p:spPr/>
        <p:txBody>
          <a:bodyPr/>
          <a:lstStyle/>
          <a:p>
            <a:pPr marL="342900" indent="-342900">
              <a:buFont typeface="Arial" panose="020B0604020202020204" pitchFamily="34" charset="0"/>
              <a:buChar char="•"/>
            </a:pPr>
            <a:r>
              <a:rPr lang="en-US" dirty="0"/>
              <a:t>Code Quality Metrics</a:t>
            </a:r>
          </a:p>
          <a:p>
            <a:pPr marL="342900" indent="-342900">
              <a:buFont typeface="Arial" panose="020B0604020202020204" pitchFamily="34" charset="0"/>
              <a:buChar char="•"/>
            </a:pPr>
            <a:r>
              <a:rPr lang="en-US" dirty="0"/>
              <a:t>Code Coverage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21377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5920" y="2715768"/>
            <a:ext cx="8932766" cy="1323439"/>
          </a:xfrm>
          <a:prstGeom prst="rect">
            <a:avLst/>
          </a:prstGeom>
          <a:noFill/>
        </p:spPr>
        <p:txBody>
          <a:bodyPr wrap="none" rtlCol="0">
            <a:spAutoFit/>
          </a:bodyPr>
          <a:lstStyle/>
          <a:p>
            <a:r>
              <a:rPr lang="en-US" sz="8000" dirty="0"/>
              <a:t>To be continued …</a:t>
            </a:r>
            <a:endParaRPr lang="uk-UA" sz="8000" dirty="0"/>
          </a:p>
        </p:txBody>
      </p:sp>
    </p:spTree>
    <p:extLst>
      <p:ext uri="{BB962C8B-B14F-4D97-AF65-F5344CB8AC3E}">
        <p14:creationId xmlns:p14="http://schemas.microsoft.com/office/powerpoint/2010/main" val="260697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FOR REMIND</a:t>
            </a:r>
            <a:endParaRPr lang="uk-UA" dirty="0"/>
          </a:p>
        </p:txBody>
      </p:sp>
      <p:grpSp>
        <p:nvGrpSpPr>
          <p:cNvPr id="4" name="Group 3">
            <a:extLst>
              <a:ext uri="{FF2B5EF4-FFF2-40B4-BE49-F238E27FC236}">
                <a16:creationId xmlns:a16="http://schemas.microsoft.com/office/drawing/2014/main" id="{E246689C-7B5D-4609-97BC-5B820FE52075}"/>
              </a:ext>
            </a:extLst>
          </p:cNvPr>
          <p:cNvGrpSpPr/>
          <p:nvPr/>
        </p:nvGrpSpPr>
        <p:grpSpPr>
          <a:xfrm>
            <a:off x="493986" y="1922081"/>
            <a:ext cx="3245070" cy="3932181"/>
            <a:chOff x="7569200" y="1028701"/>
            <a:chExt cx="3528060" cy="4580313"/>
          </a:xfrm>
          <a:solidFill>
            <a:schemeClr val="bg1">
              <a:lumMod val="50000"/>
              <a:lumOff val="50000"/>
            </a:schemeClr>
          </a:solidFill>
        </p:grpSpPr>
        <p:grpSp>
          <p:nvGrpSpPr>
            <p:cNvPr id="5" name="Group 4">
              <a:extLst>
                <a:ext uri="{FF2B5EF4-FFF2-40B4-BE49-F238E27FC236}">
                  <a16:creationId xmlns:a16="http://schemas.microsoft.com/office/drawing/2014/main" id="{EA0208D0-1EB5-4582-BD21-D851225D1C31}"/>
                </a:ext>
              </a:extLst>
            </p:cNvPr>
            <p:cNvGrpSpPr/>
            <p:nvPr/>
          </p:nvGrpSpPr>
          <p:grpSpPr>
            <a:xfrm>
              <a:off x="7569200" y="1028701"/>
              <a:ext cx="3528060" cy="4580313"/>
              <a:chOff x="7569200" y="1028701"/>
              <a:chExt cx="3528060" cy="4580313"/>
            </a:xfrm>
            <a:grpFill/>
          </p:grpSpPr>
          <p:grpSp>
            <p:nvGrpSpPr>
              <p:cNvPr id="9" name="Group 8">
                <a:extLst>
                  <a:ext uri="{FF2B5EF4-FFF2-40B4-BE49-F238E27FC236}">
                    <a16:creationId xmlns:a16="http://schemas.microsoft.com/office/drawing/2014/main" id="{9761E03B-2467-4EF5-82EF-45212532A0DE}"/>
                  </a:ext>
                </a:extLst>
              </p:cNvPr>
              <p:cNvGrpSpPr/>
              <p:nvPr/>
            </p:nvGrpSpPr>
            <p:grpSpPr>
              <a:xfrm>
                <a:off x="7569200" y="1028701"/>
                <a:ext cx="3528060" cy="3361113"/>
                <a:chOff x="2209800" y="914401"/>
                <a:chExt cx="3528060" cy="3361113"/>
              </a:xfrm>
              <a:grpFill/>
            </p:grpSpPr>
            <p:sp>
              <p:nvSpPr>
                <p:cNvPr id="11" name="Rounded Rectangle 9">
                  <a:extLst>
                    <a:ext uri="{FF2B5EF4-FFF2-40B4-BE49-F238E27FC236}">
                      <a16:creationId xmlns:a16="http://schemas.microsoft.com/office/drawing/2014/main" id="{5E7C6A67-B8B3-4958-8D21-864852572025}"/>
                    </a:ext>
                  </a:extLst>
                </p:cNvPr>
                <p:cNvSpPr/>
                <p:nvPr/>
              </p:nvSpPr>
              <p:spPr>
                <a:xfrm>
                  <a:off x="2209800" y="33528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a:t>
                  </a:r>
                </a:p>
              </p:txBody>
            </p:sp>
            <p:sp>
              <p:nvSpPr>
                <p:cNvPr id="12" name="Rounded Rectangle 10">
                  <a:extLst>
                    <a:ext uri="{FF2B5EF4-FFF2-40B4-BE49-F238E27FC236}">
                      <a16:creationId xmlns:a16="http://schemas.microsoft.com/office/drawing/2014/main" id="{1FA5409B-385C-4306-AFFA-751CE1B5F4DB}"/>
                    </a:ext>
                  </a:extLst>
                </p:cNvPr>
                <p:cNvSpPr/>
                <p:nvPr/>
              </p:nvSpPr>
              <p:spPr>
                <a:xfrm>
                  <a:off x="2209800" y="21336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System</a:t>
                  </a:r>
                </a:p>
              </p:txBody>
            </p:sp>
            <p:sp>
              <p:nvSpPr>
                <p:cNvPr id="13" name="Rounded Rectangle 11">
                  <a:extLst>
                    <a:ext uri="{FF2B5EF4-FFF2-40B4-BE49-F238E27FC236}">
                      <a16:creationId xmlns:a16="http://schemas.microsoft.com/office/drawing/2014/main" id="{CCF637BC-177F-4FD7-9189-C39CD05C3CBF}"/>
                    </a:ext>
                  </a:extLst>
                </p:cNvPr>
                <p:cNvSpPr/>
                <p:nvPr/>
              </p:nvSpPr>
              <p:spPr>
                <a:xfrm>
                  <a:off x="2209800" y="914401"/>
                  <a:ext cx="3528060" cy="922713"/>
                </a:xfrm>
                <a:prstGeom prst="roundRect">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Acceptance</a:t>
                  </a:r>
                </a:p>
              </p:txBody>
            </p:sp>
          </p:grpSp>
          <p:sp>
            <p:nvSpPr>
              <p:cNvPr id="10" name="Rounded Rectangle 9">
                <a:extLst>
                  <a:ext uri="{FF2B5EF4-FFF2-40B4-BE49-F238E27FC236}">
                    <a16:creationId xmlns:a16="http://schemas.microsoft.com/office/drawing/2014/main" id="{CF707327-1FDF-4652-B5D5-F898C7A982D6}"/>
                  </a:ext>
                </a:extLst>
              </p:cNvPr>
              <p:cNvSpPr/>
              <p:nvPr/>
            </p:nvSpPr>
            <p:spPr>
              <a:xfrm>
                <a:off x="7569200" y="4686301"/>
                <a:ext cx="3528060" cy="922713"/>
              </a:xfrm>
              <a:prstGeom prst="roundRect">
                <a:avLst/>
              </a:prstGeom>
              <a:solidFill>
                <a:srgbClr val="8F258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Component (Unit)</a:t>
                </a:r>
              </a:p>
            </p:txBody>
          </p:sp>
        </p:grpSp>
        <p:cxnSp>
          <p:nvCxnSpPr>
            <p:cNvPr id="6" name="Straight Arrow Connector 5">
              <a:extLst>
                <a:ext uri="{FF2B5EF4-FFF2-40B4-BE49-F238E27FC236}">
                  <a16:creationId xmlns:a16="http://schemas.microsoft.com/office/drawing/2014/main" id="{C8C5FD97-E799-4511-B530-E733B8F10629}"/>
                </a:ext>
              </a:extLst>
            </p:cNvPr>
            <p:cNvCxnSpPr>
              <a:cxnSpLocks/>
              <a:stCxn id="12" idx="0"/>
            </p:cNvCxnSpPr>
            <p:nvPr/>
          </p:nvCxnSpPr>
          <p:spPr>
            <a:xfrm flipV="1">
              <a:off x="9333230" y="19812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F8AF171-FB96-4FDA-8E65-BDDBCC71F0A3}"/>
                </a:ext>
              </a:extLst>
            </p:cNvPr>
            <p:cNvCxnSpPr>
              <a:cxnSpLocks/>
            </p:cNvCxnSpPr>
            <p:nvPr/>
          </p:nvCxnSpPr>
          <p:spPr>
            <a:xfrm flipV="1">
              <a:off x="9345930" y="31877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3483550-2847-4493-8E22-CC01F8B18DA3}"/>
                </a:ext>
              </a:extLst>
            </p:cNvPr>
            <p:cNvCxnSpPr>
              <a:cxnSpLocks/>
            </p:cNvCxnSpPr>
            <p:nvPr/>
          </p:nvCxnSpPr>
          <p:spPr>
            <a:xfrm flipV="1">
              <a:off x="9371330" y="4419603"/>
              <a:ext cx="1270" cy="266698"/>
            </a:xfrm>
            <a:prstGeom prst="straightConnector1">
              <a:avLst/>
            </a:prstGeom>
            <a:grpFill/>
            <a:ln>
              <a:tailEnd type="arrow"/>
            </a:ln>
          </p:spPr>
          <p:style>
            <a:lnRef idx="2">
              <a:schemeClr val="accent1"/>
            </a:lnRef>
            <a:fillRef idx="0">
              <a:schemeClr val="accent1"/>
            </a:fillRef>
            <a:effectRef idx="1">
              <a:schemeClr val="accent1"/>
            </a:effectRef>
            <a:fontRef idx="minor">
              <a:schemeClr val="tx1"/>
            </a:fontRef>
          </p:style>
        </p:cxnSp>
      </p:grpSp>
      <p:graphicFrame>
        <p:nvGraphicFramePr>
          <p:cNvPr id="14" name="Table 13"/>
          <p:cNvGraphicFramePr>
            <a:graphicFrameLocks noGrp="1"/>
          </p:cNvGraphicFramePr>
          <p:nvPr>
            <p:extLst>
              <p:ext uri="{D42A27DB-BD31-4B8C-83A1-F6EECF244321}">
                <p14:modId xmlns:p14="http://schemas.microsoft.com/office/powerpoint/2010/main" val="453266670"/>
              </p:ext>
            </p:extLst>
          </p:nvPr>
        </p:nvGraphicFramePr>
        <p:xfrm>
          <a:off x="4834736" y="2866533"/>
          <a:ext cx="6529944" cy="2123440"/>
        </p:xfrm>
        <a:graphic>
          <a:graphicData uri="http://schemas.openxmlformats.org/drawingml/2006/table">
            <a:tbl>
              <a:tblPr firstRow="1" bandRow="1">
                <a:tableStyleId>{5C22544A-7EE6-4342-B048-85BDC9FD1C3A}</a:tableStyleId>
              </a:tblPr>
              <a:tblGrid>
                <a:gridCol w="2089582">
                  <a:extLst>
                    <a:ext uri="{9D8B030D-6E8A-4147-A177-3AD203B41FA5}">
                      <a16:colId xmlns:a16="http://schemas.microsoft.com/office/drawing/2014/main" val="20000"/>
                    </a:ext>
                  </a:extLst>
                </a:gridCol>
                <a:gridCol w="4440362">
                  <a:extLst>
                    <a:ext uri="{9D8B030D-6E8A-4147-A177-3AD203B41FA5}">
                      <a16:colId xmlns:a16="http://schemas.microsoft.com/office/drawing/2014/main" val="20001"/>
                    </a:ext>
                  </a:extLst>
                </a:gridCol>
              </a:tblGrid>
              <a:tr h="370840">
                <a:tc gridSpan="2">
                  <a:txBody>
                    <a:bodyPr/>
                    <a:lstStyle/>
                    <a:p>
                      <a:pPr algn="ctr"/>
                      <a:r>
                        <a:rPr lang="en-US" dirty="0">
                          <a:latin typeface="Open Sans" panose="020B0604020202020204" charset="0"/>
                          <a:ea typeface="Open Sans" panose="020B0604020202020204" charset="0"/>
                          <a:cs typeface="Open Sans" panose="020B0604020202020204" charset="0"/>
                        </a:rPr>
                        <a:t>Component (Unit) Test</a:t>
                      </a:r>
                      <a:r>
                        <a:rPr lang="en-US" baseline="0" dirty="0">
                          <a:latin typeface="Open Sans" panose="020B0604020202020204" charset="0"/>
                          <a:ea typeface="Open Sans" panose="020B0604020202020204" charset="0"/>
                          <a:cs typeface="Open Sans" panose="020B0604020202020204" charset="0"/>
                        </a:rPr>
                        <a:t> </a:t>
                      </a:r>
                      <a:r>
                        <a:rPr lang="en-US" dirty="0">
                          <a:latin typeface="Open Sans" panose="020B0604020202020204" charset="0"/>
                          <a:ea typeface="Open Sans" panose="020B0604020202020204" charset="0"/>
                          <a:cs typeface="Open Sans" panose="020B0604020202020204" charset="0"/>
                        </a:rPr>
                        <a:t>Level</a:t>
                      </a:r>
                    </a:p>
                  </a:txBody>
                  <a:tcPr>
                    <a:solidFill>
                      <a:schemeClr val="bg1">
                        <a:lumMod val="65000"/>
                      </a:schemeClr>
                    </a:solidFill>
                  </a:tcPr>
                </a:tc>
                <a:tc hMerge="1">
                  <a:txBody>
                    <a:bodyPr/>
                    <a:lstStyle/>
                    <a:p>
                      <a:endParaRPr lang="en-US" dirty="0"/>
                    </a:p>
                  </a:txBody>
                  <a:tcPr>
                    <a:solidFill>
                      <a:schemeClr val="bg1">
                        <a:lumMod val="65000"/>
                      </a:schemeClr>
                    </a:solidFill>
                  </a:tcPr>
                </a:tc>
                <a:extLst>
                  <a:ext uri="{0D108BD9-81ED-4DB2-BD59-A6C34878D82A}">
                    <a16:rowId xmlns:a16="http://schemas.microsoft.com/office/drawing/2014/main" val="10000"/>
                  </a:ext>
                </a:extLst>
              </a:tr>
              <a:tr h="370840">
                <a:tc>
                  <a:txBody>
                    <a:bodyPr/>
                    <a:lstStyle/>
                    <a:p>
                      <a:r>
                        <a:rPr lang="en-US" dirty="0">
                          <a:latin typeface="Open Sans" panose="020B0604020202020204" charset="0"/>
                          <a:ea typeface="Open Sans" panose="020B0604020202020204" charset="0"/>
                          <a:cs typeface="Open Sans" panose="020B0604020202020204" charset="0"/>
                        </a:rPr>
                        <a:t>Who</a:t>
                      </a:r>
                    </a:p>
                  </a:txBody>
                  <a:tcPr/>
                </a:tc>
                <a:tc>
                  <a:txBody>
                    <a:bodyPr/>
                    <a:lstStyle/>
                    <a:p>
                      <a:r>
                        <a:rPr lang="en-US" dirty="0">
                          <a:latin typeface="Open Sans" panose="020B0604020202020204" charset="0"/>
                          <a:ea typeface="Open Sans" panose="020B0604020202020204" charset="0"/>
                          <a:cs typeface="Open Sans" panose="020B0604020202020204" charset="0"/>
                        </a:rPr>
                        <a:t>Software</a:t>
                      </a:r>
                      <a:r>
                        <a:rPr lang="en-US" baseline="0" dirty="0">
                          <a:latin typeface="Open Sans" panose="020B0604020202020204" charset="0"/>
                          <a:ea typeface="Open Sans" panose="020B0604020202020204" charset="0"/>
                          <a:cs typeface="Open Sans" panose="020B0604020202020204" charset="0"/>
                        </a:rPr>
                        <a:t> Engineers (DEVs)</a:t>
                      </a:r>
                      <a:endParaRPr lang="en-US" dirty="0">
                        <a:latin typeface="Open Sans" panose="020B0604020202020204" charset="0"/>
                        <a:ea typeface="Open Sans" panose="020B0604020202020204" charset="0"/>
                        <a:cs typeface="Open Sans" panose="020B0604020202020204" charset="0"/>
                      </a:endParaRPr>
                    </a:p>
                  </a:txBody>
                  <a:tcPr/>
                </a:tc>
                <a:extLst>
                  <a:ext uri="{0D108BD9-81ED-4DB2-BD59-A6C34878D82A}">
                    <a16:rowId xmlns:a16="http://schemas.microsoft.com/office/drawing/2014/main" val="10001"/>
                  </a:ext>
                </a:extLst>
              </a:tr>
              <a:tr h="370840">
                <a:tc>
                  <a:txBody>
                    <a:bodyPr/>
                    <a:lstStyle/>
                    <a:p>
                      <a:r>
                        <a:rPr lang="en-US" dirty="0">
                          <a:latin typeface="Open Sans" panose="020B0604020202020204" charset="0"/>
                          <a:ea typeface="Open Sans" panose="020B0604020202020204" charset="0"/>
                          <a:cs typeface="Open Sans" panose="020B0604020202020204" charset="0"/>
                        </a:rPr>
                        <a:t>When</a:t>
                      </a:r>
                    </a:p>
                  </a:txBody>
                  <a:tcPr/>
                </a:tc>
                <a:tc>
                  <a:txBody>
                    <a:bodyPr/>
                    <a:lstStyle/>
                    <a:p>
                      <a:r>
                        <a:rPr lang="en-US" dirty="0">
                          <a:latin typeface="Open Sans" panose="020B0604020202020204" charset="0"/>
                          <a:ea typeface="Open Sans" panose="020B0604020202020204" charset="0"/>
                          <a:cs typeface="Open Sans" panose="020B0604020202020204" charset="0"/>
                        </a:rPr>
                        <a:t>Component is developed</a:t>
                      </a:r>
                    </a:p>
                  </a:txBody>
                  <a:tcPr/>
                </a:tc>
                <a:extLst>
                  <a:ext uri="{0D108BD9-81ED-4DB2-BD59-A6C34878D82A}">
                    <a16:rowId xmlns:a16="http://schemas.microsoft.com/office/drawing/2014/main" val="10002"/>
                  </a:ext>
                </a:extLst>
              </a:tr>
              <a:tr h="370840">
                <a:tc>
                  <a:txBody>
                    <a:bodyPr/>
                    <a:lstStyle/>
                    <a:p>
                      <a:r>
                        <a:rPr lang="en-US" dirty="0">
                          <a:latin typeface="Open Sans" panose="020B0604020202020204" charset="0"/>
                          <a:ea typeface="Open Sans" panose="020B0604020202020204" charset="0"/>
                          <a:cs typeface="Open Sans" panose="020B0604020202020204" charset="0"/>
                        </a:rPr>
                        <a:t>Why</a:t>
                      </a:r>
                    </a:p>
                  </a:txBody>
                  <a:tcPr/>
                </a:tc>
                <a:tc>
                  <a:txBody>
                    <a:bodyPr/>
                    <a:lstStyle/>
                    <a:p>
                      <a:r>
                        <a:rPr lang="en-US" dirty="0">
                          <a:latin typeface="Open Sans" panose="020B0604020202020204" charset="0"/>
                          <a:ea typeface="Open Sans" panose="020B0604020202020204" charset="0"/>
                          <a:cs typeface="Open Sans" panose="020B0604020202020204" charset="0"/>
                        </a:rPr>
                        <a:t>To validate that each unit of the software performs as designed</a:t>
                      </a:r>
                    </a:p>
                  </a:txBody>
                  <a:tcPr/>
                </a:tc>
                <a:extLst>
                  <a:ext uri="{0D108BD9-81ED-4DB2-BD59-A6C34878D82A}">
                    <a16:rowId xmlns:a16="http://schemas.microsoft.com/office/drawing/2014/main" val="10003"/>
                  </a:ext>
                </a:extLst>
              </a:tr>
              <a:tr h="370840">
                <a:tc>
                  <a:txBody>
                    <a:bodyPr/>
                    <a:lstStyle/>
                    <a:p>
                      <a:r>
                        <a:rPr lang="en-US" dirty="0">
                          <a:latin typeface="Open Sans" panose="020B0604020202020204" charset="0"/>
                          <a:ea typeface="Open Sans" panose="020B0604020202020204" charset="0"/>
                          <a:cs typeface="Open Sans" panose="020B0604020202020204" charset="0"/>
                        </a:rPr>
                        <a:t>How</a:t>
                      </a:r>
                    </a:p>
                  </a:txBody>
                  <a:tcPr/>
                </a:tc>
                <a:tc>
                  <a:txBody>
                    <a:bodyPr/>
                    <a:lstStyle/>
                    <a:p>
                      <a:r>
                        <a:rPr lang="en-US" dirty="0">
                          <a:latin typeface="Open Sans" panose="020B0604020202020204" charset="0"/>
                          <a:ea typeface="Open Sans" panose="020B0604020202020204" charset="0"/>
                          <a:cs typeface="Open Sans" panose="020B0604020202020204" charset="0"/>
                        </a:rPr>
                        <a:t>White-box testing</a:t>
                      </a:r>
                    </a:p>
                  </a:txBody>
                  <a:tcPr/>
                </a:tc>
                <a:extLst>
                  <a:ext uri="{0D108BD9-81ED-4DB2-BD59-A6C34878D82A}">
                    <a16:rowId xmlns:a16="http://schemas.microsoft.com/office/drawing/2014/main" val="10004"/>
                  </a:ext>
                </a:extLst>
              </a:tr>
            </a:tbl>
          </a:graphicData>
        </a:graphic>
      </p:graphicFrame>
      <p:sp>
        <p:nvSpPr>
          <p:cNvPr id="15" name="Rectangle 14"/>
          <p:cNvSpPr/>
          <p:nvPr/>
        </p:nvSpPr>
        <p:spPr>
          <a:xfrm>
            <a:off x="4834742" y="1838694"/>
            <a:ext cx="6529944" cy="707886"/>
          </a:xfrm>
          <a:prstGeom prst="rect">
            <a:avLst/>
          </a:prstGeom>
          <a:ln>
            <a:solidFill>
              <a:schemeClr val="accent1"/>
            </a:solidFill>
          </a:ln>
        </p:spPr>
        <p:txBody>
          <a:bodyPr wrap="square">
            <a:spAutoFit/>
          </a:bodyPr>
          <a:lstStyle/>
          <a:p>
            <a:pPr algn="ctr"/>
            <a:r>
              <a:rPr lang="en-US" sz="2000" dirty="0">
                <a:solidFill>
                  <a:schemeClr val="bg1"/>
                </a:solidFill>
                <a:latin typeface="Open Sans" panose="020B0604020202020204" charset="0"/>
                <a:ea typeface="Open Sans" panose="020B0604020202020204" charset="0"/>
                <a:cs typeface="Open Sans" panose="020B0604020202020204" charset="0"/>
              </a:rPr>
              <a:t>Testing on the Component Test Level is called </a:t>
            </a:r>
            <a:r>
              <a:rPr lang="en-US" sz="2000" b="1" dirty="0">
                <a:solidFill>
                  <a:srgbClr val="FF0000"/>
                </a:solidFill>
                <a:latin typeface="Open Sans" panose="020B0604020202020204" charset="0"/>
                <a:ea typeface="Open Sans" panose="020B0604020202020204" charset="0"/>
                <a:cs typeface="Open Sans" panose="020B0604020202020204" charset="0"/>
              </a:rPr>
              <a:t>Component</a:t>
            </a:r>
            <a:r>
              <a:rPr lang="en-US" sz="2000" dirty="0">
                <a:solidFill>
                  <a:srgbClr val="FF0000"/>
                </a:solidFill>
                <a:latin typeface="Open Sans" panose="020B0604020202020204" charset="0"/>
                <a:ea typeface="Open Sans" panose="020B0604020202020204" charset="0"/>
                <a:cs typeface="Open Sans" panose="020B0604020202020204" charset="0"/>
              </a:rPr>
              <a:t> (</a:t>
            </a:r>
            <a:r>
              <a:rPr lang="en-US" sz="2000" b="1" dirty="0">
                <a:solidFill>
                  <a:srgbClr val="FF0000"/>
                </a:solidFill>
                <a:latin typeface="Open Sans" panose="020B0604020202020204" charset="0"/>
                <a:ea typeface="Open Sans" panose="020B0604020202020204" charset="0"/>
                <a:cs typeface="Open Sans" panose="020B0604020202020204" charset="0"/>
              </a:rPr>
              <a:t>Unit</a:t>
            </a:r>
            <a:r>
              <a:rPr lang="en-US" sz="2000" dirty="0">
                <a:solidFill>
                  <a:srgbClr val="FF0000"/>
                </a:solidFill>
                <a:latin typeface="Open Sans" panose="020B0604020202020204" charset="0"/>
                <a:ea typeface="Open Sans" panose="020B0604020202020204" charset="0"/>
                <a:cs typeface="Open Sans" panose="020B0604020202020204" charset="0"/>
              </a:rPr>
              <a:t>, </a:t>
            </a:r>
            <a:r>
              <a:rPr lang="en-US" sz="2000" b="1" dirty="0">
                <a:solidFill>
                  <a:srgbClr val="FF0000"/>
                </a:solidFill>
                <a:latin typeface="Open Sans" panose="020B0604020202020204" charset="0"/>
                <a:ea typeface="Open Sans" panose="020B0604020202020204" charset="0"/>
                <a:cs typeface="Open Sans" panose="020B0604020202020204" charset="0"/>
              </a:rPr>
              <a:t>Module</a:t>
            </a:r>
            <a:r>
              <a:rPr lang="en-US" sz="2000" dirty="0">
                <a:solidFill>
                  <a:srgbClr val="FF0000"/>
                </a:solidFill>
                <a:latin typeface="Open Sans" panose="020B0604020202020204" charset="0"/>
                <a:ea typeface="Open Sans" panose="020B0604020202020204" charset="0"/>
                <a:cs typeface="Open Sans" panose="020B0604020202020204" charset="0"/>
              </a:rPr>
              <a:t>)</a:t>
            </a:r>
            <a:r>
              <a:rPr lang="en-US" sz="2000" dirty="0">
                <a:solidFill>
                  <a:schemeClr val="bg1"/>
                </a:solidFill>
                <a:latin typeface="Open Sans" panose="020B0604020202020204" charset="0"/>
                <a:ea typeface="Open Sans" panose="020B0604020202020204" charset="0"/>
                <a:cs typeface="Open Sans" panose="020B0604020202020204" charset="0"/>
              </a:rPr>
              <a:t> testing </a:t>
            </a:r>
          </a:p>
        </p:txBody>
      </p:sp>
    </p:spTree>
    <p:extLst>
      <p:ext uri="{BB962C8B-B14F-4D97-AF65-F5344CB8AC3E}">
        <p14:creationId xmlns:p14="http://schemas.microsoft.com/office/powerpoint/2010/main" val="330857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F1B0-16A8-411D-BD51-363519D5543D}"/>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B7A84408-B4D0-40AB-B586-043D068544E5}"/>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The primary goal of unit testing is to take the </a:t>
            </a:r>
            <a:r>
              <a:rPr lang="en-US" b="1" dirty="0">
                <a:solidFill>
                  <a:srgbClr val="FF0000"/>
                </a:solidFill>
                <a:highlight>
                  <a:srgbClr val="FFFF00"/>
                </a:highlight>
              </a:rPr>
              <a:t>smallest piece</a:t>
            </a:r>
            <a:r>
              <a:rPr lang="en-US" dirty="0"/>
              <a:t> of testable software in the application, </a:t>
            </a:r>
            <a:r>
              <a:rPr lang="en-US" b="1" dirty="0">
                <a:solidFill>
                  <a:srgbClr val="FF0000"/>
                </a:solidFill>
                <a:highlight>
                  <a:srgbClr val="FFFF00"/>
                </a:highlight>
              </a:rPr>
              <a:t>isolate it</a:t>
            </a:r>
            <a:r>
              <a:rPr lang="en-US" dirty="0"/>
              <a:t> from the remainder of the code, and determine whether it </a:t>
            </a:r>
            <a:r>
              <a:rPr lang="en-US" b="1" dirty="0">
                <a:solidFill>
                  <a:srgbClr val="FF0000"/>
                </a:solidFill>
                <a:highlight>
                  <a:srgbClr val="FFFF00"/>
                </a:highlight>
              </a:rPr>
              <a:t>behaves exactly as you expect</a:t>
            </a:r>
            <a:r>
              <a:rPr lang="en-US" dirty="0"/>
              <a:t>.</a:t>
            </a:r>
          </a:p>
        </p:txBody>
      </p:sp>
      <p:grpSp>
        <p:nvGrpSpPr>
          <p:cNvPr id="7" name="Group 6">
            <a:extLst>
              <a:ext uri="{FF2B5EF4-FFF2-40B4-BE49-F238E27FC236}">
                <a16:creationId xmlns:a16="http://schemas.microsoft.com/office/drawing/2014/main" id="{EB50A717-B2CD-4FAC-B9B7-58F054EEB2A4}"/>
              </a:ext>
            </a:extLst>
          </p:cNvPr>
          <p:cNvGrpSpPr/>
          <p:nvPr/>
        </p:nvGrpSpPr>
        <p:grpSpPr>
          <a:xfrm>
            <a:off x="2551386" y="3342290"/>
            <a:ext cx="7089227" cy="1271752"/>
            <a:chOff x="1187669" y="3710152"/>
            <a:chExt cx="5938344" cy="871044"/>
          </a:xfrm>
        </p:grpSpPr>
        <p:sp>
          <p:nvSpPr>
            <p:cNvPr id="4" name="Rectangle: Rounded Corners 3">
              <a:extLst>
                <a:ext uri="{FF2B5EF4-FFF2-40B4-BE49-F238E27FC236}">
                  <a16:creationId xmlns:a16="http://schemas.microsoft.com/office/drawing/2014/main" id="{492D0F8B-F1B7-4F49-B5C2-62248E40C2FC}"/>
                </a:ext>
              </a:extLst>
            </p:cNvPr>
            <p:cNvSpPr/>
            <p:nvPr/>
          </p:nvSpPr>
          <p:spPr>
            <a:xfrm>
              <a:off x="1187669" y="3710152"/>
              <a:ext cx="1534510" cy="861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Arrow: Left 4">
              <a:extLst>
                <a:ext uri="{FF2B5EF4-FFF2-40B4-BE49-F238E27FC236}">
                  <a16:creationId xmlns:a16="http://schemas.microsoft.com/office/drawing/2014/main" id="{71170F78-E7BC-4E9C-8137-823C646B75E2}"/>
                </a:ext>
              </a:extLst>
            </p:cNvPr>
            <p:cNvSpPr/>
            <p:nvPr/>
          </p:nvSpPr>
          <p:spPr>
            <a:xfrm>
              <a:off x="2722178" y="3771900"/>
              <a:ext cx="2532993" cy="756745"/>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Testing Behavior</a:t>
              </a:r>
            </a:p>
          </p:txBody>
        </p:sp>
        <p:sp>
          <p:nvSpPr>
            <p:cNvPr id="6" name="Rectangle: Rounded Corners 5">
              <a:extLst>
                <a:ext uri="{FF2B5EF4-FFF2-40B4-BE49-F238E27FC236}">
                  <a16:creationId xmlns:a16="http://schemas.microsoft.com/office/drawing/2014/main" id="{31876387-069B-4A70-B4E5-121FB8BEAB90}"/>
                </a:ext>
              </a:extLst>
            </p:cNvPr>
            <p:cNvSpPr/>
            <p:nvPr/>
          </p:nvSpPr>
          <p:spPr>
            <a:xfrm>
              <a:off x="5255170" y="3719348"/>
              <a:ext cx="1870843" cy="8618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Piece of code</a:t>
              </a:r>
            </a:p>
          </p:txBody>
        </p:sp>
      </p:grpSp>
    </p:spTree>
    <p:extLst>
      <p:ext uri="{BB962C8B-B14F-4D97-AF65-F5344CB8AC3E}">
        <p14:creationId xmlns:p14="http://schemas.microsoft.com/office/powerpoint/2010/main" val="80352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D3DC-FDF1-4584-ADB2-F4C4FCC4B3DC}"/>
              </a:ext>
            </a:extLst>
          </p:cNvPr>
          <p:cNvSpPr>
            <a:spLocks noGrp="1"/>
          </p:cNvSpPr>
          <p:nvPr>
            <p:ph type="title"/>
          </p:nvPr>
        </p:nvSpPr>
        <p:spPr/>
        <p:txBody>
          <a:bodyPr/>
          <a:lstStyle/>
          <a:p>
            <a:r>
              <a:rPr lang="en-US" dirty="0"/>
              <a:t>WHY UNIT TESTING</a:t>
            </a:r>
          </a:p>
        </p:txBody>
      </p:sp>
      <p:sp>
        <p:nvSpPr>
          <p:cNvPr id="3" name="Text Placeholder 2">
            <a:extLst>
              <a:ext uri="{FF2B5EF4-FFF2-40B4-BE49-F238E27FC236}">
                <a16:creationId xmlns:a16="http://schemas.microsoft.com/office/drawing/2014/main" id="{170DA94B-4D48-49DC-B7FF-F868CA24793D}"/>
              </a:ext>
            </a:extLst>
          </p:cNvPr>
          <p:cNvSpPr>
            <a:spLocks noGrp="1"/>
          </p:cNvSpPr>
          <p:nvPr>
            <p:ph type="body" sz="quarter" idx="10"/>
          </p:nvPr>
        </p:nvSpPr>
        <p:spPr>
          <a:xfrm>
            <a:off x="685800" y="2057400"/>
            <a:ext cx="4842641" cy="3429000"/>
          </a:xfrm>
        </p:spPr>
        <p:txBody>
          <a:bodyPr/>
          <a:lstStyle/>
          <a:p>
            <a:pPr marL="342900" indent="-342900">
              <a:buFont typeface="Arial" panose="020B0604020202020204" pitchFamily="34" charset="0"/>
              <a:buChar char="•"/>
            </a:pPr>
            <a:r>
              <a:rPr lang="en-US" dirty="0"/>
              <a:t>Reduces the level of bugs in production code</a:t>
            </a:r>
          </a:p>
          <a:p>
            <a:pPr marL="342900" indent="-342900">
              <a:buFont typeface="Arial" panose="020B0604020202020204" pitchFamily="34" charset="0"/>
              <a:buChar char="•"/>
            </a:pPr>
            <a:r>
              <a:rPr lang="en-US" dirty="0"/>
              <a:t>Saves you development time</a:t>
            </a:r>
          </a:p>
          <a:p>
            <a:pPr marL="342900" indent="-342900">
              <a:buFont typeface="Arial" panose="020B0604020202020204" pitchFamily="34" charset="0"/>
              <a:buChar char="•"/>
            </a:pPr>
            <a:r>
              <a:rPr lang="en-US" dirty="0"/>
              <a:t>Saves time in debugging later</a:t>
            </a:r>
          </a:p>
          <a:p>
            <a:pPr marL="342900" indent="-342900">
              <a:buFont typeface="Arial" panose="020B0604020202020204" pitchFamily="34" charset="0"/>
              <a:buChar char="•"/>
            </a:pPr>
            <a:r>
              <a:rPr lang="en-US" dirty="0"/>
              <a:t>A good unit tests a form of documentation</a:t>
            </a:r>
          </a:p>
          <a:p>
            <a:pPr marL="342900" indent="-342900">
              <a:buFont typeface="Arial" panose="020B0604020202020204" pitchFamily="34" charset="0"/>
              <a:buChar char="•"/>
            </a:pPr>
            <a:r>
              <a:rPr lang="en-US" dirty="0"/>
              <a:t>Forces you to confront the problem head on</a:t>
            </a:r>
          </a:p>
          <a:p>
            <a:pPr marL="342900" indent="-342900">
              <a:buFont typeface="Arial" panose="020B0604020202020204" pitchFamily="34" charset="0"/>
              <a:buChar char="•"/>
            </a:pPr>
            <a:r>
              <a:rPr lang="en-US" dirty="0"/>
              <a:t>Allows you to make big changes into the code quickly</a:t>
            </a:r>
          </a:p>
        </p:txBody>
      </p:sp>
      <p:sp>
        <p:nvSpPr>
          <p:cNvPr id="4" name="Text Placeholder 2">
            <a:extLst>
              <a:ext uri="{FF2B5EF4-FFF2-40B4-BE49-F238E27FC236}">
                <a16:creationId xmlns:a16="http://schemas.microsoft.com/office/drawing/2014/main" id="{36B5B218-AC15-414C-BB50-7201748E8ABA}"/>
              </a:ext>
            </a:extLst>
          </p:cNvPr>
          <p:cNvSpPr txBox="1">
            <a:spLocks/>
          </p:cNvSpPr>
          <p:nvPr/>
        </p:nvSpPr>
        <p:spPr>
          <a:xfrm>
            <a:off x="6261536" y="2057400"/>
            <a:ext cx="4842641" cy="342900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t>Unit tests can be run as frequently as required with different set of input (as a important part of CI process)</a:t>
            </a:r>
          </a:p>
          <a:p>
            <a:pPr marL="342900" indent="-342900" fontAlgn="auto">
              <a:spcAft>
                <a:spcPts val="0"/>
              </a:spcAft>
              <a:buFont typeface="Arial" panose="020B0604020202020204" pitchFamily="34" charset="0"/>
              <a:buChar char="•"/>
            </a:pPr>
            <a:r>
              <a:rPr lang="en-US" dirty="0"/>
              <a:t>Unit test help you really understand the design of the code which you are working on. Instead of writing code to do something, you are starting by outlining all the conditions you are subjecting the code to do and what outputs you’d expect from that</a:t>
            </a:r>
          </a:p>
        </p:txBody>
      </p:sp>
    </p:spTree>
    <p:extLst>
      <p:ext uri="{BB962C8B-B14F-4D97-AF65-F5344CB8AC3E}">
        <p14:creationId xmlns:p14="http://schemas.microsoft.com/office/powerpoint/2010/main" val="102248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A8E4-25E9-4CA7-BE49-E06EAB3C388E}"/>
              </a:ext>
            </a:extLst>
          </p:cNvPr>
          <p:cNvSpPr>
            <a:spLocks noGrp="1"/>
          </p:cNvSpPr>
          <p:nvPr>
            <p:ph type="title"/>
          </p:nvPr>
        </p:nvSpPr>
        <p:spPr/>
        <p:txBody>
          <a:bodyPr/>
          <a:lstStyle/>
          <a:p>
            <a:r>
              <a:rPr lang="en-US" dirty="0"/>
              <a:t>HOW DO YOU PERFORM UNIT TESTING</a:t>
            </a:r>
          </a:p>
        </p:txBody>
      </p:sp>
      <p:sp>
        <p:nvSpPr>
          <p:cNvPr id="3" name="Text Placeholder 2">
            <a:extLst>
              <a:ext uri="{FF2B5EF4-FFF2-40B4-BE49-F238E27FC236}">
                <a16:creationId xmlns:a16="http://schemas.microsoft.com/office/drawing/2014/main" id="{75A943E3-EF8B-494F-BA31-FACBE52ACC9A}"/>
              </a:ext>
            </a:extLst>
          </p:cNvPr>
          <p:cNvSpPr>
            <a:spLocks noGrp="1"/>
          </p:cNvSpPr>
          <p:nvPr>
            <p:ph type="body" sz="quarter" idx="10"/>
          </p:nvPr>
        </p:nvSpPr>
        <p:spPr>
          <a:xfrm>
            <a:off x="4729323" y="2057399"/>
            <a:ext cx="7157867" cy="3953683"/>
          </a:xfrm>
        </p:spPr>
        <p:txBody>
          <a:bodyPr/>
          <a:lstStyle/>
          <a:p>
            <a:pPr marL="342900" indent="-342900">
              <a:buFont typeface="Arial" panose="020B0604020202020204" pitchFamily="34" charset="0"/>
              <a:buChar char="•"/>
            </a:pPr>
            <a:r>
              <a:rPr lang="en-US" dirty="0"/>
              <a:t>The goal of unit testing to </a:t>
            </a:r>
            <a:r>
              <a:rPr lang="en-US" b="1" dirty="0">
                <a:solidFill>
                  <a:srgbClr val="FF0000"/>
                </a:solidFill>
                <a:highlight>
                  <a:srgbClr val="FFFF00"/>
                </a:highlight>
              </a:rPr>
              <a:t>separate each part</a:t>
            </a:r>
            <a:r>
              <a:rPr lang="en-US" dirty="0"/>
              <a:t> of the program and test that the individual parts are working correctly and as intended</a:t>
            </a:r>
          </a:p>
          <a:p>
            <a:pPr marL="342900" indent="-342900">
              <a:buFont typeface="Arial" panose="020B0604020202020204" pitchFamily="34" charset="0"/>
              <a:buChar char="•"/>
            </a:pPr>
            <a:r>
              <a:rPr lang="en-US" dirty="0"/>
              <a:t>While performing unit tests, application code functions are executed in a test environment with sample input</a:t>
            </a:r>
          </a:p>
          <a:p>
            <a:pPr marL="342900" indent="-342900">
              <a:buFont typeface="Arial" panose="020B0604020202020204" pitchFamily="34" charset="0"/>
              <a:buChar char="•"/>
            </a:pPr>
            <a:r>
              <a:rPr lang="en-US" dirty="0"/>
              <a:t>The output obtained is then compared with the expected output for that input. If they match the test passes. If not it is a failure</a:t>
            </a:r>
          </a:p>
          <a:p>
            <a:pPr marL="342900" indent="-342900">
              <a:buFont typeface="Arial" panose="020B0604020202020204" pitchFamily="34" charset="0"/>
              <a:buChar char="•"/>
            </a:pPr>
            <a:r>
              <a:rPr lang="en-US" dirty="0"/>
              <a:t>Unit tests are great for confirming the correctness of the code</a:t>
            </a:r>
          </a:p>
        </p:txBody>
      </p:sp>
      <p:grpSp>
        <p:nvGrpSpPr>
          <p:cNvPr id="7" name="Group 6">
            <a:extLst>
              <a:ext uri="{FF2B5EF4-FFF2-40B4-BE49-F238E27FC236}">
                <a16:creationId xmlns:a16="http://schemas.microsoft.com/office/drawing/2014/main" id="{C01EF090-97FC-4EA3-9E5F-C2C1BB32BB00}"/>
              </a:ext>
            </a:extLst>
          </p:cNvPr>
          <p:cNvGrpSpPr/>
          <p:nvPr/>
        </p:nvGrpSpPr>
        <p:grpSpPr>
          <a:xfrm>
            <a:off x="2064506" y="1780504"/>
            <a:ext cx="406185" cy="422266"/>
            <a:chOff x="772510" y="4146329"/>
            <a:chExt cx="914400" cy="914400"/>
          </a:xfrm>
        </p:grpSpPr>
        <p:sp>
          <p:nvSpPr>
            <p:cNvPr id="5" name="Oval 4">
              <a:extLst>
                <a:ext uri="{FF2B5EF4-FFF2-40B4-BE49-F238E27FC236}">
                  <a16:creationId xmlns:a16="http://schemas.microsoft.com/office/drawing/2014/main" id="{EDEAA323-1E2E-471F-AD38-AED42CA7547D}"/>
                </a:ext>
              </a:extLst>
            </p:cNvPr>
            <p:cNvSpPr/>
            <p:nvPr/>
          </p:nvSpPr>
          <p:spPr>
            <a:xfrm>
              <a:off x="909144" y="4281649"/>
              <a:ext cx="641131" cy="643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F6FC30C-8565-4114-ADC4-1BE19A5019CD}"/>
                </a:ext>
              </a:extLst>
            </p:cNvPr>
            <p:cNvSpPr/>
            <p:nvPr/>
          </p:nvSpPr>
          <p:spPr>
            <a:xfrm>
              <a:off x="772510" y="4146329"/>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ACCBDB48-FFAF-454B-8596-AC44896FCD5A}"/>
              </a:ext>
            </a:extLst>
          </p:cNvPr>
          <p:cNvSpPr/>
          <p:nvPr/>
        </p:nvSpPr>
        <p:spPr>
          <a:xfrm>
            <a:off x="1694792" y="2505906"/>
            <a:ext cx="1156137" cy="5517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Add Test</a:t>
            </a:r>
          </a:p>
        </p:txBody>
      </p:sp>
      <p:cxnSp>
        <p:nvCxnSpPr>
          <p:cNvPr id="10" name="Straight Arrow Connector 9">
            <a:extLst>
              <a:ext uri="{FF2B5EF4-FFF2-40B4-BE49-F238E27FC236}">
                <a16:creationId xmlns:a16="http://schemas.microsoft.com/office/drawing/2014/main" id="{E4245CB9-CC34-4469-8D24-E85363D76F92}"/>
              </a:ext>
            </a:extLst>
          </p:cNvPr>
          <p:cNvCxnSpPr>
            <a:cxnSpLocks/>
            <a:stCxn id="6" idx="4"/>
            <a:endCxn id="8" idx="0"/>
          </p:cNvCxnSpPr>
          <p:nvPr/>
        </p:nvCxnSpPr>
        <p:spPr>
          <a:xfrm>
            <a:off x="2267599" y="2202770"/>
            <a:ext cx="5262" cy="3031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85D751AE-00A8-46F1-8D70-C8BCC60AD512}"/>
              </a:ext>
            </a:extLst>
          </p:cNvPr>
          <p:cNvSpPr/>
          <p:nvPr/>
        </p:nvSpPr>
        <p:spPr>
          <a:xfrm>
            <a:off x="1694791" y="3496299"/>
            <a:ext cx="1156137" cy="5517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Run Unit Test</a:t>
            </a:r>
          </a:p>
        </p:txBody>
      </p:sp>
      <p:cxnSp>
        <p:nvCxnSpPr>
          <p:cNvPr id="13" name="Straight Arrow Connector 12">
            <a:extLst>
              <a:ext uri="{FF2B5EF4-FFF2-40B4-BE49-F238E27FC236}">
                <a16:creationId xmlns:a16="http://schemas.microsoft.com/office/drawing/2014/main" id="{4852FAAE-D935-4DE4-9339-40957040B8A5}"/>
              </a:ext>
            </a:extLst>
          </p:cNvPr>
          <p:cNvCxnSpPr>
            <a:stCxn id="8" idx="2"/>
            <a:endCxn id="11" idx="0"/>
          </p:cNvCxnSpPr>
          <p:nvPr/>
        </p:nvCxnSpPr>
        <p:spPr>
          <a:xfrm flipH="1">
            <a:off x="2272860" y="3057697"/>
            <a:ext cx="1" cy="4386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D407983C-DF28-46E5-A07D-3DDCC6801ABC}"/>
              </a:ext>
            </a:extLst>
          </p:cNvPr>
          <p:cNvSpPr txBox="1"/>
          <p:nvPr/>
        </p:nvSpPr>
        <p:spPr>
          <a:xfrm>
            <a:off x="2398317" y="1843280"/>
            <a:ext cx="697627" cy="369332"/>
          </a:xfrm>
          <a:prstGeom prst="rect">
            <a:avLst/>
          </a:prstGeom>
          <a:noFill/>
        </p:spPr>
        <p:txBody>
          <a:bodyPr wrap="none" rtlCol="0">
            <a:spAutoFit/>
          </a:bodyPr>
          <a:lstStyle/>
          <a:p>
            <a:r>
              <a:rPr lang="en-US" dirty="0">
                <a:solidFill>
                  <a:schemeClr val="bg1"/>
                </a:solidFill>
              </a:rPr>
              <a:t>Start</a:t>
            </a:r>
          </a:p>
        </p:txBody>
      </p:sp>
      <p:grpSp>
        <p:nvGrpSpPr>
          <p:cNvPr id="23" name="Group 22">
            <a:extLst>
              <a:ext uri="{FF2B5EF4-FFF2-40B4-BE49-F238E27FC236}">
                <a16:creationId xmlns:a16="http://schemas.microsoft.com/office/drawing/2014/main" id="{BB4A987F-4269-46A3-8547-7FF0821DE82D}"/>
              </a:ext>
            </a:extLst>
          </p:cNvPr>
          <p:cNvGrpSpPr/>
          <p:nvPr/>
        </p:nvGrpSpPr>
        <p:grpSpPr>
          <a:xfrm>
            <a:off x="575438" y="3496299"/>
            <a:ext cx="604345" cy="551791"/>
            <a:chOff x="575438" y="3920148"/>
            <a:chExt cx="604345" cy="551791"/>
          </a:xfrm>
        </p:grpSpPr>
        <p:grpSp>
          <p:nvGrpSpPr>
            <p:cNvPr id="15" name="Group 14">
              <a:extLst>
                <a:ext uri="{FF2B5EF4-FFF2-40B4-BE49-F238E27FC236}">
                  <a16:creationId xmlns:a16="http://schemas.microsoft.com/office/drawing/2014/main" id="{E0D7B33D-926F-4DDC-8B29-3123CDFF0E19}"/>
                </a:ext>
              </a:extLst>
            </p:cNvPr>
            <p:cNvGrpSpPr/>
            <p:nvPr/>
          </p:nvGrpSpPr>
          <p:grpSpPr>
            <a:xfrm>
              <a:off x="575438" y="3920148"/>
              <a:ext cx="604345" cy="551791"/>
              <a:chOff x="772510" y="4146329"/>
              <a:chExt cx="914400" cy="914400"/>
            </a:xfrm>
          </p:grpSpPr>
          <p:sp>
            <p:nvSpPr>
              <p:cNvPr id="16" name="Oval 15">
                <a:extLst>
                  <a:ext uri="{FF2B5EF4-FFF2-40B4-BE49-F238E27FC236}">
                    <a16:creationId xmlns:a16="http://schemas.microsoft.com/office/drawing/2014/main" id="{E140FE58-B6BD-4875-BF4D-A12C682C1484}"/>
                  </a:ext>
                </a:extLst>
              </p:cNvPr>
              <p:cNvSpPr/>
              <p:nvPr/>
            </p:nvSpPr>
            <p:spPr>
              <a:xfrm>
                <a:off x="909144" y="4281649"/>
                <a:ext cx="641131" cy="643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2B9316A-2442-44F5-ADD4-E3F9CC4BF233}"/>
                  </a:ext>
                </a:extLst>
              </p:cNvPr>
              <p:cNvSpPr/>
              <p:nvPr/>
            </p:nvSpPr>
            <p:spPr>
              <a:xfrm>
                <a:off x="772510" y="4146329"/>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9021B130-30C2-49DB-8FF6-5FCF82547ADB}"/>
                </a:ext>
              </a:extLst>
            </p:cNvPr>
            <p:cNvGrpSpPr/>
            <p:nvPr/>
          </p:nvGrpSpPr>
          <p:grpSpPr>
            <a:xfrm>
              <a:off x="774477" y="4067504"/>
              <a:ext cx="192474" cy="263206"/>
              <a:chOff x="3272660" y="3429000"/>
              <a:chExt cx="216774" cy="342900"/>
            </a:xfrm>
          </p:grpSpPr>
          <p:cxnSp>
            <p:nvCxnSpPr>
              <p:cNvPr id="19" name="Straight Connector 18">
                <a:extLst>
                  <a:ext uri="{FF2B5EF4-FFF2-40B4-BE49-F238E27FC236}">
                    <a16:creationId xmlns:a16="http://schemas.microsoft.com/office/drawing/2014/main" id="{6627FDB5-0BFB-48C6-A1A1-9A47F229AC15}"/>
                  </a:ext>
                </a:extLst>
              </p:cNvPr>
              <p:cNvCxnSpPr/>
              <p:nvPr/>
            </p:nvCxnSpPr>
            <p:spPr>
              <a:xfrm>
                <a:off x="3272660" y="3626069"/>
                <a:ext cx="132692" cy="14583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466CE0EA-0E7B-4557-8F8F-3CA84FD0F0C1}"/>
                  </a:ext>
                </a:extLst>
              </p:cNvPr>
              <p:cNvCxnSpPr/>
              <p:nvPr/>
            </p:nvCxnSpPr>
            <p:spPr>
              <a:xfrm flipV="1">
                <a:off x="3405352" y="3429000"/>
                <a:ext cx="84082" cy="3429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grpSp>
      <p:cxnSp>
        <p:nvCxnSpPr>
          <p:cNvPr id="25" name="Straight Connector 24">
            <a:extLst>
              <a:ext uri="{FF2B5EF4-FFF2-40B4-BE49-F238E27FC236}">
                <a16:creationId xmlns:a16="http://schemas.microsoft.com/office/drawing/2014/main" id="{39516105-8FC8-4688-B9C8-D330A32CF113}"/>
              </a:ext>
            </a:extLst>
          </p:cNvPr>
          <p:cNvCxnSpPr>
            <a:stCxn id="11" idx="1"/>
            <a:endCxn id="17" idx="6"/>
          </p:cNvCxnSpPr>
          <p:nvPr/>
        </p:nvCxnSpPr>
        <p:spPr>
          <a:xfrm flipH="1">
            <a:off x="1179783" y="3772195"/>
            <a:ext cx="515008" cy="0"/>
          </a:xfrm>
          <a:prstGeom prst="line">
            <a:avLst/>
          </a:prstGeom>
        </p:spPr>
        <p:style>
          <a:lnRef idx="3">
            <a:schemeClr val="dk1"/>
          </a:lnRef>
          <a:fillRef idx="0">
            <a:schemeClr val="dk1"/>
          </a:fillRef>
          <a:effectRef idx="2">
            <a:schemeClr val="dk1"/>
          </a:effectRef>
          <a:fontRef idx="minor">
            <a:schemeClr val="tx1"/>
          </a:fontRef>
        </p:style>
      </p:cxnSp>
      <p:cxnSp>
        <p:nvCxnSpPr>
          <p:cNvPr id="27" name="Connector: Curved 26">
            <a:extLst>
              <a:ext uri="{FF2B5EF4-FFF2-40B4-BE49-F238E27FC236}">
                <a16:creationId xmlns:a16="http://schemas.microsoft.com/office/drawing/2014/main" id="{ECF3D5DB-F61A-4FC0-BBE1-3F603DFA7D97}"/>
              </a:ext>
            </a:extLst>
          </p:cNvPr>
          <p:cNvCxnSpPr>
            <a:stCxn id="17" idx="2"/>
          </p:cNvCxnSpPr>
          <p:nvPr/>
        </p:nvCxnSpPr>
        <p:spPr>
          <a:xfrm rot="10800000" flipH="1">
            <a:off x="575437" y="2729255"/>
            <a:ext cx="1043155" cy="1042941"/>
          </a:xfrm>
          <a:prstGeom prst="curvedConnector3">
            <a:avLst>
              <a:gd name="adj1" fmla="val -32997"/>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AC3C9A49-C1CC-414A-A794-599F997D9C44}"/>
              </a:ext>
            </a:extLst>
          </p:cNvPr>
          <p:cNvSpPr/>
          <p:nvPr/>
        </p:nvSpPr>
        <p:spPr>
          <a:xfrm>
            <a:off x="1694790" y="4467550"/>
            <a:ext cx="1156137" cy="5517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Make changes</a:t>
            </a:r>
          </a:p>
        </p:txBody>
      </p:sp>
      <p:grpSp>
        <p:nvGrpSpPr>
          <p:cNvPr id="33" name="Group 32">
            <a:extLst>
              <a:ext uri="{FF2B5EF4-FFF2-40B4-BE49-F238E27FC236}">
                <a16:creationId xmlns:a16="http://schemas.microsoft.com/office/drawing/2014/main" id="{15CF9A0A-7646-4EE0-B2F1-9ED10FB6C2EA}"/>
              </a:ext>
            </a:extLst>
          </p:cNvPr>
          <p:cNvGrpSpPr/>
          <p:nvPr/>
        </p:nvGrpSpPr>
        <p:grpSpPr>
          <a:xfrm>
            <a:off x="2845668" y="4008155"/>
            <a:ext cx="430925" cy="499331"/>
            <a:chOff x="772510" y="4146329"/>
            <a:chExt cx="914400" cy="914400"/>
          </a:xfrm>
        </p:grpSpPr>
        <p:sp>
          <p:nvSpPr>
            <p:cNvPr id="34" name="Oval 33">
              <a:extLst>
                <a:ext uri="{FF2B5EF4-FFF2-40B4-BE49-F238E27FC236}">
                  <a16:creationId xmlns:a16="http://schemas.microsoft.com/office/drawing/2014/main" id="{6F6840C3-B875-409A-8592-BACEE22B29BB}"/>
                </a:ext>
              </a:extLst>
            </p:cNvPr>
            <p:cNvSpPr/>
            <p:nvPr/>
          </p:nvSpPr>
          <p:spPr>
            <a:xfrm>
              <a:off x="909144" y="4281649"/>
              <a:ext cx="641131" cy="6437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35" name="Oval 34">
              <a:extLst>
                <a:ext uri="{FF2B5EF4-FFF2-40B4-BE49-F238E27FC236}">
                  <a16:creationId xmlns:a16="http://schemas.microsoft.com/office/drawing/2014/main" id="{EF0FEB1E-E54E-40F0-A16D-A94F0C864716}"/>
                </a:ext>
              </a:extLst>
            </p:cNvPr>
            <p:cNvSpPr/>
            <p:nvPr/>
          </p:nvSpPr>
          <p:spPr>
            <a:xfrm>
              <a:off x="772510" y="4146329"/>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 name="Straight Arrow Connector 36">
            <a:extLst>
              <a:ext uri="{FF2B5EF4-FFF2-40B4-BE49-F238E27FC236}">
                <a16:creationId xmlns:a16="http://schemas.microsoft.com/office/drawing/2014/main" id="{E1121EA0-25D0-49BE-AAEA-3FCB72E21EDB}"/>
              </a:ext>
            </a:extLst>
          </p:cNvPr>
          <p:cNvCxnSpPr>
            <a:stCxn id="11" idx="2"/>
            <a:endCxn id="32" idx="0"/>
          </p:cNvCxnSpPr>
          <p:nvPr/>
        </p:nvCxnSpPr>
        <p:spPr>
          <a:xfrm flipH="1">
            <a:off x="2272859" y="4048090"/>
            <a:ext cx="1" cy="4194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a:extLst>
              <a:ext uri="{FF2B5EF4-FFF2-40B4-BE49-F238E27FC236}">
                <a16:creationId xmlns:a16="http://schemas.microsoft.com/office/drawing/2014/main" id="{D4ACBE16-53ED-40EB-B948-7F49631EB250}"/>
              </a:ext>
            </a:extLst>
          </p:cNvPr>
          <p:cNvSpPr/>
          <p:nvPr/>
        </p:nvSpPr>
        <p:spPr>
          <a:xfrm>
            <a:off x="1689531" y="5417781"/>
            <a:ext cx="1156137" cy="55179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Run Unit Test</a:t>
            </a:r>
          </a:p>
        </p:txBody>
      </p:sp>
      <p:cxnSp>
        <p:nvCxnSpPr>
          <p:cNvPr id="41" name="Straight Arrow Connector 40">
            <a:extLst>
              <a:ext uri="{FF2B5EF4-FFF2-40B4-BE49-F238E27FC236}">
                <a16:creationId xmlns:a16="http://schemas.microsoft.com/office/drawing/2014/main" id="{9E5477B6-A7E0-4EB0-A06E-1792B57F541F}"/>
              </a:ext>
            </a:extLst>
          </p:cNvPr>
          <p:cNvCxnSpPr>
            <a:stCxn id="32" idx="2"/>
            <a:endCxn id="38" idx="0"/>
          </p:cNvCxnSpPr>
          <p:nvPr/>
        </p:nvCxnSpPr>
        <p:spPr>
          <a:xfrm flipH="1">
            <a:off x="2267600" y="5019341"/>
            <a:ext cx="5259" cy="398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2" name="Group 41">
            <a:extLst>
              <a:ext uri="{FF2B5EF4-FFF2-40B4-BE49-F238E27FC236}">
                <a16:creationId xmlns:a16="http://schemas.microsoft.com/office/drawing/2014/main" id="{F39FC441-5FC2-4A5A-844F-7D31783FCD77}"/>
              </a:ext>
            </a:extLst>
          </p:cNvPr>
          <p:cNvGrpSpPr/>
          <p:nvPr/>
        </p:nvGrpSpPr>
        <p:grpSpPr>
          <a:xfrm>
            <a:off x="572584" y="5444010"/>
            <a:ext cx="430925" cy="499331"/>
            <a:chOff x="772510" y="4146329"/>
            <a:chExt cx="914400" cy="914400"/>
          </a:xfrm>
        </p:grpSpPr>
        <p:sp>
          <p:nvSpPr>
            <p:cNvPr id="43" name="Oval 42">
              <a:extLst>
                <a:ext uri="{FF2B5EF4-FFF2-40B4-BE49-F238E27FC236}">
                  <a16:creationId xmlns:a16="http://schemas.microsoft.com/office/drawing/2014/main" id="{E8293586-6FD8-40D7-87F2-F0880A863CB4}"/>
                </a:ext>
              </a:extLst>
            </p:cNvPr>
            <p:cNvSpPr/>
            <p:nvPr/>
          </p:nvSpPr>
          <p:spPr>
            <a:xfrm>
              <a:off x="909144" y="4281649"/>
              <a:ext cx="641131" cy="6437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44" name="Oval 43">
              <a:extLst>
                <a:ext uri="{FF2B5EF4-FFF2-40B4-BE49-F238E27FC236}">
                  <a16:creationId xmlns:a16="http://schemas.microsoft.com/office/drawing/2014/main" id="{7B17F77A-9D59-40DB-B4D2-92C9B60F5BFE}"/>
                </a:ext>
              </a:extLst>
            </p:cNvPr>
            <p:cNvSpPr/>
            <p:nvPr/>
          </p:nvSpPr>
          <p:spPr>
            <a:xfrm>
              <a:off x="772510" y="4146329"/>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74C0D2D8-6CA0-4E32-87E9-AF46B95F0A86}"/>
              </a:ext>
            </a:extLst>
          </p:cNvPr>
          <p:cNvCxnSpPr>
            <a:stCxn id="38" idx="1"/>
            <a:endCxn id="44" idx="6"/>
          </p:cNvCxnSpPr>
          <p:nvPr/>
        </p:nvCxnSpPr>
        <p:spPr>
          <a:xfrm flipH="1" flipV="1">
            <a:off x="1003509" y="5693676"/>
            <a:ext cx="686022" cy="1"/>
          </a:xfrm>
          <a:prstGeom prst="line">
            <a:avLst/>
          </a:prstGeom>
        </p:spPr>
        <p:style>
          <a:lnRef idx="3">
            <a:schemeClr val="dk1"/>
          </a:lnRef>
          <a:fillRef idx="0">
            <a:schemeClr val="dk1"/>
          </a:fillRef>
          <a:effectRef idx="2">
            <a:schemeClr val="dk1"/>
          </a:effectRef>
          <a:fontRef idx="minor">
            <a:schemeClr val="tx1"/>
          </a:fontRef>
        </p:style>
      </p:cxnSp>
      <p:cxnSp>
        <p:nvCxnSpPr>
          <p:cNvPr id="48" name="Connector: Curved 47">
            <a:extLst>
              <a:ext uri="{FF2B5EF4-FFF2-40B4-BE49-F238E27FC236}">
                <a16:creationId xmlns:a16="http://schemas.microsoft.com/office/drawing/2014/main" id="{E9F68766-43F9-43C0-ABAA-9AD913499FD7}"/>
              </a:ext>
            </a:extLst>
          </p:cNvPr>
          <p:cNvCxnSpPr>
            <a:stCxn id="44" idx="2"/>
            <a:endCxn id="32" idx="1"/>
          </p:cNvCxnSpPr>
          <p:nvPr/>
        </p:nvCxnSpPr>
        <p:spPr>
          <a:xfrm rot="10800000" flipH="1">
            <a:off x="572584" y="4743446"/>
            <a:ext cx="1122206" cy="950230"/>
          </a:xfrm>
          <a:prstGeom prst="curvedConnector3">
            <a:avLst>
              <a:gd name="adj1" fmla="val -20371"/>
            </a:avLst>
          </a:prstGeom>
          <a:ln>
            <a:tailEnd type="triangle"/>
          </a:ln>
        </p:spPr>
        <p:style>
          <a:lnRef idx="3">
            <a:schemeClr val="dk1"/>
          </a:lnRef>
          <a:fillRef idx="0">
            <a:schemeClr val="dk1"/>
          </a:fillRef>
          <a:effectRef idx="2">
            <a:schemeClr val="dk1"/>
          </a:effectRef>
          <a:fontRef idx="minor">
            <a:schemeClr val="tx1"/>
          </a:fontRef>
        </p:style>
      </p:cxnSp>
      <p:grpSp>
        <p:nvGrpSpPr>
          <p:cNvPr id="49" name="Group 48">
            <a:extLst>
              <a:ext uri="{FF2B5EF4-FFF2-40B4-BE49-F238E27FC236}">
                <a16:creationId xmlns:a16="http://schemas.microsoft.com/office/drawing/2014/main" id="{75CB832E-59F8-4D8E-AF52-8C0463D152CE}"/>
              </a:ext>
            </a:extLst>
          </p:cNvPr>
          <p:cNvGrpSpPr/>
          <p:nvPr/>
        </p:nvGrpSpPr>
        <p:grpSpPr>
          <a:xfrm>
            <a:off x="3142261" y="5454727"/>
            <a:ext cx="430925" cy="477896"/>
            <a:chOff x="575438" y="3920148"/>
            <a:chExt cx="604345" cy="551791"/>
          </a:xfrm>
        </p:grpSpPr>
        <p:grpSp>
          <p:nvGrpSpPr>
            <p:cNvPr id="50" name="Group 49">
              <a:extLst>
                <a:ext uri="{FF2B5EF4-FFF2-40B4-BE49-F238E27FC236}">
                  <a16:creationId xmlns:a16="http://schemas.microsoft.com/office/drawing/2014/main" id="{45C23AA8-5D89-4A19-8911-E90DF71A0DDB}"/>
                </a:ext>
              </a:extLst>
            </p:cNvPr>
            <p:cNvGrpSpPr/>
            <p:nvPr/>
          </p:nvGrpSpPr>
          <p:grpSpPr>
            <a:xfrm>
              <a:off x="575438" y="3920148"/>
              <a:ext cx="604345" cy="551791"/>
              <a:chOff x="772510" y="4146329"/>
              <a:chExt cx="914400" cy="914400"/>
            </a:xfrm>
          </p:grpSpPr>
          <p:sp>
            <p:nvSpPr>
              <p:cNvPr id="54" name="Oval 53">
                <a:extLst>
                  <a:ext uri="{FF2B5EF4-FFF2-40B4-BE49-F238E27FC236}">
                    <a16:creationId xmlns:a16="http://schemas.microsoft.com/office/drawing/2014/main" id="{A58D9B46-6AAB-4EE7-832D-FE514304C841}"/>
                  </a:ext>
                </a:extLst>
              </p:cNvPr>
              <p:cNvSpPr/>
              <p:nvPr/>
            </p:nvSpPr>
            <p:spPr>
              <a:xfrm>
                <a:off x="909144" y="4281649"/>
                <a:ext cx="641131" cy="643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FD040345-EBFA-4208-8183-B70E160C30F0}"/>
                  </a:ext>
                </a:extLst>
              </p:cNvPr>
              <p:cNvSpPr/>
              <p:nvPr/>
            </p:nvSpPr>
            <p:spPr>
              <a:xfrm>
                <a:off x="772510" y="4146329"/>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EBD8214B-FCE6-4DDC-9AD9-5DF43333B405}"/>
                </a:ext>
              </a:extLst>
            </p:cNvPr>
            <p:cNvGrpSpPr/>
            <p:nvPr/>
          </p:nvGrpSpPr>
          <p:grpSpPr>
            <a:xfrm>
              <a:off x="774477" y="4067504"/>
              <a:ext cx="192474" cy="263206"/>
              <a:chOff x="3272660" y="3429000"/>
              <a:chExt cx="216774" cy="342900"/>
            </a:xfrm>
          </p:grpSpPr>
          <p:cxnSp>
            <p:nvCxnSpPr>
              <p:cNvPr id="52" name="Straight Connector 51">
                <a:extLst>
                  <a:ext uri="{FF2B5EF4-FFF2-40B4-BE49-F238E27FC236}">
                    <a16:creationId xmlns:a16="http://schemas.microsoft.com/office/drawing/2014/main" id="{59582370-DB9F-434F-BF77-7B65B1E34239}"/>
                  </a:ext>
                </a:extLst>
              </p:cNvPr>
              <p:cNvCxnSpPr/>
              <p:nvPr/>
            </p:nvCxnSpPr>
            <p:spPr>
              <a:xfrm>
                <a:off x="3272660" y="3626069"/>
                <a:ext cx="132692" cy="14583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B1E5EE3F-EC4F-4749-BBF8-BFBAEE2D9D6C}"/>
                  </a:ext>
                </a:extLst>
              </p:cNvPr>
              <p:cNvCxnSpPr/>
              <p:nvPr/>
            </p:nvCxnSpPr>
            <p:spPr>
              <a:xfrm flipV="1">
                <a:off x="3405352" y="3429000"/>
                <a:ext cx="84082" cy="3429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grpSp>
      <p:cxnSp>
        <p:nvCxnSpPr>
          <p:cNvPr id="59" name="Straight Connector 58">
            <a:extLst>
              <a:ext uri="{FF2B5EF4-FFF2-40B4-BE49-F238E27FC236}">
                <a16:creationId xmlns:a16="http://schemas.microsoft.com/office/drawing/2014/main" id="{D5FB2237-04F4-4BEE-B10E-9F2D10259DBB}"/>
              </a:ext>
            </a:extLst>
          </p:cNvPr>
          <p:cNvCxnSpPr>
            <a:stCxn id="38" idx="3"/>
            <a:endCxn id="55" idx="2"/>
          </p:cNvCxnSpPr>
          <p:nvPr/>
        </p:nvCxnSpPr>
        <p:spPr>
          <a:xfrm flipV="1">
            <a:off x="2845668" y="5693675"/>
            <a:ext cx="296593" cy="2"/>
          </a:xfrm>
          <a:prstGeom prst="line">
            <a:avLst/>
          </a:prstGeom>
        </p:spPr>
        <p:style>
          <a:lnRef idx="3">
            <a:schemeClr val="dk1"/>
          </a:lnRef>
          <a:fillRef idx="0">
            <a:schemeClr val="dk1"/>
          </a:fillRef>
          <a:effectRef idx="2">
            <a:schemeClr val="dk1"/>
          </a:effectRef>
          <a:fontRef idx="minor">
            <a:schemeClr val="tx1"/>
          </a:fontRef>
        </p:style>
      </p:cxnSp>
      <p:cxnSp>
        <p:nvCxnSpPr>
          <p:cNvPr id="61" name="Connector: Curved 60">
            <a:extLst>
              <a:ext uri="{FF2B5EF4-FFF2-40B4-BE49-F238E27FC236}">
                <a16:creationId xmlns:a16="http://schemas.microsoft.com/office/drawing/2014/main" id="{2F390E5E-D566-4DAE-B8AB-0730A4EF72FD}"/>
              </a:ext>
            </a:extLst>
          </p:cNvPr>
          <p:cNvCxnSpPr>
            <a:stCxn id="55" idx="6"/>
            <a:endCxn id="8" idx="3"/>
          </p:cNvCxnSpPr>
          <p:nvPr/>
        </p:nvCxnSpPr>
        <p:spPr>
          <a:xfrm flipH="1" flipV="1">
            <a:off x="2850929" y="2781802"/>
            <a:ext cx="722257" cy="2911873"/>
          </a:xfrm>
          <a:prstGeom prst="curvedConnector3">
            <a:avLst>
              <a:gd name="adj1" fmla="val -59621"/>
            </a:avLst>
          </a:prstGeom>
          <a:ln>
            <a:tailEnd type="triangle"/>
          </a:ln>
        </p:spPr>
        <p:style>
          <a:lnRef idx="3">
            <a:schemeClr val="dk1"/>
          </a:lnRef>
          <a:fillRef idx="0">
            <a:schemeClr val="dk1"/>
          </a:fillRef>
          <a:effectRef idx="2">
            <a:schemeClr val="dk1"/>
          </a:effectRef>
          <a:fontRef idx="minor">
            <a:schemeClr val="tx1"/>
          </a:fontRef>
        </p:style>
      </p:cxnSp>
      <p:grpSp>
        <p:nvGrpSpPr>
          <p:cNvPr id="65" name="Group 64">
            <a:extLst>
              <a:ext uri="{FF2B5EF4-FFF2-40B4-BE49-F238E27FC236}">
                <a16:creationId xmlns:a16="http://schemas.microsoft.com/office/drawing/2014/main" id="{261B6A6D-A553-413D-A9ED-B9336BACEA37}"/>
              </a:ext>
            </a:extLst>
          </p:cNvPr>
          <p:cNvGrpSpPr/>
          <p:nvPr/>
        </p:nvGrpSpPr>
        <p:grpSpPr>
          <a:xfrm>
            <a:off x="2064506" y="6232386"/>
            <a:ext cx="406185" cy="422266"/>
            <a:chOff x="772510" y="4146329"/>
            <a:chExt cx="914400" cy="914400"/>
          </a:xfrm>
        </p:grpSpPr>
        <p:sp>
          <p:nvSpPr>
            <p:cNvPr id="66" name="Oval 65">
              <a:extLst>
                <a:ext uri="{FF2B5EF4-FFF2-40B4-BE49-F238E27FC236}">
                  <a16:creationId xmlns:a16="http://schemas.microsoft.com/office/drawing/2014/main" id="{3813DBC5-FDB0-459E-BBB9-AEC200844888}"/>
                </a:ext>
              </a:extLst>
            </p:cNvPr>
            <p:cNvSpPr/>
            <p:nvPr/>
          </p:nvSpPr>
          <p:spPr>
            <a:xfrm>
              <a:off x="909144" y="4281649"/>
              <a:ext cx="641131" cy="64375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8295B41C-BCF5-43FA-BB0C-4393B58AE534}"/>
                </a:ext>
              </a:extLst>
            </p:cNvPr>
            <p:cNvSpPr/>
            <p:nvPr/>
          </p:nvSpPr>
          <p:spPr>
            <a:xfrm>
              <a:off x="772510" y="4146329"/>
              <a:ext cx="9144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Arrow Connector 68">
            <a:extLst>
              <a:ext uri="{FF2B5EF4-FFF2-40B4-BE49-F238E27FC236}">
                <a16:creationId xmlns:a16="http://schemas.microsoft.com/office/drawing/2014/main" id="{A690E61A-30AD-41AA-B6A9-34AF0E49D740}"/>
              </a:ext>
            </a:extLst>
          </p:cNvPr>
          <p:cNvCxnSpPr>
            <a:stCxn id="38" idx="2"/>
            <a:endCxn id="67" idx="0"/>
          </p:cNvCxnSpPr>
          <p:nvPr/>
        </p:nvCxnSpPr>
        <p:spPr>
          <a:xfrm flipH="1">
            <a:off x="2267599" y="5969572"/>
            <a:ext cx="1" cy="2628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a16="http://schemas.microsoft.com/office/drawing/2014/main" id="{54913032-6330-488B-B993-89D46A4E2E1A}"/>
              </a:ext>
            </a:extLst>
          </p:cNvPr>
          <p:cNvSpPr txBox="1"/>
          <p:nvPr/>
        </p:nvSpPr>
        <p:spPr>
          <a:xfrm>
            <a:off x="2450290" y="6299997"/>
            <a:ext cx="673582" cy="369332"/>
          </a:xfrm>
          <a:prstGeom prst="rect">
            <a:avLst/>
          </a:prstGeom>
          <a:noFill/>
        </p:spPr>
        <p:txBody>
          <a:bodyPr wrap="none" rtlCol="0">
            <a:spAutoFit/>
          </a:bodyPr>
          <a:lstStyle/>
          <a:p>
            <a:r>
              <a:rPr lang="en-US" dirty="0">
                <a:solidFill>
                  <a:schemeClr val="bg1"/>
                </a:solidFill>
              </a:rPr>
              <a:t>Stop</a:t>
            </a:r>
          </a:p>
        </p:txBody>
      </p:sp>
    </p:spTree>
    <p:extLst>
      <p:ext uri="{BB962C8B-B14F-4D97-AF65-F5344CB8AC3E}">
        <p14:creationId xmlns:p14="http://schemas.microsoft.com/office/powerpoint/2010/main" val="31704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arn(inVertical)">
                                      <p:cBhvr>
                                        <p:cTn id="31" dur="500"/>
                                        <p:tgtEl>
                                          <p:spTgt spid="8"/>
                                        </p:tgtEl>
                                      </p:cBhvr>
                                    </p:animEffect>
                                  </p:childTnLst>
                                </p:cTn>
                              </p:par>
                              <p:par>
                                <p:cTn id="32" presetID="16" presetClass="entr" presetSubtype="21"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arn(inVertical)">
                                      <p:cBhvr>
                                        <p:cTn id="57" dur="500"/>
                                        <p:tgtEl>
                                          <p:spTgt spid="3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barn(inVertical)">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barn(inVertical)">
                                      <p:cBhvr>
                                        <p:cTn id="65" dur="500"/>
                                        <p:tgtEl>
                                          <p:spTgt spid="41"/>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barn(inVertical)">
                                      <p:cBhvr>
                                        <p:cTn id="68" dur="500"/>
                                        <p:tgtEl>
                                          <p:spTgt spid="3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barn(inVertical)">
                                      <p:cBhvr>
                                        <p:cTn id="81" dur="500"/>
                                        <p:tgtEl>
                                          <p:spTgt spid="46"/>
                                        </p:tgtEl>
                                      </p:cBhvr>
                                    </p:animEffect>
                                  </p:childTnLst>
                                </p:cTn>
                              </p:par>
                              <p:par>
                                <p:cTn id="82" presetID="16" presetClass="entr" presetSubtype="21" fill="hold"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barn(inVertical)">
                                      <p:cBhvr>
                                        <p:cTn id="84" dur="500"/>
                                        <p:tgtEl>
                                          <p:spTgt spid="42"/>
                                        </p:tgtEl>
                                      </p:cBhvr>
                                    </p:animEffect>
                                  </p:childTnLst>
                                </p:cTn>
                              </p:par>
                              <p:par>
                                <p:cTn id="85" presetID="16" presetClass="entr" presetSubtype="21"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barn(inVertical)">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barn(inVertical)">
                                      <p:cBhvr>
                                        <p:cTn id="92" dur="500"/>
                                        <p:tgtEl>
                                          <p:spTgt spid="69"/>
                                        </p:tgtEl>
                                      </p:cBhvr>
                                    </p:animEffect>
                                  </p:childTnLst>
                                </p:cTn>
                              </p:par>
                              <p:par>
                                <p:cTn id="93" presetID="16" presetClass="entr" presetSubtype="21" fill="hold" nodeType="with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barn(inVertical)">
                                      <p:cBhvr>
                                        <p:cTn id="95" dur="500"/>
                                        <p:tgtEl>
                                          <p:spTgt spid="65"/>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barn(inVertical)">
                                      <p:cBhvr>
                                        <p:cTn id="9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1" grpId="0" animBg="1"/>
      <p:bldP spid="14" grpId="0"/>
      <p:bldP spid="32" grpId="0" animBg="1"/>
      <p:bldP spid="38" grpId="0" animBg="1"/>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E762-C657-4954-8233-0D8972782A7D}"/>
              </a:ext>
            </a:extLst>
          </p:cNvPr>
          <p:cNvSpPr>
            <a:spLocks noGrp="1"/>
          </p:cNvSpPr>
          <p:nvPr>
            <p:ph type="title"/>
          </p:nvPr>
        </p:nvSpPr>
        <p:spPr/>
        <p:txBody>
          <a:bodyPr/>
          <a:lstStyle/>
          <a:p>
            <a:r>
              <a:rPr lang="en-US" dirty="0"/>
              <a:t>MOCKING</a:t>
            </a:r>
          </a:p>
        </p:txBody>
      </p:sp>
      <p:sp>
        <p:nvSpPr>
          <p:cNvPr id="3" name="Text Placeholder 2">
            <a:extLst>
              <a:ext uri="{FF2B5EF4-FFF2-40B4-BE49-F238E27FC236}">
                <a16:creationId xmlns:a16="http://schemas.microsoft.com/office/drawing/2014/main" id="{94B14FD6-B486-4877-9F88-10D27ED68FFA}"/>
              </a:ext>
            </a:extLst>
          </p:cNvPr>
          <p:cNvSpPr>
            <a:spLocks noGrp="1"/>
          </p:cNvSpPr>
          <p:nvPr>
            <p:ph type="body" sz="quarter" idx="10"/>
          </p:nvPr>
        </p:nvSpPr>
        <p:spPr>
          <a:xfrm>
            <a:off x="685800" y="2057400"/>
            <a:ext cx="10820400" cy="3429000"/>
          </a:xfrm>
        </p:spPr>
        <p:txBody>
          <a:bodyPr/>
          <a:lstStyle/>
          <a:p>
            <a:pPr marL="342900" indent="-342900">
              <a:buFont typeface="Arial" panose="020B0604020202020204" pitchFamily="34" charset="0"/>
              <a:buChar char="•"/>
            </a:pPr>
            <a:r>
              <a:rPr lang="en-US" b="1" dirty="0">
                <a:solidFill>
                  <a:srgbClr val="FF0000"/>
                </a:solidFill>
              </a:rPr>
              <a:t>Mocking</a:t>
            </a:r>
            <a:r>
              <a:rPr lang="en-US" dirty="0"/>
              <a:t> is a very popular approach for handling dependencies while unit testing</a:t>
            </a:r>
          </a:p>
          <a:p>
            <a:pPr marL="342900" indent="-342900">
              <a:buFont typeface="Arial" panose="020B0604020202020204" pitchFamily="34" charset="0"/>
              <a:buChar char="•"/>
            </a:pPr>
            <a:r>
              <a:rPr lang="en-US" b="1" dirty="0">
                <a:solidFill>
                  <a:srgbClr val="FF0000"/>
                </a:solidFill>
                <a:highlight>
                  <a:srgbClr val="FFFF00"/>
                </a:highlight>
              </a:rPr>
              <a:t>Mocking</a:t>
            </a:r>
            <a:r>
              <a:rPr lang="en-US" dirty="0"/>
              <a:t> is a way to </a:t>
            </a:r>
            <a:r>
              <a:rPr lang="en-US" dirty="0">
                <a:highlight>
                  <a:srgbClr val="FFFF00"/>
                </a:highlight>
              </a:rPr>
              <a:t>replace a dependency</a:t>
            </a:r>
            <a:r>
              <a:rPr lang="en-US" dirty="0"/>
              <a:t> in a unit under test with a stand-in for that dependency. The stand-in allows the unit under test to be tested without invoking the </a:t>
            </a:r>
            <a:r>
              <a:rPr lang="en-US" dirty="0">
                <a:highlight>
                  <a:srgbClr val="FFFF00"/>
                </a:highlight>
              </a:rPr>
              <a:t>real dependency</a:t>
            </a:r>
          </a:p>
        </p:txBody>
      </p:sp>
      <p:sp>
        <p:nvSpPr>
          <p:cNvPr id="4" name="Rectangle: Rounded Corners 3">
            <a:extLst>
              <a:ext uri="{FF2B5EF4-FFF2-40B4-BE49-F238E27FC236}">
                <a16:creationId xmlns:a16="http://schemas.microsoft.com/office/drawing/2014/main" id="{09B2182E-5F50-4D97-863D-46C575638DFA}"/>
              </a:ext>
            </a:extLst>
          </p:cNvPr>
          <p:cNvSpPr/>
          <p:nvPr/>
        </p:nvSpPr>
        <p:spPr>
          <a:xfrm>
            <a:off x="1999129" y="3989291"/>
            <a:ext cx="1281953" cy="582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6" name="Rectangle: Rounded Corners 5">
            <a:extLst>
              <a:ext uri="{FF2B5EF4-FFF2-40B4-BE49-F238E27FC236}">
                <a16:creationId xmlns:a16="http://schemas.microsoft.com/office/drawing/2014/main" id="{D317221C-EF03-4C17-B88A-6624B3E81E5D}"/>
              </a:ext>
            </a:extLst>
          </p:cNvPr>
          <p:cNvSpPr/>
          <p:nvPr/>
        </p:nvSpPr>
        <p:spPr>
          <a:xfrm>
            <a:off x="3836894" y="3989291"/>
            <a:ext cx="1506071" cy="582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Unit under test</a:t>
            </a:r>
          </a:p>
        </p:txBody>
      </p:sp>
      <p:cxnSp>
        <p:nvCxnSpPr>
          <p:cNvPr id="8" name="Straight Arrow Connector 7">
            <a:extLst>
              <a:ext uri="{FF2B5EF4-FFF2-40B4-BE49-F238E27FC236}">
                <a16:creationId xmlns:a16="http://schemas.microsoft.com/office/drawing/2014/main" id="{A0A4B25C-33FB-4E21-ABCC-CA68C5553281}"/>
              </a:ext>
            </a:extLst>
          </p:cNvPr>
          <p:cNvCxnSpPr>
            <a:stCxn id="4" idx="3"/>
            <a:endCxn id="6" idx="1"/>
          </p:cNvCxnSpPr>
          <p:nvPr/>
        </p:nvCxnSpPr>
        <p:spPr>
          <a:xfrm>
            <a:off x="3281082" y="4280644"/>
            <a:ext cx="5558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8A9790B3-571D-4D1E-A9C9-834D5EA0F541}"/>
              </a:ext>
            </a:extLst>
          </p:cNvPr>
          <p:cNvSpPr/>
          <p:nvPr/>
        </p:nvSpPr>
        <p:spPr>
          <a:xfrm>
            <a:off x="6355976" y="3442444"/>
            <a:ext cx="1649507" cy="582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Dependency</a:t>
            </a:r>
          </a:p>
        </p:txBody>
      </p:sp>
      <p:cxnSp>
        <p:nvCxnSpPr>
          <p:cNvPr id="11" name="Straight Arrow Connector 10">
            <a:extLst>
              <a:ext uri="{FF2B5EF4-FFF2-40B4-BE49-F238E27FC236}">
                <a16:creationId xmlns:a16="http://schemas.microsoft.com/office/drawing/2014/main" id="{E6EBE42F-A86D-49D2-84F4-0BDB470F0B1E}"/>
              </a:ext>
            </a:extLst>
          </p:cNvPr>
          <p:cNvCxnSpPr>
            <a:stCxn id="6" idx="3"/>
            <a:endCxn id="9" idx="1"/>
          </p:cNvCxnSpPr>
          <p:nvPr/>
        </p:nvCxnSpPr>
        <p:spPr>
          <a:xfrm flipV="1">
            <a:off x="5342965" y="3733797"/>
            <a:ext cx="1013011" cy="5468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B7650602-25CE-464B-8880-74DA61592B3C}"/>
              </a:ext>
            </a:extLst>
          </p:cNvPr>
          <p:cNvSpPr/>
          <p:nvPr/>
        </p:nvSpPr>
        <p:spPr>
          <a:xfrm>
            <a:off x="6355976" y="4571997"/>
            <a:ext cx="1649507" cy="582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Mock</a:t>
            </a:r>
          </a:p>
        </p:txBody>
      </p:sp>
      <p:cxnSp>
        <p:nvCxnSpPr>
          <p:cNvPr id="16" name="Straight Arrow Connector 15">
            <a:extLst>
              <a:ext uri="{FF2B5EF4-FFF2-40B4-BE49-F238E27FC236}">
                <a16:creationId xmlns:a16="http://schemas.microsoft.com/office/drawing/2014/main" id="{ADEF9AE2-2762-4399-84A5-102E7D04FCBA}"/>
              </a:ext>
            </a:extLst>
          </p:cNvPr>
          <p:cNvCxnSpPr>
            <a:cxnSpLocks/>
            <a:stCxn id="6" idx="3"/>
            <a:endCxn id="12" idx="1"/>
          </p:cNvCxnSpPr>
          <p:nvPr/>
        </p:nvCxnSpPr>
        <p:spPr>
          <a:xfrm>
            <a:off x="5342965" y="4280644"/>
            <a:ext cx="1013011" cy="582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Cross 18">
            <a:extLst>
              <a:ext uri="{FF2B5EF4-FFF2-40B4-BE49-F238E27FC236}">
                <a16:creationId xmlns:a16="http://schemas.microsoft.com/office/drawing/2014/main" id="{96332B9D-52CD-4979-A0DF-8FDC0C563038}"/>
              </a:ext>
            </a:extLst>
          </p:cNvPr>
          <p:cNvSpPr/>
          <p:nvPr/>
        </p:nvSpPr>
        <p:spPr>
          <a:xfrm rot="2767419">
            <a:off x="5589494" y="3662593"/>
            <a:ext cx="618565" cy="578221"/>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222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2"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AEFC-2B8B-40A9-8AD3-6791C218F6BF}"/>
              </a:ext>
            </a:extLst>
          </p:cNvPr>
          <p:cNvSpPr>
            <a:spLocks noGrp="1"/>
          </p:cNvSpPr>
          <p:nvPr>
            <p:ph type="title"/>
          </p:nvPr>
        </p:nvSpPr>
        <p:spPr/>
        <p:txBody>
          <a:bodyPr/>
          <a:lstStyle/>
          <a:p>
            <a:r>
              <a:rPr lang="en-US" dirty="0"/>
              <a:t>TEST DOUBLE</a:t>
            </a:r>
          </a:p>
        </p:txBody>
      </p:sp>
      <p:sp>
        <p:nvSpPr>
          <p:cNvPr id="3" name="Text Placeholder 2">
            <a:extLst>
              <a:ext uri="{FF2B5EF4-FFF2-40B4-BE49-F238E27FC236}">
                <a16:creationId xmlns:a16="http://schemas.microsoft.com/office/drawing/2014/main" id="{5C02C823-ECEC-4E82-B68A-0A17D58D7D37}"/>
              </a:ext>
            </a:extLst>
          </p:cNvPr>
          <p:cNvSpPr>
            <a:spLocks noGrp="1"/>
          </p:cNvSpPr>
          <p:nvPr>
            <p:ph type="body" sz="quarter" idx="10"/>
          </p:nvPr>
        </p:nvSpPr>
        <p:spPr>
          <a:xfrm>
            <a:off x="685800" y="2057400"/>
            <a:ext cx="6916271" cy="4397188"/>
          </a:xfrm>
        </p:spPr>
        <p:txBody>
          <a:bodyPr/>
          <a:lstStyle/>
          <a:p>
            <a:pPr marL="342900" indent="-342900">
              <a:buFont typeface="Arial" panose="020B0604020202020204" pitchFamily="34" charset="0"/>
              <a:buChar char="•"/>
            </a:pPr>
            <a:r>
              <a:rPr lang="en-US" dirty="0"/>
              <a:t>Most of information systems consist of a lot of modules/components/services, etc. All these parts have </a:t>
            </a:r>
            <a:r>
              <a:rPr lang="en-US" dirty="0">
                <a:solidFill>
                  <a:srgbClr val="FF0000"/>
                </a:solidFill>
                <a:highlight>
                  <a:srgbClr val="FFFF00"/>
                </a:highlight>
              </a:rPr>
              <a:t>dependencies</a:t>
            </a:r>
            <a:r>
              <a:rPr lang="en-US" dirty="0"/>
              <a:t> between each other</a:t>
            </a:r>
          </a:p>
          <a:p>
            <a:pPr marL="342900" indent="-342900">
              <a:buFont typeface="Arial" panose="020B0604020202020204" pitchFamily="34" charset="0"/>
              <a:buChar char="•"/>
            </a:pPr>
            <a:r>
              <a:rPr lang="en-US" dirty="0"/>
              <a:t>One of the main postulate of Unit Testing – </a:t>
            </a:r>
            <a:r>
              <a:rPr lang="en-US" b="1" dirty="0">
                <a:solidFill>
                  <a:srgbClr val="FF0000"/>
                </a:solidFill>
                <a:highlight>
                  <a:srgbClr val="FFFF00"/>
                </a:highlight>
              </a:rPr>
              <a:t>isolation</a:t>
            </a:r>
          </a:p>
          <a:p>
            <a:pPr marL="342900" indent="-342900">
              <a:buFont typeface="Arial" panose="020B0604020202020204" pitchFamily="34" charset="0"/>
              <a:buChar char="•"/>
            </a:pPr>
            <a:r>
              <a:rPr lang="en-US" b="1" dirty="0">
                <a:solidFill>
                  <a:srgbClr val="FF0000"/>
                </a:solidFill>
              </a:rPr>
              <a:t>Test Double</a:t>
            </a:r>
            <a:r>
              <a:rPr lang="en-US" dirty="0"/>
              <a:t> – special testing technique for substitution real dependencies (components/services, etc.) on a test-specific equivalent</a:t>
            </a:r>
          </a:p>
          <a:p>
            <a:pPr marL="800100" lvl="1" indent="-342900">
              <a:buFont typeface="Arial" panose="020B0604020202020204" pitchFamily="34" charset="0"/>
              <a:buChar char="•"/>
            </a:pPr>
            <a:r>
              <a:rPr lang="en-US" dirty="0">
                <a:solidFill>
                  <a:schemeClr val="bg1"/>
                </a:solidFill>
              </a:rPr>
              <a:t>Dummy</a:t>
            </a:r>
          </a:p>
          <a:p>
            <a:pPr marL="800100" lvl="1" indent="-342900">
              <a:buFont typeface="Arial" panose="020B0604020202020204" pitchFamily="34" charset="0"/>
              <a:buChar char="•"/>
            </a:pPr>
            <a:r>
              <a:rPr lang="en-US" dirty="0">
                <a:solidFill>
                  <a:schemeClr val="bg1"/>
                </a:solidFill>
              </a:rPr>
              <a:t>Fake</a:t>
            </a:r>
          </a:p>
          <a:p>
            <a:pPr marL="800100" lvl="1" indent="-342900">
              <a:buFont typeface="Arial" panose="020B0604020202020204" pitchFamily="34" charset="0"/>
              <a:buChar char="•"/>
            </a:pPr>
            <a:r>
              <a:rPr lang="en-US" dirty="0">
                <a:solidFill>
                  <a:schemeClr val="bg1"/>
                </a:solidFill>
              </a:rPr>
              <a:t>Stubs</a:t>
            </a:r>
          </a:p>
          <a:p>
            <a:pPr marL="800100" lvl="1" indent="-342900">
              <a:buFont typeface="Arial" panose="020B0604020202020204" pitchFamily="34" charset="0"/>
              <a:buChar char="•"/>
            </a:pPr>
            <a:r>
              <a:rPr lang="en-US" dirty="0">
                <a:solidFill>
                  <a:schemeClr val="bg1"/>
                </a:solidFill>
              </a:rPr>
              <a:t>Spies</a:t>
            </a:r>
          </a:p>
          <a:p>
            <a:pPr marL="800100" lvl="1" indent="-342900">
              <a:buFont typeface="Arial" panose="020B0604020202020204" pitchFamily="34" charset="0"/>
              <a:buChar char="•"/>
            </a:pPr>
            <a:r>
              <a:rPr lang="en-US" dirty="0">
                <a:solidFill>
                  <a:schemeClr val="bg1"/>
                </a:solidFill>
              </a:rPr>
              <a:t>Mock</a:t>
            </a:r>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1BFCA944-5064-48EB-86FE-34B546BCE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529" y="1959722"/>
            <a:ext cx="2625257" cy="4190065"/>
          </a:xfrm>
          <a:prstGeom prst="rect">
            <a:avLst/>
          </a:prstGeom>
        </p:spPr>
      </p:pic>
      <p:sp>
        <p:nvSpPr>
          <p:cNvPr id="6" name="TextBox 5">
            <a:extLst>
              <a:ext uri="{FF2B5EF4-FFF2-40B4-BE49-F238E27FC236}">
                <a16:creationId xmlns:a16="http://schemas.microsoft.com/office/drawing/2014/main" id="{908BBC39-150A-434C-A0CD-176144209352}"/>
              </a:ext>
            </a:extLst>
          </p:cNvPr>
          <p:cNvSpPr txBox="1"/>
          <p:nvPr/>
        </p:nvSpPr>
        <p:spPr>
          <a:xfrm>
            <a:off x="1149790" y="6292159"/>
            <a:ext cx="7397090" cy="369332"/>
          </a:xfrm>
          <a:prstGeom prst="rect">
            <a:avLst/>
          </a:prstGeom>
          <a:noFill/>
        </p:spPr>
        <p:txBody>
          <a:bodyPr wrap="none" rtlCol="0">
            <a:spAutoFit/>
          </a:bodyPr>
          <a:lstStyle/>
          <a:p>
            <a:r>
              <a:rPr lang="en-US" b="1" i="1" dirty="0">
                <a:solidFill>
                  <a:srgbClr val="FF0000"/>
                </a:solidFill>
              </a:rPr>
              <a:t>*</a:t>
            </a:r>
            <a:r>
              <a:rPr lang="en-US" i="1" dirty="0">
                <a:solidFill>
                  <a:schemeClr val="bg1"/>
                </a:solidFill>
              </a:rPr>
              <a:t>More details here: </a:t>
            </a:r>
            <a:r>
              <a:rPr lang="en-US" i="1" dirty="0">
                <a:solidFill>
                  <a:schemeClr val="bg1"/>
                </a:solidFill>
                <a:hlinkClick r:id="rId3"/>
              </a:rPr>
              <a:t>https://martinfowler.com/bliki/TestDouble.html</a:t>
            </a:r>
            <a:endParaRPr lang="en-US" dirty="0">
              <a:solidFill>
                <a:schemeClr val="bg1"/>
              </a:solidFill>
            </a:endParaRPr>
          </a:p>
        </p:txBody>
      </p:sp>
    </p:spTree>
    <p:extLst>
      <p:ext uri="{BB962C8B-B14F-4D97-AF65-F5344CB8AC3E}">
        <p14:creationId xmlns:p14="http://schemas.microsoft.com/office/powerpoint/2010/main" val="112934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arn(inVertical)">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084" y="1305341"/>
            <a:ext cx="8551893" cy="4247317"/>
          </a:xfrm>
          <a:prstGeom prst="rect">
            <a:avLst/>
          </a:prstGeom>
          <a:noFill/>
        </p:spPr>
        <p:txBody>
          <a:bodyPr wrap="none" rtlCol="0">
            <a:spAutoFit/>
          </a:bodyPr>
          <a:lstStyle/>
          <a:p>
            <a:r>
              <a:rPr lang="en-US" sz="5400" dirty="0"/>
              <a:t>Before starting learning </a:t>
            </a:r>
            <a:br>
              <a:rPr lang="en-US" sz="5400" dirty="0"/>
            </a:br>
            <a:r>
              <a:rPr lang="en-US" sz="5400" dirty="0"/>
              <a:t>JS Frameworks for testing </a:t>
            </a:r>
            <a:br>
              <a:rPr lang="en-US" sz="5400" dirty="0"/>
            </a:br>
            <a:r>
              <a:rPr lang="en-US" sz="5400" dirty="0"/>
              <a:t>you need to know </a:t>
            </a:r>
            <a:br>
              <a:rPr lang="en-US" sz="5400" dirty="0"/>
            </a:br>
            <a:r>
              <a:rPr lang="en-US" sz="5400" dirty="0"/>
              <a:t>that almost all of them </a:t>
            </a:r>
            <a:br>
              <a:rPr lang="en-US" sz="5400" dirty="0"/>
            </a:br>
            <a:r>
              <a:rPr lang="en-US" sz="5400" dirty="0"/>
              <a:t>have the </a:t>
            </a:r>
            <a:r>
              <a:rPr lang="en-US" sz="5400" b="1" dirty="0">
                <a:solidFill>
                  <a:srgbClr val="FF0000"/>
                </a:solidFill>
              </a:rPr>
              <a:t>same</a:t>
            </a:r>
            <a:r>
              <a:rPr lang="en-US" sz="5400" dirty="0"/>
              <a:t> structure</a:t>
            </a:r>
            <a:endParaRPr lang="uk-UA" sz="5400" dirty="0"/>
          </a:p>
        </p:txBody>
      </p:sp>
    </p:spTree>
    <p:extLst>
      <p:ext uri="{BB962C8B-B14F-4D97-AF65-F5344CB8AC3E}">
        <p14:creationId xmlns:p14="http://schemas.microsoft.com/office/powerpoint/2010/main" val="2400891742"/>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2342</TotalTime>
  <Words>972</Words>
  <Application>Microsoft Office PowerPoint</Application>
  <PresentationFormat>Widescreen</PresentationFormat>
  <Paragraphs>123</Paragraphs>
  <Slides>22</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Courier New</vt:lpstr>
      <vt:lpstr>Open Sans</vt:lpstr>
      <vt:lpstr>Open Sans Regular</vt:lpstr>
      <vt:lpstr>Proxima Nova Black</vt:lpstr>
      <vt:lpstr>Segoe UI</vt:lpstr>
      <vt:lpstr>Wingdings</vt:lpstr>
      <vt:lpstr>1_GRADIENT THEME</vt:lpstr>
      <vt:lpstr>2_GRADIENT THEME</vt:lpstr>
      <vt:lpstr>2_DARK THEME</vt:lpstr>
      <vt:lpstr>REACT ONLINE MARATHON</vt:lpstr>
      <vt:lpstr>AGENDA</vt:lpstr>
      <vt:lpstr>JUST FOR REMIND</vt:lpstr>
      <vt:lpstr>UNIT TESTING</vt:lpstr>
      <vt:lpstr>WHY UNIT TESTING</vt:lpstr>
      <vt:lpstr>HOW DO YOU PERFORM UNIT TESTING</vt:lpstr>
      <vt:lpstr>MOCKING</vt:lpstr>
      <vt:lpstr>TEST DOUBLE</vt:lpstr>
      <vt:lpstr>PowerPoint Presentation</vt:lpstr>
      <vt:lpstr>PowerPoint Presentation</vt:lpstr>
      <vt:lpstr>JASMINE INTRO</vt:lpstr>
      <vt:lpstr>MATCHERS*</vt:lpstr>
      <vt:lpstr>MATCHERS (2)</vt:lpstr>
      <vt:lpstr>MATCHERS (3)</vt:lpstr>
      <vt:lpstr>PowerPoint Presentation</vt:lpstr>
      <vt:lpstr>JEST</vt:lpstr>
      <vt:lpstr>TESTING WITH JEST</vt:lpstr>
      <vt:lpstr>PowerPoint Presentation</vt:lpstr>
      <vt:lpstr>JEST (CODE COVERAGE)</vt:lpstr>
      <vt:lpstr>TERMS and ABBREVIATIONS</vt:lpstr>
      <vt:lpstr>PowerPoint Presentation</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Yuriy Bezgachnyuk</cp:lastModifiedBy>
  <cp:revision>682</cp:revision>
  <dcterms:created xsi:type="dcterms:W3CDTF">2018-11-02T13:55:27Z</dcterms:created>
  <dcterms:modified xsi:type="dcterms:W3CDTF">2020-11-03T22:53:48Z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