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17"/>
  </p:notesMasterIdLst>
  <p:sldIdLst>
    <p:sldId id="1234" r:id="rId7"/>
    <p:sldId id="1235" r:id="rId8"/>
    <p:sldId id="1240" r:id="rId9"/>
    <p:sldId id="1272" r:id="rId10"/>
    <p:sldId id="1273" r:id="rId11"/>
    <p:sldId id="1262" r:id="rId12"/>
    <p:sldId id="1263" r:id="rId13"/>
    <p:sldId id="1246" r:id="rId14"/>
    <p:sldId id="1264" r:id="rId15"/>
    <p:sldId id="1206" r:id="rId1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34"/>
            <p14:sldId id="1235"/>
            <p14:sldId id="1240"/>
            <p14:sldId id="1272"/>
            <p14:sldId id="1273"/>
            <p14:sldId id="1262"/>
            <p14:sldId id="1263"/>
            <p14:sldId id="1246"/>
            <p14:sldId id="1264"/>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5B1"/>
    <a:srgbClr val="8F2585"/>
    <a:srgbClr val="F26D26"/>
    <a:srgbClr val="BA124A"/>
    <a:srgbClr val="E93BDD"/>
    <a:srgbClr val="F49EEE"/>
    <a:srgbClr val="42D109"/>
    <a:srgbClr val="159B3B"/>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87783" autoAdjust="0"/>
  </p:normalViewPr>
  <p:slideViewPr>
    <p:cSldViewPr snapToGrid="0">
      <p:cViewPr varScale="1">
        <p:scale>
          <a:sx n="86" d="100"/>
          <a:sy n="86" d="100"/>
        </p:scale>
        <p:origin x="658" y="72"/>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29/10/2022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510943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3</a:t>
            </a:fld>
            <a:endParaRPr lang="en-GB"/>
          </a:p>
        </p:txBody>
      </p:sp>
    </p:spTree>
    <p:extLst>
      <p:ext uri="{BB962C8B-B14F-4D97-AF65-F5344CB8AC3E}">
        <p14:creationId xmlns:p14="http://schemas.microsoft.com/office/powerpoint/2010/main" val="2553945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4</a:t>
            </a:fld>
            <a:endParaRPr lang="en-GB"/>
          </a:p>
        </p:txBody>
      </p:sp>
    </p:spTree>
    <p:extLst>
      <p:ext uri="{BB962C8B-B14F-4D97-AF65-F5344CB8AC3E}">
        <p14:creationId xmlns:p14="http://schemas.microsoft.com/office/powerpoint/2010/main" val="333093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5</a:t>
            </a:fld>
            <a:endParaRPr lang="en-GB"/>
          </a:p>
        </p:txBody>
      </p:sp>
    </p:spTree>
    <p:extLst>
      <p:ext uri="{BB962C8B-B14F-4D97-AF65-F5344CB8AC3E}">
        <p14:creationId xmlns:p14="http://schemas.microsoft.com/office/powerpoint/2010/main" val="3617115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6</a:t>
            </a:fld>
            <a:endParaRPr lang="en-GB"/>
          </a:p>
        </p:txBody>
      </p:sp>
    </p:spTree>
    <p:extLst>
      <p:ext uri="{BB962C8B-B14F-4D97-AF65-F5344CB8AC3E}">
        <p14:creationId xmlns:p14="http://schemas.microsoft.com/office/powerpoint/2010/main" val="2252848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7</a:t>
            </a:fld>
            <a:endParaRPr lang="en-GB"/>
          </a:p>
        </p:txBody>
      </p:sp>
    </p:spTree>
    <p:extLst>
      <p:ext uri="{BB962C8B-B14F-4D97-AF65-F5344CB8AC3E}">
        <p14:creationId xmlns:p14="http://schemas.microsoft.com/office/powerpoint/2010/main" val="3079719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8</a:t>
            </a:fld>
            <a:endParaRPr lang="en-GB"/>
          </a:p>
        </p:txBody>
      </p:sp>
    </p:spTree>
    <p:extLst>
      <p:ext uri="{BB962C8B-B14F-4D97-AF65-F5344CB8AC3E}">
        <p14:creationId xmlns:p14="http://schemas.microsoft.com/office/powerpoint/2010/main" val="830085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9</a:t>
            </a:fld>
            <a:endParaRPr lang="en-GB"/>
          </a:p>
        </p:txBody>
      </p:sp>
    </p:spTree>
    <p:extLst>
      <p:ext uri="{BB962C8B-B14F-4D97-AF65-F5344CB8AC3E}">
        <p14:creationId xmlns:p14="http://schemas.microsoft.com/office/powerpoint/2010/main" val="13934417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2C01860-88AA-4983-9D84-DB6CD67B99FA}"/>
              </a:ext>
            </a:extLst>
          </p:cNvPr>
          <p:cNvSpPr>
            <a:spLocks noGrp="1"/>
          </p:cNvSpPr>
          <p:nvPr>
            <p:ph type="title"/>
          </p:nvPr>
        </p:nvSpPr>
        <p:spPr>
          <a:xfrm>
            <a:off x="205408" y="20171"/>
            <a:ext cx="11479696" cy="4800601"/>
          </a:xfrm>
        </p:spPr>
        <p:txBody>
          <a:bodyPr/>
          <a:lstStyle/>
          <a:p>
            <a:r>
              <a:rPr lang="en-US" b="1" dirty="0"/>
              <a:t>OBJECT-ORIENTED DESIGN</a:t>
            </a:r>
            <a:endParaRPr lang="uk-UA" dirty="0"/>
          </a:p>
        </p:txBody>
      </p:sp>
      <p:sp>
        <p:nvSpPr>
          <p:cNvPr id="11" name="Text Placeholder 10">
            <a:extLst>
              <a:ext uri="{FF2B5EF4-FFF2-40B4-BE49-F238E27FC236}">
                <a16:creationId xmlns:a16="http://schemas.microsoft.com/office/drawing/2014/main" id="{CF3D1018-5EBF-47E8-BCA9-73CE5FFDDFC4}"/>
              </a:ext>
            </a:extLst>
          </p:cNvPr>
          <p:cNvSpPr>
            <a:spLocks noGrp="1"/>
          </p:cNvSpPr>
          <p:nvPr>
            <p:ph type="body" sz="quarter" idx="10"/>
          </p:nvPr>
        </p:nvSpPr>
        <p:spPr/>
        <p:txBody>
          <a:bodyPr/>
          <a:lstStyle/>
          <a:p>
            <a:r>
              <a:rPr lang="en-US" dirty="0"/>
              <a:t>Oleh Ivaniuk</a:t>
            </a:r>
            <a:endParaRPr lang="uk-UA" dirty="0"/>
          </a:p>
        </p:txBody>
      </p:sp>
    </p:spTree>
    <p:extLst>
      <p:ext uri="{BB962C8B-B14F-4D97-AF65-F5344CB8AC3E}">
        <p14:creationId xmlns:p14="http://schemas.microsoft.com/office/powerpoint/2010/main" val="13816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a:t>AGENDA</a:t>
            </a:r>
            <a:endParaRPr lang="uk-UA" dirty="0"/>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10"/>
          </p:nvPr>
        </p:nvSpPr>
        <p:spPr>
          <a:xfrm>
            <a:off x="685800" y="2414015"/>
            <a:ext cx="10820400" cy="2968687"/>
          </a:xfrm>
        </p:spPr>
        <p:txBody>
          <a:bodyPr/>
          <a:lstStyle/>
          <a:p>
            <a:pPr marL="342900" indent="-342900">
              <a:buFont typeface="Arial" panose="020B0604020202020204" pitchFamily="34" charset="0"/>
              <a:buChar char="•"/>
            </a:pPr>
            <a:r>
              <a:rPr lang="en-US" b="1" dirty="0">
                <a:solidFill>
                  <a:srgbClr val="7030A0"/>
                </a:solidFill>
              </a:rPr>
              <a:t>Coupling and cohesion</a:t>
            </a:r>
          </a:p>
          <a:p>
            <a:pPr marL="342900" indent="-342900">
              <a:buFont typeface="Arial" panose="020B0604020202020204" pitchFamily="34" charset="0"/>
              <a:buChar char="•"/>
            </a:pPr>
            <a:r>
              <a:rPr lang="en-US" b="1" dirty="0">
                <a:solidFill>
                  <a:srgbClr val="7030A0"/>
                </a:solidFill>
              </a:rPr>
              <a:t>Composition</a:t>
            </a:r>
          </a:p>
          <a:p>
            <a:pPr marL="342900" indent="-342900">
              <a:buFont typeface="Arial" panose="020B0604020202020204" pitchFamily="34" charset="0"/>
              <a:buChar char="•"/>
            </a:pPr>
            <a:r>
              <a:rPr lang="en-US" b="1" dirty="0">
                <a:solidFill>
                  <a:srgbClr val="7030A0"/>
                </a:solidFill>
              </a:rPr>
              <a:t>Aggregation</a:t>
            </a:r>
            <a:endParaRPr lang="uk-UA" b="1" dirty="0">
              <a:solidFill>
                <a:srgbClr val="7030A0"/>
              </a:solidFill>
            </a:endParaRPr>
          </a:p>
          <a:p>
            <a:pPr marL="342900" indent="-342900">
              <a:buFont typeface="Arial" panose="020B0604020202020204" pitchFamily="34" charset="0"/>
              <a:buChar char="•"/>
            </a:pPr>
            <a:r>
              <a:rPr lang="en-US" b="1" dirty="0">
                <a:solidFill>
                  <a:srgbClr val="7030A0"/>
                </a:solidFill>
              </a:rPr>
              <a:t>Interface</a:t>
            </a:r>
            <a:r>
              <a:rPr lang="uk-UA" b="1" dirty="0">
                <a:solidFill>
                  <a:srgbClr val="7030A0"/>
                </a:solidFill>
              </a:rPr>
              <a:t>. </a:t>
            </a:r>
            <a:r>
              <a:rPr lang="en-US" b="1" dirty="0">
                <a:solidFill>
                  <a:srgbClr val="7030A0"/>
                </a:solidFill>
              </a:rPr>
              <a:t>Generics</a:t>
            </a:r>
          </a:p>
          <a:p>
            <a:pPr marL="342900" indent="-342900">
              <a:buFont typeface="Arial" panose="020B0604020202020204" pitchFamily="34" charset="0"/>
              <a:buChar char="•"/>
            </a:pPr>
            <a:r>
              <a:rPr lang="en-US" b="1" dirty="0">
                <a:solidFill>
                  <a:srgbClr val="7030A0"/>
                </a:solidFill>
              </a:rPr>
              <a:t>Modularity</a:t>
            </a:r>
          </a:p>
        </p:txBody>
      </p:sp>
    </p:spTree>
    <p:extLst>
      <p:ext uri="{BB962C8B-B14F-4D97-AF65-F5344CB8AC3E}">
        <p14:creationId xmlns:p14="http://schemas.microsoft.com/office/powerpoint/2010/main" val="1929071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b="1" dirty="0"/>
              <a:t>Coupling and cohesion</a:t>
            </a:r>
          </a:p>
        </p:txBody>
      </p:sp>
      <p:sp>
        <p:nvSpPr>
          <p:cNvPr id="8" name="Content Placeholder 2">
            <a:extLst>
              <a:ext uri="{FF2B5EF4-FFF2-40B4-BE49-F238E27FC236}">
                <a16:creationId xmlns:a16="http://schemas.microsoft.com/office/drawing/2014/main" id="{3DDBB131-23E6-4A4E-8BDB-D442E5DBD0EB}"/>
              </a:ext>
            </a:extLst>
          </p:cNvPr>
          <p:cNvSpPr>
            <a:spLocks noGrp="1"/>
          </p:cNvSpPr>
          <p:nvPr>
            <p:ph type="body" sz="quarter" idx="10"/>
          </p:nvPr>
        </p:nvSpPr>
        <p:spPr>
          <a:xfrm>
            <a:off x="348645" y="1837252"/>
            <a:ext cx="11494709" cy="4535482"/>
          </a:xfrm>
        </p:spPr>
        <p:txBody>
          <a:bodyPr rtlCol="0">
            <a:normAutofit/>
          </a:bodyPr>
          <a:lstStyle/>
          <a:p>
            <a:pPr>
              <a:spcAft>
                <a:spcPts val="600"/>
              </a:spcAft>
              <a:defRPr/>
            </a:pPr>
            <a:r>
              <a:rPr lang="en-US" b="1" dirty="0">
                <a:solidFill>
                  <a:srgbClr val="7030A0"/>
                </a:solidFill>
              </a:rPr>
              <a:t>Coupling</a:t>
            </a:r>
            <a:r>
              <a:rPr lang="en-US" dirty="0"/>
              <a:t> - the degree of interdependence between program modules (classes), a measure of how closely related two subroutines or modules; strength of connections between modules.</a:t>
            </a:r>
          </a:p>
          <a:p>
            <a:pPr>
              <a:spcAft>
                <a:spcPts val="600"/>
              </a:spcAft>
              <a:defRPr/>
            </a:pPr>
            <a:r>
              <a:rPr lang="en-US" b="1" dirty="0">
                <a:solidFill>
                  <a:srgbClr val="7030A0"/>
                </a:solidFill>
              </a:rPr>
              <a:t>Low Coupling </a:t>
            </a:r>
            <a:r>
              <a:rPr lang="en-US" dirty="0"/>
              <a:t>is a measure of how tightly one element is related to another, or how much data / information it has about other elements. It is a sign of a well-structured and well-designed system.</a:t>
            </a:r>
          </a:p>
          <a:p>
            <a:pPr>
              <a:spcAft>
                <a:spcPts val="600"/>
              </a:spcAft>
              <a:defRPr/>
            </a:pPr>
            <a:r>
              <a:rPr lang="en-US" b="1" dirty="0">
                <a:solidFill>
                  <a:srgbClr val="7030A0"/>
                </a:solidFill>
              </a:rPr>
              <a:t>High Coupling </a:t>
            </a:r>
            <a:r>
              <a:rPr lang="en-US" dirty="0"/>
              <a:t>- Strong connectivity is considered a serious drawback, as it complicates the understanding of the logic of the modules, their modification, autonomous testing, as well as individual reuse.</a:t>
            </a:r>
            <a:endParaRPr lang="ru-RU" dirty="0"/>
          </a:p>
        </p:txBody>
      </p:sp>
      <p:pic>
        <p:nvPicPr>
          <p:cNvPr id="2" name="Picture 1">
            <a:extLst>
              <a:ext uri="{FF2B5EF4-FFF2-40B4-BE49-F238E27FC236}">
                <a16:creationId xmlns:a16="http://schemas.microsoft.com/office/drawing/2014/main" id="{2989002F-5C4B-4FD8-BDA6-B2FCFDD06792}"/>
              </a:ext>
            </a:extLst>
          </p:cNvPr>
          <p:cNvPicPr>
            <a:picLocks noChangeAspect="1"/>
          </p:cNvPicPr>
          <p:nvPr/>
        </p:nvPicPr>
        <p:blipFill>
          <a:blip r:embed="rId3"/>
          <a:stretch>
            <a:fillRect/>
          </a:stretch>
        </p:blipFill>
        <p:spPr>
          <a:xfrm>
            <a:off x="3007150" y="5072094"/>
            <a:ext cx="4281782" cy="1785906"/>
          </a:xfrm>
          <a:prstGeom prst="rect">
            <a:avLst/>
          </a:prstGeom>
        </p:spPr>
      </p:pic>
      <p:sp>
        <p:nvSpPr>
          <p:cNvPr id="3" name="Rectangle 2">
            <a:extLst>
              <a:ext uri="{FF2B5EF4-FFF2-40B4-BE49-F238E27FC236}">
                <a16:creationId xmlns:a16="http://schemas.microsoft.com/office/drawing/2014/main" id="{BFD198C6-BDD8-4309-A5DA-6638AB8BDF04}"/>
              </a:ext>
            </a:extLst>
          </p:cNvPr>
          <p:cNvSpPr/>
          <p:nvPr/>
        </p:nvSpPr>
        <p:spPr>
          <a:xfrm>
            <a:off x="589500" y="5657846"/>
            <a:ext cx="2417650" cy="646331"/>
          </a:xfrm>
          <a:prstGeom prst="rect">
            <a:avLst/>
          </a:prstGeom>
        </p:spPr>
        <p:txBody>
          <a:bodyPr wrap="none">
            <a:spAutoFit/>
          </a:bodyPr>
          <a:lstStyle/>
          <a:p>
            <a:r>
              <a:rPr lang="en-US" b="1" dirty="0">
                <a:solidFill>
                  <a:srgbClr val="7030A0"/>
                </a:solidFill>
              </a:rPr>
              <a:t>Low Coupling</a:t>
            </a:r>
            <a:endParaRPr lang="uk-UA" b="1" dirty="0">
              <a:solidFill>
                <a:srgbClr val="7030A0"/>
              </a:solidFill>
            </a:endParaRPr>
          </a:p>
          <a:p>
            <a:r>
              <a:rPr lang="en-US" b="1" dirty="0">
                <a:solidFill>
                  <a:srgbClr val="7030A0"/>
                </a:solidFill>
              </a:rPr>
              <a:t>Some  dependencies</a:t>
            </a:r>
            <a:endParaRPr lang="uk-UA" dirty="0">
              <a:solidFill>
                <a:srgbClr val="7030A0"/>
              </a:solidFill>
            </a:endParaRPr>
          </a:p>
        </p:txBody>
      </p:sp>
      <p:sp>
        <p:nvSpPr>
          <p:cNvPr id="7" name="Rectangle 6">
            <a:extLst>
              <a:ext uri="{FF2B5EF4-FFF2-40B4-BE49-F238E27FC236}">
                <a16:creationId xmlns:a16="http://schemas.microsoft.com/office/drawing/2014/main" id="{95A5CF0C-CBEB-4D52-B69F-91B5BA2C33F6}"/>
              </a:ext>
            </a:extLst>
          </p:cNvPr>
          <p:cNvSpPr/>
          <p:nvPr/>
        </p:nvSpPr>
        <p:spPr>
          <a:xfrm>
            <a:off x="7425504" y="5657845"/>
            <a:ext cx="2401619" cy="646331"/>
          </a:xfrm>
          <a:prstGeom prst="rect">
            <a:avLst/>
          </a:prstGeom>
        </p:spPr>
        <p:txBody>
          <a:bodyPr wrap="none">
            <a:spAutoFit/>
          </a:bodyPr>
          <a:lstStyle/>
          <a:p>
            <a:r>
              <a:rPr lang="en-US" b="1" dirty="0">
                <a:solidFill>
                  <a:srgbClr val="7030A0"/>
                </a:solidFill>
              </a:rPr>
              <a:t>High Coupling</a:t>
            </a:r>
            <a:endParaRPr lang="uk-UA" b="1" dirty="0">
              <a:solidFill>
                <a:srgbClr val="7030A0"/>
              </a:solidFill>
            </a:endParaRPr>
          </a:p>
          <a:p>
            <a:r>
              <a:rPr lang="en-US" b="1" dirty="0">
                <a:solidFill>
                  <a:srgbClr val="7030A0"/>
                </a:solidFill>
              </a:rPr>
              <a:t>Many  dependencies</a:t>
            </a:r>
            <a:endParaRPr lang="uk-UA" dirty="0">
              <a:solidFill>
                <a:srgbClr val="7030A0"/>
              </a:solidFill>
            </a:endParaRPr>
          </a:p>
        </p:txBody>
      </p:sp>
    </p:spTree>
    <p:extLst>
      <p:ext uri="{BB962C8B-B14F-4D97-AF65-F5344CB8AC3E}">
        <p14:creationId xmlns:p14="http://schemas.microsoft.com/office/powerpoint/2010/main" val="526058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b="1" dirty="0"/>
              <a:t>Coupling and cohesion</a:t>
            </a:r>
          </a:p>
        </p:txBody>
      </p:sp>
      <p:sp>
        <p:nvSpPr>
          <p:cNvPr id="8" name="Content Placeholder 2">
            <a:extLst>
              <a:ext uri="{FF2B5EF4-FFF2-40B4-BE49-F238E27FC236}">
                <a16:creationId xmlns:a16="http://schemas.microsoft.com/office/drawing/2014/main" id="{3DDBB131-23E6-4A4E-8BDB-D442E5DBD0EB}"/>
              </a:ext>
            </a:extLst>
          </p:cNvPr>
          <p:cNvSpPr>
            <a:spLocks noGrp="1"/>
          </p:cNvSpPr>
          <p:nvPr>
            <p:ph type="body" sz="quarter" idx="10"/>
          </p:nvPr>
        </p:nvSpPr>
        <p:spPr>
          <a:xfrm>
            <a:off x="348645" y="1950376"/>
            <a:ext cx="11494709" cy="4535482"/>
          </a:xfrm>
        </p:spPr>
        <p:txBody>
          <a:bodyPr rtlCol="0">
            <a:normAutofit/>
          </a:bodyPr>
          <a:lstStyle/>
          <a:p>
            <a:pPr>
              <a:spcAft>
                <a:spcPts val="600"/>
              </a:spcAft>
              <a:defRPr/>
            </a:pPr>
            <a:r>
              <a:rPr lang="en-US" b="1" dirty="0">
                <a:solidFill>
                  <a:srgbClr val="7030A0"/>
                </a:solidFill>
              </a:rPr>
              <a:t>Cohesion</a:t>
            </a:r>
            <a:r>
              <a:rPr lang="en-US" dirty="0"/>
              <a:t> - a measure of the strength of the relationship of elements within the module; the method and degree to which the tasks performed by some software module are related to each other. In another sense, it is a measure of the strength of the relationship between the class method and the data itself.</a:t>
            </a:r>
          </a:p>
          <a:p>
            <a:pPr>
              <a:spcAft>
                <a:spcPts val="600"/>
              </a:spcAft>
              <a:defRPr/>
            </a:pPr>
            <a:r>
              <a:rPr lang="en-US" dirty="0"/>
              <a:t>A class created with </a:t>
            </a:r>
            <a:r>
              <a:rPr lang="en-US" b="1" dirty="0">
                <a:solidFill>
                  <a:srgbClr val="7030A0"/>
                </a:solidFill>
              </a:rPr>
              <a:t>high cohesion </a:t>
            </a:r>
            <a:r>
              <a:rPr lang="en-US" dirty="0"/>
              <a:t>is focused on a single specific goal, rather than fulfilling many different specific goals. This is in line with the good design of the program</a:t>
            </a:r>
          </a:p>
          <a:p>
            <a:pPr>
              <a:spcAft>
                <a:spcPts val="600"/>
              </a:spcAft>
              <a:defRPr/>
            </a:pPr>
            <a:r>
              <a:rPr lang="en-US" dirty="0"/>
              <a:t>A </a:t>
            </a:r>
            <a:r>
              <a:rPr lang="en-US" b="1" dirty="0">
                <a:solidFill>
                  <a:srgbClr val="7030A0"/>
                </a:solidFill>
              </a:rPr>
              <a:t>low cohesion </a:t>
            </a:r>
            <a:r>
              <a:rPr lang="en-US" dirty="0"/>
              <a:t>class performs many disparate functions or unrelated responsibilities. It is undesirable to create such classes, as this can lead to problems with understanding, support and use of such a class.</a:t>
            </a:r>
            <a:endParaRPr lang="ru-RU" dirty="0"/>
          </a:p>
        </p:txBody>
      </p:sp>
    </p:spTree>
    <p:extLst>
      <p:ext uri="{BB962C8B-B14F-4D97-AF65-F5344CB8AC3E}">
        <p14:creationId xmlns:p14="http://schemas.microsoft.com/office/powerpoint/2010/main" val="517714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b="1" dirty="0"/>
              <a:t>Coupling and cohesion</a:t>
            </a:r>
          </a:p>
        </p:txBody>
      </p:sp>
      <p:sp>
        <p:nvSpPr>
          <p:cNvPr id="8" name="Content Placeholder 2">
            <a:extLst>
              <a:ext uri="{FF2B5EF4-FFF2-40B4-BE49-F238E27FC236}">
                <a16:creationId xmlns:a16="http://schemas.microsoft.com/office/drawing/2014/main" id="{3DDBB131-23E6-4A4E-8BDB-D442E5DBD0EB}"/>
              </a:ext>
            </a:extLst>
          </p:cNvPr>
          <p:cNvSpPr>
            <a:spLocks noGrp="1"/>
          </p:cNvSpPr>
          <p:nvPr>
            <p:ph type="body" sz="quarter" idx="10"/>
          </p:nvPr>
        </p:nvSpPr>
        <p:spPr>
          <a:xfrm>
            <a:off x="348645" y="1950376"/>
            <a:ext cx="11494709" cy="4535482"/>
          </a:xfrm>
        </p:spPr>
        <p:txBody>
          <a:bodyPr rtlCol="0">
            <a:normAutofit/>
          </a:bodyPr>
          <a:lstStyle/>
          <a:p>
            <a:pPr>
              <a:spcAft>
                <a:spcPts val="1200"/>
              </a:spcAft>
            </a:pPr>
            <a:r>
              <a:rPr lang="en-US" altLang="uk-UA" b="1" dirty="0">
                <a:solidFill>
                  <a:srgbClr val="7030A0"/>
                </a:solidFill>
              </a:rPr>
              <a:t>Low cohesion </a:t>
            </a:r>
            <a:r>
              <a:rPr lang="en-US" altLang="uk-UA" dirty="0"/>
              <a:t>refers to modules that have different unrelated responsibilities.</a:t>
            </a:r>
          </a:p>
          <a:p>
            <a:pPr>
              <a:spcAft>
                <a:spcPts val="1200"/>
              </a:spcAft>
            </a:pPr>
            <a:r>
              <a:rPr lang="en-US" altLang="uk-UA" b="1" dirty="0">
                <a:solidFill>
                  <a:srgbClr val="7030A0"/>
                </a:solidFill>
              </a:rPr>
              <a:t>High cohesion </a:t>
            </a:r>
            <a:r>
              <a:rPr lang="en-US" altLang="uk-UA" dirty="0"/>
              <a:t>refers to modules that have largely similar functions.</a:t>
            </a:r>
            <a:endParaRPr lang="ru-RU" altLang="uk-UA" dirty="0"/>
          </a:p>
        </p:txBody>
      </p:sp>
      <p:graphicFrame>
        <p:nvGraphicFramePr>
          <p:cNvPr id="11" name="Таблиця 7">
            <a:extLst>
              <a:ext uri="{FF2B5EF4-FFF2-40B4-BE49-F238E27FC236}">
                <a16:creationId xmlns:a16="http://schemas.microsoft.com/office/drawing/2014/main" id="{37B17ECC-CEA9-4E3B-9F73-D7BF1B51E77A}"/>
              </a:ext>
            </a:extLst>
          </p:cNvPr>
          <p:cNvGraphicFramePr>
            <a:graphicFrameLocks noGrp="1"/>
          </p:cNvGraphicFramePr>
          <p:nvPr>
            <p:extLst>
              <p:ext uri="{D42A27DB-BD31-4B8C-83A1-F6EECF244321}">
                <p14:modId xmlns:p14="http://schemas.microsoft.com/office/powerpoint/2010/main" val="985223346"/>
              </p:ext>
            </p:extLst>
          </p:nvPr>
        </p:nvGraphicFramePr>
        <p:xfrm>
          <a:off x="348646" y="3923508"/>
          <a:ext cx="4930364" cy="2338245"/>
        </p:xfrm>
        <a:graphic>
          <a:graphicData uri="http://schemas.openxmlformats.org/drawingml/2006/table">
            <a:tbl>
              <a:tblPr bandRow="1">
                <a:tableStyleId>{5C22544A-7EE6-4342-B048-85BDC9FD1C3A}</a:tableStyleId>
              </a:tblPr>
              <a:tblGrid>
                <a:gridCol w="4930364">
                  <a:extLst>
                    <a:ext uri="{9D8B030D-6E8A-4147-A177-3AD203B41FA5}">
                      <a16:colId xmlns:a16="http://schemas.microsoft.com/office/drawing/2014/main" val="20000"/>
                    </a:ext>
                  </a:extLst>
                </a:gridCol>
              </a:tblGrid>
              <a:tr h="2338245">
                <a:tc>
                  <a:txBody>
                    <a:bodyPr/>
                    <a:lstStyle/>
                    <a:p>
                      <a:pPr marL="0" marR="0" lvl="0" indent="0" algn="l" defTabSz="914400" rtl="0" eaLnBrk="0" fontAlgn="base" latinLnBrk="0" hangingPunct="0">
                        <a:lnSpc>
                          <a:spcPct val="150000"/>
                        </a:lnSpc>
                        <a:spcBef>
                          <a:spcPts val="0"/>
                        </a:spcBef>
                        <a:spcAft>
                          <a:spcPts val="0"/>
                        </a:spcAft>
                        <a:buClrTx/>
                        <a:buSzTx/>
                        <a:buFontTx/>
                        <a:buNone/>
                        <a:tabLst/>
                        <a:defRPr/>
                      </a:pPr>
                      <a:r>
                        <a:rPr kumimoji="0" lang="uk-UA" altLang="uk-UA" sz="1600" b="1" i="0" u="none" strike="noStrike" cap="none" normalizeH="0" baseline="0" dirty="0">
                          <a:ln>
                            <a:noFill/>
                          </a:ln>
                          <a:solidFill>
                            <a:srgbClr val="000080"/>
                          </a:solidFill>
                          <a:effectLst/>
                          <a:latin typeface="Consolas" panose="020B0609020204030204" pitchFamily="49" charset="0"/>
                          <a:cs typeface="Courier New" panose="02070309020205020404" pitchFamily="49" charset="0"/>
                        </a:rPr>
                        <a:t>class </a:t>
                      </a: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Editor {</a:t>
                      </a:r>
                      <a:b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uk-UA" altLang="uk-UA" sz="1600" b="1"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editBooks</a:t>
                      </a: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uk-UA" sz="1600" b="0" i="1"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 some logic </a:t>
                      </a: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b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br>
                        <a:rPr kumimoji="0" lang="uk-UA" altLang="uk-UA" sz="10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uk-UA" altLang="uk-UA" sz="10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uk-UA" altLang="uk-UA" sz="1600" b="1"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manageBookPrinting</a:t>
                      </a: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uk-UA" sz="1600" b="0" i="1"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 some logic </a:t>
                      </a: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b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br>
                        <a:rPr kumimoji="0" lang="uk-UA" altLang="uk-UA" sz="10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uk-UA" altLang="uk-UA" sz="10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uk-UA" altLang="uk-UA" sz="1600" b="1"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reachOutToNewAuthors</a:t>
                      </a: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uk-UA" sz="1600" b="0" i="1"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 some logic </a:t>
                      </a: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b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latin typeface="Consolas" panose="020B0609020204030204" pitchFamily="49" charset="0"/>
                      </a:endParaRPr>
                    </a:p>
                  </a:txBody>
                  <a:tcPr marT="45712" marB="45712">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EFFF"/>
                    </a:solidFill>
                  </a:tcPr>
                </a:tc>
                <a:extLst>
                  <a:ext uri="{0D108BD9-81ED-4DB2-BD59-A6C34878D82A}">
                    <a16:rowId xmlns:a16="http://schemas.microsoft.com/office/drawing/2014/main" val="10000"/>
                  </a:ext>
                </a:extLst>
              </a:tr>
            </a:tbl>
          </a:graphicData>
        </a:graphic>
      </p:graphicFrame>
      <p:graphicFrame>
        <p:nvGraphicFramePr>
          <p:cNvPr id="12" name="Таблиця 10">
            <a:extLst>
              <a:ext uri="{FF2B5EF4-FFF2-40B4-BE49-F238E27FC236}">
                <a16:creationId xmlns:a16="http://schemas.microsoft.com/office/drawing/2014/main" id="{9A3C846F-848E-437C-9BAC-1097BD6B0369}"/>
              </a:ext>
            </a:extLst>
          </p:cNvPr>
          <p:cNvGraphicFramePr>
            <a:graphicFrameLocks noGrp="1"/>
          </p:cNvGraphicFramePr>
          <p:nvPr>
            <p:extLst>
              <p:ext uri="{D42A27DB-BD31-4B8C-83A1-F6EECF244321}">
                <p14:modId xmlns:p14="http://schemas.microsoft.com/office/powerpoint/2010/main" val="135374140"/>
              </p:ext>
            </p:extLst>
          </p:nvPr>
        </p:nvGraphicFramePr>
        <p:xfrm>
          <a:off x="6485641" y="3914364"/>
          <a:ext cx="5020560" cy="2338245"/>
        </p:xfrm>
        <a:graphic>
          <a:graphicData uri="http://schemas.openxmlformats.org/drawingml/2006/table">
            <a:tbl>
              <a:tblPr bandRow="1">
                <a:tableStyleId>{5C22544A-7EE6-4342-B048-85BDC9FD1C3A}</a:tableStyleId>
              </a:tblPr>
              <a:tblGrid>
                <a:gridCol w="5020560">
                  <a:extLst>
                    <a:ext uri="{9D8B030D-6E8A-4147-A177-3AD203B41FA5}">
                      <a16:colId xmlns:a16="http://schemas.microsoft.com/office/drawing/2014/main" val="20000"/>
                    </a:ext>
                  </a:extLst>
                </a:gridCol>
              </a:tblGrid>
              <a:tr h="1616075">
                <a:tc>
                  <a:txBody>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uk-UA" altLang="uk-UA" sz="1600" b="1" i="0" u="none" strike="noStrike" cap="none" normalizeH="0" baseline="0" dirty="0">
                          <a:ln>
                            <a:noFill/>
                          </a:ln>
                          <a:solidFill>
                            <a:srgbClr val="000080"/>
                          </a:solidFill>
                          <a:effectLst/>
                          <a:latin typeface="Consolas" panose="020B0609020204030204" pitchFamily="49" charset="0"/>
                          <a:cs typeface="Courier New" panose="02070309020205020404" pitchFamily="49" charset="0"/>
                        </a:rPr>
                        <a:t>class </a:t>
                      </a: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Editor {</a:t>
                      </a:r>
                      <a:b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uk-UA" altLang="uk-UA" sz="1600" b="1"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useEditTools</a:t>
                      </a: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uk-UA" sz="1600" b="0" i="1"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 some logic </a:t>
                      </a: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b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br>
                        <a:rPr kumimoji="0" lang="uk-UA" altLang="uk-UA" sz="10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uk-UA" sz="10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uk-UA" altLang="uk-UA" sz="1600" b="1"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editFirstDraft</a:t>
                      </a: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uk-UA" sz="1600" b="0" i="1"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 some logic </a:t>
                      </a: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b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br>
                        <a:rPr kumimoji="0" lang="uk-UA" altLang="uk-UA" sz="10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uk-UA" sz="10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uk-UA" altLang="uk-UA" sz="1600" b="1"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clearEditingDoubts</a:t>
                      </a: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en-US" altLang="uk-UA" sz="1600" b="0" i="1"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 some logic </a:t>
                      </a: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b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uk-UA" altLang="uk-UA" sz="16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latin typeface="Consolas" panose="020B0609020204030204" pitchFamily="49" charset="0"/>
                      </a:endParaRPr>
                    </a:p>
                  </a:txBody>
                  <a:tcPr marT="45712" marB="45712">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3" name="Прямокутник 20">
            <a:extLst>
              <a:ext uri="{FF2B5EF4-FFF2-40B4-BE49-F238E27FC236}">
                <a16:creationId xmlns:a16="http://schemas.microsoft.com/office/drawing/2014/main" id="{47E96BC3-4F08-49CC-9C92-93D7A4B8584B}"/>
              </a:ext>
            </a:extLst>
          </p:cNvPr>
          <p:cNvSpPr>
            <a:spLocks noChangeArrowheads="1"/>
          </p:cNvSpPr>
          <p:nvPr/>
        </p:nvSpPr>
        <p:spPr bwMode="auto">
          <a:xfrm>
            <a:off x="348644" y="3440033"/>
            <a:ext cx="18787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uk-UA" sz="2000" i="1" dirty="0">
                <a:solidFill>
                  <a:srgbClr val="C00000"/>
                </a:solidFill>
                <a:latin typeface="+mn-lt"/>
              </a:rPr>
              <a:t>Low cohesion </a:t>
            </a:r>
            <a:endParaRPr lang="uk-UA" altLang="uk-UA" sz="2000" i="1" dirty="0">
              <a:solidFill>
                <a:srgbClr val="C00000"/>
              </a:solidFill>
              <a:latin typeface="+mn-lt"/>
            </a:endParaRPr>
          </a:p>
        </p:txBody>
      </p:sp>
      <p:sp>
        <p:nvSpPr>
          <p:cNvPr id="14" name="Прямокутник 21">
            <a:extLst>
              <a:ext uri="{FF2B5EF4-FFF2-40B4-BE49-F238E27FC236}">
                <a16:creationId xmlns:a16="http://schemas.microsoft.com/office/drawing/2014/main" id="{C855C9D4-43C5-4274-9C9C-B750991B8CE8}"/>
              </a:ext>
            </a:extLst>
          </p:cNvPr>
          <p:cNvSpPr/>
          <p:nvPr/>
        </p:nvSpPr>
        <p:spPr>
          <a:xfrm>
            <a:off x="9555025" y="3440393"/>
            <a:ext cx="1951175" cy="400110"/>
          </a:xfrm>
          <a:prstGeom prst="rect">
            <a:avLst/>
          </a:prstGeom>
        </p:spPr>
        <p:txBody>
          <a:bodyPr wrap="none">
            <a:spAutoFit/>
          </a:bodyPr>
          <a:lstStyle/>
          <a:p>
            <a:pPr>
              <a:defRPr/>
            </a:pPr>
            <a:r>
              <a:rPr lang="en-US" sz="2000" b="1" i="1" dirty="0">
                <a:solidFill>
                  <a:srgbClr val="7030A0"/>
                </a:solidFill>
                <a:cs typeface="Arial" charset="0"/>
              </a:rPr>
              <a:t>High cohesion </a:t>
            </a:r>
            <a:endParaRPr lang="uk-UA" sz="2000" b="1" i="1" dirty="0">
              <a:solidFill>
                <a:srgbClr val="7030A0"/>
              </a:solidFill>
              <a:cs typeface="Arial" charset="0"/>
            </a:endParaRPr>
          </a:p>
        </p:txBody>
      </p:sp>
    </p:spTree>
    <p:extLst>
      <p:ext uri="{BB962C8B-B14F-4D97-AF65-F5344CB8AC3E}">
        <p14:creationId xmlns:p14="http://schemas.microsoft.com/office/powerpoint/2010/main" val="2834910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a:latin typeface="Proxima Nova Black" charset="0"/>
              </a:rPr>
              <a:t>Composition</a:t>
            </a:r>
            <a:endParaRPr lang="uk-UA" dirty="0"/>
          </a:p>
        </p:txBody>
      </p:sp>
      <p:sp>
        <p:nvSpPr>
          <p:cNvPr id="4" name="Text Placeholder 3">
            <a:extLst>
              <a:ext uri="{FF2B5EF4-FFF2-40B4-BE49-F238E27FC236}">
                <a16:creationId xmlns:a16="http://schemas.microsoft.com/office/drawing/2014/main" id="{986612E1-454C-4BD5-B79B-E0CCE3DB653D}"/>
              </a:ext>
            </a:extLst>
          </p:cNvPr>
          <p:cNvSpPr>
            <a:spLocks noGrp="1"/>
          </p:cNvSpPr>
          <p:nvPr>
            <p:ph type="body" sz="quarter" idx="10"/>
          </p:nvPr>
        </p:nvSpPr>
        <p:spPr>
          <a:xfrm>
            <a:off x="248093" y="1882066"/>
            <a:ext cx="11695814" cy="4404182"/>
          </a:xfrm>
        </p:spPr>
        <p:txBody>
          <a:bodyPr/>
          <a:lstStyle/>
          <a:p>
            <a:pPr fontAlgn="base"/>
            <a:r>
              <a:rPr lang="en-US" sz="1800" dirty="0"/>
              <a:t>The software development process consists of breaking down large tasks into smaller ones, and components are created to solve them, and then all these components are combined into a single whole.</a:t>
            </a:r>
          </a:p>
          <a:p>
            <a:pPr fontAlgn="base"/>
            <a:r>
              <a:rPr lang="en-US" sz="1800" dirty="0"/>
              <a:t>    Composition - creating complex functionality by combining simple functions (objects). Highlight composition of functions and composition of objects. Object composition is when an object contains another object, and a nested object cannot exist without a container object. In general, composition may be more recommended than inheritance.</a:t>
            </a:r>
          </a:p>
          <a:p>
            <a:pPr fontAlgn="base"/>
            <a:endParaRPr lang="en-US" sz="1800" dirty="0"/>
          </a:p>
          <a:p>
            <a:pPr fontAlgn="base"/>
            <a:r>
              <a:rPr lang="uk-UA" sz="1800" dirty="0"/>
              <a:t>    </a:t>
            </a:r>
            <a:r>
              <a:rPr lang="en-US" sz="1800" dirty="0"/>
              <a:t>This example shows a composition between two classes. Composition can be interpreted as a strong connection between entities. </a:t>
            </a:r>
            <a:r>
              <a:rPr lang="en-US" sz="1800" dirty="0" err="1"/>
              <a:t>BoxOffice</a:t>
            </a:r>
            <a:r>
              <a:rPr lang="en-US" sz="1800" dirty="0"/>
              <a:t> class cannot exist without </a:t>
            </a:r>
            <a:r>
              <a:rPr lang="en-US" sz="1800" dirty="0" err="1"/>
              <a:t>MovieTheater</a:t>
            </a:r>
            <a:r>
              <a:rPr lang="en-US" sz="1800" dirty="0"/>
              <a:t> class.</a:t>
            </a:r>
            <a:endParaRPr lang="ru-RU" sz="1800" dirty="0">
              <a:latin typeface="Consolas" pitchFamily="49" charset="0"/>
              <a:cs typeface="Consolas" pitchFamily="49" charset="0"/>
            </a:endParaRPr>
          </a:p>
        </p:txBody>
      </p:sp>
      <p:pic>
        <p:nvPicPr>
          <p:cNvPr id="5" name="Picture 4">
            <a:extLst>
              <a:ext uri="{FF2B5EF4-FFF2-40B4-BE49-F238E27FC236}">
                <a16:creationId xmlns:a16="http://schemas.microsoft.com/office/drawing/2014/main" id="{21F04C14-6E87-D43B-70AA-4326C2623994}"/>
              </a:ext>
            </a:extLst>
          </p:cNvPr>
          <p:cNvPicPr>
            <a:picLocks noChangeAspect="1"/>
          </p:cNvPicPr>
          <p:nvPr/>
        </p:nvPicPr>
        <p:blipFill>
          <a:blip r:embed="rId3"/>
          <a:stretch>
            <a:fillRect/>
          </a:stretch>
        </p:blipFill>
        <p:spPr>
          <a:xfrm>
            <a:off x="2924175" y="4935521"/>
            <a:ext cx="6343650" cy="1476375"/>
          </a:xfrm>
          <a:prstGeom prst="rect">
            <a:avLst/>
          </a:prstGeom>
        </p:spPr>
      </p:pic>
    </p:spTree>
    <p:extLst>
      <p:ext uri="{BB962C8B-B14F-4D97-AF65-F5344CB8AC3E}">
        <p14:creationId xmlns:p14="http://schemas.microsoft.com/office/powerpoint/2010/main" val="3717407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a:latin typeface="Proxima Nova Black" charset="0"/>
              </a:rPr>
              <a:t>Aggregation</a:t>
            </a:r>
            <a:endParaRPr lang="uk-UA" dirty="0"/>
          </a:p>
        </p:txBody>
      </p:sp>
      <p:sp>
        <p:nvSpPr>
          <p:cNvPr id="4" name="Text Placeholder 3">
            <a:extLst>
              <a:ext uri="{FF2B5EF4-FFF2-40B4-BE49-F238E27FC236}">
                <a16:creationId xmlns:a16="http://schemas.microsoft.com/office/drawing/2014/main" id="{986612E1-454C-4BD5-B79B-E0CCE3DB653D}"/>
              </a:ext>
            </a:extLst>
          </p:cNvPr>
          <p:cNvSpPr>
            <a:spLocks noGrp="1"/>
          </p:cNvSpPr>
          <p:nvPr>
            <p:ph type="body" sz="quarter" idx="10"/>
          </p:nvPr>
        </p:nvSpPr>
        <p:spPr>
          <a:xfrm>
            <a:off x="248093" y="1823480"/>
            <a:ext cx="11695814" cy="5034519"/>
          </a:xfrm>
        </p:spPr>
        <p:txBody>
          <a:bodyPr/>
          <a:lstStyle/>
          <a:p>
            <a:r>
              <a:rPr lang="en-US" sz="1800" dirty="0"/>
              <a:t>Aggregation is a type of relationship where one object is part of another. Aggregation forms a weak link between objects. In the relationship between two objects, one object may play a more important role than the other.</a:t>
            </a:r>
            <a:endParaRPr lang="uk-UA" sz="1800" dirty="0"/>
          </a:p>
        </p:txBody>
      </p:sp>
      <p:sp>
        <p:nvSpPr>
          <p:cNvPr id="3" name="Rectangle 2">
            <a:extLst>
              <a:ext uri="{FF2B5EF4-FFF2-40B4-BE49-F238E27FC236}">
                <a16:creationId xmlns:a16="http://schemas.microsoft.com/office/drawing/2014/main" id="{A24CDC94-A5B8-46B8-A434-3F3355C8C655}"/>
              </a:ext>
            </a:extLst>
          </p:cNvPr>
          <p:cNvSpPr/>
          <p:nvPr/>
        </p:nvSpPr>
        <p:spPr>
          <a:xfrm>
            <a:off x="356616" y="2755879"/>
            <a:ext cx="7443216" cy="3980577"/>
          </a:xfrm>
          <a:prstGeom prst="rect">
            <a:avLst/>
          </a:prstGeom>
        </p:spPr>
        <p:txBody>
          <a:bodyPr wrap="square">
            <a:spAutoFit/>
          </a:bodyPr>
          <a:lstStyle/>
          <a:p>
            <a:pPr>
              <a:spcBef>
                <a:spcPts val="200"/>
              </a:spcBef>
              <a:spcAft>
                <a:spcPts val="200"/>
              </a:spcAft>
            </a:pPr>
            <a:r>
              <a:rPr lang="uk-UA" dirty="0">
                <a:solidFill>
                  <a:srgbClr val="0070C0"/>
                </a:solidFill>
                <a:latin typeface="Consolas" panose="020B0609020204030204" pitchFamily="49" charset="0"/>
              </a:rPr>
              <a:t>function</a:t>
            </a:r>
            <a:r>
              <a:rPr lang="uk-UA" dirty="0">
                <a:solidFill>
                  <a:schemeClr val="bg1"/>
                </a:solidFill>
                <a:latin typeface="Consolas" panose="020B0609020204030204" pitchFamily="49" charset="0"/>
              </a:rPr>
              <a:t> Book(title, author) { </a:t>
            </a:r>
          </a:p>
          <a:p>
            <a:pPr>
              <a:spcBef>
                <a:spcPts val="200"/>
              </a:spcBef>
              <a:spcAft>
                <a:spcPts val="200"/>
              </a:spcAft>
            </a:pPr>
            <a:r>
              <a:rPr lang="uk-UA" dirty="0">
                <a:solidFill>
                  <a:schemeClr val="bg1"/>
                </a:solidFill>
                <a:latin typeface="Consolas" panose="020B0609020204030204" pitchFamily="49" charset="0"/>
              </a:rPr>
              <a:t>   </a:t>
            </a:r>
            <a:r>
              <a:rPr lang="uk-UA" dirty="0">
                <a:solidFill>
                  <a:srgbClr val="0070C0"/>
                </a:solidFill>
                <a:latin typeface="Consolas" panose="020B0609020204030204" pitchFamily="49" charset="0"/>
              </a:rPr>
              <a:t>this</a:t>
            </a:r>
            <a:r>
              <a:rPr lang="uk-UA" dirty="0">
                <a:solidFill>
                  <a:schemeClr val="bg1"/>
                </a:solidFill>
                <a:latin typeface="Consolas" panose="020B0609020204030204" pitchFamily="49" charset="0"/>
              </a:rPr>
              <a:t>.title = title; </a:t>
            </a:r>
          </a:p>
          <a:p>
            <a:pPr>
              <a:spcBef>
                <a:spcPts val="200"/>
              </a:spcBef>
              <a:spcAft>
                <a:spcPts val="200"/>
              </a:spcAft>
            </a:pPr>
            <a:r>
              <a:rPr lang="uk-UA" dirty="0">
                <a:solidFill>
                  <a:schemeClr val="bg1"/>
                </a:solidFill>
                <a:latin typeface="Consolas" panose="020B0609020204030204" pitchFamily="49" charset="0"/>
              </a:rPr>
              <a:t>   </a:t>
            </a:r>
            <a:r>
              <a:rPr lang="uk-UA" dirty="0">
                <a:solidFill>
                  <a:srgbClr val="0070C0"/>
                </a:solidFill>
                <a:latin typeface="Consolas" panose="020B0609020204030204" pitchFamily="49" charset="0"/>
              </a:rPr>
              <a:t>this</a:t>
            </a:r>
            <a:r>
              <a:rPr lang="uk-UA" dirty="0">
                <a:solidFill>
                  <a:schemeClr val="bg1"/>
                </a:solidFill>
                <a:latin typeface="Consolas" panose="020B0609020204030204" pitchFamily="49" charset="0"/>
              </a:rPr>
              <a:t>.author = author; </a:t>
            </a:r>
          </a:p>
          <a:p>
            <a:pPr>
              <a:spcBef>
                <a:spcPts val="200"/>
              </a:spcBef>
              <a:spcAft>
                <a:spcPts val="200"/>
              </a:spcAft>
            </a:pPr>
            <a:r>
              <a:rPr lang="uk-UA" dirty="0">
                <a:solidFill>
                  <a:schemeClr val="bg1"/>
                </a:solidFill>
                <a:latin typeface="Consolas" panose="020B0609020204030204" pitchFamily="49" charset="0"/>
              </a:rPr>
              <a:t>}</a:t>
            </a:r>
          </a:p>
          <a:p>
            <a:pPr>
              <a:spcBef>
                <a:spcPts val="200"/>
              </a:spcBef>
              <a:spcAft>
                <a:spcPts val="200"/>
              </a:spcAft>
            </a:pPr>
            <a:r>
              <a:rPr lang="uk-UA" dirty="0">
                <a:solidFill>
                  <a:srgbClr val="0070C0"/>
                </a:solidFill>
                <a:latin typeface="Consolas" panose="020B0609020204030204" pitchFamily="49" charset="0"/>
              </a:rPr>
              <a:t>const</a:t>
            </a:r>
            <a:r>
              <a:rPr lang="uk-UA" dirty="0">
                <a:solidFill>
                  <a:schemeClr val="bg1"/>
                </a:solidFill>
                <a:latin typeface="Consolas" panose="020B0609020204030204" pitchFamily="49" charset="0"/>
              </a:rPr>
              <a:t> book1 = </a:t>
            </a:r>
            <a:r>
              <a:rPr lang="uk-UA" dirty="0">
                <a:solidFill>
                  <a:srgbClr val="0070C0"/>
                </a:solidFill>
                <a:latin typeface="Consolas" panose="020B0609020204030204" pitchFamily="49" charset="0"/>
              </a:rPr>
              <a:t>new</a:t>
            </a:r>
            <a:r>
              <a:rPr lang="uk-UA" dirty="0">
                <a:solidFill>
                  <a:schemeClr val="bg1"/>
                </a:solidFill>
                <a:latin typeface="Consolas" panose="020B0609020204030204" pitchFamily="49" charset="0"/>
              </a:rPr>
              <a:t> Book ('Hippie', 'Paulo Coelho');</a:t>
            </a:r>
          </a:p>
          <a:p>
            <a:pPr>
              <a:spcBef>
                <a:spcPts val="200"/>
              </a:spcBef>
              <a:spcAft>
                <a:spcPts val="200"/>
              </a:spcAft>
            </a:pPr>
            <a:r>
              <a:rPr lang="uk-UA" dirty="0">
                <a:solidFill>
                  <a:srgbClr val="0070C0"/>
                </a:solidFill>
                <a:latin typeface="Consolas" panose="020B0609020204030204" pitchFamily="49" charset="0"/>
              </a:rPr>
              <a:t>const</a:t>
            </a:r>
            <a:r>
              <a:rPr lang="uk-UA" dirty="0">
                <a:solidFill>
                  <a:schemeClr val="bg1"/>
                </a:solidFill>
                <a:latin typeface="Consolas" panose="020B0609020204030204" pitchFamily="49" charset="0"/>
              </a:rPr>
              <a:t> book2 = </a:t>
            </a:r>
            <a:r>
              <a:rPr lang="uk-UA" dirty="0">
                <a:solidFill>
                  <a:srgbClr val="0070C0"/>
                </a:solidFill>
                <a:latin typeface="Consolas" panose="020B0609020204030204" pitchFamily="49" charset="0"/>
              </a:rPr>
              <a:t>new</a:t>
            </a:r>
            <a:r>
              <a:rPr lang="uk-UA" dirty="0">
                <a:solidFill>
                  <a:schemeClr val="bg1"/>
                </a:solidFill>
                <a:latin typeface="Consolas" panose="020B0609020204030204" pitchFamily="49" charset="0"/>
              </a:rPr>
              <a:t> Book ('The Alchemist', 'Paulo Coelho');</a:t>
            </a:r>
          </a:p>
          <a:p>
            <a:pPr>
              <a:spcBef>
                <a:spcPts val="200"/>
              </a:spcBef>
              <a:spcAft>
                <a:spcPts val="200"/>
              </a:spcAft>
            </a:pPr>
            <a:r>
              <a:rPr lang="uk-UA" dirty="0">
                <a:solidFill>
                  <a:srgbClr val="0070C0"/>
                </a:solidFill>
                <a:latin typeface="Consolas" panose="020B0609020204030204" pitchFamily="49" charset="0"/>
              </a:rPr>
              <a:t>let</a:t>
            </a:r>
            <a:r>
              <a:rPr lang="uk-UA" dirty="0">
                <a:solidFill>
                  <a:schemeClr val="bg1"/>
                </a:solidFill>
                <a:latin typeface="Consolas" panose="020B0609020204030204" pitchFamily="49" charset="0"/>
              </a:rPr>
              <a:t> publication = {</a:t>
            </a:r>
          </a:p>
          <a:p>
            <a:pPr>
              <a:spcBef>
                <a:spcPts val="200"/>
              </a:spcBef>
              <a:spcAft>
                <a:spcPts val="200"/>
              </a:spcAft>
            </a:pPr>
            <a:r>
              <a:rPr lang="uk-UA" dirty="0">
                <a:solidFill>
                  <a:schemeClr val="bg1"/>
                </a:solidFill>
                <a:latin typeface="Consolas" panose="020B0609020204030204" pitchFamily="49" charset="0"/>
              </a:rPr>
              <a:t>   "name": "new publication Inc", </a:t>
            </a:r>
          </a:p>
          <a:p>
            <a:pPr>
              <a:spcBef>
                <a:spcPts val="200"/>
              </a:spcBef>
              <a:spcAft>
                <a:spcPts val="200"/>
              </a:spcAft>
            </a:pPr>
            <a:r>
              <a:rPr lang="uk-UA" dirty="0">
                <a:solidFill>
                  <a:schemeClr val="bg1"/>
                </a:solidFill>
                <a:latin typeface="Consolas" panose="020B0609020204030204" pitchFamily="49" charset="0"/>
              </a:rPr>
              <a:t>   "books": []</a:t>
            </a:r>
          </a:p>
          <a:p>
            <a:pPr>
              <a:spcBef>
                <a:spcPts val="200"/>
              </a:spcBef>
              <a:spcAft>
                <a:spcPts val="200"/>
              </a:spcAft>
            </a:pPr>
            <a:r>
              <a:rPr lang="uk-UA" dirty="0">
                <a:solidFill>
                  <a:schemeClr val="bg1"/>
                </a:solidFill>
                <a:latin typeface="Consolas" panose="020B0609020204030204" pitchFamily="49" charset="0"/>
              </a:rPr>
              <a:t>}</a:t>
            </a:r>
          </a:p>
          <a:p>
            <a:pPr>
              <a:spcBef>
                <a:spcPts val="200"/>
              </a:spcBef>
              <a:spcAft>
                <a:spcPts val="200"/>
              </a:spcAft>
            </a:pPr>
            <a:r>
              <a:rPr lang="uk-UA" dirty="0">
                <a:solidFill>
                  <a:schemeClr val="bg1"/>
                </a:solidFill>
                <a:latin typeface="Consolas" panose="020B0609020204030204" pitchFamily="49" charset="0"/>
              </a:rPr>
              <a:t>publication.books.</a:t>
            </a:r>
            <a:r>
              <a:rPr lang="uk-UA" dirty="0">
                <a:solidFill>
                  <a:srgbClr val="0070C0"/>
                </a:solidFill>
                <a:latin typeface="Consolas" panose="020B0609020204030204" pitchFamily="49" charset="0"/>
              </a:rPr>
              <a:t>push</a:t>
            </a:r>
            <a:r>
              <a:rPr lang="uk-UA" dirty="0">
                <a:solidFill>
                  <a:schemeClr val="bg1"/>
                </a:solidFill>
                <a:latin typeface="Consolas" panose="020B0609020204030204" pitchFamily="49" charset="0"/>
              </a:rPr>
              <a:t>(book1);</a:t>
            </a:r>
          </a:p>
          <a:p>
            <a:pPr>
              <a:spcBef>
                <a:spcPts val="200"/>
              </a:spcBef>
              <a:spcAft>
                <a:spcPts val="200"/>
              </a:spcAft>
            </a:pPr>
            <a:r>
              <a:rPr lang="uk-UA" dirty="0">
                <a:solidFill>
                  <a:schemeClr val="bg1"/>
                </a:solidFill>
                <a:latin typeface="Consolas" panose="020B0609020204030204" pitchFamily="49" charset="0"/>
              </a:rPr>
              <a:t>publication.books.</a:t>
            </a:r>
            <a:r>
              <a:rPr lang="uk-UA" dirty="0">
                <a:solidFill>
                  <a:srgbClr val="0070C0"/>
                </a:solidFill>
                <a:latin typeface="Consolas" panose="020B0609020204030204" pitchFamily="49" charset="0"/>
              </a:rPr>
              <a:t>push</a:t>
            </a:r>
            <a:r>
              <a:rPr lang="uk-UA" dirty="0">
                <a:solidFill>
                  <a:schemeClr val="bg1"/>
                </a:solidFill>
                <a:latin typeface="Consolas" panose="020B0609020204030204" pitchFamily="49" charset="0"/>
              </a:rPr>
              <a:t>(book2);</a:t>
            </a:r>
          </a:p>
        </p:txBody>
      </p:sp>
      <p:graphicFrame>
        <p:nvGraphicFramePr>
          <p:cNvPr id="5" name="Object 4">
            <a:extLst>
              <a:ext uri="{FF2B5EF4-FFF2-40B4-BE49-F238E27FC236}">
                <a16:creationId xmlns:a16="http://schemas.microsoft.com/office/drawing/2014/main" id="{431B6A9C-C66A-4CDD-B719-9E72C87FD0FA}"/>
              </a:ext>
            </a:extLst>
          </p:cNvPr>
          <p:cNvGraphicFramePr>
            <a:graphicFrameLocks noChangeAspect="1"/>
          </p:cNvGraphicFramePr>
          <p:nvPr>
            <p:extLst>
              <p:ext uri="{D42A27DB-BD31-4B8C-83A1-F6EECF244321}">
                <p14:modId xmlns:p14="http://schemas.microsoft.com/office/powerpoint/2010/main" val="2609645277"/>
              </p:ext>
            </p:extLst>
          </p:nvPr>
        </p:nvGraphicFramePr>
        <p:xfrm>
          <a:off x="5953561" y="5166360"/>
          <a:ext cx="6154938" cy="1563159"/>
        </p:xfrm>
        <a:graphic>
          <a:graphicData uri="http://schemas.openxmlformats.org/presentationml/2006/ole">
            <mc:AlternateContent xmlns:mc="http://schemas.openxmlformats.org/markup-compatibility/2006">
              <mc:Choice xmlns:v="urn:schemas-microsoft-com:vml" Requires="v">
                <p:oleObj name="Bitmap Image" r:id="rId3" imgW="4800600" imgH="1219320" progId="Paint.Picture">
                  <p:embed/>
                </p:oleObj>
              </mc:Choice>
              <mc:Fallback>
                <p:oleObj name="Bitmap Image" r:id="rId3" imgW="4800600" imgH="1219320" progId="Paint.Picture">
                  <p:embed/>
                  <p:pic>
                    <p:nvPicPr>
                      <p:cNvPr id="0" name=""/>
                      <p:cNvPicPr/>
                      <p:nvPr/>
                    </p:nvPicPr>
                    <p:blipFill>
                      <a:blip r:embed="rId4"/>
                      <a:stretch>
                        <a:fillRect/>
                      </a:stretch>
                    </p:blipFill>
                    <p:spPr>
                      <a:xfrm>
                        <a:off x="5953561" y="5166360"/>
                        <a:ext cx="6154938" cy="1563159"/>
                      </a:xfrm>
                      <a:prstGeom prst="rect">
                        <a:avLst/>
                      </a:prstGeom>
                    </p:spPr>
                  </p:pic>
                </p:oleObj>
              </mc:Fallback>
            </mc:AlternateContent>
          </a:graphicData>
        </a:graphic>
      </p:graphicFrame>
      <p:sp>
        <p:nvSpPr>
          <p:cNvPr id="7" name="Arrow: Striped Right 6">
            <a:extLst>
              <a:ext uri="{FF2B5EF4-FFF2-40B4-BE49-F238E27FC236}">
                <a16:creationId xmlns:a16="http://schemas.microsoft.com/office/drawing/2014/main" id="{8B85400D-80EC-469B-AEAC-257DE47D2AC6}"/>
              </a:ext>
            </a:extLst>
          </p:cNvPr>
          <p:cNvSpPr/>
          <p:nvPr/>
        </p:nvSpPr>
        <p:spPr>
          <a:xfrm>
            <a:off x="4818888" y="5861304"/>
            <a:ext cx="906073" cy="31089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26442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b="1" dirty="0"/>
              <a:t>Interfaces. </a:t>
            </a:r>
            <a:r>
              <a:rPr lang="en-US" dirty="0"/>
              <a:t>Generics</a:t>
            </a:r>
            <a:endParaRPr lang="en-US" b="1" dirty="0"/>
          </a:p>
        </p:txBody>
      </p:sp>
      <p:sp>
        <p:nvSpPr>
          <p:cNvPr id="7" name="Text Placeholder 6">
            <a:extLst>
              <a:ext uri="{FF2B5EF4-FFF2-40B4-BE49-F238E27FC236}">
                <a16:creationId xmlns:a16="http://schemas.microsoft.com/office/drawing/2014/main" id="{BB481E08-7C2D-4866-9DA7-E948FC06EE63}"/>
              </a:ext>
            </a:extLst>
          </p:cNvPr>
          <p:cNvSpPr>
            <a:spLocks noGrp="1"/>
          </p:cNvSpPr>
          <p:nvPr>
            <p:ph type="body" sz="quarter" idx="10"/>
          </p:nvPr>
        </p:nvSpPr>
        <p:spPr>
          <a:xfrm>
            <a:off x="367284" y="1975104"/>
            <a:ext cx="11457432" cy="5093208"/>
          </a:xfrm>
        </p:spPr>
        <p:txBody>
          <a:bodyPr/>
          <a:lstStyle/>
          <a:p>
            <a:pPr lvl="0"/>
            <a:r>
              <a:rPr lang="en-US" dirty="0">
                <a:latin typeface="+mn-lt"/>
              </a:rPr>
              <a:t>Interfaces define some functionality that does not have a specific implementation, which is then implemented by classes that use these interfaces. And one class can apply many interfaces.</a:t>
            </a:r>
          </a:p>
          <a:p>
            <a:pPr lvl="0"/>
            <a:r>
              <a:rPr lang="en-US" dirty="0">
                <a:latin typeface="+mn-lt"/>
              </a:rPr>
              <a:t>  An </a:t>
            </a:r>
            <a:r>
              <a:rPr lang="en-US" b="1" dirty="0">
                <a:solidFill>
                  <a:srgbClr val="7030A0"/>
                </a:solidFill>
                <a:latin typeface="+mn-lt"/>
              </a:rPr>
              <a:t>interface</a:t>
            </a:r>
            <a:r>
              <a:rPr lang="en-US" dirty="0">
                <a:latin typeface="+mn-lt"/>
              </a:rPr>
              <a:t> is a set of method declarations that allows unrelated objects to interact with each other, which allows an extensible class to accept implementations of other classes. What can essentially be called multiple inheritance.</a:t>
            </a:r>
          </a:p>
          <a:p>
            <a:r>
              <a:rPr lang="en-US" dirty="0">
                <a:latin typeface="+mn-lt"/>
              </a:rPr>
              <a:t>    JavaScript does not have natively implemented interfaces. Libraries or </a:t>
            </a:r>
            <a:r>
              <a:rPr lang="en-US" dirty="0" err="1">
                <a:latin typeface="+mn-lt"/>
              </a:rPr>
              <a:t>transilers</a:t>
            </a:r>
            <a:r>
              <a:rPr lang="en-US" dirty="0">
                <a:latin typeface="+mn-lt"/>
              </a:rPr>
              <a:t>, TypeScript, or a Proxy object can be used to implement interface emulation.</a:t>
            </a:r>
          </a:p>
          <a:p>
            <a:r>
              <a:rPr lang="en-US" dirty="0">
                <a:latin typeface="+mn-lt"/>
              </a:rPr>
              <a:t>    </a:t>
            </a:r>
            <a:r>
              <a:rPr lang="en-US" b="1" dirty="0">
                <a:solidFill>
                  <a:srgbClr val="7030A0"/>
                </a:solidFill>
                <a:latin typeface="+mn-lt"/>
              </a:rPr>
              <a:t>Generics</a:t>
            </a:r>
            <a:r>
              <a:rPr lang="en-US" dirty="0">
                <a:latin typeface="+mn-lt"/>
              </a:rPr>
              <a:t> allow us to create some reusable components (methods) that work with different types of data passed to them. </a:t>
            </a:r>
          </a:p>
          <a:p>
            <a:r>
              <a:rPr lang="en-US" dirty="0"/>
              <a:t>JavaScript is not syntactically supported by Generics. You can use TypeScript to work with them.</a:t>
            </a:r>
            <a:endParaRPr lang="en-US" dirty="0">
              <a:latin typeface="+mn-lt"/>
            </a:endParaRPr>
          </a:p>
        </p:txBody>
      </p:sp>
    </p:spTree>
    <p:extLst>
      <p:ext uri="{BB962C8B-B14F-4D97-AF65-F5344CB8AC3E}">
        <p14:creationId xmlns:p14="http://schemas.microsoft.com/office/powerpoint/2010/main" val="2539609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a:t>Modularity</a:t>
            </a:r>
            <a:endParaRPr lang="uk-UA" dirty="0"/>
          </a:p>
        </p:txBody>
      </p:sp>
      <p:sp>
        <p:nvSpPr>
          <p:cNvPr id="4" name="Text Placeholder 3">
            <a:extLst>
              <a:ext uri="{FF2B5EF4-FFF2-40B4-BE49-F238E27FC236}">
                <a16:creationId xmlns:a16="http://schemas.microsoft.com/office/drawing/2014/main" id="{986612E1-454C-4BD5-B79B-E0CCE3DB653D}"/>
              </a:ext>
            </a:extLst>
          </p:cNvPr>
          <p:cNvSpPr>
            <a:spLocks noGrp="1"/>
          </p:cNvSpPr>
          <p:nvPr>
            <p:ph type="body" sz="quarter" idx="10"/>
          </p:nvPr>
        </p:nvSpPr>
        <p:spPr>
          <a:xfrm>
            <a:off x="194927" y="1772342"/>
            <a:ext cx="12138837" cy="4556052"/>
          </a:xfrm>
        </p:spPr>
        <p:txBody>
          <a:bodyPr/>
          <a:lstStyle/>
          <a:p>
            <a:pPr>
              <a:spcBef>
                <a:spcPts val="600"/>
              </a:spcBef>
            </a:pPr>
            <a:r>
              <a:rPr lang="en-US" sz="1800" b="1" dirty="0">
                <a:solidFill>
                  <a:srgbClr val="7030A0"/>
                </a:solidFill>
                <a:latin typeface="+mn-lt"/>
              </a:rPr>
              <a:t>Modularity</a:t>
            </a:r>
            <a:r>
              <a:rPr lang="en-US" sz="1800" dirty="0">
                <a:latin typeface="+mn-lt"/>
              </a:rPr>
              <a:t> — the principle according to which a software tool (program, library, web application) is divided into separate named entities called modules.</a:t>
            </a:r>
            <a:endParaRPr lang="uk-UA" sz="1800" dirty="0">
              <a:latin typeface="+mn-lt"/>
            </a:endParaRPr>
          </a:p>
          <a:p>
            <a:pPr>
              <a:spcBef>
                <a:spcPts val="600"/>
              </a:spcBef>
            </a:pPr>
            <a:r>
              <a:rPr lang="en-US" sz="1800" dirty="0">
                <a:latin typeface="+mn-lt"/>
              </a:rPr>
              <a:t>Modularity provides a number of important opportunities:</a:t>
            </a:r>
            <a:r>
              <a:rPr lang="uk-UA" sz="1800" dirty="0">
                <a:latin typeface="+mn-lt"/>
              </a:rPr>
              <a:t> </a:t>
            </a:r>
            <a:endParaRPr lang="en-US" sz="1800" dirty="0">
              <a:latin typeface="+mn-lt"/>
            </a:endParaRPr>
          </a:p>
          <a:p>
            <a:pPr marL="342900" indent="-342900">
              <a:buFont typeface="Arial" panose="020B0604020202020204" pitchFamily="34" charset="0"/>
              <a:buChar char="•"/>
            </a:pPr>
            <a:r>
              <a:rPr lang="en-US" sz="1800" dirty="0">
                <a:latin typeface="+mn-lt"/>
              </a:rPr>
              <a:t>simplifying dependency management</a:t>
            </a:r>
          </a:p>
          <a:p>
            <a:pPr marL="342900" indent="-342900">
              <a:buFont typeface="Arial" panose="020B0604020202020204" pitchFamily="34" charset="0"/>
              <a:buChar char="•"/>
            </a:pPr>
            <a:r>
              <a:rPr lang="en-US" sz="1800" dirty="0">
                <a:latin typeface="+mn-lt"/>
              </a:rPr>
              <a:t>code organization: separating the functionality of our application and providing encapsulation</a:t>
            </a:r>
          </a:p>
          <a:p>
            <a:pPr marL="342900" indent="-342900">
              <a:buFont typeface="Arial" panose="020B0604020202020204" pitchFamily="34" charset="0"/>
              <a:buChar char="•"/>
            </a:pPr>
            <a:r>
              <a:rPr lang="en-US" sz="1800" dirty="0">
                <a:latin typeface="+mn-lt"/>
              </a:rPr>
              <a:t>offers code reusability</a:t>
            </a:r>
          </a:p>
          <a:p>
            <a:pPr marL="342900" indent="-342900">
              <a:buFont typeface="Arial" panose="020B0604020202020204" pitchFamily="34" charset="0"/>
              <a:buChar char="•"/>
            </a:pPr>
            <a:r>
              <a:rPr lang="en-US" sz="1800" dirty="0">
                <a:latin typeface="+mn-lt"/>
              </a:rPr>
              <a:t>decoupling </a:t>
            </a:r>
          </a:p>
          <a:p>
            <a:pPr marL="342900" indent="-342900">
              <a:buFont typeface="Arial" panose="020B0604020202020204" pitchFamily="34" charset="0"/>
              <a:buChar char="•"/>
            </a:pPr>
            <a:r>
              <a:rPr lang="en-US" sz="1800" dirty="0">
                <a:latin typeface="+mn-lt"/>
              </a:rPr>
              <a:t>code Extensibility</a:t>
            </a:r>
          </a:p>
          <a:p>
            <a:pPr>
              <a:spcBef>
                <a:spcPts val="600"/>
              </a:spcBef>
            </a:pPr>
            <a:r>
              <a:rPr lang="ru-RU" sz="1800" dirty="0">
                <a:latin typeface="+mn-lt"/>
              </a:rPr>
              <a:t> </a:t>
            </a:r>
            <a:r>
              <a:rPr lang="en-US" sz="1800" dirty="0">
                <a:latin typeface="+mn-lt"/>
              </a:rPr>
              <a:t>The ES6 standard has added the ability to natively create modules. A module is essentially a file with some functionality. Modules have their own scope. The </a:t>
            </a:r>
            <a:r>
              <a:rPr lang="en-US" sz="1800" b="1" dirty="0">
                <a:solidFill>
                  <a:srgbClr val="7030A0"/>
                </a:solidFill>
                <a:latin typeface="+mn-lt"/>
              </a:rPr>
              <a:t>import / export </a:t>
            </a:r>
            <a:r>
              <a:rPr lang="en-US" sz="1800" dirty="0">
                <a:latin typeface="+mn-lt"/>
              </a:rPr>
              <a:t>keywords are used to exchange functionality</a:t>
            </a:r>
            <a:r>
              <a:rPr lang="uk-UA" sz="1800" dirty="0">
                <a:latin typeface="+mn-lt"/>
              </a:rPr>
              <a:t>.</a:t>
            </a:r>
          </a:p>
          <a:p>
            <a:pPr>
              <a:spcBef>
                <a:spcPts val="600"/>
              </a:spcBef>
            </a:pPr>
            <a:endParaRPr lang="ru-RU" sz="1800" dirty="0"/>
          </a:p>
        </p:txBody>
      </p:sp>
      <p:sp>
        <p:nvSpPr>
          <p:cNvPr id="13" name="Rectangle 1">
            <a:extLst>
              <a:ext uri="{FF2B5EF4-FFF2-40B4-BE49-F238E27FC236}">
                <a16:creationId xmlns:a16="http://schemas.microsoft.com/office/drawing/2014/main" id="{D0EF978A-1032-43BE-B377-1B74967FD2DE}"/>
              </a:ext>
            </a:extLst>
          </p:cNvPr>
          <p:cNvSpPr>
            <a:spLocks noChangeArrowheads="1"/>
          </p:cNvSpPr>
          <p:nvPr/>
        </p:nvSpPr>
        <p:spPr bwMode="auto">
          <a:xfrm>
            <a:off x="194927" y="5770346"/>
            <a:ext cx="4386217" cy="877163"/>
          </a:xfrm>
          <a:prstGeom prst="rect">
            <a:avLst/>
          </a:prstGeom>
          <a:solidFill>
            <a:srgbClr val="FFFFFF"/>
          </a:solidFill>
          <a:ln w="9525">
            <a:solidFill>
              <a:srgbClr val="0F45B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altLang="uk-UA" sz="1700" b="1" dirty="0">
                <a:solidFill>
                  <a:srgbClr val="7030A0"/>
                </a:solidFill>
                <a:latin typeface="Consolas" panose="020B0609020204030204" pitchFamily="49" charset="0"/>
                <a:cs typeface="Courier New" panose="02070309020205020404" pitchFamily="49" charset="0"/>
              </a:rPr>
              <a:t>export</a:t>
            </a:r>
            <a:r>
              <a:rPr lang="en-US" altLang="uk-UA" sz="1700" dirty="0">
                <a:solidFill>
                  <a:schemeClr val="bg1"/>
                </a:solidFill>
                <a:latin typeface="Consolas" panose="020B0609020204030204" pitchFamily="49" charset="0"/>
                <a:cs typeface="Courier New" panose="02070309020205020404" pitchFamily="49" charset="0"/>
              </a:rPr>
              <a:t> </a:t>
            </a:r>
            <a:r>
              <a:rPr lang="en-US" altLang="uk-UA" sz="1700" dirty="0">
                <a:solidFill>
                  <a:srgbClr val="0070C0"/>
                </a:solidFill>
                <a:latin typeface="Consolas" panose="020B0609020204030204" pitchFamily="49" charset="0"/>
                <a:cs typeface="Courier New" panose="02070309020205020404" pitchFamily="49" charset="0"/>
              </a:rPr>
              <a:t>function</a:t>
            </a:r>
            <a:r>
              <a:rPr lang="en-US" altLang="uk-UA" sz="1700" dirty="0">
                <a:solidFill>
                  <a:schemeClr val="bg1"/>
                </a:solidFill>
                <a:latin typeface="Consolas" panose="020B0609020204030204" pitchFamily="49" charset="0"/>
                <a:cs typeface="Courier New" panose="02070309020205020404" pitchFamily="49" charset="0"/>
              </a:rPr>
              <a:t> </a:t>
            </a:r>
            <a:r>
              <a:rPr lang="en-US" altLang="uk-UA" sz="1700" dirty="0" err="1">
                <a:solidFill>
                  <a:schemeClr val="bg1"/>
                </a:solidFill>
                <a:latin typeface="Consolas" panose="020B0609020204030204" pitchFamily="49" charset="0"/>
                <a:cs typeface="Courier New" panose="02070309020205020404" pitchFamily="49" charset="0"/>
              </a:rPr>
              <a:t>sayHi</a:t>
            </a:r>
            <a:r>
              <a:rPr lang="en-US" altLang="uk-UA" sz="1700" dirty="0">
                <a:solidFill>
                  <a:schemeClr val="bg1"/>
                </a:solidFill>
                <a:latin typeface="Consolas" panose="020B0609020204030204" pitchFamily="49" charset="0"/>
                <a:cs typeface="Courier New" panose="02070309020205020404" pitchFamily="49" charset="0"/>
              </a:rPr>
              <a:t>(person) {</a:t>
            </a:r>
          </a:p>
          <a:p>
            <a:pPr lvl="0"/>
            <a:r>
              <a:rPr lang="en-US" altLang="uk-UA" sz="1700" dirty="0">
                <a:solidFill>
                  <a:schemeClr val="bg1"/>
                </a:solidFill>
                <a:latin typeface="Consolas" panose="020B0609020204030204" pitchFamily="49" charset="0"/>
                <a:cs typeface="Courier New" panose="02070309020205020404" pitchFamily="49" charset="0"/>
              </a:rPr>
              <a:t>  </a:t>
            </a:r>
            <a:r>
              <a:rPr lang="en-US" altLang="uk-UA" sz="1700" dirty="0">
                <a:solidFill>
                  <a:srgbClr val="0070C0"/>
                </a:solidFill>
                <a:latin typeface="Consolas" panose="020B0609020204030204" pitchFamily="49" charset="0"/>
                <a:cs typeface="Courier New" panose="02070309020205020404" pitchFamily="49" charset="0"/>
              </a:rPr>
              <a:t>console.log</a:t>
            </a:r>
            <a:r>
              <a:rPr lang="en-US" altLang="uk-UA" sz="1700" dirty="0">
                <a:solidFill>
                  <a:schemeClr val="bg1"/>
                </a:solidFill>
                <a:latin typeface="Consolas" panose="020B0609020204030204" pitchFamily="49" charset="0"/>
                <a:cs typeface="Courier New" panose="02070309020205020404" pitchFamily="49" charset="0"/>
              </a:rPr>
              <a:t>(`Hello, ${person}!`);</a:t>
            </a:r>
          </a:p>
          <a:p>
            <a:pPr lvl="0"/>
            <a:r>
              <a:rPr lang="en-US" altLang="uk-UA" sz="1700" dirty="0">
                <a:solidFill>
                  <a:schemeClr val="bg1"/>
                </a:solidFill>
                <a:latin typeface="Consolas" panose="020B0609020204030204" pitchFamily="49" charset="0"/>
                <a:cs typeface="Courier New" panose="02070309020205020404" pitchFamily="49" charset="0"/>
              </a:rPr>
              <a:t>}</a:t>
            </a:r>
          </a:p>
        </p:txBody>
      </p:sp>
      <p:sp>
        <p:nvSpPr>
          <p:cNvPr id="14" name="Rectangle 4">
            <a:extLst>
              <a:ext uri="{FF2B5EF4-FFF2-40B4-BE49-F238E27FC236}">
                <a16:creationId xmlns:a16="http://schemas.microsoft.com/office/drawing/2014/main" id="{7F6D4E9B-7892-4A6C-B1A2-51FC5BAD051C}"/>
              </a:ext>
            </a:extLst>
          </p:cNvPr>
          <p:cNvSpPr/>
          <p:nvPr/>
        </p:nvSpPr>
        <p:spPr>
          <a:xfrm>
            <a:off x="194927" y="5469519"/>
            <a:ext cx="1537989" cy="29353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uk-UA" sz="1600" b="1" dirty="0">
                <a:solidFill>
                  <a:schemeClr val="tx1"/>
                </a:solidFill>
                <a:latin typeface="Consolas" panose="020B0609020204030204" pitchFamily="49" charset="0"/>
                <a:cs typeface="Courier New" panose="02070309020205020404" pitchFamily="49" charset="0"/>
              </a:rPr>
              <a:t>greeting</a:t>
            </a:r>
            <a:r>
              <a:rPr lang="en-US" sz="1600" b="1" dirty="0">
                <a:solidFill>
                  <a:schemeClr val="tx1"/>
                </a:solidFill>
              </a:rPr>
              <a:t>.js:</a:t>
            </a:r>
            <a:endParaRPr lang="uk-UA" sz="1600" b="1" dirty="0">
              <a:solidFill>
                <a:schemeClr val="tx1"/>
              </a:solidFill>
            </a:endParaRPr>
          </a:p>
        </p:txBody>
      </p:sp>
      <p:sp>
        <p:nvSpPr>
          <p:cNvPr id="15" name="Rectangle 1">
            <a:extLst>
              <a:ext uri="{FF2B5EF4-FFF2-40B4-BE49-F238E27FC236}">
                <a16:creationId xmlns:a16="http://schemas.microsoft.com/office/drawing/2014/main" id="{7E56EA04-E1ED-4BCA-922F-7266148B58E0}"/>
              </a:ext>
            </a:extLst>
          </p:cNvPr>
          <p:cNvSpPr>
            <a:spLocks noChangeArrowheads="1"/>
          </p:cNvSpPr>
          <p:nvPr/>
        </p:nvSpPr>
        <p:spPr bwMode="auto">
          <a:xfrm>
            <a:off x="5398600" y="5770346"/>
            <a:ext cx="4486064" cy="877163"/>
          </a:xfrm>
          <a:prstGeom prst="rect">
            <a:avLst/>
          </a:prstGeom>
          <a:solidFill>
            <a:srgbClr val="FFFFFF"/>
          </a:solidFill>
          <a:ln w="9525">
            <a:solidFill>
              <a:srgbClr val="0F45B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altLang="uk-UA" sz="1700" b="1" dirty="0">
                <a:solidFill>
                  <a:srgbClr val="7030A0"/>
                </a:solidFill>
                <a:latin typeface="Consolas" panose="020B0609020204030204" pitchFamily="49" charset="0"/>
                <a:cs typeface="Courier New" panose="02070309020205020404" pitchFamily="49" charset="0"/>
              </a:rPr>
              <a:t>import</a:t>
            </a:r>
            <a:r>
              <a:rPr lang="en-US" altLang="uk-UA" sz="1700" dirty="0">
                <a:solidFill>
                  <a:schemeClr val="bg1"/>
                </a:solidFill>
                <a:latin typeface="Consolas" panose="020B0609020204030204" pitchFamily="49" charset="0"/>
                <a:cs typeface="Courier New" panose="02070309020205020404" pitchFamily="49" charset="0"/>
              </a:rPr>
              <a:t> {</a:t>
            </a:r>
            <a:r>
              <a:rPr lang="en-US" altLang="uk-UA" sz="1700" dirty="0" err="1">
                <a:solidFill>
                  <a:schemeClr val="bg1"/>
                </a:solidFill>
                <a:latin typeface="Consolas" panose="020B0609020204030204" pitchFamily="49" charset="0"/>
                <a:cs typeface="Courier New" panose="02070309020205020404" pitchFamily="49" charset="0"/>
              </a:rPr>
              <a:t>sayHi</a:t>
            </a:r>
            <a:r>
              <a:rPr lang="en-US" altLang="uk-UA" sz="1700" dirty="0">
                <a:solidFill>
                  <a:schemeClr val="bg1"/>
                </a:solidFill>
                <a:latin typeface="Consolas" panose="020B0609020204030204" pitchFamily="49" charset="0"/>
                <a:cs typeface="Courier New" panose="02070309020205020404" pitchFamily="49" charset="0"/>
              </a:rPr>
              <a:t>} </a:t>
            </a:r>
            <a:r>
              <a:rPr lang="en-US" altLang="uk-UA" sz="1700" dirty="0">
                <a:solidFill>
                  <a:srgbClr val="0070C0"/>
                </a:solidFill>
                <a:latin typeface="Consolas" panose="020B0609020204030204" pitchFamily="49" charset="0"/>
                <a:cs typeface="Courier New" panose="02070309020205020404" pitchFamily="49" charset="0"/>
              </a:rPr>
              <a:t>from</a:t>
            </a:r>
            <a:r>
              <a:rPr lang="en-US" altLang="uk-UA" sz="1700" dirty="0">
                <a:solidFill>
                  <a:schemeClr val="bg1"/>
                </a:solidFill>
                <a:latin typeface="Consolas" panose="020B0609020204030204" pitchFamily="49" charset="0"/>
                <a:cs typeface="Courier New" panose="02070309020205020404" pitchFamily="49" charset="0"/>
              </a:rPr>
              <a:t> ‘./greeting.js’;</a:t>
            </a:r>
          </a:p>
          <a:p>
            <a:pPr lvl="0"/>
            <a:endParaRPr lang="en-US" altLang="uk-UA" sz="1700" dirty="0">
              <a:solidFill>
                <a:schemeClr val="bg1"/>
              </a:solidFill>
              <a:latin typeface="Consolas" panose="020B0609020204030204" pitchFamily="49" charset="0"/>
              <a:cs typeface="Courier New" panose="02070309020205020404" pitchFamily="49" charset="0"/>
            </a:endParaRPr>
          </a:p>
          <a:p>
            <a:pPr lvl="0"/>
            <a:r>
              <a:rPr lang="en-US" altLang="uk-UA" sz="1700" dirty="0" err="1">
                <a:solidFill>
                  <a:schemeClr val="bg1"/>
                </a:solidFill>
                <a:latin typeface="Consolas" panose="020B0609020204030204" pitchFamily="49" charset="0"/>
                <a:cs typeface="Courier New" panose="02070309020205020404" pitchFamily="49" charset="0"/>
              </a:rPr>
              <a:t>sayHi</a:t>
            </a:r>
            <a:r>
              <a:rPr lang="en-US" altLang="uk-UA" sz="1700" dirty="0">
                <a:solidFill>
                  <a:schemeClr val="bg1"/>
                </a:solidFill>
                <a:latin typeface="Consolas" panose="020B0609020204030204" pitchFamily="49" charset="0"/>
                <a:cs typeface="Courier New" panose="02070309020205020404" pitchFamily="49" charset="0"/>
              </a:rPr>
              <a:t>(‘Peter'); // Hello, Peter!</a:t>
            </a:r>
          </a:p>
        </p:txBody>
      </p:sp>
      <p:sp>
        <p:nvSpPr>
          <p:cNvPr id="16" name="Rectangle 4">
            <a:extLst>
              <a:ext uri="{FF2B5EF4-FFF2-40B4-BE49-F238E27FC236}">
                <a16:creationId xmlns:a16="http://schemas.microsoft.com/office/drawing/2014/main" id="{44D86BA6-72B1-419A-83AE-A01A1B779BA2}"/>
              </a:ext>
            </a:extLst>
          </p:cNvPr>
          <p:cNvSpPr/>
          <p:nvPr/>
        </p:nvSpPr>
        <p:spPr>
          <a:xfrm>
            <a:off x="5398600" y="5509481"/>
            <a:ext cx="1537989" cy="29353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t>index.js:</a:t>
            </a:r>
            <a:endParaRPr lang="uk-UA" sz="1600" b="1" dirty="0"/>
          </a:p>
        </p:txBody>
      </p:sp>
      <p:sp>
        <p:nvSpPr>
          <p:cNvPr id="17" name="Arrow: Striped Right 16">
            <a:extLst>
              <a:ext uri="{FF2B5EF4-FFF2-40B4-BE49-F238E27FC236}">
                <a16:creationId xmlns:a16="http://schemas.microsoft.com/office/drawing/2014/main" id="{29369BA4-DFD0-4AF5-86A4-44D6FD8FDB25}"/>
              </a:ext>
            </a:extLst>
          </p:cNvPr>
          <p:cNvSpPr/>
          <p:nvPr/>
        </p:nvSpPr>
        <p:spPr>
          <a:xfrm>
            <a:off x="4742984" y="6095093"/>
            <a:ext cx="493776" cy="22766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201461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033E08-7FE9-4F6D-B155-A8777B4A5A57}">
  <ds:schemaRefs>
    <ds:schemaRef ds:uri="http://schemas.microsoft.com/office/infopath/2007/PartnerControls"/>
    <ds:schemaRef ds:uri="http://purl.org/dc/dcmitype/"/>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purl.org/dc/terms/"/>
    <ds:schemaRef ds:uri="835f28f2-30f1-4728-84d2-86d96e143488"/>
    <ds:schemaRef ds:uri="341e6018-ac0a-4dfb-8409-db9e0d25502e"/>
    <ds:schemaRef ds:uri="http://www.w3.org/XML/1998/namespace"/>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140</TotalTime>
  <Words>886</Words>
  <Application>Microsoft Office PowerPoint</Application>
  <PresentationFormat>Widescreen</PresentationFormat>
  <Paragraphs>77</Paragraphs>
  <Slides>10</Slides>
  <Notes>8</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10</vt:i4>
      </vt:variant>
    </vt:vector>
  </HeadingPairs>
  <TitlesOfParts>
    <vt:vector size="20" baseType="lpstr">
      <vt:lpstr>Arial</vt:lpstr>
      <vt:lpstr>Calibri</vt:lpstr>
      <vt:lpstr>Consolas</vt:lpstr>
      <vt:lpstr>Open Sans</vt:lpstr>
      <vt:lpstr>Open Sans Regular</vt:lpstr>
      <vt:lpstr>Proxima Nova Black</vt:lpstr>
      <vt:lpstr>1_GRADIENT THEME</vt:lpstr>
      <vt:lpstr>2_GRADIENT THEME</vt:lpstr>
      <vt:lpstr>2_DARK THEME</vt:lpstr>
      <vt:lpstr>Bitmap Image</vt:lpstr>
      <vt:lpstr>OBJECT-ORIENTED DESIGN</vt:lpstr>
      <vt:lpstr>AGENDA</vt:lpstr>
      <vt:lpstr>Coupling and cohesion</vt:lpstr>
      <vt:lpstr>Coupling and cohesion</vt:lpstr>
      <vt:lpstr>Coupling and cohesion</vt:lpstr>
      <vt:lpstr>Composition</vt:lpstr>
      <vt:lpstr>Aggregation</vt:lpstr>
      <vt:lpstr>Interfaces. Generics</vt:lpstr>
      <vt:lpstr>Modularity</vt:lpstr>
      <vt:lpstr>PowerPoint Presentation</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Oleh O. Ivaniuk</cp:lastModifiedBy>
  <cp:revision>361</cp:revision>
  <dcterms:created xsi:type="dcterms:W3CDTF">2018-11-02T13:55:27Z</dcterms:created>
  <dcterms:modified xsi:type="dcterms:W3CDTF">2022-10-29T19:36:11Z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