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8"/>
  </p:notesMasterIdLst>
  <p:sldIdLst>
    <p:sldId id="1234" r:id="rId7"/>
    <p:sldId id="1235" r:id="rId8"/>
    <p:sldId id="1259" r:id="rId9"/>
    <p:sldId id="1275" r:id="rId10"/>
    <p:sldId id="1276" r:id="rId11"/>
    <p:sldId id="1277" r:id="rId12"/>
    <p:sldId id="1242" r:id="rId13"/>
    <p:sldId id="1241" r:id="rId14"/>
    <p:sldId id="1278" r:id="rId15"/>
    <p:sldId id="1244" r:id="rId16"/>
    <p:sldId id="1206"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59"/>
            <p14:sldId id="1275"/>
            <p14:sldId id="1276"/>
            <p14:sldId id="1277"/>
            <p14:sldId id="1242"/>
            <p14:sldId id="1241"/>
            <p14:sldId id="1278"/>
            <p14:sldId id="124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8F2585"/>
    <a:srgbClr val="F26D26"/>
    <a:srgbClr val="BA124A"/>
    <a:srgbClr val="E93BDD"/>
    <a:srgbClr val="F49EEE"/>
    <a:srgbClr val="42D109"/>
    <a:srgbClr val="159B3B"/>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7783" autoAdjust="0"/>
  </p:normalViewPr>
  <p:slideViewPr>
    <p:cSldViewPr snapToGrid="0">
      <p:cViewPr varScale="1">
        <p:scale>
          <a:sx n="70" d="100"/>
          <a:sy n="70" d="100"/>
        </p:scale>
        <p:origin x="616"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16/08/2020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51094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uk-UA" b="0"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296454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80169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uk-UA" b="0"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96152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53701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just" defTabSz="360000"/>
            <a:endParaRPr lang="en-US"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381827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2282556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uk-UA" b="1"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72443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440468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128016" y="29315"/>
            <a:ext cx="12527280" cy="4800601"/>
          </a:xfrm>
        </p:spPr>
        <p:txBody>
          <a:bodyPr/>
          <a:lstStyle/>
          <a:p>
            <a:r>
              <a:rPr lang="en-US" sz="12000" b="1" dirty="0"/>
              <a:t>OBJECT-ORIENTED PROGRAMMING</a:t>
            </a:r>
            <a:endParaRPr lang="uk-UA" sz="12000"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a:t>Oleh Ivaniuk</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OOP. Abstraction</a:t>
            </a:r>
            <a:endParaRPr lang="uk-UA" dirty="0"/>
          </a:p>
        </p:txBody>
      </p:sp>
      <p:sp>
        <p:nvSpPr>
          <p:cNvPr id="4" name="Text Placeholder 3">
            <a:extLst>
              <a:ext uri="{FF2B5EF4-FFF2-40B4-BE49-F238E27FC236}">
                <a16:creationId xmlns:a16="http://schemas.microsoft.com/office/drawing/2014/main" id="{986612E1-454C-4BD5-B79B-E0CCE3DB653D}"/>
              </a:ext>
            </a:extLst>
          </p:cNvPr>
          <p:cNvSpPr>
            <a:spLocks noGrp="1"/>
          </p:cNvSpPr>
          <p:nvPr>
            <p:ph type="body" sz="quarter" idx="10"/>
          </p:nvPr>
        </p:nvSpPr>
        <p:spPr>
          <a:xfrm>
            <a:off x="403541" y="1739058"/>
            <a:ext cx="11547667" cy="4556052"/>
          </a:xfrm>
        </p:spPr>
        <p:txBody>
          <a:bodyPr/>
          <a:lstStyle/>
          <a:p>
            <a:pPr marL="0" lvl="1" algn="just" defTabSz="360000"/>
            <a:r>
              <a:rPr lang="en-US" b="1" dirty="0">
                <a:solidFill>
                  <a:srgbClr val="7030A0"/>
                </a:solidFill>
              </a:rPr>
              <a:t>Abstraction</a:t>
            </a:r>
            <a:r>
              <a:rPr lang="en-US" dirty="0">
                <a:solidFill>
                  <a:schemeClr val="bg1"/>
                </a:solidFill>
              </a:rPr>
              <a:t> hides certain details and only show the essential features of the object. It tries to reduce and factor out details so that the developer can focus on a few concepts at a time. This approach improves understandability as well as maintainability of the code. Abstraction helps us to reduce code duplication. </a:t>
            </a:r>
            <a:endParaRPr lang="uk-UA" dirty="0">
              <a:solidFill>
                <a:schemeClr val="bg1"/>
              </a:solidFill>
            </a:endParaRPr>
          </a:p>
        </p:txBody>
      </p:sp>
      <p:sp>
        <p:nvSpPr>
          <p:cNvPr id="2" name="Rectangle 1">
            <a:extLst>
              <a:ext uri="{FF2B5EF4-FFF2-40B4-BE49-F238E27FC236}">
                <a16:creationId xmlns:a16="http://schemas.microsoft.com/office/drawing/2014/main" id="{5A68EE99-E062-4738-9B03-27AC4BB72355}"/>
              </a:ext>
            </a:extLst>
          </p:cNvPr>
          <p:cNvSpPr/>
          <p:nvPr/>
        </p:nvSpPr>
        <p:spPr>
          <a:xfrm>
            <a:off x="988756" y="2454996"/>
            <a:ext cx="9188515" cy="4524315"/>
          </a:xfrm>
          <a:prstGeom prst="rect">
            <a:avLst/>
          </a:prstGeom>
        </p:spPr>
        <p:txBody>
          <a:bodyPr wrap="square">
            <a:spAutoFit/>
          </a:bodyPr>
          <a:lstStyle/>
          <a:p>
            <a:r>
              <a:rPr lang="uk-UA" dirty="0">
                <a:solidFill>
                  <a:srgbClr val="0070C0"/>
                </a:solidFill>
                <a:latin typeface="Consolas" panose="020B0609020204030204" pitchFamily="49" charset="0"/>
              </a:rPr>
              <a:t>function</a:t>
            </a:r>
            <a:r>
              <a:rPr lang="uk-UA" dirty="0">
                <a:solidFill>
                  <a:schemeClr val="bg1"/>
                </a:solidFill>
                <a:latin typeface="Consolas" panose="020B0609020204030204" pitchFamily="49" charset="0"/>
              </a:rPr>
              <a:t> Person (name, age) {            </a:t>
            </a:r>
          </a:p>
          <a:p>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this</a:t>
            </a:r>
            <a:r>
              <a:rPr lang="uk-UA" dirty="0">
                <a:solidFill>
                  <a:schemeClr val="bg1"/>
                </a:solidFill>
                <a:latin typeface="Consolas" panose="020B0609020204030204" pitchFamily="49" charset="0"/>
              </a:rPr>
              <a:t>.name = name;</a:t>
            </a:r>
          </a:p>
          <a:p>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this</a:t>
            </a:r>
            <a:r>
              <a:rPr lang="uk-UA" dirty="0">
                <a:solidFill>
                  <a:schemeClr val="bg1"/>
                </a:solidFill>
                <a:latin typeface="Consolas" panose="020B0609020204030204" pitchFamily="49" charset="0"/>
              </a:rPr>
              <a:t>.age = age;</a:t>
            </a:r>
          </a:p>
          <a:p>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const</a:t>
            </a:r>
            <a:r>
              <a:rPr lang="uk-UA" dirty="0">
                <a:solidFill>
                  <a:schemeClr val="bg1"/>
                </a:solidFill>
                <a:latin typeface="Consolas" panose="020B0609020204030204" pitchFamily="49" charset="0"/>
              </a:rPr>
              <a:t> address = "address";</a:t>
            </a:r>
          </a:p>
          <a:p>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const</a:t>
            </a:r>
            <a:r>
              <a:rPr lang="uk-UA" dirty="0">
                <a:solidFill>
                  <a:schemeClr val="bg1"/>
                </a:solidFill>
                <a:latin typeface="Consolas" panose="020B0609020204030204" pitchFamily="49" charset="0"/>
              </a:rPr>
              <a:t> findAddress = </a:t>
            </a:r>
            <a:r>
              <a:rPr lang="uk-UA" dirty="0">
                <a:solidFill>
                  <a:srgbClr val="0070C0"/>
                </a:solidFill>
                <a:latin typeface="Consolas" panose="020B0609020204030204" pitchFamily="49" charset="0"/>
              </a:rPr>
              <a:t>function</a:t>
            </a:r>
            <a:r>
              <a:rPr lang="uk-UA" dirty="0">
                <a:solidFill>
                  <a:schemeClr val="bg1"/>
                </a:solidFill>
                <a:latin typeface="Consolas" panose="020B0609020204030204" pitchFamily="49" charset="0"/>
              </a:rPr>
              <a:t>() {            </a:t>
            </a:r>
          </a:p>
          <a:p>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console.log</a:t>
            </a:r>
            <a:r>
              <a:rPr lang="uk-UA" dirty="0">
                <a:solidFill>
                  <a:schemeClr val="bg1"/>
                </a:solidFill>
                <a:latin typeface="Consolas" panose="020B0609020204030204" pitchFamily="49" charset="0"/>
              </a:rPr>
              <a:t>( `${address} is a private` );</a:t>
            </a:r>
          </a:p>
          <a:p>
            <a:r>
              <a:rPr lang="uk-UA" dirty="0">
                <a:solidFill>
                  <a:schemeClr val="bg1"/>
                </a:solidFill>
                <a:latin typeface="Consolas" panose="020B0609020204030204" pitchFamily="49" charset="0"/>
              </a:rPr>
              <a:t>    }</a:t>
            </a:r>
          </a:p>
          <a:p>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this</a:t>
            </a:r>
            <a:r>
              <a:rPr lang="uk-UA" dirty="0">
                <a:solidFill>
                  <a:schemeClr val="bg1"/>
                </a:solidFill>
                <a:latin typeface="Consolas" panose="020B0609020204030204" pitchFamily="49" charset="0"/>
              </a:rPr>
              <a:t>.getAddress = </a:t>
            </a:r>
            <a:r>
              <a:rPr lang="uk-UA" dirty="0">
                <a:solidFill>
                  <a:srgbClr val="0070C0"/>
                </a:solidFill>
                <a:latin typeface="Consolas" panose="020B0609020204030204" pitchFamily="49" charset="0"/>
              </a:rPr>
              <a:t>function</a:t>
            </a:r>
            <a:r>
              <a:rPr lang="uk-UA" dirty="0">
                <a:solidFill>
                  <a:schemeClr val="bg1"/>
                </a:solidFill>
                <a:latin typeface="Consolas" panose="020B0609020204030204" pitchFamily="49" charset="0"/>
              </a:rPr>
              <a:t>() {            </a:t>
            </a:r>
          </a:p>
          <a:p>
            <a:r>
              <a:rPr lang="uk-UA" dirty="0">
                <a:solidFill>
                  <a:schemeClr val="bg1"/>
                </a:solidFill>
                <a:latin typeface="Consolas" panose="020B0609020204030204" pitchFamily="49" charset="0"/>
              </a:rPr>
              <a:t>        console.log( name, age );</a:t>
            </a:r>
          </a:p>
          <a:p>
            <a:r>
              <a:rPr lang="uk-UA" dirty="0">
                <a:solidFill>
                  <a:schemeClr val="bg1"/>
                </a:solidFill>
                <a:latin typeface="Consolas" panose="020B0609020204030204" pitchFamily="49" charset="0"/>
              </a:rPr>
              <a:t>        findAddress();</a:t>
            </a:r>
          </a:p>
          <a:p>
            <a:r>
              <a:rPr lang="uk-UA" dirty="0">
                <a:solidFill>
                  <a:schemeClr val="bg1"/>
                </a:solidFill>
                <a:latin typeface="Consolas" panose="020B0609020204030204" pitchFamily="49" charset="0"/>
              </a:rPr>
              <a:t>    }</a:t>
            </a:r>
          </a:p>
          <a:p>
            <a:r>
              <a:rPr lang="uk-UA" dirty="0">
                <a:solidFill>
                  <a:schemeClr val="bg1"/>
                </a:solidFill>
                <a:latin typeface="Consolas" panose="020B0609020204030204" pitchFamily="49" charset="0"/>
              </a:rPr>
              <a:t>}</a:t>
            </a:r>
          </a:p>
          <a:p>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const</a:t>
            </a:r>
            <a:r>
              <a:rPr lang="uk-UA"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person</a:t>
            </a:r>
            <a:r>
              <a:rPr lang="uk-UA" dirty="0">
                <a:solidFill>
                  <a:schemeClr val="bg1"/>
                </a:solidFill>
                <a:latin typeface="Consolas" panose="020B0609020204030204" pitchFamily="49" charset="0"/>
              </a:rPr>
              <a:t> = </a:t>
            </a:r>
            <a:r>
              <a:rPr lang="uk-UA" dirty="0">
                <a:solidFill>
                  <a:srgbClr val="0070C0"/>
                </a:solidFill>
                <a:latin typeface="Consolas" panose="020B0609020204030204" pitchFamily="49" charset="0"/>
              </a:rPr>
              <a:t>new</a:t>
            </a:r>
            <a:r>
              <a:rPr lang="uk-UA" dirty="0">
                <a:solidFill>
                  <a:schemeClr val="bg1"/>
                </a:solidFill>
                <a:latin typeface="Consolas" panose="020B0609020204030204" pitchFamily="49" charset="0"/>
              </a:rPr>
              <a:t> Person("Peter", 33); </a:t>
            </a:r>
          </a:p>
          <a:p>
            <a:r>
              <a:rPr lang="uk-UA"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person</a:t>
            </a:r>
            <a:r>
              <a:rPr lang="uk-UA" dirty="0">
                <a:solidFill>
                  <a:schemeClr val="bg1"/>
                </a:solidFill>
                <a:latin typeface="Consolas" panose="020B0609020204030204" pitchFamily="49" charset="0"/>
              </a:rPr>
              <a:t>.findAddress(); </a:t>
            </a:r>
            <a:r>
              <a:rPr lang="uk-UA" dirty="0">
                <a:solidFill>
                  <a:schemeClr val="tx1">
                    <a:lumMod val="50000"/>
                  </a:schemeClr>
                </a:solidFill>
                <a:latin typeface="Consolas" panose="020B0609020204030204" pitchFamily="49" charset="0"/>
              </a:rPr>
              <a:t>// TypeError: p.findAddress is not a function</a:t>
            </a:r>
          </a:p>
          <a:p>
            <a:r>
              <a:rPr lang="uk-UA"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person</a:t>
            </a:r>
            <a:r>
              <a:rPr lang="uk-UA" dirty="0">
                <a:solidFill>
                  <a:schemeClr val="bg1"/>
                </a:solidFill>
                <a:latin typeface="Consolas" panose="020B0609020204030204" pitchFamily="49" charset="0"/>
              </a:rPr>
              <a:t>.getAddress();  </a:t>
            </a:r>
            <a:r>
              <a:rPr lang="uk-UA" dirty="0">
                <a:solidFill>
                  <a:schemeClr val="tx1">
                    <a:lumMod val="50000"/>
                  </a:schemeClr>
                </a:solidFill>
                <a:latin typeface="Consolas" panose="020B0609020204030204" pitchFamily="49" charset="0"/>
              </a:rPr>
              <a:t>// Peter 33</a:t>
            </a:r>
          </a:p>
          <a:p>
            <a:r>
              <a:rPr lang="uk-UA"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     </a:t>
            </a:r>
            <a:r>
              <a:rPr lang="uk-UA" dirty="0">
                <a:solidFill>
                  <a:schemeClr val="tx1">
                    <a:lumMod val="50000"/>
                  </a:schemeClr>
                </a:solidFill>
                <a:latin typeface="Consolas" panose="020B0609020204030204" pitchFamily="49" charset="0"/>
              </a:rPr>
              <a:t>// address is a private</a:t>
            </a:r>
          </a:p>
        </p:txBody>
      </p:sp>
    </p:spTree>
    <p:extLst>
      <p:ext uri="{BB962C8B-B14F-4D97-AF65-F5344CB8AC3E}">
        <p14:creationId xmlns:p14="http://schemas.microsoft.com/office/powerpoint/2010/main" val="70612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t>AGENDA</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685800" y="2505455"/>
            <a:ext cx="10820400" cy="2877247"/>
          </a:xfrm>
        </p:spPr>
        <p:txBody>
          <a:bodyPr/>
          <a:lstStyle/>
          <a:p>
            <a:pPr marL="342900" indent="-342900">
              <a:buFont typeface="Arial" panose="020B0604020202020204" pitchFamily="34" charset="0"/>
              <a:buChar char="•"/>
            </a:pPr>
            <a:r>
              <a:rPr lang="en-US" b="1" dirty="0">
                <a:solidFill>
                  <a:srgbClr val="7030A0"/>
                </a:solidFill>
              </a:rPr>
              <a:t>Inheritance</a:t>
            </a:r>
          </a:p>
          <a:p>
            <a:pPr marL="342900" indent="-342900">
              <a:buFont typeface="Arial" panose="020B0604020202020204" pitchFamily="34" charset="0"/>
              <a:buChar char="•"/>
            </a:pPr>
            <a:r>
              <a:rPr lang="en-US" b="1" dirty="0">
                <a:solidFill>
                  <a:srgbClr val="7030A0"/>
                </a:solidFill>
              </a:rPr>
              <a:t>Prototypal Inheritance</a:t>
            </a:r>
          </a:p>
          <a:p>
            <a:pPr marL="342900" indent="-342900">
              <a:buFont typeface="Arial" panose="020B0604020202020204" pitchFamily="34" charset="0"/>
              <a:buChar char="•"/>
            </a:pPr>
            <a:r>
              <a:rPr lang="en-US" b="1" dirty="0">
                <a:solidFill>
                  <a:srgbClr val="7030A0"/>
                </a:solidFill>
              </a:rPr>
              <a:t>Polymorphism</a:t>
            </a:r>
          </a:p>
          <a:p>
            <a:pPr marL="342900" indent="-342900">
              <a:buFont typeface="Arial" panose="020B0604020202020204" pitchFamily="34" charset="0"/>
              <a:buChar char="•"/>
            </a:pPr>
            <a:r>
              <a:rPr lang="en-US" b="1" dirty="0">
                <a:solidFill>
                  <a:srgbClr val="7030A0"/>
                </a:solidFill>
              </a:rPr>
              <a:t>Encapsulation</a:t>
            </a:r>
          </a:p>
          <a:p>
            <a:pPr marL="342900" indent="-342900">
              <a:buFont typeface="Arial" panose="020B0604020202020204" pitchFamily="34" charset="0"/>
              <a:buChar char="•"/>
            </a:pPr>
            <a:r>
              <a:rPr lang="en-US" b="1" dirty="0">
                <a:solidFill>
                  <a:srgbClr val="7030A0"/>
                </a:solidFill>
              </a:rPr>
              <a:t>Abstraction</a:t>
            </a:r>
          </a:p>
          <a:p>
            <a:pPr marL="342900" indent="-342900">
              <a:buFont typeface="Arial" panose="020B0604020202020204" pitchFamily="34" charset="0"/>
              <a:buChar char="•"/>
            </a:pPr>
            <a:endParaRPr lang="en-US" b="1" dirty="0">
              <a:solidFill>
                <a:srgbClr val="7030A0"/>
              </a:solidFill>
            </a:endParaRPr>
          </a:p>
        </p:txBody>
      </p:sp>
    </p:spTree>
    <p:extLst>
      <p:ext uri="{BB962C8B-B14F-4D97-AF65-F5344CB8AC3E}">
        <p14:creationId xmlns:p14="http://schemas.microsoft.com/office/powerpoint/2010/main" val="192907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OOP. Inheritance</a:t>
            </a:r>
            <a:endParaRPr lang="en-US" b="1" dirty="0"/>
          </a:p>
        </p:txBody>
      </p:sp>
      <p:sp>
        <p:nvSpPr>
          <p:cNvPr id="8" name="Content Placeholder 2">
            <a:extLst>
              <a:ext uri="{FF2B5EF4-FFF2-40B4-BE49-F238E27FC236}">
                <a16:creationId xmlns:a16="http://schemas.microsoft.com/office/drawing/2014/main" id="{0E4E346E-7787-48E0-B381-F59FAB0E12D0}"/>
              </a:ext>
            </a:extLst>
          </p:cNvPr>
          <p:cNvSpPr>
            <a:spLocks noGrp="1"/>
          </p:cNvSpPr>
          <p:nvPr>
            <p:ph type="body" sz="quarter" idx="10"/>
          </p:nvPr>
        </p:nvSpPr>
        <p:spPr>
          <a:xfrm>
            <a:off x="348645" y="1765537"/>
            <a:ext cx="11494709" cy="5454388"/>
          </a:xfrm>
        </p:spPr>
        <p:txBody>
          <a:bodyPr rtlCol="0">
            <a:noAutofit/>
          </a:bodyPr>
          <a:lstStyle/>
          <a:p>
            <a:pPr marL="0" lvl="1" algn="just" defTabSz="360000"/>
            <a:r>
              <a:rPr lang="ru-RU" dirty="0">
                <a:solidFill>
                  <a:schemeClr val="bg1"/>
                </a:solidFill>
                <a:latin typeface="+mn-lt"/>
                <a:cs typeface="Consolas" pitchFamily="49" charset="0"/>
              </a:rPr>
              <a:t>      </a:t>
            </a:r>
            <a:r>
              <a:rPr lang="en-US" dirty="0">
                <a:solidFill>
                  <a:schemeClr val="bg1"/>
                </a:solidFill>
                <a:latin typeface="+mn-lt"/>
                <a:cs typeface="Consolas" pitchFamily="49" charset="0"/>
              </a:rPr>
              <a:t>Inheritance means that an object (class) can inherit the methods and properties of the parent object (class). This avoids duplication of code.</a:t>
            </a:r>
            <a:endParaRPr lang="uk-UA" dirty="0">
              <a:solidFill>
                <a:schemeClr val="bg1"/>
              </a:solidFill>
              <a:latin typeface="+mn-lt"/>
              <a:cs typeface="Consolas" pitchFamily="49" charset="0"/>
            </a:endParaRPr>
          </a:p>
          <a:p>
            <a:pPr marL="0" lvl="1" algn="just" defTabSz="360000"/>
            <a:r>
              <a:rPr lang="uk-UA" dirty="0">
                <a:solidFill>
                  <a:schemeClr val="bg1"/>
                </a:solidFill>
              </a:rPr>
              <a:t>     </a:t>
            </a:r>
            <a:r>
              <a:rPr lang="en-US" dirty="0">
                <a:solidFill>
                  <a:schemeClr val="bg1"/>
                </a:solidFill>
              </a:rPr>
              <a:t>To inherit one class from another, the </a:t>
            </a:r>
            <a:r>
              <a:rPr lang="en-US" b="1" dirty="0">
                <a:solidFill>
                  <a:srgbClr val="7030A0"/>
                </a:solidFill>
              </a:rPr>
              <a:t>extends</a:t>
            </a:r>
            <a:r>
              <a:rPr lang="en-US" dirty="0">
                <a:solidFill>
                  <a:schemeClr val="bg1"/>
                </a:solidFill>
              </a:rPr>
              <a:t> operator is used in the class definition, followed by the name of the base class.</a:t>
            </a:r>
            <a:endParaRPr lang="ru-RU" dirty="0">
              <a:solidFill>
                <a:schemeClr val="bg1"/>
              </a:solidFill>
              <a:latin typeface="Consolas" pitchFamily="49" charset="0"/>
              <a:cs typeface="Consolas" pitchFamily="49" charset="0"/>
            </a:endParaRPr>
          </a:p>
          <a:p>
            <a:pPr marL="0" lvl="1" algn="just" defTabSz="360000"/>
            <a:endParaRPr lang="ru-RU" sz="1800" dirty="0">
              <a:solidFill>
                <a:schemeClr val="bg1"/>
              </a:solidFill>
              <a:latin typeface="+mn-lt"/>
              <a:cs typeface="Consolas" pitchFamily="49" charset="0"/>
            </a:endParaRPr>
          </a:p>
        </p:txBody>
      </p:sp>
      <p:sp>
        <p:nvSpPr>
          <p:cNvPr id="2" name="Rectangle 1">
            <a:extLst>
              <a:ext uri="{FF2B5EF4-FFF2-40B4-BE49-F238E27FC236}">
                <a16:creationId xmlns:a16="http://schemas.microsoft.com/office/drawing/2014/main" id="{EFF8F9EB-D491-484A-B025-78A1B772A31E}"/>
              </a:ext>
            </a:extLst>
          </p:cNvPr>
          <p:cNvSpPr/>
          <p:nvPr/>
        </p:nvSpPr>
        <p:spPr>
          <a:xfrm>
            <a:off x="246888" y="3134374"/>
            <a:ext cx="5138928" cy="2585323"/>
          </a:xfrm>
          <a:prstGeom prst="rect">
            <a:avLst/>
          </a:prstGeom>
        </p:spPr>
        <p:txBody>
          <a:bodyPr wrap="square">
            <a:spAutoFit/>
          </a:bodyPr>
          <a:lstStyle/>
          <a:p>
            <a:r>
              <a:rPr lang="en-US" dirty="0">
                <a:solidFill>
                  <a:srgbClr val="0070C0"/>
                </a:solidFill>
                <a:latin typeface="Consolas" pitchFamily="49" charset="0"/>
                <a:cs typeface="Consolas" pitchFamily="49" charset="0"/>
              </a:rPr>
              <a:t>class </a:t>
            </a:r>
            <a:r>
              <a:rPr lang="en-US" dirty="0">
                <a:solidFill>
                  <a:schemeClr val="bg1"/>
                </a:solidFill>
                <a:latin typeface="Consolas" pitchFamily="49" charset="0"/>
                <a:cs typeface="Consolas" pitchFamily="49" charset="0"/>
              </a:rPr>
              <a:t>Vehicle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constructor</a:t>
            </a:r>
            <a:r>
              <a:rPr lang="en-US" dirty="0">
                <a:solidFill>
                  <a:schemeClr val="bg1"/>
                </a:solidFill>
                <a:latin typeface="Consolas" pitchFamily="49" charset="0"/>
                <a:cs typeface="Consolas" pitchFamily="49" charset="0"/>
              </a:rPr>
              <a:t>(kind) {            </a:t>
            </a:r>
          </a:p>
          <a:p>
            <a:r>
              <a:rPr lang="en-US" dirty="0">
                <a:solidFill>
                  <a:schemeClr val="bg1"/>
                </a:solidFill>
                <a:latin typeface="Consolas" pitchFamily="49" charset="0"/>
                <a:cs typeface="Consolas" pitchFamily="49" charset="0"/>
              </a:rPr>
              <a:t>       </a:t>
            </a:r>
            <a:r>
              <a:rPr lang="en-US" dirty="0" err="1">
                <a:solidFill>
                  <a:srgbClr val="0070C0"/>
                </a:solidFill>
                <a:latin typeface="Consolas" pitchFamily="49" charset="0"/>
                <a:cs typeface="Consolas" pitchFamily="49" charset="0"/>
              </a:rPr>
              <a:t>this</a:t>
            </a:r>
            <a:r>
              <a:rPr lang="en-US" dirty="0" err="1">
                <a:solidFill>
                  <a:schemeClr val="bg1"/>
                </a:solidFill>
                <a:latin typeface="Consolas" pitchFamily="49" charset="0"/>
                <a:cs typeface="Consolas" pitchFamily="49" charset="0"/>
              </a:rPr>
              <a:t>.kind</a:t>
            </a:r>
            <a:r>
              <a:rPr lang="en-US" dirty="0">
                <a:solidFill>
                  <a:schemeClr val="bg1"/>
                </a:solidFill>
                <a:latin typeface="Consolas" pitchFamily="49" charset="0"/>
                <a:cs typeface="Consolas" pitchFamily="49" charset="0"/>
              </a:rPr>
              <a:t> = kind;</a:t>
            </a:r>
          </a:p>
          <a:p>
            <a:r>
              <a:rPr lang="en-US" dirty="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drive() {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console.log</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this.kind</a:t>
            </a:r>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і</a:t>
            </a:r>
            <a:r>
              <a:rPr lang="en-US" dirty="0">
                <a:solidFill>
                  <a:schemeClr val="bg1"/>
                </a:solidFill>
                <a:latin typeface="Consolas" pitchFamily="49" charset="0"/>
                <a:cs typeface="Consolas" pitchFamily="49" charset="0"/>
              </a:rPr>
              <a:t>s 	driving`);</a:t>
            </a:r>
          </a:p>
          <a:p>
            <a:r>
              <a:rPr lang="en-US" dirty="0">
                <a:solidFill>
                  <a:schemeClr val="bg1"/>
                </a:solidFill>
                <a:latin typeface="Consolas" pitchFamily="49" charset="0"/>
                <a:cs typeface="Consolas" pitchFamily="49" charset="0"/>
              </a:rPr>
              <a:t>   }</a:t>
            </a:r>
          </a:p>
          <a:p>
            <a:r>
              <a:rPr lang="ru-RU" dirty="0">
                <a:solidFill>
                  <a:schemeClr val="bg1"/>
                </a:solidFill>
                <a:latin typeface="Consolas" pitchFamily="49" charset="0"/>
                <a:cs typeface="Consolas" pitchFamily="49" charset="0"/>
              </a:rPr>
              <a:t>}</a:t>
            </a:r>
          </a:p>
        </p:txBody>
      </p:sp>
      <p:sp>
        <p:nvSpPr>
          <p:cNvPr id="3" name="Rectangle 2">
            <a:extLst>
              <a:ext uri="{FF2B5EF4-FFF2-40B4-BE49-F238E27FC236}">
                <a16:creationId xmlns:a16="http://schemas.microsoft.com/office/drawing/2014/main" id="{B758FA0B-D796-4621-9D1C-DCDE32D797FD}"/>
              </a:ext>
            </a:extLst>
          </p:cNvPr>
          <p:cNvSpPr/>
          <p:nvPr/>
        </p:nvSpPr>
        <p:spPr>
          <a:xfrm>
            <a:off x="4398264" y="2646071"/>
            <a:ext cx="8147303" cy="3416320"/>
          </a:xfrm>
          <a:prstGeom prst="rect">
            <a:avLst/>
          </a:prstGeom>
        </p:spPr>
        <p:txBody>
          <a:bodyPr wrap="square">
            <a:spAutoFit/>
          </a:bodyPr>
          <a:lstStyle/>
          <a:p>
            <a:r>
              <a:rPr lang="ru-RU"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class</a:t>
            </a:r>
            <a:r>
              <a:rPr lang="en-US" dirty="0">
                <a:solidFill>
                  <a:schemeClr val="bg1"/>
                </a:solidFill>
                <a:latin typeface="Consolas" pitchFamily="49" charset="0"/>
                <a:cs typeface="Consolas" pitchFamily="49" charset="0"/>
              </a:rPr>
              <a:t> Car </a:t>
            </a:r>
            <a:r>
              <a:rPr lang="en-US" b="1" dirty="0">
                <a:solidFill>
                  <a:srgbClr val="7030A0"/>
                </a:solidFill>
                <a:latin typeface="Consolas" pitchFamily="49" charset="0"/>
                <a:cs typeface="Consolas" pitchFamily="49" charset="0"/>
              </a:rPr>
              <a:t>extends</a:t>
            </a:r>
            <a:r>
              <a:rPr lang="en-US" dirty="0">
                <a:solidFill>
                  <a:schemeClr val="bg1"/>
                </a:solidFill>
                <a:latin typeface="Consolas" pitchFamily="49" charset="0"/>
                <a:cs typeface="Consolas" pitchFamily="49" charset="0"/>
              </a:rPr>
              <a:t> Vehicle {</a:t>
            </a:r>
          </a:p>
          <a:p>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carryPassengers</a:t>
            </a:r>
            <a:r>
              <a:rPr lang="en-US" dirty="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 console.log</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this.kind</a:t>
            </a:r>
            <a:r>
              <a:rPr lang="en-US" dirty="0">
                <a:solidFill>
                  <a:schemeClr val="bg1"/>
                </a:solidFill>
                <a:latin typeface="Consolas" pitchFamily="49" charset="0"/>
                <a:cs typeface="Consolas" pitchFamily="49" charset="0"/>
              </a:rPr>
              <a:t>} carries</a:t>
            </a:r>
            <a:r>
              <a:rPr lang="uk-UA"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passengers`);</a:t>
            </a:r>
          </a:p>
          <a:p>
            <a:r>
              <a:rPr lang="en-US" dirty="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p>
          <a:p>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const</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miniven</a:t>
            </a:r>
            <a:r>
              <a:rPr lang="en-US" dirty="0">
                <a:solidFill>
                  <a:schemeClr val="bg1"/>
                </a:solidFill>
                <a:latin typeface="Consolas" pitchFamily="49" charset="0"/>
                <a:cs typeface="Consolas" pitchFamily="49" charset="0"/>
              </a:rPr>
              <a:t> = </a:t>
            </a:r>
            <a:r>
              <a:rPr lang="en-US" dirty="0">
                <a:solidFill>
                  <a:srgbClr val="0070C0"/>
                </a:solidFill>
                <a:latin typeface="Consolas" pitchFamily="49" charset="0"/>
                <a:cs typeface="Consolas" pitchFamily="49" charset="0"/>
              </a:rPr>
              <a:t>new</a:t>
            </a:r>
            <a:r>
              <a:rPr lang="en-US" dirty="0">
                <a:solidFill>
                  <a:schemeClr val="bg1"/>
                </a:solidFill>
                <a:latin typeface="Consolas" pitchFamily="49" charset="0"/>
                <a:cs typeface="Consolas" pitchFamily="49" charset="0"/>
              </a:rPr>
              <a:t> Car("Renault Scenic");</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miniven.drive</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Renault Scenic </a:t>
            </a:r>
            <a:r>
              <a:rPr lang="uk-UA" dirty="0">
                <a:solidFill>
                  <a:schemeClr val="tx1">
                    <a:lumMod val="50000"/>
                  </a:schemeClr>
                </a:solidFill>
                <a:latin typeface="Consolas" pitchFamily="49" charset="0"/>
                <a:cs typeface="Consolas" pitchFamily="49" charset="0"/>
              </a:rPr>
              <a:t>і</a:t>
            </a:r>
            <a:r>
              <a:rPr lang="en-US" dirty="0">
                <a:solidFill>
                  <a:schemeClr val="tx1">
                    <a:lumMod val="50000"/>
                  </a:schemeClr>
                </a:solidFill>
                <a:latin typeface="Consolas" pitchFamily="49" charset="0"/>
                <a:cs typeface="Consolas" pitchFamily="49" charset="0"/>
              </a:rPr>
              <a:t>s driving</a:t>
            </a:r>
          </a:p>
          <a:p>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miniven.carryPassengers</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Renault Scenic carries 		      			   passengers</a:t>
            </a:r>
            <a:endParaRPr lang="ru-RU" dirty="0">
              <a:solidFill>
                <a:schemeClr val="tx1">
                  <a:lumMod val="50000"/>
                </a:schemeClr>
              </a:solidFill>
              <a:latin typeface="Consolas" pitchFamily="49" charset="0"/>
              <a:cs typeface="Consolas" pitchFamily="49" charset="0"/>
            </a:endParaRPr>
          </a:p>
          <a:p>
            <a:r>
              <a:rPr lang="ru-RU" dirty="0">
                <a:solidFill>
                  <a:schemeClr val="tx1">
                    <a:lumMod val="50000"/>
                  </a:schemeClr>
                </a:solidFill>
                <a:latin typeface="Consolas" pitchFamily="49" charset="0"/>
                <a:cs typeface="Consolas" pitchFamily="49" charset="0"/>
              </a:rPr>
              <a:t>        </a:t>
            </a:r>
          </a:p>
        </p:txBody>
      </p:sp>
      <p:sp>
        <p:nvSpPr>
          <p:cNvPr id="4" name="Rectangle 3">
            <a:extLst>
              <a:ext uri="{FF2B5EF4-FFF2-40B4-BE49-F238E27FC236}">
                <a16:creationId xmlns:a16="http://schemas.microsoft.com/office/drawing/2014/main" id="{1ABDA128-5C39-48AB-BA2C-08CEE9DD7E58}"/>
              </a:ext>
            </a:extLst>
          </p:cNvPr>
          <p:cNvSpPr/>
          <p:nvPr/>
        </p:nvSpPr>
        <p:spPr>
          <a:xfrm>
            <a:off x="246888" y="5994826"/>
            <a:ext cx="8677656" cy="646331"/>
          </a:xfrm>
          <a:prstGeom prst="rect">
            <a:avLst/>
          </a:prstGeom>
        </p:spPr>
        <p:txBody>
          <a:bodyPr wrap="square">
            <a:spAutoFit/>
          </a:bodyPr>
          <a:lstStyle/>
          <a:p>
            <a:r>
              <a:rPr lang="en-US" dirty="0">
                <a:solidFill>
                  <a:schemeClr val="bg1"/>
                </a:solidFill>
                <a:latin typeface="+mn-lt"/>
              </a:rPr>
              <a:t>The </a:t>
            </a:r>
            <a:r>
              <a:rPr lang="en-US" dirty="0">
                <a:solidFill>
                  <a:schemeClr val="bg1"/>
                </a:solidFill>
                <a:latin typeface="+mn-lt"/>
                <a:cs typeface="Consolas" pitchFamily="49" charset="0"/>
              </a:rPr>
              <a:t>Vehicle</a:t>
            </a:r>
            <a:r>
              <a:rPr lang="en-US" dirty="0">
                <a:solidFill>
                  <a:schemeClr val="bg1"/>
                </a:solidFill>
                <a:latin typeface="+mn-lt"/>
              </a:rPr>
              <a:t> class is also called the </a:t>
            </a:r>
            <a:r>
              <a:rPr lang="en-US" b="1" dirty="0">
                <a:solidFill>
                  <a:srgbClr val="7030A0"/>
                </a:solidFill>
                <a:latin typeface="+mn-lt"/>
              </a:rPr>
              <a:t>base class, the parent class, the superclass</a:t>
            </a:r>
            <a:r>
              <a:rPr lang="en-US" dirty="0">
                <a:solidFill>
                  <a:schemeClr val="bg1"/>
                </a:solidFill>
                <a:latin typeface="+mn-lt"/>
              </a:rPr>
              <a:t>, and the </a:t>
            </a:r>
            <a:r>
              <a:rPr lang="en-US" dirty="0">
                <a:solidFill>
                  <a:schemeClr val="bg1"/>
                </a:solidFill>
                <a:latin typeface="+mn-lt"/>
                <a:cs typeface="Consolas" pitchFamily="49" charset="0"/>
              </a:rPr>
              <a:t>Car</a:t>
            </a:r>
            <a:r>
              <a:rPr lang="en-US" dirty="0">
                <a:solidFill>
                  <a:schemeClr val="bg1"/>
                </a:solidFill>
                <a:latin typeface="+mn-lt"/>
              </a:rPr>
              <a:t> class is called the heir class, </a:t>
            </a:r>
            <a:r>
              <a:rPr lang="en-US" b="1" dirty="0">
                <a:solidFill>
                  <a:srgbClr val="7030A0"/>
                </a:solidFill>
                <a:latin typeface="+mn-lt"/>
              </a:rPr>
              <a:t>subclass</a:t>
            </a:r>
            <a:r>
              <a:rPr lang="en-US" dirty="0">
                <a:latin typeface="+mn-lt"/>
              </a:rPr>
              <a:t>, </a:t>
            </a:r>
            <a:r>
              <a:rPr lang="en-US" dirty="0">
                <a:solidFill>
                  <a:schemeClr val="bg1"/>
                </a:solidFill>
                <a:latin typeface="+mn-lt"/>
              </a:rPr>
              <a:t>and</a:t>
            </a:r>
            <a:r>
              <a:rPr lang="en-US" dirty="0">
                <a:latin typeface="+mn-lt"/>
              </a:rPr>
              <a:t> </a:t>
            </a:r>
            <a:r>
              <a:rPr lang="en-US" b="1" dirty="0">
                <a:solidFill>
                  <a:srgbClr val="7030A0"/>
                </a:solidFill>
                <a:latin typeface="+mn-lt"/>
              </a:rPr>
              <a:t>derived class</a:t>
            </a:r>
            <a:r>
              <a:rPr lang="en-US" dirty="0">
                <a:solidFill>
                  <a:schemeClr val="bg1"/>
                </a:solidFill>
                <a:latin typeface="+mn-lt"/>
              </a:rPr>
              <a:t>.</a:t>
            </a:r>
            <a:endParaRPr lang="ru-RU" dirty="0">
              <a:solidFill>
                <a:schemeClr val="bg1"/>
              </a:solidFill>
              <a:latin typeface="+mn-lt"/>
            </a:endParaRPr>
          </a:p>
        </p:txBody>
      </p:sp>
    </p:spTree>
    <p:extLst>
      <p:ext uri="{BB962C8B-B14F-4D97-AF65-F5344CB8AC3E}">
        <p14:creationId xmlns:p14="http://schemas.microsoft.com/office/powerpoint/2010/main" val="421682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a:xfrm>
            <a:off x="685799" y="358666"/>
            <a:ext cx="10820400" cy="685800"/>
          </a:xfrm>
        </p:spPr>
        <p:txBody>
          <a:bodyPr/>
          <a:lstStyle/>
          <a:p>
            <a:r>
              <a:rPr lang="en-US" b="1" dirty="0">
                <a:latin typeface="Proxima Nova Black" charset="0"/>
              </a:rPr>
              <a:t>Inheritance</a:t>
            </a:r>
            <a:r>
              <a:rPr lang="uk-UA" b="1" dirty="0">
                <a:latin typeface="Proxima Nova Black" charset="0"/>
              </a:rPr>
              <a:t>. </a:t>
            </a:r>
            <a:r>
              <a:rPr lang="en-US" b="1" dirty="0">
                <a:latin typeface="Proxima Nova Black" charset="0"/>
              </a:rPr>
              <a:t>super keyword</a:t>
            </a:r>
            <a:r>
              <a:rPr lang="uk-UA" b="1" dirty="0">
                <a:latin typeface="Proxima Nova Black" charset="0"/>
              </a:rPr>
              <a:t>.</a:t>
            </a:r>
            <a:r>
              <a:rPr lang="en-US" dirty="0"/>
              <a:t> Constructor</a:t>
            </a:r>
            <a:r>
              <a:rPr lang="uk-UA" dirty="0"/>
              <a:t> </a:t>
            </a:r>
            <a:r>
              <a:rPr lang="en-US" dirty="0"/>
              <a:t>overriding</a:t>
            </a:r>
            <a:endParaRPr lang="en-US" b="1" dirty="0"/>
          </a:p>
        </p:txBody>
      </p:sp>
      <p:sp>
        <p:nvSpPr>
          <p:cNvPr id="8" name="Content Placeholder 2">
            <a:extLst>
              <a:ext uri="{FF2B5EF4-FFF2-40B4-BE49-F238E27FC236}">
                <a16:creationId xmlns:a16="http://schemas.microsoft.com/office/drawing/2014/main" id="{0E4E346E-7787-48E0-B381-F59FAB0E12D0}"/>
              </a:ext>
            </a:extLst>
          </p:cNvPr>
          <p:cNvSpPr>
            <a:spLocks noGrp="1"/>
          </p:cNvSpPr>
          <p:nvPr>
            <p:ph type="body" sz="quarter" idx="10"/>
          </p:nvPr>
        </p:nvSpPr>
        <p:spPr>
          <a:xfrm>
            <a:off x="348645" y="1765537"/>
            <a:ext cx="11494709" cy="5454388"/>
          </a:xfrm>
        </p:spPr>
        <p:txBody>
          <a:bodyPr rtlCol="0">
            <a:noAutofit/>
          </a:bodyPr>
          <a:lstStyle/>
          <a:p>
            <a:pPr marL="0" lvl="1" algn="just" defTabSz="360000"/>
            <a:r>
              <a:rPr lang="en-US" dirty="0">
                <a:solidFill>
                  <a:schemeClr val="bg1"/>
                </a:solidFill>
                <a:latin typeface="+mn-lt"/>
                <a:cs typeface="Consolas" pitchFamily="49" charset="0"/>
              </a:rPr>
              <a:t>A child class, like a parent class, can define constructors, properties, and methods. However, using the word super, a child class can refer to the functionality defined in the parent class. For example, in the Car constructor, you can manually not set the properties kind, speed, but using the expression super (kind, speed) call the constructor of the parent class and thereby transfer the work of setting these properties to the parent class.</a:t>
            </a:r>
            <a:endParaRPr lang="ru-RU" dirty="0">
              <a:solidFill>
                <a:schemeClr val="bg1"/>
              </a:solidFill>
              <a:latin typeface="+mn-lt"/>
              <a:cs typeface="Consolas" pitchFamily="49" charset="0"/>
            </a:endParaRPr>
          </a:p>
        </p:txBody>
      </p:sp>
      <p:sp>
        <p:nvSpPr>
          <p:cNvPr id="2" name="Rectangle 1">
            <a:extLst>
              <a:ext uri="{FF2B5EF4-FFF2-40B4-BE49-F238E27FC236}">
                <a16:creationId xmlns:a16="http://schemas.microsoft.com/office/drawing/2014/main" id="{EFF8F9EB-D491-484A-B025-78A1B772A31E}"/>
              </a:ext>
            </a:extLst>
          </p:cNvPr>
          <p:cNvSpPr/>
          <p:nvPr/>
        </p:nvSpPr>
        <p:spPr>
          <a:xfrm>
            <a:off x="274320" y="3061570"/>
            <a:ext cx="5385816" cy="2862322"/>
          </a:xfrm>
          <a:prstGeom prst="rect">
            <a:avLst/>
          </a:prstGeom>
        </p:spPr>
        <p:txBody>
          <a:bodyPr wrap="square">
            <a:spAutoFit/>
          </a:bodyPr>
          <a:lstStyle/>
          <a:p>
            <a:r>
              <a:rPr lang="en-US" dirty="0">
                <a:solidFill>
                  <a:srgbClr val="0070C0"/>
                </a:solidFill>
                <a:latin typeface="Consolas" pitchFamily="49" charset="0"/>
                <a:cs typeface="Consolas" pitchFamily="49" charset="0"/>
              </a:rPr>
              <a:t>class </a:t>
            </a:r>
            <a:r>
              <a:rPr lang="en-US" dirty="0">
                <a:solidFill>
                  <a:schemeClr val="bg1"/>
                </a:solidFill>
                <a:latin typeface="Consolas" pitchFamily="49" charset="0"/>
                <a:cs typeface="Consolas" pitchFamily="49" charset="0"/>
              </a:rPr>
              <a:t>Vehicle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constructor</a:t>
            </a:r>
            <a:r>
              <a:rPr lang="en-US" dirty="0">
                <a:solidFill>
                  <a:schemeClr val="bg1"/>
                </a:solidFill>
                <a:latin typeface="Consolas" pitchFamily="49" charset="0"/>
                <a:cs typeface="Consolas" pitchFamily="49" charset="0"/>
              </a:rPr>
              <a:t>(kind, speed) {            </a:t>
            </a:r>
          </a:p>
          <a:p>
            <a:r>
              <a:rPr lang="en-US" dirty="0">
                <a:solidFill>
                  <a:schemeClr val="bg1"/>
                </a:solidFill>
                <a:latin typeface="Consolas" pitchFamily="49" charset="0"/>
                <a:cs typeface="Consolas" pitchFamily="49" charset="0"/>
              </a:rPr>
              <a:t>       </a:t>
            </a:r>
            <a:r>
              <a:rPr lang="en-US" dirty="0" err="1">
                <a:solidFill>
                  <a:srgbClr val="0070C0"/>
                </a:solidFill>
                <a:latin typeface="Consolas" pitchFamily="49" charset="0"/>
                <a:cs typeface="Consolas" pitchFamily="49" charset="0"/>
              </a:rPr>
              <a:t>this</a:t>
            </a:r>
            <a:r>
              <a:rPr lang="en-US" dirty="0" err="1">
                <a:solidFill>
                  <a:schemeClr val="bg1"/>
                </a:solidFill>
                <a:latin typeface="Consolas" pitchFamily="49" charset="0"/>
                <a:cs typeface="Consolas" pitchFamily="49" charset="0"/>
              </a:rPr>
              <a:t>.kind</a:t>
            </a:r>
            <a:r>
              <a:rPr lang="en-US" dirty="0">
                <a:solidFill>
                  <a:schemeClr val="bg1"/>
                </a:solidFill>
                <a:latin typeface="Consolas" pitchFamily="49" charset="0"/>
                <a:cs typeface="Consolas" pitchFamily="49" charset="0"/>
              </a:rPr>
              <a:t> = kind;</a:t>
            </a:r>
          </a:p>
          <a:p>
            <a:r>
              <a:rPr lang="en-US" dirty="0">
                <a:solidFill>
                  <a:schemeClr val="bg1"/>
                </a:solidFill>
                <a:latin typeface="Consolas" pitchFamily="49" charset="0"/>
                <a:cs typeface="Consolas" pitchFamily="49" charset="0"/>
              </a:rPr>
              <a:t>	</a:t>
            </a:r>
            <a:r>
              <a:rPr lang="en-US" dirty="0" err="1">
                <a:solidFill>
                  <a:srgbClr val="0070C0"/>
                </a:solidFill>
                <a:latin typeface="Consolas" pitchFamily="49" charset="0"/>
                <a:cs typeface="Consolas" pitchFamily="49" charset="0"/>
              </a:rPr>
              <a:t>this</a:t>
            </a:r>
            <a:r>
              <a:rPr lang="en-US" dirty="0" err="1">
                <a:solidFill>
                  <a:schemeClr val="bg1"/>
                </a:solidFill>
                <a:latin typeface="Consolas" pitchFamily="49" charset="0"/>
                <a:cs typeface="Consolas" pitchFamily="49" charset="0"/>
              </a:rPr>
              <a:t>.speed</a:t>
            </a:r>
            <a:r>
              <a:rPr lang="en-US" dirty="0">
                <a:solidFill>
                  <a:schemeClr val="bg1"/>
                </a:solidFill>
                <a:latin typeface="Consolas" pitchFamily="49" charset="0"/>
                <a:cs typeface="Consolas" pitchFamily="49" charset="0"/>
              </a:rPr>
              <a:t> = speed;</a:t>
            </a:r>
          </a:p>
          <a:p>
            <a:r>
              <a:rPr lang="en-US" dirty="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drive() {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console.log</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this.kind</a:t>
            </a:r>
            <a:r>
              <a:rPr lang="en-US" dirty="0">
                <a:solidFill>
                  <a:schemeClr val="bg1"/>
                </a:solidFill>
                <a:latin typeface="Consolas" pitchFamily="49" charset="0"/>
                <a:cs typeface="Consolas" pitchFamily="49" charset="0"/>
              </a:rPr>
              <a:t>} </a:t>
            </a:r>
            <a:r>
              <a:rPr lang="uk-UA" dirty="0">
                <a:solidFill>
                  <a:schemeClr val="bg1"/>
                </a:solidFill>
                <a:latin typeface="Consolas" pitchFamily="49" charset="0"/>
                <a:cs typeface="Consolas" pitchFamily="49" charset="0"/>
              </a:rPr>
              <a:t>і</a:t>
            </a:r>
            <a:r>
              <a:rPr lang="en-US" dirty="0">
                <a:solidFill>
                  <a:schemeClr val="bg1"/>
                </a:solidFill>
                <a:latin typeface="Consolas" pitchFamily="49" charset="0"/>
                <a:cs typeface="Consolas" pitchFamily="49" charset="0"/>
              </a:rPr>
              <a:t>s 	driving`);</a:t>
            </a:r>
          </a:p>
          <a:p>
            <a:r>
              <a:rPr lang="en-US" dirty="0">
                <a:solidFill>
                  <a:schemeClr val="bg1"/>
                </a:solidFill>
                <a:latin typeface="Consolas" pitchFamily="49" charset="0"/>
                <a:cs typeface="Consolas" pitchFamily="49" charset="0"/>
              </a:rPr>
              <a:t>   }</a:t>
            </a:r>
          </a:p>
          <a:p>
            <a:r>
              <a:rPr lang="ru-RU" dirty="0">
                <a:solidFill>
                  <a:schemeClr val="bg1"/>
                </a:solidFill>
                <a:latin typeface="Consolas" pitchFamily="49" charset="0"/>
                <a:cs typeface="Consolas" pitchFamily="49" charset="0"/>
              </a:rPr>
              <a:t>}</a:t>
            </a:r>
          </a:p>
        </p:txBody>
      </p:sp>
      <p:sp>
        <p:nvSpPr>
          <p:cNvPr id="3" name="Rectangle 2">
            <a:extLst>
              <a:ext uri="{FF2B5EF4-FFF2-40B4-BE49-F238E27FC236}">
                <a16:creationId xmlns:a16="http://schemas.microsoft.com/office/drawing/2014/main" id="{B758FA0B-D796-4621-9D1C-DCDE32D797FD}"/>
              </a:ext>
            </a:extLst>
          </p:cNvPr>
          <p:cNvSpPr/>
          <p:nvPr/>
        </p:nvSpPr>
        <p:spPr>
          <a:xfrm>
            <a:off x="4517136" y="2610683"/>
            <a:ext cx="8147303" cy="4247317"/>
          </a:xfrm>
          <a:prstGeom prst="rect">
            <a:avLst/>
          </a:prstGeom>
        </p:spPr>
        <p:txBody>
          <a:bodyPr wrap="square">
            <a:spAutoFit/>
          </a:bodyPr>
          <a:lstStyle/>
          <a:p>
            <a:r>
              <a:rPr lang="ru-RU"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class</a:t>
            </a:r>
            <a:r>
              <a:rPr lang="en-US" dirty="0">
                <a:solidFill>
                  <a:schemeClr val="bg1"/>
                </a:solidFill>
                <a:latin typeface="Consolas" pitchFamily="49" charset="0"/>
                <a:cs typeface="Consolas" pitchFamily="49" charset="0"/>
              </a:rPr>
              <a:t> Car </a:t>
            </a:r>
            <a:r>
              <a:rPr lang="en-US" b="1" dirty="0">
                <a:solidFill>
                  <a:srgbClr val="7030A0"/>
                </a:solidFill>
                <a:latin typeface="Consolas" pitchFamily="49" charset="0"/>
                <a:cs typeface="Consolas" pitchFamily="49" charset="0"/>
              </a:rPr>
              <a:t>extends</a:t>
            </a:r>
            <a:r>
              <a:rPr lang="en-US" dirty="0">
                <a:solidFill>
                  <a:schemeClr val="bg1"/>
                </a:solidFill>
                <a:latin typeface="Consolas" pitchFamily="49" charset="0"/>
                <a:cs typeface="Consolas" pitchFamily="49" charset="0"/>
              </a:rPr>
              <a:t> Vehicle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constructor</a:t>
            </a:r>
            <a:r>
              <a:rPr lang="en-US" dirty="0">
                <a:solidFill>
                  <a:schemeClr val="bg1"/>
                </a:solidFill>
                <a:latin typeface="Consolas" pitchFamily="49" charset="0"/>
                <a:cs typeface="Consolas" pitchFamily="49" charset="0"/>
              </a:rPr>
              <a:t>(kind, speed, passengers) {            </a:t>
            </a:r>
          </a:p>
          <a:p>
            <a:r>
              <a:rPr lang="en-US" dirty="0">
                <a:solidFill>
                  <a:schemeClr val="bg1"/>
                </a:solidFill>
                <a:latin typeface="Consolas" pitchFamily="49" charset="0"/>
                <a:cs typeface="Consolas" pitchFamily="49" charset="0"/>
              </a:rPr>
              <a:t>       		</a:t>
            </a:r>
            <a:r>
              <a:rPr lang="en-US" b="1" dirty="0">
                <a:solidFill>
                  <a:srgbClr val="7030A0"/>
                </a:solidFill>
                <a:latin typeface="Consolas" pitchFamily="49" charset="0"/>
                <a:cs typeface="Consolas" pitchFamily="49" charset="0"/>
              </a:rPr>
              <a:t>super</a:t>
            </a:r>
            <a:r>
              <a:rPr lang="en-US" dirty="0">
                <a:solidFill>
                  <a:schemeClr val="bg1"/>
                </a:solidFill>
                <a:latin typeface="Consolas" pitchFamily="49" charset="0"/>
                <a:cs typeface="Consolas" pitchFamily="49" charset="0"/>
              </a:rPr>
              <a:t>(kind, speed);</a:t>
            </a:r>
          </a:p>
          <a:p>
            <a:r>
              <a:rPr lang="en-US" dirty="0">
                <a:solidFill>
                  <a:schemeClr val="bg1"/>
                </a:solidFill>
                <a:latin typeface="Consolas" pitchFamily="49" charset="0"/>
                <a:cs typeface="Consolas" pitchFamily="49" charset="0"/>
              </a:rPr>
              <a:t>		</a:t>
            </a:r>
            <a:r>
              <a:rPr lang="en-US" dirty="0" err="1">
                <a:solidFill>
                  <a:srgbClr val="0070C0"/>
                </a:solidFill>
                <a:latin typeface="Consolas" pitchFamily="49" charset="0"/>
                <a:cs typeface="Consolas" pitchFamily="49" charset="0"/>
              </a:rPr>
              <a:t>this</a:t>
            </a:r>
            <a:r>
              <a:rPr lang="en-US" dirty="0" err="1">
                <a:solidFill>
                  <a:schemeClr val="bg1"/>
                </a:solidFill>
                <a:latin typeface="Consolas" pitchFamily="49" charset="0"/>
                <a:cs typeface="Consolas" pitchFamily="49" charset="0"/>
              </a:rPr>
              <a:t>.passengers</a:t>
            </a:r>
            <a:r>
              <a:rPr lang="en-US" dirty="0">
                <a:solidFill>
                  <a:schemeClr val="bg1"/>
                </a:solidFill>
                <a:latin typeface="Consolas" pitchFamily="49" charset="0"/>
                <a:cs typeface="Consolas" pitchFamily="49" charset="0"/>
              </a:rPr>
              <a:t> = passengers;</a:t>
            </a:r>
          </a:p>
          <a:p>
            <a:r>
              <a:rPr lang="en-US" dirty="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carryPassengers</a:t>
            </a:r>
            <a:r>
              <a:rPr lang="en-US" dirty="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 console.log</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this.kind</a:t>
            </a:r>
            <a:r>
              <a:rPr lang="en-US" dirty="0">
                <a:solidFill>
                  <a:schemeClr val="bg1"/>
                </a:solidFill>
                <a:latin typeface="Consolas" pitchFamily="49" charset="0"/>
                <a:cs typeface="Consolas" pitchFamily="49" charset="0"/>
              </a:rPr>
              <a:t>} carries</a:t>
            </a:r>
            <a:r>
              <a:rPr lang="uk-UA" dirty="0">
                <a:solidFill>
                  <a:schemeClr val="bg1"/>
                </a:solidFill>
                <a:latin typeface="Consolas" pitchFamily="49" charset="0"/>
                <a:cs typeface="Consolas" pitchFamily="49" charset="0"/>
              </a:rPr>
              <a:t> </a:t>
            </a:r>
            <a:r>
              <a:rPr lang="en-US" dirty="0">
                <a:solidFill>
                  <a:schemeClr val="bg1"/>
                </a:solidFill>
                <a:latin typeface="Consolas" pitchFamily="49" charset="0"/>
                <a:cs typeface="Consolas" pitchFamily="49" charset="0"/>
              </a:rPr>
              <a:t>${this. 					passengers} passengers`);</a:t>
            </a:r>
          </a:p>
          <a:p>
            <a:r>
              <a:rPr lang="en-US" dirty="0">
                <a:solidFill>
                  <a:schemeClr val="bg1"/>
                </a:solidFill>
                <a:latin typeface="Consolas" pitchFamily="49" charset="0"/>
                <a:cs typeface="Consolas" pitchFamily="49" charset="0"/>
              </a:rPr>
              <a:t>          }</a:t>
            </a:r>
          </a:p>
          <a:p>
            <a:r>
              <a:rPr lang="en-US" dirty="0">
                <a:solidFill>
                  <a:schemeClr val="bg1"/>
                </a:solidFill>
                <a:latin typeface="Consolas" pitchFamily="49" charset="0"/>
                <a:cs typeface="Consolas" pitchFamily="49" charset="0"/>
              </a:rPr>
              <a:t>        }</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const</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miniven</a:t>
            </a:r>
            <a:r>
              <a:rPr lang="en-US" dirty="0">
                <a:solidFill>
                  <a:schemeClr val="bg1"/>
                </a:solidFill>
                <a:latin typeface="Consolas" pitchFamily="49" charset="0"/>
                <a:cs typeface="Consolas" pitchFamily="49" charset="0"/>
              </a:rPr>
              <a:t> = </a:t>
            </a:r>
            <a:r>
              <a:rPr lang="en-US" dirty="0">
                <a:solidFill>
                  <a:srgbClr val="0070C0"/>
                </a:solidFill>
                <a:latin typeface="Consolas" pitchFamily="49" charset="0"/>
                <a:cs typeface="Consolas" pitchFamily="49" charset="0"/>
              </a:rPr>
              <a:t>new</a:t>
            </a:r>
            <a:r>
              <a:rPr lang="en-US" dirty="0">
                <a:solidFill>
                  <a:schemeClr val="bg1"/>
                </a:solidFill>
                <a:latin typeface="Consolas" pitchFamily="49" charset="0"/>
                <a:cs typeface="Consolas" pitchFamily="49" charset="0"/>
              </a:rPr>
              <a:t>  Car("Renault Scenic“, 220, 7);</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console.log</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miniven.speed</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220</a:t>
            </a:r>
          </a:p>
          <a:p>
            <a:r>
              <a:rPr lang="en-US" dirty="0">
                <a:solidFill>
                  <a:schemeClr val="bg1"/>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console.log</a:t>
            </a:r>
            <a:r>
              <a:rPr lang="en-US" dirty="0">
                <a:solidFill>
                  <a:schemeClr val="bg1"/>
                </a:solidFill>
                <a:latin typeface="Consolas" pitchFamily="49" charset="0"/>
                <a:cs typeface="Consolas" pitchFamily="49" charset="0"/>
              </a:rPr>
              <a:t>(</a:t>
            </a:r>
            <a:r>
              <a:rPr lang="en-US" dirty="0" err="1">
                <a:solidFill>
                  <a:schemeClr val="bg1"/>
                </a:solidFill>
                <a:latin typeface="Consolas" pitchFamily="49" charset="0"/>
                <a:cs typeface="Consolas" pitchFamily="49" charset="0"/>
              </a:rPr>
              <a:t>miniven.passengers</a:t>
            </a:r>
            <a:r>
              <a:rPr lang="en-US" dirty="0">
                <a:solidFill>
                  <a:schemeClr val="bg1"/>
                </a:solidFill>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7</a:t>
            </a:r>
            <a:endParaRPr lang="ru-RU" dirty="0">
              <a:solidFill>
                <a:schemeClr val="tx1">
                  <a:lumMod val="50000"/>
                </a:schemeClr>
              </a:solidFill>
              <a:latin typeface="Consolas" pitchFamily="49" charset="0"/>
              <a:cs typeface="Consolas" pitchFamily="49" charset="0"/>
            </a:endParaRPr>
          </a:p>
          <a:p>
            <a:r>
              <a:rPr lang="ru-RU" dirty="0">
                <a:solidFill>
                  <a:schemeClr val="tx1">
                    <a:lumMod val="50000"/>
                  </a:schemeClr>
                </a:solidFill>
                <a:latin typeface="Consolas" pitchFamily="49" charset="0"/>
                <a:cs typeface="Consolas" pitchFamily="49" charset="0"/>
              </a:rPr>
              <a:t>        </a:t>
            </a:r>
          </a:p>
        </p:txBody>
      </p:sp>
      <p:sp>
        <p:nvSpPr>
          <p:cNvPr id="4" name="Rectangle 3">
            <a:extLst>
              <a:ext uri="{FF2B5EF4-FFF2-40B4-BE49-F238E27FC236}">
                <a16:creationId xmlns:a16="http://schemas.microsoft.com/office/drawing/2014/main" id="{9EB1ADEE-E3C5-479E-8A00-EE29F06143F7}"/>
              </a:ext>
            </a:extLst>
          </p:cNvPr>
          <p:cNvSpPr/>
          <p:nvPr/>
        </p:nvSpPr>
        <p:spPr>
          <a:xfrm>
            <a:off x="184053" y="5906050"/>
            <a:ext cx="6096000" cy="923330"/>
          </a:xfrm>
          <a:prstGeom prst="rect">
            <a:avLst/>
          </a:prstGeom>
        </p:spPr>
        <p:txBody>
          <a:bodyPr>
            <a:spAutoFit/>
          </a:bodyPr>
          <a:lstStyle/>
          <a:p>
            <a:r>
              <a:rPr lang="en-US" dirty="0">
                <a:solidFill>
                  <a:schemeClr val="bg1"/>
                </a:solidFill>
              </a:rPr>
              <a:t>When overriding the constructor, the parent constructor </a:t>
            </a:r>
            <a:r>
              <a:rPr lang="en-US" b="1" dirty="0">
                <a:solidFill>
                  <a:srgbClr val="FF0000"/>
                </a:solidFill>
              </a:rPr>
              <a:t>super()</a:t>
            </a:r>
            <a:r>
              <a:rPr lang="en-US" dirty="0">
                <a:solidFill>
                  <a:schemeClr val="bg1"/>
                </a:solidFill>
              </a:rPr>
              <a:t> must be called in the Child constructor </a:t>
            </a:r>
            <a:r>
              <a:rPr lang="en-US" b="1" dirty="0">
                <a:solidFill>
                  <a:srgbClr val="FF0000"/>
                </a:solidFill>
              </a:rPr>
              <a:t>before accessing this</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286225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Prototypal </a:t>
            </a:r>
            <a:r>
              <a:rPr lang="en-US" b="1" dirty="0">
                <a:latin typeface="Proxima Nova Black" charset="0"/>
              </a:rPr>
              <a:t>Inheritance</a:t>
            </a:r>
            <a:endParaRPr lang="en-US" b="1" dirty="0"/>
          </a:p>
        </p:txBody>
      </p:sp>
      <p:sp>
        <p:nvSpPr>
          <p:cNvPr id="8" name="Content Placeholder 2">
            <a:extLst>
              <a:ext uri="{FF2B5EF4-FFF2-40B4-BE49-F238E27FC236}">
                <a16:creationId xmlns:a16="http://schemas.microsoft.com/office/drawing/2014/main" id="{0E4E346E-7787-48E0-B381-F59FAB0E12D0}"/>
              </a:ext>
            </a:extLst>
          </p:cNvPr>
          <p:cNvSpPr>
            <a:spLocks noGrp="1"/>
          </p:cNvSpPr>
          <p:nvPr>
            <p:ph type="body" sz="quarter" idx="10"/>
          </p:nvPr>
        </p:nvSpPr>
        <p:spPr>
          <a:xfrm>
            <a:off x="348645" y="1819967"/>
            <a:ext cx="11494709" cy="5454388"/>
          </a:xfrm>
        </p:spPr>
        <p:txBody>
          <a:bodyPr rtlCol="0">
            <a:noAutofit/>
          </a:bodyPr>
          <a:lstStyle/>
          <a:p>
            <a:pPr marL="0" lvl="1" algn="just" defTabSz="360000">
              <a:lnSpc>
                <a:spcPct val="100000"/>
              </a:lnSpc>
              <a:spcBef>
                <a:spcPts val="600"/>
              </a:spcBef>
              <a:spcAft>
                <a:spcPts val="600"/>
              </a:spcAft>
            </a:pPr>
            <a:r>
              <a:rPr lang="ru-RU" dirty="0">
                <a:solidFill>
                  <a:schemeClr val="bg1"/>
                </a:solidFill>
                <a:latin typeface="+mn-lt"/>
                <a:cs typeface="Consolas" pitchFamily="49" charset="0"/>
              </a:rPr>
              <a:t>      </a:t>
            </a:r>
            <a:r>
              <a:rPr lang="en-US" dirty="0">
                <a:solidFill>
                  <a:schemeClr val="bg1"/>
                </a:solidFill>
                <a:latin typeface="+mn-lt"/>
                <a:cs typeface="Consolas" pitchFamily="49" charset="0"/>
              </a:rPr>
              <a:t>Classes introduced in ES6 can be considered as syntactic sugar for existing prototype inheritance in JavaScript. In JavaScript, all objects have a hidden [[Prototype]] property, which is either another object or has a value of null. The object referenced by the [[Prototype]] property is called a "prototype".</a:t>
            </a:r>
            <a:r>
              <a:rPr lang="ru-RU" dirty="0">
                <a:solidFill>
                  <a:schemeClr val="bg1"/>
                </a:solidFill>
                <a:latin typeface="+mn-lt"/>
                <a:cs typeface="Consolas" pitchFamily="49" charset="0"/>
              </a:rPr>
              <a:t> </a:t>
            </a:r>
            <a:endParaRPr lang="ru-RU" sz="1800" dirty="0">
              <a:solidFill>
                <a:schemeClr val="bg1"/>
              </a:solidFill>
              <a:latin typeface="+mn-lt"/>
              <a:cs typeface="Consolas" pitchFamily="49" charset="0"/>
            </a:endParaRPr>
          </a:p>
        </p:txBody>
      </p:sp>
      <p:sp>
        <p:nvSpPr>
          <p:cNvPr id="2" name="Rectangle 1">
            <a:extLst>
              <a:ext uri="{FF2B5EF4-FFF2-40B4-BE49-F238E27FC236}">
                <a16:creationId xmlns:a16="http://schemas.microsoft.com/office/drawing/2014/main" id="{EFF8F9EB-D491-484A-B025-78A1B772A31E}"/>
              </a:ext>
            </a:extLst>
          </p:cNvPr>
          <p:cNvSpPr/>
          <p:nvPr/>
        </p:nvSpPr>
        <p:spPr>
          <a:xfrm>
            <a:off x="126697" y="2869504"/>
            <a:ext cx="5665058" cy="4247317"/>
          </a:xfrm>
          <a:prstGeom prst="rect">
            <a:avLst/>
          </a:prstGeom>
        </p:spPr>
        <p:txBody>
          <a:bodyPr wrap="square">
            <a:spAutoFit/>
          </a:bodyPr>
          <a:lstStyle/>
          <a:p>
            <a:r>
              <a:rPr lang="en-US" dirty="0">
                <a:solidFill>
                  <a:srgbClr val="0070C0"/>
                </a:solidFill>
                <a:latin typeface="Consolas" panose="020B0609020204030204" pitchFamily="49" charset="0"/>
              </a:rPr>
              <a:t>function</a:t>
            </a:r>
            <a:r>
              <a:rPr lang="en-US" dirty="0">
                <a:solidFill>
                  <a:schemeClr val="bg1"/>
                </a:solidFill>
                <a:latin typeface="Consolas" panose="020B0609020204030204" pitchFamily="49" charset="0"/>
              </a:rPr>
              <a:t> Vehicle(kind, speed) {            </a:t>
            </a:r>
          </a:p>
          <a:p>
            <a:r>
              <a:rPr lang="en-US" dirty="0">
                <a:solidFill>
                  <a:schemeClr val="bg1"/>
                </a:solidFill>
                <a:latin typeface="Consolas" panose="020B0609020204030204" pitchFamily="49" charset="0"/>
              </a:rPr>
              <a:t>   </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.kind</a:t>
            </a:r>
            <a:r>
              <a:rPr lang="en-US" dirty="0">
                <a:solidFill>
                  <a:schemeClr val="bg1"/>
                </a:solidFill>
                <a:latin typeface="Consolas" panose="020B0609020204030204" pitchFamily="49" charset="0"/>
              </a:rPr>
              <a:t> = kind;</a:t>
            </a:r>
          </a:p>
          <a:p>
            <a:r>
              <a:rPr lang="en-US" dirty="0">
                <a:solidFill>
                  <a:schemeClr val="bg1"/>
                </a:solidFill>
                <a:latin typeface="Consolas" panose="020B0609020204030204" pitchFamily="49" charset="0"/>
              </a:rPr>
              <a:t>   </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.speed</a:t>
            </a:r>
            <a:r>
              <a:rPr lang="en-US" dirty="0">
                <a:solidFill>
                  <a:schemeClr val="bg1"/>
                </a:solidFill>
                <a:latin typeface="Consolas" panose="020B0609020204030204" pitchFamily="49" charset="0"/>
              </a:rPr>
              <a:t> = speed;</a:t>
            </a:r>
          </a:p>
          <a:p>
            <a:r>
              <a:rPr lang="en-US" dirty="0">
                <a:solidFill>
                  <a:schemeClr val="bg1"/>
                </a:solidFill>
                <a:latin typeface="Consolas" panose="020B0609020204030204" pitchFamily="49" charset="0"/>
              </a:rPr>
              <a:t>}</a:t>
            </a:r>
          </a:p>
          <a:p>
            <a:endParaRPr lang="en-US" dirty="0">
              <a:solidFill>
                <a:schemeClr val="bg1"/>
              </a:solidFill>
              <a:latin typeface="Consolas" panose="020B0609020204030204" pitchFamily="49" charset="0"/>
            </a:endParaRPr>
          </a:p>
          <a:p>
            <a:r>
              <a:rPr lang="en-US" dirty="0" err="1">
                <a:solidFill>
                  <a:schemeClr val="bg1"/>
                </a:solidFill>
                <a:latin typeface="Consolas" panose="020B0609020204030204" pitchFamily="49" charset="0"/>
              </a:rPr>
              <a:t>Vehicle.</a:t>
            </a:r>
            <a:r>
              <a:rPr lang="en-US" b="1" dirty="0" err="1">
                <a:solidFill>
                  <a:srgbClr val="7030A0"/>
                </a:solidFill>
                <a:latin typeface="Consolas" panose="020B0609020204030204" pitchFamily="49" charset="0"/>
              </a:rPr>
              <a:t>prototype</a:t>
            </a:r>
            <a:r>
              <a:rPr lang="en-US" dirty="0" err="1">
                <a:solidFill>
                  <a:schemeClr val="bg1"/>
                </a:solidFill>
                <a:latin typeface="Consolas" panose="020B0609020204030204" pitchFamily="49" charset="0"/>
              </a:rPr>
              <a:t>.drive</a:t>
            </a:r>
            <a:r>
              <a:rPr lang="en-US" dirty="0">
                <a:solidFill>
                  <a:schemeClr val="bg1"/>
                </a:solidFill>
                <a:latin typeface="Consolas" panose="020B0609020204030204" pitchFamily="49" charset="0"/>
              </a:rPr>
              <a:t> = </a:t>
            </a:r>
            <a:r>
              <a:rPr lang="en-US" dirty="0">
                <a:solidFill>
                  <a:srgbClr val="0070C0"/>
                </a:solidFill>
                <a:latin typeface="Consolas" panose="020B0609020204030204" pitchFamily="49" charset="0"/>
              </a:rPr>
              <a:t>function</a:t>
            </a:r>
            <a:r>
              <a:rPr lang="en-US" dirty="0">
                <a:solidFill>
                  <a:schemeClr val="bg1"/>
                </a:solidFill>
                <a:latin typeface="Consolas" panose="020B0609020204030204" pitchFamily="49" charset="0"/>
              </a:rPr>
              <a:t>() {        </a:t>
            </a:r>
            <a:r>
              <a:rPr lang="en-US" dirty="0">
                <a:solidFill>
                  <a:srgbClr val="0070C0"/>
                </a:solidFill>
                <a:latin typeface="Consolas" panose="020B0609020204030204" pitchFamily="49" charset="0"/>
              </a:rPr>
              <a:t>console.log</a:t>
            </a:r>
            <a:r>
              <a:rPr lang="en-US" dirty="0">
                <a:solidFill>
                  <a:schemeClr val="bg1"/>
                </a:solidFill>
                <a:latin typeface="Consolas" panose="020B0609020204030204" pitchFamily="49" charset="0"/>
              </a:rPr>
              <a:t>(`${</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.kind</a:t>
            </a:r>
            <a:r>
              <a:rPr lang="en-US" dirty="0">
                <a:solidFill>
                  <a:schemeClr val="bg1"/>
                </a:solidFill>
                <a:latin typeface="Consolas" panose="020B0609020204030204" pitchFamily="49" charset="0"/>
              </a:rPr>
              <a:t>} </a:t>
            </a:r>
            <a:r>
              <a:rPr lang="uk-UA" dirty="0">
                <a:solidFill>
                  <a:schemeClr val="bg1"/>
                </a:solidFill>
                <a:latin typeface="Consolas" panose="020B0609020204030204" pitchFamily="49" charset="0"/>
              </a:rPr>
              <a:t>і</a:t>
            </a:r>
            <a:r>
              <a:rPr lang="en-US" dirty="0">
                <a:solidFill>
                  <a:schemeClr val="bg1"/>
                </a:solidFill>
                <a:latin typeface="Consolas" panose="020B0609020204030204" pitchFamily="49" charset="0"/>
              </a:rPr>
              <a:t>s driving`);</a:t>
            </a:r>
          </a:p>
          <a:p>
            <a:r>
              <a:rPr lang="en-US" dirty="0">
                <a:solidFill>
                  <a:schemeClr val="bg1"/>
                </a:solidFill>
                <a:latin typeface="Consolas" panose="020B0609020204030204" pitchFamily="49" charset="0"/>
              </a:rPr>
              <a:t>}</a:t>
            </a:r>
          </a:p>
          <a:p>
            <a:endParaRPr lang="en-US" dirty="0">
              <a:solidFill>
                <a:schemeClr val="bg1"/>
              </a:solidFill>
              <a:latin typeface="Consolas" panose="020B0609020204030204" pitchFamily="49" charset="0"/>
            </a:endParaRPr>
          </a:p>
          <a:p>
            <a:r>
              <a:rPr lang="en-US" dirty="0">
                <a:solidFill>
                  <a:srgbClr val="0070C0"/>
                </a:solidFill>
                <a:latin typeface="Consolas" panose="020B0609020204030204" pitchFamily="49" charset="0"/>
              </a:rPr>
              <a:t>function</a:t>
            </a:r>
            <a:r>
              <a:rPr lang="en-US" dirty="0">
                <a:solidFill>
                  <a:schemeClr val="bg1"/>
                </a:solidFill>
                <a:latin typeface="Consolas" panose="020B0609020204030204" pitchFamily="49" charset="0"/>
              </a:rPr>
              <a:t> Car(kind, speed, passengers) {</a:t>
            </a:r>
          </a:p>
          <a:p>
            <a:r>
              <a:rPr lang="en-US" dirty="0">
                <a:solidFill>
                  <a:schemeClr val="bg1"/>
                </a:solidFill>
                <a:latin typeface="Consolas" panose="020B0609020204030204" pitchFamily="49" charset="0"/>
              </a:rPr>
              <a:t>   </a:t>
            </a:r>
            <a:r>
              <a:rPr lang="en-US" dirty="0">
                <a:solidFill>
                  <a:schemeClr val="tx1">
                    <a:lumMod val="50000"/>
                  </a:schemeClr>
                </a:solidFill>
                <a:latin typeface="Consolas" panose="020B0609020204030204" pitchFamily="49" charset="0"/>
              </a:rPr>
              <a:t>// call super constructor</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Vehicle.</a:t>
            </a:r>
            <a:r>
              <a:rPr lang="en-US" dirty="0" err="1">
                <a:solidFill>
                  <a:srgbClr val="0070C0"/>
                </a:solidFill>
                <a:latin typeface="Consolas" panose="020B0609020204030204" pitchFamily="49" charset="0"/>
              </a:rPr>
              <a:t>call</a:t>
            </a:r>
            <a:r>
              <a:rPr lang="en-US" dirty="0">
                <a:solidFill>
                  <a:schemeClr val="bg1"/>
                </a:solidFill>
                <a:latin typeface="Consolas" panose="020B0609020204030204" pitchFamily="49" charset="0"/>
              </a:rPr>
              <a:t>(this, kind, speed);</a:t>
            </a:r>
          </a:p>
          <a:p>
            <a:r>
              <a:rPr lang="en-US" dirty="0">
                <a:solidFill>
                  <a:schemeClr val="bg1"/>
                </a:solidFill>
                <a:latin typeface="Consolas" panose="020B0609020204030204" pitchFamily="49" charset="0"/>
              </a:rPr>
              <a:t>   </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.passengers</a:t>
            </a:r>
            <a:r>
              <a:rPr lang="en-US" dirty="0">
                <a:solidFill>
                  <a:schemeClr val="bg1"/>
                </a:solidFill>
                <a:latin typeface="Consolas" panose="020B0609020204030204" pitchFamily="49" charset="0"/>
              </a:rPr>
              <a:t> = passengers;           </a:t>
            </a:r>
          </a:p>
          <a:p>
            <a:r>
              <a:rPr lang="en-US" dirty="0">
                <a:solidFill>
                  <a:schemeClr val="bg1"/>
                </a:solidFill>
                <a:latin typeface="Consolas" panose="020B0609020204030204" pitchFamily="49" charset="0"/>
              </a:rPr>
              <a:t>}</a:t>
            </a:r>
          </a:p>
          <a:p>
            <a:endParaRPr lang="en-US" dirty="0">
              <a:solidFill>
                <a:schemeClr val="bg1"/>
              </a:solidFill>
            </a:endParaRPr>
          </a:p>
        </p:txBody>
      </p:sp>
      <p:sp>
        <p:nvSpPr>
          <p:cNvPr id="3" name="Rectangle 2">
            <a:extLst>
              <a:ext uri="{FF2B5EF4-FFF2-40B4-BE49-F238E27FC236}">
                <a16:creationId xmlns:a16="http://schemas.microsoft.com/office/drawing/2014/main" id="{B758FA0B-D796-4621-9D1C-DCDE32D797FD}"/>
              </a:ext>
            </a:extLst>
          </p:cNvPr>
          <p:cNvSpPr/>
          <p:nvPr/>
        </p:nvSpPr>
        <p:spPr>
          <a:xfrm>
            <a:off x="4786298" y="3477068"/>
            <a:ext cx="8147303" cy="2585323"/>
          </a:xfrm>
          <a:prstGeom prst="rect">
            <a:avLst/>
          </a:prstGeom>
        </p:spPr>
        <p:txBody>
          <a:bodyPr wrap="square">
            <a:spAutoFit/>
          </a:bodyPr>
          <a:lstStyle/>
          <a:p>
            <a:r>
              <a:rPr lang="en-US" dirty="0">
                <a:solidFill>
                  <a:schemeClr val="bg1"/>
                </a:solidFill>
                <a:latin typeface="Consolas" panose="020B0609020204030204" pitchFamily="49" charset="0"/>
              </a:rPr>
              <a:t>	</a:t>
            </a:r>
            <a:r>
              <a:rPr lang="uk-UA"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 </a:t>
            </a:r>
            <a:r>
              <a:rPr lang="en-US" dirty="0">
                <a:solidFill>
                  <a:schemeClr val="bg1"/>
                </a:solidFill>
              </a:rPr>
              <a:t>Prototypal Inheritance</a:t>
            </a:r>
            <a:endParaRPr lang="uk-UA" dirty="0">
              <a:solidFill>
                <a:schemeClr val="bg1"/>
              </a:solidFill>
              <a:latin typeface="Consolas" panose="020B0609020204030204" pitchFamily="49" charset="0"/>
            </a:endParaRPr>
          </a:p>
          <a:p>
            <a:r>
              <a:rPr lang="uk-UA"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Car.</a:t>
            </a:r>
            <a:r>
              <a:rPr lang="en-US" b="1" dirty="0" err="1">
                <a:solidFill>
                  <a:srgbClr val="7030A0"/>
                </a:solidFill>
                <a:latin typeface="Consolas" panose="020B0609020204030204" pitchFamily="49" charset="0"/>
              </a:rPr>
              <a:t>prototype</a:t>
            </a:r>
            <a:r>
              <a:rPr lang="en-US" dirty="0">
                <a:solidFill>
                  <a:schemeClr val="bg1"/>
                </a:solidFill>
                <a:latin typeface="Consolas" panose="020B0609020204030204" pitchFamily="49" charset="0"/>
              </a:rPr>
              <a:t> = </a:t>
            </a:r>
            <a:r>
              <a:rPr lang="en-US" b="1" dirty="0" err="1">
                <a:solidFill>
                  <a:srgbClr val="7030A0"/>
                </a:solidFill>
                <a:latin typeface="Consolas" panose="020B0609020204030204" pitchFamily="49" charset="0"/>
              </a:rPr>
              <a:t>Object.create</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Vehicle.prototype</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Car.</a:t>
            </a:r>
            <a:r>
              <a:rPr lang="en-US" b="1" dirty="0" err="1">
                <a:solidFill>
                  <a:srgbClr val="7030A0"/>
                </a:solidFill>
                <a:latin typeface="Consolas" panose="020B0609020204030204" pitchFamily="49" charset="0"/>
              </a:rPr>
              <a:t>prototype</a:t>
            </a:r>
            <a:r>
              <a:rPr lang="en-US" dirty="0" err="1">
                <a:solidFill>
                  <a:schemeClr val="bg1"/>
                </a:solidFill>
                <a:latin typeface="Consolas" panose="020B0609020204030204" pitchFamily="49" charset="0"/>
              </a:rPr>
              <a:t>.carryPassengers</a:t>
            </a:r>
            <a:r>
              <a:rPr lang="en-US" dirty="0">
                <a:solidFill>
                  <a:schemeClr val="bg1"/>
                </a:solidFill>
                <a:latin typeface="Consolas" panose="020B0609020204030204" pitchFamily="49" charset="0"/>
              </a:rPr>
              <a:t> = </a:t>
            </a:r>
            <a:r>
              <a:rPr lang="en-US" dirty="0">
                <a:solidFill>
                  <a:srgbClr val="0070C0"/>
                </a:solidFill>
                <a:latin typeface="Consolas" panose="020B0609020204030204" pitchFamily="49" charset="0"/>
              </a:rPr>
              <a:t>function</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console.log</a:t>
            </a:r>
            <a:r>
              <a:rPr lang="en-US" dirty="0">
                <a:solidFill>
                  <a:schemeClr val="bg1"/>
                </a:solidFill>
                <a:latin typeface="Consolas" panose="020B0609020204030204" pitchFamily="49" charset="0"/>
              </a:rPr>
              <a:t>(`${</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.kind</a:t>
            </a:r>
            <a:r>
              <a:rPr lang="en-US" dirty="0">
                <a:solidFill>
                  <a:schemeClr val="bg1"/>
                </a:solidFill>
                <a:latin typeface="Consolas" panose="020B0609020204030204" pitchFamily="49" charset="0"/>
              </a:rPr>
              <a:t>} carries passengers`);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const</a:t>
            </a:r>
            <a:r>
              <a:rPr lang="en-US" dirty="0">
                <a:solidFill>
                  <a:schemeClr val="bg1"/>
                </a:solidFill>
                <a:latin typeface="Consolas" panose="020B0609020204030204" pitchFamily="49" charset="0"/>
              </a:rPr>
              <a:t> miniven2 = </a:t>
            </a:r>
            <a:r>
              <a:rPr lang="en-US" dirty="0">
                <a:solidFill>
                  <a:srgbClr val="0070C0"/>
                </a:solidFill>
                <a:latin typeface="Consolas" panose="020B0609020204030204" pitchFamily="49" charset="0"/>
              </a:rPr>
              <a:t>new</a:t>
            </a:r>
            <a:r>
              <a:rPr lang="en-US" dirty="0">
                <a:solidFill>
                  <a:schemeClr val="bg1"/>
                </a:solidFill>
                <a:latin typeface="Consolas" panose="020B0609020204030204" pitchFamily="49" charset="0"/>
              </a:rPr>
              <a:t> Car("Renault Scenic", 220, 7);</a:t>
            </a:r>
          </a:p>
          <a:p>
            <a:r>
              <a:rPr lang="en-US" dirty="0">
                <a:solidFill>
                  <a:schemeClr val="bg1"/>
                </a:solidFill>
                <a:latin typeface="Consolas" panose="020B0609020204030204" pitchFamily="49" charset="0"/>
              </a:rPr>
              <a:t>        miniven2.speed;      </a:t>
            </a:r>
            <a:r>
              <a:rPr lang="en-US" dirty="0">
                <a:solidFill>
                  <a:schemeClr val="tx1">
                    <a:lumMod val="50000"/>
                  </a:schemeClr>
                </a:solidFill>
                <a:latin typeface="Consolas" panose="020B0609020204030204" pitchFamily="49" charset="0"/>
              </a:rPr>
              <a:t>//  220</a:t>
            </a:r>
          </a:p>
          <a:p>
            <a:r>
              <a:rPr lang="en-US" dirty="0">
                <a:solidFill>
                  <a:schemeClr val="bg1"/>
                </a:solidFill>
                <a:latin typeface="Consolas" panose="020B0609020204030204" pitchFamily="49" charset="0"/>
              </a:rPr>
              <a:t>        miniven2.passengers; </a:t>
            </a:r>
            <a:r>
              <a:rPr lang="en-US" dirty="0">
                <a:solidFill>
                  <a:schemeClr val="tx1">
                    <a:lumMod val="50000"/>
                  </a:schemeClr>
                </a:solidFill>
                <a:latin typeface="Consolas" panose="020B0609020204030204" pitchFamily="49" charset="0"/>
              </a:rPr>
              <a:t>//  7</a:t>
            </a:r>
          </a:p>
          <a:p>
            <a:r>
              <a:rPr lang="en-US" dirty="0">
                <a:solidFill>
                  <a:schemeClr val="bg1"/>
                </a:solidFill>
                <a:latin typeface="Consolas" panose="020B0609020204030204" pitchFamily="49" charset="0"/>
              </a:rPr>
              <a:t>	 miniven2.drive();    </a:t>
            </a:r>
            <a:r>
              <a:rPr lang="en-US" dirty="0">
                <a:solidFill>
                  <a:schemeClr val="tx1">
                    <a:lumMod val="50000"/>
                  </a:schemeClr>
                </a:solidFill>
                <a:latin typeface="Consolas" panose="020B0609020204030204" pitchFamily="49" charset="0"/>
              </a:rPr>
              <a:t>// Renault Scenic </a:t>
            </a:r>
            <a:r>
              <a:rPr lang="uk-UA" dirty="0">
                <a:solidFill>
                  <a:schemeClr val="tx1">
                    <a:lumMod val="50000"/>
                  </a:schemeClr>
                </a:solidFill>
                <a:latin typeface="Consolas" panose="020B0609020204030204" pitchFamily="49" charset="0"/>
              </a:rPr>
              <a:t>і</a:t>
            </a:r>
            <a:r>
              <a:rPr lang="en-US" dirty="0">
                <a:solidFill>
                  <a:schemeClr val="tx1">
                    <a:lumMod val="50000"/>
                  </a:schemeClr>
                </a:solidFill>
                <a:latin typeface="Consolas" panose="020B0609020204030204" pitchFamily="49" charset="0"/>
              </a:rPr>
              <a:t>s driving</a:t>
            </a:r>
          </a:p>
        </p:txBody>
      </p:sp>
      <p:pic>
        <p:nvPicPr>
          <p:cNvPr id="7" name="Picture 6">
            <a:extLst>
              <a:ext uri="{FF2B5EF4-FFF2-40B4-BE49-F238E27FC236}">
                <a16:creationId xmlns:a16="http://schemas.microsoft.com/office/drawing/2014/main" id="{F80632D0-261E-423B-8776-92C1C4683D12}"/>
              </a:ext>
            </a:extLst>
          </p:cNvPr>
          <p:cNvPicPr>
            <a:picLocks noChangeAspect="1"/>
          </p:cNvPicPr>
          <p:nvPr/>
        </p:nvPicPr>
        <p:blipFill>
          <a:blip r:embed="rId3"/>
          <a:stretch>
            <a:fillRect/>
          </a:stretch>
        </p:blipFill>
        <p:spPr>
          <a:xfrm>
            <a:off x="4981575" y="2869504"/>
            <a:ext cx="7210425" cy="2085975"/>
          </a:xfrm>
          <a:prstGeom prst="rect">
            <a:avLst/>
          </a:prstGeom>
          <a:solidFill>
            <a:schemeClr val="accent6">
              <a:lumMod val="60000"/>
              <a:lumOff val="40000"/>
            </a:schemeClr>
          </a:solidFill>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29012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a:xfrm>
            <a:off x="621791" y="591208"/>
            <a:ext cx="10820400" cy="685800"/>
          </a:xfrm>
        </p:spPr>
        <p:txBody>
          <a:bodyPr/>
          <a:lstStyle/>
          <a:p>
            <a:r>
              <a:rPr lang="en-US" b="1" dirty="0">
                <a:latin typeface="Proxima Nova Black" charset="0"/>
              </a:rPr>
              <a:t>Polymorphism</a:t>
            </a:r>
            <a:r>
              <a:rPr lang="uk-UA" b="1" dirty="0">
                <a:latin typeface="Proxima Nova Black" charset="0"/>
              </a:rPr>
              <a:t>.</a:t>
            </a:r>
            <a:r>
              <a:rPr lang="en-US" b="1" dirty="0"/>
              <a:t> </a:t>
            </a:r>
            <a:r>
              <a:rPr lang="en-US" b="1" dirty="0">
                <a:latin typeface="Proxima Nova Black" charset="0"/>
              </a:rPr>
              <a:t>Method overriding</a:t>
            </a:r>
            <a:endParaRPr lang="en-US" b="1" dirty="0"/>
          </a:p>
        </p:txBody>
      </p:sp>
      <p:sp>
        <p:nvSpPr>
          <p:cNvPr id="8" name="Content Placeholder 2">
            <a:extLst>
              <a:ext uri="{FF2B5EF4-FFF2-40B4-BE49-F238E27FC236}">
                <a16:creationId xmlns:a16="http://schemas.microsoft.com/office/drawing/2014/main" id="{0E4E346E-7787-48E0-B381-F59FAB0E12D0}"/>
              </a:ext>
            </a:extLst>
          </p:cNvPr>
          <p:cNvSpPr>
            <a:spLocks noGrp="1"/>
          </p:cNvSpPr>
          <p:nvPr>
            <p:ph type="body" sz="quarter" idx="10"/>
          </p:nvPr>
        </p:nvSpPr>
        <p:spPr>
          <a:xfrm>
            <a:off x="266350" y="1765537"/>
            <a:ext cx="5512658" cy="5454388"/>
          </a:xfrm>
        </p:spPr>
        <p:txBody>
          <a:bodyPr rtlCol="0">
            <a:noAutofit/>
          </a:bodyPr>
          <a:lstStyle/>
          <a:p>
            <a:pPr marL="0" lvl="1" algn="just" defTabSz="360000"/>
            <a:r>
              <a:rPr lang="en-US" b="1" dirty="0">
                <a:solidFill>
                  <a:srgbClr val="7030A0"/>
                </a:solidFill>
                <a:latin typeface="+mn-lt"/>
                <a:cs typeface="Consolas" pitchFamily="49" charset="0"/>
              </a:rPr>
              <a:t>Polymorphism</a:t>
            </a:r>
            <a:r>
              <a:rPr lang="en-US" dirty="0">
                <a:solidFill>
                  <a:schemeClr val="bg1"/>
                </a:solidFill>
                <a:latin typeface="+mn-lt"/>
                <a:cs typeface="Consolas" pitchFamily="49" charset="0"/>
              </a:rPr>
              <a:t> is one of the principles OOP. It is the practice of designing objects to share behaviors and to be able to override shared behaviors with specific ones. Polymorphism takes advantage of inheritance in order to make this happen.</a:t>
            </a:r>
            <a:endParaRPr lang="ru-RU" sz="1800" dirty="0">
              <a:solidFill>
                <a:schemeClr val="bg1"/>
              </a:solidFill>
              <a:latin typeface="+mn-lt"/>
              <a:cs typeface="Consolas" pitchFamily="49" charset="0"/>
            </a:endParaRPr>
          </a:p>
        </p:txBody>
      </p:sp>
      <p:sp>
        <p:nvSpPr>
          <p:cNvPr id="2" name="Rectangle 1">
            <a:extLst>
              <a:ext uri="{FF2B5EF4-FFF2-40B4-BE49-F238E27FC236}">
                <a16:creationId xmlns:a16="http://schemas.microsoft.com/office/drawing/2014/main" id="{EFF8F9EB-D491-484A-B025-78A1B772A31E}"/>
              </a:ext>
            </a:extLst>
          </p:cNvPr>
          <p:cNvSpPr/>
          <p:nvPr/>
        </p:nvSpPr>
        <p:spPr>
          <a:xfrm>
            <a:off x="777827" y="3366667"/>
            <a:ext cx="5385816" cy="2708434"/>
          </a:xfrm>
          <a:prstGeom prst="rect">
            <a:avLst/>
          </a:prstGeom>
        </p:spPr>
        <p:txBody>
          <a:bodyPr wrap="square">
            <a:spAutoFit/>
          </a:bodyPr>
          <a:lstStyle/>
          <a:p>
            <a:r>
              <a:rPr lang="en-US" sz="1700" dirty="0">
                <a:solidFill>
                  <a:srgbClr val="0070C0"/>
                </a:solidFill>
                <a:latin typeface="Consolas" pitchFamily="49" charset="0"/>
                <a:cs typeface="Consolas" pitchFamily="49" charset="0"/>
              </a:rPr>
              <a:t>class </a:t>
            </a:r>
            <a:r>
              <a:rPr lang="en-US" sz="1700" dirty="0">
                <a:solidFill>
                  <a:schemeClr val="bg1"/>
                </a:solidFill>
                <a:latin typeface="Consolas" pitchFamily="49" charset="0"/>
                <a:cs typeface="Consolas" pitchFamily="49" charset="0"/>
              </a:rPr>
              <a:t>Vehicle {</a:t>
            </a:r>
          </a:p>
          <a:p>
            <a:r>
              <a:rPr lang="en-US" sz="1700" dirty="0">
                <a:solidFill>
                  <a:schemeClr val="bg1"/>
                </a:solidFill>
                <a:latin typeface="Consolas" pitchFamily="49" charset="0"/>
                <a:cs typeface="Consolas" pitchFamily="49" charset="0"/>
              </a:rPr>
              <a:t>   </a:t>
            </a:r>
            <a:r>
              <a:rPr lang="en-US" sz="1700" dirty="0">
                <a:solidFill>
                  <a:srgbClr val="0070C0"/>
                </a:solidFill>
                <a:latin typeface="Consolas" pitchFamily="49" charset="0"/>
                <a:cs typeface="Consolas" pitchFamily="49" charset="0"/>
              </a:rPr>
              <a:t>constructor</a:t>
            </a:r>
            <a:r>
              <a:rPr lang="en-US" sz="1700" dirty="0">
                <a:solidFill>
                  <a:schemeClr val="bg1"/>
                </a:solidFill>
                <a:latin typeface="Consolas" pitchFamily="49" charset="0"/>
                <a:cs typeface="Consolas" pitchFamily="49" charset="0"/>
              </a:rPr>
              <a:t>(kind, speed) {            </a:t>
            </a:r>
          </a:p>
          <a:p>
            <a:r>
              <a:rPr lang="en-US" sz="1700" dirty="0">
                <a:solidFill>
                  <a:schemeClr val="bg1"/>
                </a:solidFill>
                <a:latin typeface="Consolas" pitchFamily="49" charset="0"/>
                <a:cs typeface="Consolas" pitchFamily="49" charset="0"/>
              </a:rPr>
              <a:t>       </a:t>
            </a:r>
            <a:r>
              <a:rPr lang="en-US" sz="1700" dirty="0" err="1">
                <a:solidFill>
                  <a:srgbClr val="0070C0"/>
                </a:solidFill>
                <a:latin typeface="Consolas" pitchFamily="49" charset="0"/>
                <a:cs typeface="Consolas" pitchFamily="49" charset="0"/>
              </a:rPr>
              <a:t>this</a:t>
            </a:r>
            <a:r>
              <a:rPr lang="en-US" sz="1700" dirty="0" err="1">
                <a:solidFill>
                  <a:schemeClr val="bg1"/>
                </a:solidFill>
                <a:latin typeface="Consolas" pitchFamily="49" charset="0"/>
                <a:cs typeface="Consolas" pitchFamily="49" charset="0"/>
              </a:rPr>
              <a:t>.kind</a:t>
            </a:r>
            <a:r>
              <a:rPr lang="en-US" sz="1700" dirty="0">
                <a:solidFill>
                  <a:schemeClr val="bg1"/>
                </a:solidFill>
                <a:latin typeface="Consolas" pitchFamily="49" charset="0"/>
                <a:cs typeface="Consolas" pitchFamily="49" charset="0"/>
              </a:rPr>
              <a:t> = kind;</a:t>
            </a:r>
          </a:p>
          <a:p>
            <a:r>
              <a:rPr lang="en-US" sz="1700" dirty="0">
                <a:solidFill>
                  <a:schemeClr val="bg1"/>
                </a:solidFill>
                <a:latin typeface="Consolas" pitchFamily="49" charset="0"/>
                <a:cs typeface="Consolas" pitchFamily="49" charset="0"/>
              </a:rPr>
              <a:t>	</a:t>
            </a:r>
            <a:r>
              <a:rPr lang="en-US" sz="1700" dirty="0" err="1">
                <a:solidFill>
                  <a:srgbClr val="0070C0"/>
                </a:solidFill>
                <a:latin typeface="Consolas" pitchFamily="49" charset="0"/>
                <a:cs typeface="Consolas" pitchFamily="49" charset="0"/>
              </a:rPr>
              <a:t>this</a:t>
            </a:r>
            <a:r>
              <a:rPr lang="en-US" sz="1700" dirty="0" err="1">
                <a:solidFill>
                  <a:schemeClr val="bg1"/>
                </a:solidFill>
                <a:latin typeface="Consolas" pitchFamily="49" charset="0"/>
                <a:cs typeface="Consolas" pitchFamily="49" charset="0"/>
              </a:rPr>
              <a:t>.speed</a:t>
            </a:r>
            <a:r>
              <a:rPr lang="en-US" sz="1700" dirty="0">
                <a:solidFill>
                  <a:schemeClr val="bg1"/>
                </a:solidFill>
                <a:latin typeface="Consolas" pitchFamily="49" charset="0"/>
                <a:cs typeface="Consolas" pitchFamily="49" charset="0"/>
              </a:rPr>
              <a:t> = speed;</a:t>
            </a:r>
          </a:p>
          <a:p>
            <a:r>
              <a:rPr lang="en-US" sz="1700" dirty="0">
                <a:solidFill>
                  <a:schemeClr val="bg1"/>
                </a:solidFill>
                <a:latin typeface="Consolas" pitchFamily="49" charset="0"/>
                <a:cs typeface="Consolas" pitchFamily="49" charset="0"/>
              </a:rPr>
              <a:t>   }</a:t>
            </a:r>
          </a:p>
          <a:p>
            <a:r>
              <a:rPr lang="en-US" sz="1700" dirty="0">
                <a:solidFill>
                  <a:schemeClr val="bg1"/>
                </a:solidFill>
                <a:latin typeface="Consolas" pitchFamily="49" charset="0"/>
                <a:cs typeface="Consolas" pitchFamily="49" charset="0"/>
              </a:rPr>
              <a:t>   </a:t>
            </a:r>
            <a:r>
              <a:rPr lang="uk-UA" sz="1700" dirty="0">
                <a:solidFill>
                  <a:schemeClr val="bg1"/>
                </a:solidFill>
                <a:latin typeface="Consolas" pitchFamily="49" charset="0"/>
                <a:cs typeface="Consolas" pitchFamily="49" charset="0"/>
              </a:rPr>
              <a:t> </a:t>
            </a:r>
            <a:r>
              <a:rPr lang="en-US" sz="1700" dirty="0">
                <a:solidFill>
                  <a:schemeClr val="bg1"/>
                </a:solidFill>
                <a:latin typeface="Consolas" pitchFamily="49" charset="0"/>
                <a:cs typeface="Consolas" pitchFamily="49" charset="0"/>
              </a:rPr>
              <a:t>drive() {            </a:t>
            </a:r>
          </a:p>
          <a:p>
            <a:r>
              <a:rPr lang="en-US" sz="1700" dirty="0">
                <a:solidFill>
                  <a:schemeClr val="bg1"/>
                </a:solidFill>
                <a:latin typeface="Consolas" pitchFamily="49" charset="0"/>
                <a:cs typeface="Consolas" pitchFamily="49" charset="0"/>
              </a:rPr>
              <a:t>       </a:t>
            </a:r>
            <a:r>
              <a:rPr lang="en-US" sz="1700" dirty="0">
                <a:solidFill>
                  <a:srgbClr val="0070C0"/>
                </a:solidFill>
                <a:latin typeface="Consolas" pitchFamily="49" charset="0"/>
                <a:cs typeface="Consolas" pitchFamily="49" charset="0"/>
              </a:rPr>
              <a:t>console.log</a:t>
            </a:r>
            <a:r>
              <a:rPr lang="en-US" sz="1700" dirty="0">
                <a:solidFill>
                  <a:schemeClr val="bg1"/>
                </a:solidFill>
                <a:latin typeface="Consolas" pitchFamily="49" charset="0"/>
                <a:cs typeface="Consolas" pitchFamily="49" charset="0"/>
              </a:rPr>
              <a:t>(`${</a:t>
            </a:r>
            <a:r>
              <a:rPr lang="en-US" sz="1700" dirty="0" err="1">
                <a:solidFill>
                  <a:schemeClr val="bg1"/>
                </a:solidFill>
                <a:latin typeface="Consolas" pitchFamily="49" charset="0"/>
                <a:cs typeface="Consolas" pitchFamily="49" charset="0"/>
              </a:rPr>
              <a:t>this.kind</a:t>
            </a:r>
            <a:r>
              <a:rPr lang="en-US" sz="1700" dirty="0">
                <a:solidFill>
                  <a:schemeClr val="bg1"/>
                </a:solidFill>
                <a:latin typeface="Consolas" pitchFamily="49" charset="0"/>
                <a:cs typeface="Consolas" pitchFamily="49" charset="0"/>
              </a:rPr>
              <a:t>} </a:t>
            </a:r>
            <a:r>
              <a:rPr lang="uk-UA" sz="1700" dirty="0">
                <a:solidFill>
                  <a:schemeClr val="bg1"/>
                </a:solidFill>
                <a:latin typeface="Consolas" pitchFamily="49" charset="0"/>
                <a:cs typeface="Consolas" pitchFamily="49" charset="0"/>
              </a:rPr>
              <a:t>і</a:t>
            </a:r>
            <a:r>
              <a:rPr lang="en-US" sz="1700" dirty="0">
                <a:solidFill>
                  <a:schemeClr val="bg1"/>
                </a:solidFill>
                <a:latin typeface="Consolas" pitchFamily="49" charset="0"/>
                <a:cs typeface="Consolas" pitchFamily="49" charset="0"/>
              </a:rPr>
              <a:t>s 	driving`);</a:t>
            </a:r>
          </a:p>
          <a:p>
            <a:r>
              <a:rPr lang="en-US" sz="1700" dirty="0">
                <a:solidFill>
                  <a:schemeClr val="bg1"/>
                </a:solidFill>
                <a:latin typeface="Consolas" pitchFamily="49" charset="0"/>
                <a:cs typeface="Consolas" pitchFamily="49" charset="0"/>
              </a:rPr>
              <a:t>   }</a:t>
            </a:r>
          </a:p>
          <a:p>
            <a:r>
              <a:rPr lang="ru-RU" sz="1700" dirty="0">
                <a:solidFill>
                  <a:schemeClr val="bg1"/>
                </a:solidFill>
                <a:latin typeface="Consolas" pitchFamily="49" charset="0"/>
                <a:cs typeface="Consolas" pitchFamily="49" charset="0"/>
              </a:rPr>
              <a:t>}</a:t>
            </a:r>
          </a:p>
        </p:txBody>
      </p:sp>
      <p:sp>
        <p:nvSpPr>
          <p:cNvPr id="3" name="Rectangle 2">
            <a:extLst>
              <a:ext uri="{FF2B5EF4-FFF2-40B4-BE49-F238E27FC236}">
                <a16:creationId xmlns:a16="http://schemas.microsoft.com/office/drawing/2014/main" id="{B758FA0B-D796-4621-9D1C-DCDE32D797FD}"/>
              </a:ext>
            </a:extLst>
          </p:cNvPr>
          <p:cNvSpPr/>
          <p:nvPr/>
        </p:nvSpPr>
        <p:spPr>
          <a:xfrm>
            <a:off x="5066949" y="1895390"/>
            <a:ext cx="8147303" cy="5324535"/>
          </a:xfrm>
          <a:prstGeom prst="rect">
            <a:avLst/>
          </a:prstGeom>
        </p:spPr>
        <p:txBody>
          <a:bodyPr wrap="square">
            <a:spAutoFit/>
          </a:bodyPr>
          <a:lstStyle/>
          <a:p>
            <a:r>
              <a:rPr lang="ru-RU" sz="1700" dirty="0">
                <a:solidFill>
                  <a:schemeClr val="bg1"/>
                </a:solidFill>
                <a:latin typeface="Consolas" pitchFamily="49" charset="0"/>
                <a:cs typeface="Consolas" pitchFamily="49" charset="0"/>
              </a:rPr>
              <a:t> </a:t>
            </a:r>
            <a:r>
              <a:rPr lang="en-US" sz="1700" dirty="0">
                <a:solidFill>
                  <a:schemeClr val="bg1"/>
                </a:solidFill>
                <a:latin typeface="Consolas" pitchFamily="49" charset="0"/>
                <a:cs typeface="Consolas" pitchFamily="49" charset="0"/>
              </a:rPr>
              <a:t>	</a:t>
            </a:r>
            <a:r>
              <a:rPr lang="en-US" sz="1700" dirty="0">
                <a:solidFill>
                  <a:schemeClr val="tx1">
                    <a:lumMod val="50000"/>
                  </a:schemeClr>
                </a:solidFill>
                <a:latin typeface="Consolas" pitchFamily="49" charset="0"/>
                <a:cs typeface="Consolas" pitchFamily="49" charset="0"/>
              </a:rPr>
              <a:t> </a:t>
            </a:r>
          </a:p>
          <a:p>
            <a:r>
              <a:rPr lang="en-US" sz="1700" dirty="0">
                <a:solidFill>
                  <a:schemeClr val="bg1"/>
                </a:solidFill>
                <a:latin typeface="Consolas" pitchFamily="49" charset="0"/>
                <a:cs typeface="Consolas" pitchFamily="49" charset="0"/>
              </a:rPr>
              <a:t>       </a:t>
            </a:r>
            <a:r>
              <a:rPr lang="en-US" sz="1700" dirty="0">
                <a:solidFill>
                  <a:srgbClr val="0070C0"/>
                </a:solidFill>
                <a:latin typeface="Consolas" pitchFamily="49" charset="0"/>
                <a:cs typeface="Consolas" pitchFamily="49" charset="0"/>
              </a:rPr>
              <a:t>class</a:t>
            </a:r>
            <a:r>
              <a:rPr lang="en-US" sz="1700" dirty="0">
                <a:solidFill>
                  <a:schemeClr val="bg1"/>
                </a:solidFill>
                <a:latin typeface="Consolas" pitchFamily="49" charset="0"/>
                <a:cs typeface="Consolas" pitchFamily="49" charset="0"/>
              </a:rPr>
              <a:t> Car </a:t>
            </a:r>
            <a:r>
              <a:rPr lang="en-US" sz="1700" b="1" dirty="0">
                <a:solidFill>
                  <a:srgbClr val="7030A0"/>
                </a:solidFill>
                <a:latin typeface="Consolas" pitchFamily="49" charset="0"/>
                <a:cs typeface="Consolas" pitchFamily="49" charset="0"/>
              </a:rPr>
              <a:t>extends</a:t>
            </a:r>
            <a:r>
              <a:rPr lang="en-US" sz="1700" dirty="0">
                <a:solidFill>
                  <a:schemeClr val="bg1"/>
                </a:solidFill>
                <a:latin typeface="Consolas" pitchFamily="49" charset="0"/>
                <a:cs typeface="Consolas" pitchFamily="49" charset="0"/>
              </a:rPr>
              <a:t> Vehicle {</a:t>
            </a:r>
          </a:p>
          <a:p>
            <a:r>
              <a:rPr lang="en-US" sz="1700" dirty="0">
                <a:solidFill>
                  <a:schemeClr val="bg1"/>
                </a:solidFill>
                <a:latin typeface="Consolas" pitchFamily="49" charset="0"/>
                <a:cs typeface="Consolas" pitchFamily="49" charset="0"/>
              </a:rPr>
              <a:t>          </a:t>
            </a:r>
            <a:r>
              <a:rPr lang="en-US" sz="1700" dirty="0">
                <a:solidFill>
                  <a:srgbClr val="0070C0"/>
                </a:solidFill>
                <a:latin typeface="Consolas" pitchFamily="49" charset="0"/>
                <a:cs typeface="Consolas" pitchFamily="49" charset="0"/>
              </a:rPr>
              <a:t>constructor</a:t>
            </a:r>
            <a:r>
              <a:rPr lang="en-US" sz="1700" dirty="0">
                <a:solidFill>
                  <a:schemeClr val="bg1"/>
                </a:solidFill>
                <a:latin typeface="Consolas" pitchFamily="49" charset="0"/>
                <a:cs typeface="Consolas" pitchFamily="49" charset="0"/>
              </a:rPr>
              <a:t>(kind, speed, passengers) {            </a:t>
            </a:r>
          </a:p>
          <a:p>
            <a:r>
              <a:rPr lang="en-US" sz="1700" dirty="0">
                <a:solidFill>
                  <a:schemeClr val="bg1"/>
                </a:solidFill>
                <a:latin typeface="Consolas" pitchFamily="49" charset="0"/>
                <a:cs typeface="Consolas" pitchFamily="49" charset="0"/>
              </a:rPr>
              <a:t>       		</a:t>
            </a:r>
            <a:r>
              <a:rPr lang="en-US" sz="1700" b="1" dirty="0">
                <a:solidFill>
                  <a:srgbClr val="7030A0"/>
                </a:solidFill>
                <a:latin typeface="Consolas" pitchFamily="49" charset="0"/>
                <a:cs typeface="Consolas" pitchFamily="49" charset="0"/>
              </a:rPr>
              <a:t>super</a:t>
            </a:r>
            <a:r>
              <a:rPr lang="en-US" sz="1700" dirty="0">
                <a:solidFill>
                  <a:schemeClr val="bg1"/>
                </a:solidFill>
                <a:latin typeface="Consolas" pitchFamily="49" charset="0"/>
                <a:cs typeface="Consolas" pitchFamily="49" charset="0"/>
              </a:rPr>
              <a:t>(kind, speed);</a:t>
            </a:r>
          </a:p>
          <a:p>
            <a:r>
              <a:rPr lang="en-US" sz="1700" dirty="0">
                <a:solidFill>
                  <a:schemeClr val="bg1"/>
                </a:solidFill>
                <a:latin typeface="Consolas" pitchFamily="49" charset="0"/>
                <a:cs typeface="Consolas" pitchFamily="49" charset="0"/>
              </a:rPr>
              <a:t>		</a:t>
            </a:r>
            <a:r>
              <a:rPr lang="en-US" sz="1700" dirty="0" err="1">
                <a:solidFill>
                  <a:srgbClr val="0070C0"/>
                </a:solidFill>
                <a:latin typeface="Consolas" pitchFamily="49" charset="0"/>
                <a:cs typeface="Consolas" pitchFamily="49" charset="0"/>
              </a:rPr>
              <a:t>this</a:t>
            </a:r>
            <a:r>
              <a:rPr lang="en-US" sz="1700" dirty="0" err="1">
                <a:solidFill>
                  <a:schemeClr val="bg1"/>
                </a:solidFill>
                <a:latin typeface="Consolas" pitchFamily="49" charset="0"/>
                <a:cs typeface="Consolas" pitchFamily="49" charset="0"/>
              </a:rPr>
              <a:t>.passengers</a:t>
            </a:r>
            <a:r>
              <a:rPr lang="en-US" sz="1700" dirty="0">
                <a:solidFill>
                  <a:schemeClr val="bg1"/>
                </a:solidFill>
                <a:latin typeface="Consolas" pitchFamily="49" charset="0"/>
                <a:cs typeface="Consolas" pitchFamily="49" charset="0"/>
              </a:rPr>
              <a:t> = passengers;</a:t>
            </a:r>
          </a:p>
          <a:p>
            <a:r>
              <a:rPr lang="en-US" sz="1700" dirty="0">
                <a:solidFill>
                  <a:schemeClr val="bg1"/>
                </a:solidFill>
                <a:latin typeface="Consolas" pitchFamily="49" charset="0"/>
                <a:cs typeface="Consolas" pitchFamily="49" charset="0"/>
              </a:rPr>
              <a:t>   	   }</a:t>
            </a:r>
            <a:endParaRPr lang="uk-UA" sz="1700" dirty="0">
              <a:solidFill>
                <a:schemeClr val="bg1"/>
              </a:solidFill>
              <a:latin typeface="Consolas" pitchFamily="49" charset="0"/>
              <a:cs typeface="Consolas" pitchFamily="49" charset="0"/>
            </a:endParaRPr>
          </a:p>
          <a:p>
            <a:r>
              <a:rPr lang="en-US" sz="1700" dirty="0">
                <a:solidFill>
                  <a:schemeClr val="bg1"/>
                </a:solidFill>
                <a:latin typeface="Consolas" pitchFamily="49" charset="0"/>
                <a:cs typeface="Consolas" pitchFamily="49" charset="0"/>
              </a:rPr>
              <a:t>	   drive() {</a:t>
            </a:r>
          </a:p>
          <a:p>
            <a:r>
              <a:rPr lang="en-US" sz="1700" dirty="0">
                <a:solidFill>
                  <a:schemeClr val="bg1"/>
                </a:solidFill>
                <a:latin typeface="Consolas" pitchFamily="49" charset="0"/>
                <a:cs typeface="Consolas" pitchFamily="49" charset="0"/>
              </a:rPr>
              <a:t>		</a:t>
            </a:r>
            <a:r>
              <a:rPr lang="en-US" sz="1700" b="1" dirty="0" err="1">
                <a:solidFill>
                  <a:srgbClr val="7030A0"/>
                </a:solidFill>
                <a:latin typeface="Consolas" pitchFamily="49" charset="0"/>
                <a:cs typeface="Consolas" pitchFamily="49" charset="0"/>
              </a:rPr>
              <a:t>super</a:t>
            </a:r>
            <a:r>
              <a:rPr lang="en-US" sz="1700" dirty="0" err="1">
                <a:solidFill>
                  <a:schemeClr val="bg1"/>
                </a:solidFill>
                <a:latin typeface="Consolas" pitchFamily="49" charset="0"/>
                <a:cs typeface="Consolas" pitchFamily="49" charset="0"/>
              </a:rPr>
              <a:t>.drive</a:t>
            </a:r>
            <a:r>
              <a:rPr lang="en-US" sz="1700" dirty="0">
                <a:solidFill>
                  <a:schemeClr val="bg1"/>
                </a:solidFill>
                <a:latin typeface="Consolas" pitchFamily="49" charset="0"/>
                <a:cs typeface="Consolas" pitchFamily="49" charset="0"/>
              </a:rPr>
              <a:t>();           </a:t>
            </a:r>
          </a:p>
          <a:p>
            <a:r>
              <a:rPr lang="en-US" sz="1700" dirty="0">
                <a:solidFill>
                  <a:schemeClr val="bg1"/>
                </a:solidFill>
                <a:latin typeface="Consolas" pitchFamily="49" charset="0"/>
                <a:cs typeface="Consolas" pitchFamily="49" charset="0"/>
              </a:rPr>
              <a:t>       		</a:t>
            </a:r>
            <a:r>
              <a:rPr lang="en-US" sz="1700" dirty="0">
                <a:solidFill>
                  <a:srgbClr val="0070C0"/>
                </a:solidFill>
                <a:latin typeface="Consolas" pitchFamily="49" charset="0"/>
                <a:cs typeface="Consolas" pitchFamily="49" charset="0"/>
              </a:rPr>
              <a:t>console.log</a:t>
            </a:r>
            <a:r>
              <a:rPr lang="en-US" sz="1700" dirty="0">
                <a:solidFill>
                  <a:schemeClr val="bg1"/>
                </a:solidFill>
                <a:latin typeface="Consolas" pitchFamily="49" charset="0"/>
                <a:cs typeface="Consolas" pitchFamily="49" charset="0"/>
              </a:rPr>
              <a:t>(`Maximum ${</a:t>
            </a:r>
            <a:r>
              <a:rPr lang="en-US" sz="1700" dirty="0" err="1">
                <a:solidFill>
                  <a:schemeClr val="bg1"/>
                </a:solidFill>
                <a:latin typeface="Consolas" pitchFamily="49" charset="0"/>
                <a:cs typeface="Consolas" pitchFamily="49" charset="0"/>
              </a:rPr>
              <a:t>this.kind</a:t>
            </a:r>
            <a:r>
              <a:rPr lang="en-US" sz="1700" dirty="0">
                <a:solidFill>
                  <a:schemeClr val="bg1"/>
                </a:solidFill>
                <a:latin typeface="Consolas" pitchFamily="49" charset="0"/>
                <a:cs typeface="Consolas" pitchFamily="49" charset="0"/>
              </a:rPr>
              <a:t>} speed: 				     ${</a:t>
            </a:r>
            <a:r>
              <a:rPr lang="en-US" sz="1700" dirty="0" err="1">
                <a:solidFill>
                  <a:schemeClr val="bg1"/>
                </a:solidFill>
                <a:latin typeface="Consolas" pitchFamily="49" charset="0"/>
                <a:cs typeface="Consolas" pitchFamily="49" charset="0"/>
              </a:rPr>
              <a:t>this.speed</a:t>
            </a:r>
            <a:r>
              <a:rPr lang="en-US" sz="1700" dirty="0">
                <a:solidFill>
                  <a:schemeClr val="bg1"/>
                </a:solidFill>
                <a:latin typeface="Consolas" pitchFamily="49" charset="0"/>
                <a:cs typeface="Consolas" pitchFamily="49" charset="0"/>
              </a:rPr>
              <a:t>} km/h`);</a:t>
            </a:r>
          </a:p>
          <a:p>
            <a:r>
              <a:rPr lang="en-US" sz="1700" dirty="0">
                <a:solidFill>
                  <a:schemeClr val="bg1"/>
                </a:solidFill>
                <a:latin typeface="Consolas" pitchFamily="49" charset="0"/>
                <a:cs typeface="Consolas" pitchFamily="49" charset="0"/>
              </a:rPr>
              <a:t>   	   }</a:t>
            </a:r>
          </a:p>
          <a:p>
            <a:r>
              <a:rPr lang="en-US" sz="1700" dirty="0">
                <a:solidFill>
                  <a:schemeClr val="bg1"/>
                </a:solidFill>
                <a:latin typeface="Consolas" pitchFamily="49" charset="0"/>
                <a:cs typeface="Consolas" pitchFamily="49" charset="0"/>
              </a:rPr>
              <a:t>	   </a:t>
            </a:r>
            <a:r>
              <a:rPr lang="en-US" sz="1700" dirty="0" err="1">
                <a:solidFill>
                  <a:schemeClr val="bg1"/>
                </a:solidFill>
                <a:latin typeface="Consolas" pitchFamily="49" charset="0"/>
                <a:cs typeface="Consolas" pitchFamily="49" charset="0"/>
              </a:rPr>
              <a:t>carryPassengers</a:t>
            </a:r>
            <a:r>
              <a:rPr lang="en-US" sz="1700" dirty="0">
                <a:solidFill>
                  <a:schemeClr val="bg1"/>
                </a:solidFill>
                <a:latin typeface="Consolas" pitchFamily="49" charset="0"/>
                <a:cs typeface="Consolas" pitchFamily="49" charset="0"/>
              </a:rPr>
              <a:t>() {</a:t>
            </a:r>
          </a:p>
          <a:p>
            <a:r>
              <a:rPr lang="en-US" sz="1700" dirty="0">
                <a:solidFill>
                  <a:schemeClr val="bg1"/>
                </a:solidFill>
                <a:latin typeface="Consolas" pitchFamily="49" charset="0"/>
                <a:cs typeface="Consolas" pitchFamily="49" charset="0"/>
              </a:rPr>
              <a:t>            </a:t>
            </a:r>
            <a:r>
              <a:rPr lang="en-US" sz="1700" dirty="0">
                <a:solidFill>
                  <a:srgbClr val="0070C0"/>
                </a:solidFill>
                <a:latin typeface="Consolas" pitchFamily="49" charset="0"/>
                <a:cs typeface="Consolas" pitchFamily="49" charset="0"/>
              </a:rPr>
              <a:t> console.log</a:t>
            </a:r>
            <a:r>
              <a:rPr lang="en-US" sz="1700" dirty="0">
                <a:solidFill>
                  <a:schemeClr val="bg1"/>
                </a:solidFill>
                <a:latin typeface="Consolas" pitchFamily="49" charset="0"/>
                <a:cs typeface="Consolas" pitchFamily="49" charset="0"/>
              </a:rPr>
              <a:t>(`${</a:t>
            </a:r>
            <a:r>
              <a:rPr lang="en-US" sz="1700" dirty="0" err="1">
                <a:solidFill>
                  <a:schemeClr val="bg1"/>
                </a:solidFill>
                <a:latin typeface="Consolas" pitchFamily="49" charset="0"/>
                <a:cs typeface="Consolas" pitchFamily="49" charset="0"/>
              </a:rPr>
              <a:t>this.kind</a:t>
            </a:r>
            <a:r>
              <a:rPr lang="en-US" sz="1700" dirty="0">
                <a:solidFill>
                  <a:schemeClr val="bg1"/>
                </a:solidFill>
                <a:latin typeface="Consolas" pitchFamily="49" charset="0"/>
                <a:cs typeface="Consolas" pitchFamily="49" charset="0"/>
              </a:rPr>
              <a:t>} carries</a:t>
            </a:r>
            <a:r>
              <a:rPr lang="uk-UA" sz="1700" dirty="0">
                <a:solidFill>
                  <a:schemeClr val="bg1"/>
                </a:solidFill>
                <a:latin typeface="Consolas" pitchFamily="49" charset="0"/>
                <a:cs typeface="Consolas" pitchFamily="49" charset="0"/>
              </a:rPr>
              <a:t> </a:t>
            </a:r>
            <a:r>
              <a:rPr lang="en-US" sz="1700" dirty="0">
                <a:solidFill>
                  <a:schemeClr val="bg1"/>
                </a:solidFill>
                <a:latin typeface="Consolas" pitchFamily="49" charset="0"/>
                <a:cs typeface="Consolas" pitchFamily="49" charset="0"/>
              </a:rPr>
              <a:t>${this. 				   passengers} passengers`);</a:t>
            </a:r>
          </a:p>
          <a:p>
            <a:r>
              <a:rPr lang="en-US" sz="1700" dirty="0">
                <a:solidFill>
                  <a:schemeClr val="bg1"/>
                </a:solidFill>
                <a:latin typeface="Consolas" pitchFamily="49" charset="0"/>
                <a:cs typeface="Consolas" pitchFamily="49" charset="0"/>
              </a:rPr>
              <a:t>          }</a:t>
            </a:r>
          </a:p>
          <a:p>
            <a:r>
              <a:rPr lang="en-US" sz="1700" dirty="0">
                <a:solidFill>
                  <a:schemeClr val="bg1"/>
                </a:solidFill>
                <a:latin typeface="Consolas" pitchFamily="49" charset="0"/>
                <a:cs typeface="Consolas" pitchFamily="49" charset="0"/>
              </a:rPr>
              <a:t>        }</a:t>
            </a:r>
            <a:br>
              <a:rPr lang="en-US" sz="1700" dirty="0">
                <a:solidFill>
                  <a:schemeClr val="bg1"/>
                </a:solidFill>
                <a:latin typeface="Consolas" pitchFamily="49" charset="0"/>
                <a:cs typeface="Consolas" pitchFamily="49" charset="0"/>
              </a:rPr>
            </a:br>
            <a:r>
              <a:rPr lang="en-US" sz="1700" dirty="0">
                <a:solidFill>
                  <a:schemeClr val="bg1"/>
                </a:solidFill>
                <a:latin typeface="Consolas" pitchFamily="49" charset="0"/>
                <a:cs typeface="Consolas" pitchFamily="49" charset="0"/>
              </a:rPr>
              <a:t>        </a:t>
            </a:r>
            <a:r>
              <a:rPr lang="en-US" sz="1700" dirty="0">
                <a:solidFill>
                  <a:srgbClr val="0070C0"/>
                </a:solidFill>
                <a:latin typeface="Consolas" pitchFamily="49" charset="0"/>
                <a:cs typeface="Consolas" pitchFamily="49" charset="0"/>
              </a:rPr>
              <a:t>const</a:t>
            </a:r>
            <a:r>
              <a:rPr lang="en-US" sz="1700" dirty="0">
                <a:solidFill>
                  <a:schemeClr val="bg1"/>
                </a:solidFill>
                <a:latin typeface="Consolas" pitchFamily="49" charset="0"/>
                <a:cs typeface="Consolas" pitchFamily="49" charset="0"/>
              </a:rPr>
              <a:t> </a:t>
            </a:r>
            <a:r>
              <a:rPr lang="en-US" sz="1700" dirty="0" err="1">
                <a:solidFill>
                  <a:schemeClr val="bg1"/>
                </a:solidFill>
                <a:latin typeface="Consolas" pitchFamily="49" charset="0"/>
                <a:cs typeface="Consolas" pitchFamily="49" charset="0"/>
              </a:rPr>
              <a:t>miniven</a:t>
            </a:r>
            <a:r>
              <a:rPr lang="en-US" sz="1700" dirty="0">
                <a:solidFill>
                  <a:schemeClr val="bg1"/>
                </a:solidFill>
                <a:latin typeface="Consolas" pitchFamily="49" charset="0"/>
                <a:cs typeface="Consolas" pitchFamily="49" charset="0"/>
              </a:rPr>
              <a:t> = </a:t>
            </a:r>
            <a:r>
              <a:rPr lang="en-US" sz="1700" dirty="0">
                <a:solidFill>
                  <a:srgbClr val="0070C0"/>
                </a:solidFill>
                <a:latin typeface="Consolas" pitchFamily="49" charset="0"/>
                <a:cs typeface="Consolas" pitchFamily="49" charset="0"/>
              </a:rPr>
              <a:t>new</a:t>
            </a:r>
            <a:r>
              <a:rPr lang="en-US" sz="1700" dirty="0">
                <a:solidFill>
                  <a:schemeClr val="bg1"/>
                </a:solidFill>
                <a:latin typeface="Consolas" pitchFamily="49" charset="0"/>
                <a:cs typeface="Consolas" pitchFamily="49" charset="0"/>
              </a:rPr>
              <a:t> Car("Renault Scenic“, 220, 7);</a:t>
            </a:r>
            <a:br>
              <a:rPr lang="en-US" sz="1700" dirty="0">
                <a:solidFill>
                  <a:schemeClr val="bg1"/>
                </a:solidFill>
                <a:latin typeface="Consolas" pitchFamily="49" charset="0"/>
                <a:cs typeface="Consolas" pitchFamily="49" charset="0"/>
              </a:rPr>
            </a:br>
            <a:r>
              <a:rPr lang="en-US" sz="1700" dirty="0">
                <a:solidFill>
                  <a:schemeClr val="bg1"/>
                </a:solidFill>
                <a:latin typeface="Consolas" pitchFamily="49" charset="0"/>
                <a:cs typeface="Consolas" pitchFamily="49" charset="0"/>
              </a:rPr>
              <a:t>        </a:t>
            </a:r>
            <a:r>
              <a:rPr lang="en-US" sz="1700" dirty="0" err="1">
                <a:solidFill>
                  <a:schemeClr val="bg1"/>
                </a:solidFill>
                <a:latin typeface="Consolas" pitchFamily="49" charset="0"/>
                <a:cs typeface="Consolas" pitchFamily="49" charset="0"/>
              </a:rPr>
              <a:t>miniven.drive</a:t>
            </a:r>
            <a:r>
              <a:rPr lang="en-US" sz="1700" dirty="0">
                <a:solidFill>
                  <a:schemeClr val="bg1"/>
                </a:solidFill>
                <a:latin typeface="Consolas" pitchFamily="49" charset="0"/>
                <a:cs typeface="Consolas" pitchFamily="49" charset="0"/>
              </a:rPr>
              <a:t>(); </a:t>
            </a:r>
            <a:r>
              <a:rPr lang="en-US" sz="1700" dirty="0">
                <a:solidFill>
                  <a:schemeClr val="tx1">
                    <a:lumMod val="50000"/>
                  </a:schemeClr>
                </a:solidFill>
                <a:latin typeface="Consolas" pitchFamily="49" charset="0"/>
                <a:cs typeface="Consolas" pitchFamily="49" charset="0"/>
              </a:rPr>
              <a:t>// Renault Scenic </a:t>
            </a:r>
            <a:r>
              <a:rPr lang="uk-UA" sz="1700" dirty="0">
                <a:solidFill>
                  <a:schemeClr val="tx1">
                    <a:lumMod val="50000"/>
                  </a:schemeClr>
                </a:solidFill>
                <a:latin typeface="Consolas" pitchFamily="49" charset="0"/>
                <a:cs typeface="Consolas" pitchFamily="49" charset="0"/>
              </a:rPr>
              <a:t>і</a:t>
            </a:r>
            <a:r>
              <a:rPr lang="en-US" sz="1700" dirty="0">
                <a:solidFill>
                  <a:schemeClr val="tx1">
                    <a:lumMod val="50000"/>
                  </a:schemeClr>
                </a:solidFill>
                <a:latin typeface="Consolas" pitchFamily="49" charset="0"/>
                <a:cs typeface="Consolas" pitchFamily="49" charset="0"/>
              </a:rPr>
              <a:t>s driving</a:t>
            </a:r>
          </a:p>
          <a:p>
            <a:r>
              <a:rPr lang="en-US" sz="1700" dirty="0">
                <a:solidFill>
                  <a:schemeClr val="bg1"/>
                </a:solidFill>
                <a:latin typeface="Consolas" pitchFamily="49" charset="0"/>
                <a:cs typeface="Consolas" pitchFamily="49" charset="0"/>
              </a:rPr>
              <a:t>	  </a:t>
            </a:r>
            <a:r>
              <a:rPr lang="uk-UA" sz="1700" dirty="0">
                <a:solidFill>
                  <a:schemeClr val="bg1"/>
                </a:solidFill>
                <a:latin typeface="Consolas" pitchFamily="49" charset="0"/>
                <a:cs typeface="Consolas" pitchFamily="49" charset="0"/>
              </a:rPr>
              <a:t>   </a:t>
            </a:r>
            <a:r>
              <a:rPr lang="en-US" sz="1700" dirty="0">
                <a:solidFill>
                  <a:schemeClr val="tx1">
                    <a:lumMod val="50000"/>
                  </a:schemeClr>
                </a:solidFill>
                <a:latin typeface="Consolas" pitchFamily="49" charset="0"/>
                <a:cs typeface="Consolas" pitchFamily="49" charset="0"/>
              </a:rPr>
              <a:t>// Maximum Renault Scenic speed: 220 km/h</a:t>
            </a:r>
            <a:endParaRPr lang="ru-RU" sz="1700" dirty="0">
              <a:solidFill>
                <a:schemeClr val="tx1">
                  <a:lumMod val="50000"/>
                </a:schemeClr>
              </a:solidFill>
              <a:latin typeface="Consolas" pitchFamily="49" charset="0"/>
              <a:cs typeface="Consolas" pitchFamily="49" charset="0"/>
            </a:endParaRPr>
          </a:p>
          <a:p>
            <a:r>
              <a:rPr lang="ru-RU" sz="1700" dirty="0">
                <a:solidFill>
                  <a:schemeClr val="tx1">
                    <a:lumMod val="50000"/>
                  </a:schemeClr>
                </a:solidFill>
                <a:latin typeface="Consolas" pitchFamily="49" charset="0"/>
                <a:cs typeface="Consolas" pitchFamily="49" charset="0"/>
              </a:rPr>
              <a:t>        </a:t>
            </a:r>
          </a:p>
        </p:txBody>
      </p:sp>
      <p:sp>
        <p:nvSpPr>
          <p:cNvPr id="5" name="Rectangle 4">
            <a:extLst>
              <a:ext uri="{FF2B5EF4-FFF2-40B4-BE49-F238E27FC236}">
                <a16:creationId xmlns:a16="http://schemas.microsoft.com/office/drawing/2014/main" id="{49511195-B7B8-4B92-8024-2AAD2051DBE2}"/>
              </a:ext>
            </a:extLst>
          </p:cNvPr>
          <p:cNvSpPr/>
          <p:nvPr/>
        </p:nvSpPr>
        <p:spPr>
          <a:xfrm>
            <a:off x="165766" y="6075101"/>
            <a:ext cx="6609938" cy="646331"/>
          </a:xfrm>
          <a:prstGeom prst="rect">
            <a:avLst/>
          </a:prstGeom>
        </p:spPr>
        <p:txBody>
          <a:bodyPr wrap="square">
            <a:spAutoFit/>
          </a:bodyPr>
          <a:lstStyle/>
          <a:p>
            <a:r>
              <a:rPr lang="en-US" dirty="0">
                <a:solidFill>
                  <a:schemeClr val="bg1"/>
                </a:solidFill>
              </a:rPr>
              <a:t>So, super can refer to methods </a:t>
            </a:r>
            <a:r>
              <a:rPr lang="en-US" b="1" dirty="0" err="1">
                <a:solidFill>
                  <a:srgbClr val="7030A0"/>
                </a:solidFill>
              </a:rPr>
              <a:t>super.methodName</a:t>
            </a:r>
            <a:r>
              <a:rPr lang="en-US" b="1" dirty="0">
                <a:solidFill>
                  <a:srgbClr val="7030A0"/>
                </a:solidFill>
              </a:rPr>
              <a:t>()</a:t>
            </a:r>
            <a:r>
              <a:rPr lang="en-US" dirty="0"/>
              <a:t>.</a:t>
            </a:r>
            <a:endParaRPr lang="en-US" dirty="0">
              <a:solidFill>
                <a:schemeClr val="bg1"/>
              </a:solidFill>
            </a:endParaRPr>
          </a:p>
          <a:p>
            <a:r>
              <a:rPr lang="en-US" dirty="0">
                <a:solidFill>
                  <a:schemeClr val="bg1"/>
                </a:solidFill>
              </a:rPr>
              <a:t>It can also be a chain of  </a:t>
            </a:r>
            <a:r>
              <a:rPr lang="en-US" b="1" dirty="0" err="1">
                <a:solidFill>
                  <a:srgbClr val="7030A0"/>
                </a:solidFill>
              </a:rPr>
              <a:t>super.super.methodName</a:t>
            </a:r>
            <a:r>
              <a:rPr lang="en-US" b="1" dirty="0">
                <a:solidFill>
                  <a:srgbClr val="7030A0"/>
                </a:solidFill>
              </a:rPr>
              <a:t>();</a:t>
            </a:r>
            <a:endParaRPr lang="ru-RU" b="1" dirty="0">
              <a:solidFill>
                <a:srgbClr val="7030A0"/>
              </a:solidFill>
            </a:endParaRPr>
          </a:p>
        </p:txBody>
      </p:sp>
    </p:spTree>
    <p:extLst>
      <p:ext uri="{BB962C8B-B14F-4D97-AF65-F5344CB8AC3E}">
        <p14:creationId xmlns:p14="http://schemas.microsoft.com/office/powerpoint/2010/main" val="18445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Encapsulation</a:t>
            </a:r>
            <a:endParaRPr lang="uk-UA" dirty="0"/>
          </a:p>
        </p:txBody>
      </p:sp>
      <p:sp>
        <p:nvSpPr>
          <p:cNvPr id="9" name="Content Placeholder 2">
            <a:extLst>
              <a:ext uri="{FF2B5EF4-FFF2-40B4-BE49-F238E27FC236}">
                <a16:creationId xmlns:a16="http://schemas.microsoft.com/office/drawing/2014/main" id="{82D0A2EB-AEB1-4C7A-8936-38B01C1A2D25}"/>
              </a:ext>
            </a:extLst>
          </p:cNvPr>
          <p:cNvSpPr>
            <a:spLocks noGrp="1"/>
          </p:cNvSpPr>
          <p:nvPr>
            <p:ph type="body" sz="quarter" idx="10"/>
          </p:nvPr>
        </p:nvSpPr>
        <p:spPr>
          <a:xfrm>
            <a:off x="408214" y="2079034"/>
            <a:ext cx="11375571" cy="5252369"/>
          </a:xfrm>
        </p:spPr>
        <p:txBody>
          <a:bodyPr rtlCol="0">
            <a:normAutofit/>
          </a:bodyPr>
          <a:lstStyle/>
          <a:p>
            <a:pPr marL="0" lvl="1" algn="just" defTabSz="360000">
              <a:spcAft>
                <a:spcPts val="500"/>
              </a:spcAft>
            </a:pPr>
            <a:r>
              <a:rPr lang="en-US" sz="2000" b="1" dirty="0">
                <a:solidFill>
                  <a:srgbClr val="7030A0"/>
                </a:solidFill>
                <a:latin typeface="+mn-lt"/>
                <a:cs typeface="Consolas" pitchFamily="49" charset="0"/>
              </a:rPr>
              <a:t>Encapsulation</a:t>
            </a:r>
            <a:r>
              <a:rPr lang="en-US" sz="2000" dirty="0">
                <a:solidFill>
                  <a:schemeClr val="bg1"/>
                </a:solidFill>
                <a:latin typeface="+mn-lt"/>
                <a:cs typeface="Consolas" pitchFamily="49" charset="0"/>
              </a:rPr>
              <a:t> means information hiding, that is, the idea that the internal entities of an object should not be exposed as public. In OOP, this means that an object keeps its state privately, and only its methods have access to change it.</a:t>
            </a:r>
          </a:p>
          <a:p>
            <a:pPr marL="0" lvl="1" algn="just" defTabSz="360000">
              <a:spcAft>
                <a:spcPts val="500"/>
              </a:spcAft>
            </a:pPr>
            <a:r>
              <a:rPr lang="en-US" sz="2000" dirty="0">
                <a:solidFill>
                  <a:schemeClr val="bg1"/>
                </a:solidFill>
                <a:latin typeface="+mn-lt"/>
                <a:cs typeface="Consolas" pitchFamily="49" charset="0"/>
              </a:rPr>
              <a:t>     JS has several techniques for implementing encapsulation:</a:t>
            </a:r>
          </a:p>
          <a:p>
            <a:pPr lvl="1" indent="-457200" algn="just" defTabSz="360000">
              <a:spcAft>
                <a:spcPts val="500"/>
              </a:spcAft>
              <a:buAutoNum type="arabicParenR"/>
            </a:pPr>
            <a:r>
              <a:rPr lang="en-US" sz="2000" dirty="0">
                <a:solidFill>
                  <a:schemeClr val="bg1"/>
                </a:solidFill>
                <a:latin typeface="+mn-lt"/>
                <a:cs typeface="Consolas" pitchFamily="49" charset="0"/>
              </a:rPr>
              <a:t>Designation of private properties and methods by adding an underscore "_" at the beginning of them.</a:t>
            </a:r>
          </a:p>
          <a:p>
            <a:pPr lvl="1" indent="-457200" algn="just" defTabSz="360000">
              <a:spcAft>
                <a:spcPts val="500"/>
              </a:spcAft>
              <a:buAutoNum type="arabicParenR"/>
            </a:pPr>
            <a:r>
              <a:rPr lang="en-US" sz="2000" dirty="0">
                <a:solidFill>
                  <a:schemeClr val="bg1"/>
                </a:solidFill>
                <a:latin typeface="+mn-lt"/>
                <a:cs typeface="Consolas" pitchFamily="49" charset="0"/>
              </a:rPr>
              <a:t>Closure based</a:t>
            </a:r>
          </a:p>
          <a:p>
            <a:pPr lvl="1" indent="-457200" algn="just" defTabSz="360000">
              <a:spcAft>
                <a:spcPts val="500"/>
              </a:spcAft>
              <a:buAutoNum type="arabicParenR"/>
            </a:pPr>
            <a:r>
              <a:rPr lang="en-US" sz="2000" dirty="0">
                <a:solidFill>
                  <a:schemeClr val="bg1"/>
                </a:solidFill>
                <a:latin typeface="+mn-lt"/>
                <a:cs typeface="Consolas" pitchFamily="49" charset="0"/>
              </a:rPr>
              <a:t>Based on </a:t>
            </a:r>
            <a:r>
              <a:rPr lang="en-US" sz="2000" dirty="0" err="1">
                <a:solidFill>
                  <a:schemeClr val="bg1"/>
                </a:solidFill>
                <a:latin typeface="+mn-lt"/>
                <a:cs typeface="Consolas" pitchFamily="49" charset="0"/>
              </a:rPr>
              <a:t>WeakMap</a:t>
            </a:r>
            <a:r>
              <a:rPr lang="en-US" sz="2000" dirty="0">
                <a:solidFill>
                  <a:schemeClr val="bg1"/>
                </a:solidFill>
                <a:latin typeface="+mn-lt"/>
                <a:cs typeface="Consolas" pitchFamily="49" charset="0"/>
              </a:rPr>
              <a:t> objects</a:t>
            </a:r>
          </a:p>
          <a:p>
            <a:pPr lvl="1" indent="-457200" algn="just" defTabSz="360000">
              <a:spcAft>
                <a:spcPts val="500"/>
              </a:spcAft>
              <a:buAutoNum type="arabicParenR"/>
            </a:pPr>
            <a:r>
              <a:rPr lang="en-US" sz="2000" dirty="0">
                <a:solidFill>
                  <a:schemeClr val="bg1"/>
                </a:solidFill>
                <a:latin typeface="+mn-lt"/>
                <a:cs typeface="Consolas" pitchFamily="49" charset="0"/>
              </a:rPr>
              <a:t>Symbols based</a:t>
            </a:r>
            <a:endParaRPr lang="uk-UA" sz="2000" dirty="0">
              <a:solidFill>
                <a:schemeClr val="bg1"/>
              </a:solidFill>
              <a:latin typeface="+mn-lt"/>
              <a:cs typeface="Consolas" pitchFamily="49" charset="0"/>
            </a:endParaRPr>
          </a:p>
          <a:p>
            <a:pPr lvl="1" indent="-457200" algn="just" defTabSz="360000">
              <a:spcAft>
                <a:spcPts val="500"/>
              </a:spcAft>
              <a:buAutoNum type="arabicParenR"/>
            </a:pPr>
            <a:r>
              <a:rPr lang="en-US" sz="2000" dirty="0">
                <a:solidFill>
                  <a:schemeClr val="bg1"/>
                </a:solidFill>
                <a:latin typeface="+mn-lt"/>
              </a:rPr>
              <a:t>Using Private Fields</a:t>
            </a:r>
          </a:p>
          <a:p>
            <a:pPr lvl="1" indent="-457200" algn="just" defTabSz="360000">
              <a:spcAft>
                <a:spcPts val="500"/>
              </a:spcAft>
              <a:buFont typeface="Arial" panose="020B0604020202020204" pitchFamily="34" charset="0"/>
              <a:buAutoNum type="arabicParenR"/>
            </a:pPr>
            <a:endParaRPr lang="en-US" sz="2000" b="1" dirty="0">
              <a:latin typeface="+mn-lt"/>
            </a:endParaRPr>
          </a:p>
          <a:p>
            <a:pPr lvl="1" indent="-457200" algn="just" defTabSz="360000">
              <a:spcAft>
                <a:spcPts val="500"/>
              </a:spcAft>
              <a:buFont typeface="Arial" panose="020B0604020202020204" pitchFamily="34" charset="0"/>
              <a:buAutoNum type="arabicParenR"/>
            </a:pPr>
            <a:endParaRPr lang="uk-UA" sz="2000" dirty="0">
              <a:solidFill>
                <a:schemeClr val="bg1"/>
              </a:solidFill>
              <a:latin typeface="+mn-lt"/>
              <a:cs typeface="Consolas" pitchFamily="49" charset="0"/>
            </a:endParaRPr>
          </a:p>
          <a:p>
            <a:pPr marL="0" lvl="1" algn="just" defTabSz="360000">
              <a:spcAft>
                <a:spcPts val="500"/>
              </a:spcAft>
            </a:pPr>
            <a:endParaRPr lang="uk-UA" sz="2000" dirty="0">
              <a:solidFill>
                <a:schemeClr val="bg1"/>
              </a:solidFill>
              <a:latin typeface="+mn-lt"/>
              <a:cs typeface="Consolas" pitchFamily="49" charset="0"/>
            </a:endParaRPr>
          </a:p>
          <a:p>
            <a:pPr lvl="1" indent="-457200" algn="just" defTabSz="360000">
              <a:spcAft>
                <a:spcPts val="500"/>
              </a:spcAft>
              <a:buFont typeface="Arial" panose="020B0604020202020204" pitchFamily="34" charset="0"/>
              <a:buAutoNum type="arabicParenR"/>
            </a:pPr>
            <a:endParaRPr lang="ru-RU" sz="2000" dirty="0">
              <a:solidFill>
                <a:schemeClr val="bg1"/>
              </a:solidFill>
              <a:latin typeface="+mn-lt"/>
              <a:cs typeface="Consolas" pitchFamily="49" charset="0"/>
            </a:endParaRPr>
          </a:p>
          <a:p>
            <a:pPr lvl="1" indent="-457200" algn="just" defTabSz="360000">
              <a:spcAft>
                <a:spcPts val="500"/>
              </a:spcAft>
              <a:buAutoNum type="arabicParenR"/>
            </a:pPr>
            <a:endParaRPr lang="ru-RU" sz="2000" dirty="0">
              <a:solidFill>
                <a:schemeClr val="bg1"/>
              </a:solidFill>
              <a:latin typeface="+mn-lt"/>
              <a:cs typeface="Consolas" pitchFamily="49" charset="0"/>
            </a:endParaRPr>
          </a:p>
        </p:txBody>
      </p:sp>
    </p:spTree>
    <p:extLst>
      <p:ext uri="{BB962C8B-B14F-4D97-AF65-F5344CB8AC3E}">
        <p14:creationId xmlns:p14="http://schemas.microsoft.com/office/powerpoint/2010/main" val="131708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Encapsulation via closures</a:t>
            </a:r>
            <a:endParaRPr lang="uk-UA" dirty="0"/>
          </a:p>
        </p:txBody>
      </p:sp>
      <p:sp>
        <p:nvSpPr>
          <p:cNvPr id="12" name="Rectangle 11">
            <a:extLst>
              <a:ext uri="{FF2B5EF4-FFF2-40B4-BE49-F238E27FC236}">
                <a16:creationId xmlns:a16="http://schemas.microsoft.com/office/drawing/2014/main" id="{10C8F064-5619-4CCC-8DF4-8360566332CB}"/>
              </a:ext>
            </a:extLst>
          </p:cNvPr>
          <p:cNvSpPr/>
          <p:nvPr/>
        </p:nvSpPr>
        <p:spPr>
          <a:xfrm>
            <a:off x="-48768" y="1978760"/>
            <a:ext cx="12362688" cy="4801314"/>
          </a:xfrm>
          <a:prstGeom prst="rect">
            <a:avLst/>
          </a:prstGeom>
        </p:spPr>
        <p:txBody>
          <a:bodyPr wrap="square">
            <a:spAutoFit/>
          </a:bodyPr>
          <a:lstStyle/>
          <a:p>
            <a:r>
              <a:rPr lang="uk-UA" sz="1700" dirty="0">
                <a:solidFill>
                  <a:srgbClr val="0070C0"/>
                </a:solidFill>
                <a:latin typeface="Consolas" panose="020B0609020204030204" pitchFamily="49" charset="0"/>
              </a:rPr>
              <a:t>class</a:t>
            </a:r>
            <a:r>
              <a:rPr lang="uk-UA" sz="1700" dirty="0">
                <a:solidFill>
                  <a:schemeClr val="bg1"/>
                </a:solidFill>
                <a:latin typeface="Consolas" panose="020B0609020204030204" pitchFamily="49" charset="0"/>
              </a:rPr>
              <a:t> Vehicle {</a:t>
            </a:r>
          </a:p>
          <a:p>
            <a:r>
              <a:rPr lang="uk-UA" sz="1700" dirty="0">
                <a:solidFill>
                  <a:schemeClr val="bg1"/>
                </a:solidFill>
                <a:latin typeface="Consolas" panose="020B0609020204030204" pitchFamily="49" charset="0"/>
              </a:rPr>
              <a:t>    </a:t>
            </a:r>
            <a:r>
              <a:rPr lang="uk-UA" sz="1700" dirty="0">
                <a:solidFill>
                  <a:srgbClr val="0070C0"/>
                </a:solidFill>
                <a:latin typeface="Consolas" panose="020B0609020204030204" pitchFamily="49" charset="0"/>
              </a:rPr>
              <a:t>constructor</a:t>
            </a:r>
            <a:r>
              <a:rPr lang="uk-UA" sz="1700" dirty="0">
                <a:solidFill>
                  <a:schemeClr val="bg1"/>
                </a:solidFill>
                <a:latin typeface="Consolas" panose="020B0609020204030204" pitchFamily="49" charset="0"/>
              </a:rPr>
              <a:t>(kind, speed) {</a:t>
            </a:r>
          </a:p>
          <a:p>
            <a:r>
              <a:rPr lang="uk-UA" sz="1700" dirty="0">
                <a:solidFill>
                  <a:schemeClr val="bg1"/>
                </a:solidFill>
                <a:latin typeface="Consolas" panose="020B0609020204030204" pitchFamily="49" charset="0"/>
              </a:rPr>
              <a:t>        </a:t>
            </a:r>
            <a:r>
              <a:rPr lang="uk-UA" sz="1700" dirty="0">
                <a:solidFill>
                  <a:srgbClr val="0070C0"/>
                </a:solidFill>
                <a:latin typeface="Consolas" panose="020B0609020204030204" pitchFamily="49" charset="0"/>
              </a:rPr>
              <a:t>let</a:t>
            </a:r>
            <a:r>
              <a:rPr lang="uk-UA" sz="1700" dirty="0">
                <a:solidFill>
                  <a:schemeClr val="bg1"/>
                </a:solidFill>
                <a:latin typeface="Consolas" panose="020B0609020204030204" pitchFamily="49" charset="0"/>
              </a:rPr>
              <a:t> maxWeight = 2000; </a:t>
            </a:r>
            <a:r>
              <a:rPr lang="uk-UA" sz="1700" dirty="0">
                <a:solidFill>
                  <a:schemeClr val="tx1">
                    <a:lumMod val="50000"/>
                  </a:schemeClr>
                </a:solidFill>
                <a:latin typeface="Consolas" panose="020B0609020204030204" pitchFamily="49" charset="0"/>
              </a:rPr>
              <a:t>// private field</a:t>
            </a:r>
          </a:p>
          <a:p>
            <a:r>
              <a:rPr lang="uk-UA" sz="1700" dirty="0">
                <a:solidFill>
                  <a:schemeClr val="bg1"/>
                </a:solidFill>
                <a:latin typeface="Consolas" panose="020B0609020204030204" pitchFamily="49" charset="0"/>
              </a:rPr>
              <a:t>        </a:t>
            </a:r>
            <a:r>
              <a:rPr lang="uk-UA" sz="1700" dirty="0">
                <a:solidFill>
                  <a:srgbClr val="0070C0"/>
                </a:solidFill>
                <a:latin typeface="Consolas" panose="020B0609020204030204" pitchFamily="49" charset="0"/>
              </a:rPr>
              <a:t>this</a:t>
            </a:r>
            <a:r>
              <a:rPr lang="uk-UA" sz="1700" dirty="0">
                <a:solidFill>
                  <a:schemeClr val="bg1"/>
                </a:solidFill>
                <a:latin typeface="Consolas" panose="020B0609020204030204" pitchFamily="49" charset="0"/>
              </a:rPr>
              <a:t>.kind = kind;</a:t>
            </a:r>
          </a:p>
          <a:p>
            <a:r>
              <a:rPr lang="uk-UA" sz="1700" dirty="0">
                <a:solidFill>
                  <a:schemeClr val="bg1"/>
                </a:solidFill>
                <a:latin typeface="Consolas" panose="020B0609020204030204" pitchFamily="49" charset="0"/>
              </a:rPr>
              <a:t>        </a:t>
            </a:r>
            <a:r>
              <a:rPr lang="uk-UA" sz="1700" dirty="0">
                <a:solidFill>
                  <a:srgbClr val="0070C0"/>
                </a:solidFill>
                <a:latin typeface="Consolas" panose="020B0609020204030204" pitchFamily="49" charset="0"/>
              </a:rPr>
              <a:t>this</a:t>
            </a:r>
            <a:r>
              <a:rPr lang="uk-UA" sz="1700" dirty="0">
                <a:solidFill>
                  <a:schemeClr val="bg1"/>
                </a:solidFill>
                <a:latin typeface="Consolas" panose="020B0609020204030204" pitchFamily="49" charset="0"/>
              </a:rPr>
              <a:t>.speed = speed;</a:t>
            </a:r>
          </a:p>
          <a:p>
            <a:r>
              <a:rPr lang="uk-UA" sz="1700" dirty="0">
                <a:solidFill>
                  <a:schemeClr val="bg1"/>
                </a:solidFill>
                <a:latin typeface="Consolas" panose="020B0609020204030204" pitchFamily="49" charset="0"/>
              </a:rPr>
              <a:t>        </a:t>
            </a:r>
            <a:r>
              <a:rPr lang="uk-UA" sz="1700" dirty="0">
                <a:solidFill>
                  <a:srgbClr val="0070C0"/>
                </a:solidFill>
                <a:latin typeface="Consolas" panose="020B0609020204030204" pitchFamily="49" charset="0"/>
              </a:rPr>
              <a:t>this</a:t>
            </a:r>
            <a:r>
              <a:rPr lang="uk-UA" sz="1700" dirty="0">
                <a:solidFill>
                  <a:schemeClr val="bg1"/>
                </a:solidFill>
                <a:latin typeface="Consolas" panose="020B0609020204030204" pitchFamily="49" charset="0"/>
              </a:rPr>
              <a:t>.getMaxWeight = </a:t>
            </a:r>
            <a:r>
              <a:rPr lang="uk-UA" sz="1700" dirty="0">
                <a:solidFill>
                  <a:srgbClr val="0070C0"/>
                </a:solidFill>
                <a:latin typeface="Consolas" panose="020B0609020204030204" pitchFamily="49" charset="0"/>
              </a:rPr>
              <a:t>function</a:t>
            </a:r>
            <a:r>
              <a:rPr lang="uk-UA" sz="1700" dirty="0">
                <a:solidFill>
                  <a:schemeClr val="bg1"/>
                </a:solidFill>
                <a:latin typeface="Consolas" panose="020B0609020204030204" pitchFamily="49" charset="0"/>
              </a:rPr>
              <a:t>() {</a:t>
            </a:r>
          </a:p>
          <a:p>
            <a:r>
              <a:rPr lang="uk-UA" sz="1700" dirty="0">
                <a:solidFill>
                  <a:schemeClr val="bg1"/>
                </a:solidFill>
                <a:latin typeface="Consolas" panose="020B0609020204030204" pitchFamily="49" charset="0"/>
              </a:rPr>
              <a:t>            </a:t>
            </a:r>
            <a:r>
              <a:rPr lang="uk-UA" sz="1700" dirty="0">
                <a:solidFill>
                  <a:schemeClr val="tx1">
                    <a:lumMod val="50000"/>
                  </a:schemeClr>
                </a:solidFill>
                <a:latin typeface="Consolas" panose="020B0609020204030204" pitchFamily="49" charset="0"/>
              </a:rPr>
              <a:t>// can access both </a:t>
            </a:r>
            <a:r>
              <a:rPr lang="en-US" sz="1700" dirty="0">
                <a:solidFill>
                  <a:schemeClr val="tx1">
                    <a:lumMod val="50000"/>
                  </a:schemeClr>
                </a:solidFill>
                <a:latin typeface="Consolas" panose="020B0609020204030204" pitchFamily="49" charset="0"/>
              </a:rPr>
              <a:t>kind, speed</a:t>
            </a:r>
            <a:r>
              <a:rPr lang="uk-UA" sz="1700" dirty="0">
                <a:solidFill>
                  <a:schemeClr val="tx1">
                    <a:lumMod val="50000"/>
                  </a:schemeClr>
                </a:solidFill>
                <a:latin typeface="Consolas" panose="020B0609020204030204" pitchFamily="49" charset="0"/>
              </a:rPr>
              <a:t> and maxWeight from here</a:t>
            </a:r>
          </a:p>
          <a:p>
            <a:r>
              <a:rPr lang="uk-UA" sz="1700" dirty="0">
                <a:solidFill>
                  <a:schemeClr val="bg1"/>
                </a:solidFill>
                <a:latin typeface="Consolas" panose="020B0609020204030204" pitchFamily="49" charset="0"/>
              </a:rPr>
              <a:t>            </a:t>
            </a:r>
            <a:r>
              <a:rPr lang="uk-UA" sz="1700" dirty="0">
                <a:solidFill>
                  <a:srgbClr val="0070C0"/>
                </a:solidFill>
                <a:latin typeface="Consolas" panose="020B0609020204030204" pitchFamily="49" charset="0"/>
              </a:rPr>
              <a:t>console.log</a:t>
            </a:r>
            <a:r>
              <a:rPr lang="uk-UA" sz="1700" dirty="0">
                <a:solidFill>
                  <a:schemeClr val="bg1"/>
                </a:solidFill>
                <a:latin typeface="Consolas" panose="020B0609020204030204" pitchFamily="49" charset="0"/>
              </a:rPr>
              <a:t>(`${</a:t>
            </a:r>
            <a:r>
              <a:rPr lang="uk-UA" sz="1700" dirty="0">
                <a:solidFill>
                  <a:srgbClr val="0070C0"/>
                </a:solidFill>
                <a:latin typeface="Consolas" panose="020B0609020204030204" pitchFamily="49" charset="0"/>
              </a:rPr>
              <a:t>this</a:t>
            </a:r>
            <a:r>
              <a:rPr lang="uk-UA" sz="1700" dirty="0">
                <a:solidFill>
                  <a:schemeClr val="bg1"/>
                </a:solidFill>
                <a:latin typeface="Consolas" panose="020B0609020204030204" pitchFamily="49" charset="0"/>
              </a:rPr>
              <a:t>.kind} has a maximum speed of ${</a:t>
            </a:r>
            <a:r>
              <a:rPr lang="uk-UA" sz="1700" dirty="0">
                <a:solidFill>
                  <a:srgbClr val="0070C0"/>
                </a:solidFill>
                <a:latin typeface="Consolas" panose="020B0609020204030204" pitchFamily="49" charset="0"/>
              </a:rPr>
              <a:t>this</a:t>
            </a:r>
            <a:r>
              <a:rPr lang="uk-UA" sz="1700" dirty="0">
                <a:solidFill>
                  <a:schemeClr val="bg1"/>
                </a:solidFill>
                <a:latin typeface="Consolas" panose="020B0609020204030204" pitchFamily="49" charset="0"/>
              </a:rPr>
              <a:t>.speed} km/h, </a:t>
            </a:r>
          </a:p>
          <a:p>
            <a:r>
              <a:rPr lang="uk-UA" sz="1700" dirty="0">
                <a:solidFill>
                  <a:schemeClr val="bg1"/>
                </a:solidFill>
                <a:latin typeface="Consolas" panose="020B0609020204030204" pitchFamily="49" charset="0"/>
              </a:rPr>
              <a:t>			 a maximum weight of ${maxWeight} kg`);    </a:t>
            </a:r>
          </a:p>
          <a:p>
            <a:r>
              <a:rPr lang="uk-UA" sz="1700" dirty="0">
                <a:solidFill>
                  <a:schemeClr val="bg1"/>
                </a:solidFill>
                <a:latin typeface="Consolas" panose="020B0609020204030204" pitchFamily="49" charset="0"/>
              </a:rPr>
              <a:t>       }</a:t>
            </a:r>
          </a:p>
          <a:p>
            <a:r>
              <a:rPr lang="uk-UA" sz="1700" dirty="0">
                <a:solidFill>
                  <a:schemeClr val="bg1"/>
                </a:solidFill>
                <a:latin typeface="Consolas" panose="020B0609020204030204" pitchFamily="49" charset="0"/>
              </a:rPr>
              <a:t>    } </a:t>
            </a:r>
          </a:p>
          <a:p>
            <a:r>
              <a:rPr lang="uk-UA" sz="1700" dirty="0">
                <a:solidFill>
                  <a:schemeClr val="bg1"/>
                </a:solidFill>
                <a:latin typeface="Consolas" panose="020B0609020204030204" pitchFamily="49" charset="0"/>
              </a:rPr>
              <a:t>    drive() {            </a:t>
            </a:r>
          </a:p>
          <a:p>
            <a:r>
              <a:rPr lang="uk-UA" sz="1700" dirty="0">
                <a:solidFill>
                  <a:schemeClr val="bg1"/>
                </a:solidFill>
                <a:latin typeface="Consolas" panose="020B0609020204030204" pitchFamily="49" charset="0"/>
              </a:rPr>
              <a:t>        </a:t>
            </a:r>
            <a:r>
              <a:rPr lang="uk-UA" sz="1700" dirty="0">
                <a:solidFill>
                  <a:srgbClr val="0070C0"/>
                </a:solidFill>
                <a:latin typeface="Consolas" panose="020B0609020204030204" pitchFamily="49" charset="0"/>
              </a:rPr>
              <a:t>console.log</a:t>
            </a:r>
            <a:r>
              <a:rPr lang="uk-UA" sz="1700" dirty="0">
                <a:solidFill>
                  <a:schemeClr val="bg1"/>
                </a:solidFill>
                <a:latin typeface="Consolas" panose="020B0609020204030204" pitchFamily="49" charset="0"/>
              </a:rPr>
              <a:t>(`${</a:t>
            </a:r>
            <a:r>
              <a:rPr lang="uk-UA" sz="1700" dirty="0">
                <a:solidFill>
                  <a:srgbClr val="0070C0"/>
                </a:solidFill>
                <a:latin typeface="Consolas" panose="020B0609020204030204" pitchFamily="49" charset="0"/>
              </a:rPr>
              <a:t>this</a:t>
            </a:r>
            <a:r>
              <a:rPr lang="uk-UA" sz="1700" dirty="0">
                <a:solidFill>
                  <a:schemeClr val="bg1"/>
                </a:solidFill>
                <a:latin typeface="Consolas" panose="020B0609020204030204" pitchFamily="49" charset="0"/>
              </a:rPr>
              <a:t>.kind} іs driving`);</a:t>
            </a:r>
          </a:p>
          <a:p>
            <a:r>
              <a:rPr lang="uk-UA" sz="1700" dirty="0">
                <a:solidFill>
                  <a:schemeClr val="bg1"/>
                </a:solidFill>
                <a:latin typeface="Consolas" panose="020B0609020204030204" pitchFamily="49" charset="0"/>
              </a:rPr>
              <a:t>    } </a:t>
            </a:r>
          </a:p>
          <a:p>
            <a:r>
              <a:rPr lang="uk-UA" sz="1700" dirty="0">
                <a:solidFill>
                  <a:schemeClr val="bg1"/>
                </a:solidFill>
                <a:latin typeface="Consolas" panose="020B0609020204030204" pitchFamily="49" charset="0"/>
              </a:rPr>
              <a:t>}</a:t>
            </a:r>
          </a:p>
          <a:p>
            <a:r>
              <a:rPr lang="uk-UA" sz="1700" dirty="0">
                <a:solidFill>
                  <a:srgbClr val="0070C0"/>
                </a:solidFill>
                <a:latin typeface="Consolas" panose="020B0609020204030204" pitchFamily="49" charset="0"/>
              </a:rPr>
              <a:t>const</a:t>
            </a:r>
            <a:r>
              <a:rPr lang="uk-UA" sz="1700" dirty="0">
                <a:solidFill>
                  <a:schemeClr val="bg1"/>
                </a:solidFill>
                <a:latin typeface="Consolas" panose="020B0609020204030204" pitchFamily="49" charset="0"/>
              </a:rPr>
              <a:t> miniven = </a:t>
            </a:r>
            <a:r>
              <a:rPr lang="uk-UA" sz="1700" dirty="0">
                <a:solidFill>
                  <a:srgbClr val="0070C0"/>
                </a:solidFill>
                <a:latin typeface="Consolas" panose="020B0609020204030204" pitchFamily="49" charset="0"/>
              </a:rPr>
              <a:t>new</a:t>
            </a:r>
            <a:r>
              <a:rPr lang="uk-UA" sz="1700" dirty="0">
                <a:solidFill>
                  <a:schemeClr val="bg1"/>
                </a:solidFill>
                <a:latin typeface="Consolas" panose="020B0609020204030204" pitchFamily="49" charset="0"/>
              </a:rPr>
              <a:t> Vehicle("Renault Scenic", 220);</a:t>
            </a:r>
          </a:p>
          <a:p>
            <a:r>
              <a:rPr lang="uk-UA" sz="1700" dirty="0">
                <a:solidFill>
                  <a:schemeClr val="bg1"/>
                </a:solidFill>
                <a:latin typeface="Consolas" panose="020B0609020204030204" pitchFamily="49" charset="0"/>
              </a:rPr>
              <a:t>miniven.getMaxWeight(); </a:t>
            </a:r>
            <a:r>
              <a:rPr lang="uk-UA" sz="1700" dirty="0">
                <a:solidFill>
                  <a:schemeClr val="tx1">
                    <a:lumMod val="50000"/>
                  </a:schemeClr>
                </a:solidFill>
                <a:latin typeface="Consolas" panose="020B0609020204030204" pitchFamily="49" charset="0"/>
              </a:rPr>
              <a:t>// Renault Scenic has a maximum speed of 220 km/h, a maximum weight of 2000 kg</a:t>
            </a:r>
          </a:p>
          <a:p>
            <a:r>
              <a:rPr lang="uk-UA" sz="1700" dirty="0">
                <a:solidFill>
                  <a:schemeClr val="bg1"/>
                </a:solidFill>
                <a:latin typeface="Consolas" panose="020B0609020204030204" pitchFamily="49" charset="0"/>
              </a:rPr>
              <a:t>miniven.maxWeight; </a:t>
            </a:r>
            <a:r>
              <a:rPr lang="uk-UA" sz="1700" dirty="0">
                <a:solidFill>
                  <a:schemeClr val="tx1">
                    <a:lumMod val="50000"/>
                  </a:schemeClr>
                </a:solidFill>
                <a:latin typeface="Consolas" panose="020B0609020204030204" pitchFamily="49" charset="0"/>
              </a:rPr>
              <a:t>// undefined</a:t>
            </a:r>
          </a:p>
        </p:txBody>
      </p:sp>
    </p:spTree>
    <p:extLst>
      <p:ext uri="{BB962C8B-B14F-4D97-AF65-F5344CB8AC3E}">
        <p14:creationId xmlns:p14="http://schemas.microsoft.com/office/powerpoint/2010/main" val="303201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Encapsulation via </a:t>
            </a:r>
            <a:r>
              <a:rPr lang="en-US" dirty="0"/>
              <a:t>private fields</a:t>
            </a:r>
            <a:endParaRPr lang="uk-UA" dirty="0"/>
          </a:p>
        </p:txBody>
      </p:sp>
      <p:sp>
        <p:nvSpPr>
          <p:cNvPr id="12" name="Rectangle 11">
            <a:extLst>
              <a:ext uri="{FF2B5EF4-FFF2-40B4-BE49-F238E27FC236}">
                <a16:creationId xmlns:a16="http://schemas.microsoft.com/office/drawing/2014/main" id="{10C8F064-5619-4CCC-8DF4-8360566332CB}"/>
              </a:ext>
            </a:extLst>
          </p:cNvPr>
          <p:cNvSpPr/>
          <p:nvPr/>
        </p:nvSpPr>
        <p:spPr>
          <a:xfrm>
            <a:off x="207264" y="2333685"/>
            <a:ext cx="11881104" cy="4524315"/>
          </a:xfrm>
          <a:prstGeom prst="rect">
            <a:avLst/>
          </a:prstGeom>
        </p:spPr>
        <p:txBody>
          <a:bodyPr wrap="square">
            <a:spAutoFit/>
          </a:bodyPr>
          <a:lstStyle/>
          <a:p>
            <a:r>
              <a:rPr lang="en-US" dirty="0">
                <a:solidFill>
                  <a:srgbClr val="0070C0"/>
                </a:solidFill>
                <a:latin typeface="Consolas" panose="020B0609020204030204" pitchFamily="49" charset="0"/>
              </a:rPr>
              <a:t>class</a:t>
            </a:r>
            <a:r>
              <a:rPr lang="en-US" dirty="0">
                <a:solidFill>
                  <a:schemeClr val="bg1"/>
                </a:solidFill>
                <a:latin typeface="Consolas" panose="020B0609020204030204" pitchFamily="49" charset="0"/>
              </a:rPr>
              <a:t> Vehicle {</a:t>
            </a:r>
          </a:p>
          <a:p>
            <a:r>
              <a:rPr lang="en-US" dirty="0">
                <a:solidFill>
                  <a:schemeClr val="bg1"/>
                </a:solidFill>
                <a:latin typeface="Consolas" panose="020B0609020204030204" pitchFamily="49" charset="0"/>
              </a:rPr>
              <a:t>    </a:t>
            </a:r>
            <a:r>
              <a:rPr lang="en-US" b="1" dirty="0">
                <a:solidFill>
                  <a:srgbClr val="7030A0"/>
                </a:solidFill>
                <a:latin typeface="Consolas" panose="020B0609020204030204" pitchFamily="49" charset="0"/>
              </a:rPr>
              <a:t>#</a:t>
            </a:r>
            <a:r>
              <a:rPr lang="en-US" dirty="0">
                <a:solidFill>
                  <a:schemeClr val="bg1"/>
                </a:solidFill>
                <a:latin typeface="Consolas" panose="020B0609020204030204" pitchFamily="49" charset="0"/>
              </a:rPr>
              <a:t>load = 0; </a:t>
            </a:r>
            <a:r>
              <a:rPr lang="uk-UA" dirty="0">
                <a:solidFill>
                  <a:schemeClr val="tx1">
                    <a:lumMod val="50000"/>
                  </a:schemeClr>
                </a:solidFill>
                <a:latin typeface="Consolas" panose="020B0609020204030204" pitchFamily="49" charset="0"/>
              </a:rPr>
              <a:t>// private field</a:t>
            </a:r>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constructor</a:t>
            </a:r>
            <a:r>
              <a:rPr lang="en-US" dirty="0">
                <a:solidFill>
                  <a:schemeClr val="bg1"/>
                </a:solidFill>
                <a:latin typeface="Consolas" panose="020B0609020204030204" pitchFamily="49" charset="0"/>
              </a:rPr>
              <a:t>(kind, speed) {            </a:t>
            </a:r>
          </a:p>
          <a:p>
            <a:r>
              <a:rPr lang="en-US" dirty="0">
                <a:solidFill>
                  <a:schemeClr val="bg1"/>
                </a:solidFill>
                <a:latin typeface="Consolas" panose="020B0609020204030204" pitchFamily="49" charset="0"/>
              </a:rPr>
              <a:t>        </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.kind</a:t>
            </a:r>
            <a:r>
              <a:rPr lang="en-US" dirty="0">
                <a:solidFill>
                  <a:schemeClr val="bg1"/>
                </a:solidFill>
                <a:latin typeface="Consolas" panose="020B0609020204030204" pitchFamily="49" charset="0"/>
              </a:rPr>
              <a:t> = kind;</a:t>
            </a:r>
          </a:p>
          <a:p>
            <a:r>
              <a:rPr lang="en-US" dirty="0">
                <a:solidFill>
                  <a:schemeClr val="bg1"/>
                </a:solidFill>
                <a:latin typeface="Consolas" panose="020B0609020204030204" pitchFamily="49" charset="0"/>
              </a:rPr>
              <a:t>        </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.speed</a:t>
            </a:r>
            <a:r>
              <a:rPr lang="en-US" dirty="0">
                <a:solidFill>
                  <a:schemeClr val="bg1"/>
                </a:solidFill>
                <a:latin typeface="Consolas" panose="020B0609020204030204" pitchFamily="49" charset="0"/>
              </a:rPr>
              <a:t> = speed;</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addLoad</a:t>
            </a:r>
            <a:r>
              <a:rPr lang="en-US" dirty="0">
                <a:solidFill>
                  <a:schemeClr val="bg1"/>
                </a:solidFill>
                <a:latin typeface="Consolas" panose="020B0609020204030204" pitchFamily="49" charset="0"/>
              </a:rPr>
              <a:t>(value) {            </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chemeClr val="bg1"/>
                </a:solidFill>
                <a:latin typeface="Consolas" panose="020B0609020204030204" pitchFamily="49" charset="0"/>
              </a:rPr>
              <a:t> </a:t>
            </a:r>
            <a:r>
              <a:rPr lang="en-US" dirty="0" err="1">
                <a:solidFill>
                  <a:srgbClr val="0070C0"/>
                </a:solidFill>
                <a:latin typeface="Consolas" panose="020B0609020204030204" pitchFamily="49" charset="0"/>
              </a:rPr>
              <a:t>this</a:t>
            </a:r>
            <a:r>
              <a:rPr lang="en-US" dirty="0" err="1">
                <a:solidFill>
                  <a:schemeClr val="bg1"/>
                </a:solidFill>
                <a:latin typeface="Consolas" panose="020B0609020204030204" pitchFamily="49" charset="0"/>
              </a:rPr>
              <a:t>.</a:t>
            </a:r>
            <a:r>
              <a:rPr lang="en-US" b="1" dirty="0" err="1">
                <a:solidFill>
                  <a:srgbClr val="7030A0"/>
                </a:solidFill>
                <a:latin typeface="Consolas" panose="020B0609020204030204" pitchFamily="49" charset="0"/>
              </a:rPr>
              <a:t>#</a:t>
            </a:r>
            <a:r>
              <a:rPr lang="en-US" dirty="0" err="1">
                <a:solidFill>
                  <a:schemeClr val="bg1"/>
                </a:solidFill>
                <a:latin typeface="Consolas" panose="020B0609020204030204" pitchFamily="49" charset="0"/>
              </a:rPr>
              <a:t>load</a:t>
            </a:r>
            <a:r>
              <a:rPr lang="en-US" dirty="0">
                <a:solidFill>
                  <a:schemeClr val="bg1"/>
                </a:solidFill>
                <a:latin typeface="Consolas" panose="020B0609020204030204" pitchFamily="49" charset="0"/>
              </a:rPr>
              <a:t> += value;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getLoad</a:t>
            </a:r>
            <a:r>
              <a:rPr lang="en-US" dirty="0">
                <a:solidFill>
                  <a:schemeClr val="bg1"/>
                </a:solidFill>
                <a:latin typeface="Consolas" panose="020B0609020204030204" pitchFamily="49" charset="0"/>
              </a:rPr>
              <a:t>() {                    </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chemeClr val="bg1"/>
                </a:solidFill>
                <a:latin typeface="Consolas" panose="020B0609020204030204" pitchFamily="49" charset="0"/>
              </a:rPr>
              <a:t> `The car carries a load of ${</a:t>
            </a:r>
            <a:r>
              <a:rPr lang="en-US" dirty="0" err="1">
                <a:solidFill>
                  <a:schemeClr val="bg1"/>
                </a:solidFill>
                <a:latin typeface="Consolas" panose="020B0609020204030204" pitchFamily="49" charset="0"/>
              </a:rPr>
              <a:t>this.</a:t>
            </a:r>
            <a:r>
              <a:rPr lang="en-US" b="1" dirty="0" err="1">
                <a:solidFill>
                  <a:srgbClr val="7030A0"/>
                </a:solidFill>
                <a:latin typeface="Consolas" panose="020B0609020204030204" pitchFamily="49" charset="0"/>
              </a:rPr>
              <a:t>#</a:t>
            </a:r>
            <a:r>
              <a:rPr lang="en-US" dirty="0" err="1">
                <a:solidFill>
                  <a:schemeClr val="bg1"/>
                </a:solidFill>
                <a:latin typeface="Consolas" panose="020B0609020204030204" pitchFamily="49" charset="0"/>
              </a:rPr>
              <a:t>load</a:t>
            </a:r>
            <a:r>
              <a:rPr lang="en-US" dirty="0">
                <a:solidFill>
                  <a:schemeClr val="bg1"/>
                </a:solidFill>
                <a:latin typeface="Consolas" panose="020B0609020204030204" pitchFamily="49" charset="0"/>
              </a:rPr>
              <a:t>} kg`;</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const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miniven</a:t>
            </a:r>
            <a:r>
              <a:rPr lang="en-US" dirty="0">
                <a:solidFill>
                  <a:schemeClr val="bg1"/>
                </a:solidFill>
                <a:latin typeface="Consolas" panose="020B0609020204030204" pitchFamily="49" charset="0"/>
              </a:rPr>
              <a:t> = </a:t>
            </a:r>
            <a:r>
              <a:rPr lang="en-US" dirty="0">
                <a:solidFill>
                  <a:srgbClr val="0070C0"/>
                </a:solidFill>
                <a:latin typeface="Consolas" panose="020B0609020204030204" pitchFamily="49" charset="0"/>
              </a:rPr>
              <a:t>new</a:t>
            </a:r>
            <a:r>
              <a:rPr lang="en-US" dirty="0">
                <a:solidFill>
                  <a:schemeClr val="bg1"/>
                </a:solidFill>
                <a:latin typeface="Consolas" panose="020B0609020204030204" pitchFamily="49" charset="0"/>
              </a:rPr>
              <a:t> Vehicle("Renault Scenic", 220);</a:t>
            </a:r>
          </a:p>
          <a:p>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console.log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miniven.getLoad</a:t>
            </a:r>
            <a:r>
              <a:rPr lang="en-US" dirty="0">
                <a:solidFill>
                  <a:schemeClr val="bg1"/>
                </a:solidFill>
                <a:latin typeface="Consolas" panose="020B0609020204030204" pitchFamily="49" charset="0"/>
              </a:rPr>
              <a:t>() );    </a:t>
            </a:r>
            <a:r>
              <a:rPr lang="en-US" dirty="0">
                <a:solidFill>
                  <a:schemeClr val="tx1">
                    <a:lumMod val="50000"/>
                  </a:schemeClr>
                </a:solidFill>
                <a:latin typeface="Consolas" panose="020B0609020204030204" pitchFamily="49" charset="0"/>
              </a:rPr>
              <a:t>// The car carries a load of 300 kg</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miniven</a:t>
            </a:r>
            <a:r>
              <a:rPr lang="en-US" dirty="0">
                <a:solidFill>
                  <a:schemeClr val="bg1"/>
                </a:solidFill>
                <a:latin typeface="Consolas" panose="020B0609020204030204" pitchFamily="49" charset="0"/>
              </a:rPr>
              <a:t>.</a:t>
            </a:r>
            <a:r>
              <a:rPr lang="en-US" b="1" dirty="0">
                <a:solidFill>
                  <a:srgbClr val="7030A0"/>
                </a:solidFill>
                <a:latin typeface="Consolas" panose="020B0609020204030204" pitchFamily="49" charset="0"/>
              </a:rPr>
              <a:t>#</a:t>
            </a:r>
            <a:r>
              <a:rPr lang="en-US" dirty="0">
                <a:solidFill>
                  <a:schemeClr val="bg1"/>
                </a:solidFill>
                <a:latin typeface="Consolas" panose="020B0609020204030204" pitchFamily="49" charset="0"/>
              </a:rPr>
              <a:t>load;                       </a:t>
            </a:r>
            <a:r>
              <a:rPr lang="en-US" dirty="0">
                <a:solidFill>
                  <a:schemeClr val="tx1">
                    <a:lumMod val="50000"/>
                  </a:schemeClr>
                </a:solidFill>
                <a:latin typeface="Consolas" panose="020B0609020204030204" pitchFamily="49" charset="0"/>
              </a:rPr>
              <a:t>// Syntax Error</a:t>
            </a:r>
            <a:endParaRPr lang="en-US" dirty="0">
              <a:solidFill>
                <a:schemeClr val="bg1"/>
              </a:solidFill>
              <a:latin typeface="Consolas" panose="020B0609020204030204" pitchFamily="49" charset="0"/>
            </a:endParaRPr>
          </a:p>
        </p:txBody>
      </p:sp>
      <p:sp>
        <p:nvSpPr>
          <p:cNvPr id="2" name="Rectangle 1">
            <a:extLst>
              <a:ext uri="{FF2B5EF4-FFF2-40B4-BE49-F238E27FC236}">
                <a16:creationId xmlns:a16="http://schemas.microsoft.com/office/drawing/2014/main" id="{60C586FC-6C55-4CF2-8999-65D04708F8D4}"/>
              </a:ext>
            </a:extLst>
          </p:cNvPr>
          <p:cNvSpPr/>
          <p:nvPr/>
        </p:nvSpPr>
        <p:spPr>
          <a:xfrm>
            <a:off x="5702808" y="1895624"/>
            <a:ext cx="6281928" cy="1200329"/>
          </a:xfrm>
          <a:prstGeom prst="rect">
            <a:avLst/>
          </a:prstGeom>
        </p:spPr>
        <p:txBody>
          <a:bodyPr wrap="square">
            <a:spAutoFit/>
          </a:bodyPr>
          <a:lstStyle/>
          <a:p>
            <a:pPr marL="0" lvl="1" algn="just" defTabSz="360000">
              <a:spcBef>
                <a:spcPts val="600"/>
              </a:spcBef>
              <a:spcAft>
                <a:spcPts val="1200"/>
              </a:spcAft>
            </a:pPr>
            <a:r>
              <a:rPr lang="en-US" dirty="0">
                <a:solidFill>
                  <a:schemeClr val="bg1"/>
                </a:solidFill>
                <a:cs typeface="Consolas" pitchFamily="49" charset="0"/>
              </a:rPr>
              <a:t>JavaScript recently added the ability to create private properties and methods. They must start with a # character. Access to them is only from the middle of the class.</a:t>
            </a:r>
            <a:endParaRPr lang="ru-RU" dirty="0">
              <a:solidFill>
                <a:schemeClr val="bg1"/>
              </a:solidFill>
              <a:cs typeface="Consolas" pitchFamily="49" charset="0"/>
            </a:endParaRPr>
          </a:p>
        </p:txBody>
      </p:sp>
    </p:spTree>
    <p:extLst>
      <p:ext uri="{BB962C8B-B14F-4D97-AF65-F5344CB8AC3E}">
        <p14:creationId xmlns:p14="http://schemas.microsoft.com/office/powerpoint/2010/main" val="751209132"/>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 ds:uri="341e6018-ac0a-4dfb-8409-db9e0d25502e"/>
    <ds:schemaRef ds:uri="http://schemas.microsoft.com/office/infopath/2007/PartnerControls"/>
    <ds:schemaRef ds:uri="835f28f2-30f1-4728-84d2-86d96e14348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2469</Words>
  <Application>Microsoft Office PowerPoint</Application>
  <PresentationFormat>Widescreen</PresentationFormat>
  <Paragraphs>181</Paragraphs>
  <Slides>11</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Consolas</vt:lpstr>
      <vt:lpstr>Open Sans</vt:lpstr>
      <vt:lpstr>Open Sans Regular</vt:lpstr>
      <vt:lpstr>Proxima Nova Black</vt:lpstr>
      <vt:lpstr>1_GRADIENT THEME</vt:lpstr>
      <vt:lpstr>2_GRADIENT THEME</vt:lpstr>
      <vt:lpstr>2_DARK THEME</vt:lpstr>
      <vt:lpstr>OBJECT-ORIENTED PROGRAMMING</vt:lpstr>
      <vt:lpstr>AGENDA</vt:lpstr>
      <vt:lpstr>OOP. Inheritance</vt:lpstr>
      <vt:lpstr>Inheritance. super keyword. Constructor overriding</vt:lpstr>
      <vt:lpstr>Prototypal Inheritance</vt:lpstr>
      <vt:lpstr>Polymorphism. Method overriding</vt:lpstr>
      <vt:lpstr>Encapsulation</vt:lpstr>
      <vt:lpstr>Encapsulation via closures</vt:lpstr>
      <vt:lpstr>Encapsulation via private fields</vt:lpstr>
      <vt:lpstr>OOP. Abstraction</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Oleh O. Ivaniuk</cp:lastModifiedBy>
  <cp:revision>360</cp:revision>
  <dcterms:created xsi:type="dcterms:W3CDTF">2018-11-02T13:55:27Z</dcterms:created>
  <dcterms:modified xsi:type="dcterms:W3CDTF">2020-09-15T14:38:19Z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