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5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75" r:id="rId2"/>
    <p:sldMasterId id="2147483676" r:id="rId3"/>
    <p:sldMasterId id="2147483691" r:id="rId4"/>
    <p:sldMasterId id="2147483707" r:id="rId5"/>
    <p:sldMasterId id="2147483759" r:id="rId6"/>
  </p:sldMasterIdLst>
  <p:notesMasterIdLst>
    <p:notesMasterId r:id="rId27"/>
  </p:notesMasterIdLst>
  <p:sldIdLst>
    <p:sldId id="256" r:id="rId7"/>
    <p:sldId id="262" r:id="rId8"/>
    <p:sldId id="257" r:id="rId9"/>
    <p:sldId id="258" r:id="rId10"/>
    <p:sldId id="259" r:id="rId11"/>
    <p:sldId id="260" r:id="rId12"/>
    <p:sldId id="277" r:id="rId13"/>
    <p:sldId id="263" r:id="rId14"/>
    <p:sldId id="266" r:id="rId15"/>
    <p:sldId id="267" r:id="rId16"/>
    <p:sldId id="278" r:id="rId17"/>
    <p:sldId id="265" r:id="rId18"/>
    <p:sldId id="269" r:id="rId19"/>
    <p:sldId id="270" r:id="rId20"/>
    <p:sldId id="279" r:id="rId21"/>
    <p:sldId id="264" r:id="rId22"/>
    <p:sldId id="272" r:id="rId23"/>
    <p:sldId id="284" r:id="rId24"/>
    <p:sldId id="286" r:id="rId25"/>
    <p:sldId id="28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khaylo Plesha" initials="MP" lastIdx="1" clrIdx="0">
    <p:extLst>
      <p:ext uri="{19B8F6BF-5375-455C-9EA6-DF929625EA0E}">
        <p15:presenceInfo xmlns:p15="http://schemas.microsoft.com/office/powerpoint/2012/main" userId="S-1-5-21-1616658355-542656501-1971066577-437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66"/>
    <a:srgbClr val="85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559" autoAdjust="0"/>
  </p:normalViewPr>
  <p:slideViewPr>
    <p:cSldViewPr snapToGrid="0">
      <p:cViewPr varScale="1">
        <p:scale>
          <a:sx n="44" d="100"/>
          <a:sy n="44" d="100"/>
        </p:scale>
        <p:origin x="15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AE7E5-DED7-4214-B73A-A03D6D2EE2FB}" type="datetimeFigureOut">
              <a:rPr lang="uk-UA" smtClean="0"/>
              <a:t>03.07.2020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EE912-AA9D-47FB-8F23-33C801A58B0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80695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EE912-AA9D-47FB-8F23-33C801A58B0F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8558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EE912-AA9D-47FB-8F23-33C801A58B0F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727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EE912-AA9D-47FB-8F23-33C801A58B0F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4060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EE912-AA9D-47FB-8F23-33C801A58B0F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17021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EE912-AA9D-47FB-8F23-33C801A58B0F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919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412737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2594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47124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4699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526022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715995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4254702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2698483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7E20-A5D8-4CD1-BDA3-59776943C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7025C-6F49-4C3B-A7C2-358015CF2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FD53A-081C-407A-BA78-01A43B88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83E4-1D12-4200-9FBE-F4AC590C6D01}" type="datetimeFigureOut">
              <a:rPr lang="uk-UA" smtClean="0"/>
              <a:t>03.07.2020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6B783-0F85-488E-9A54-69D889BAA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24568-9AA6-46F9-A5C3-D1BF90A5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1702-5BF0-4273-BB7D-9E93D474C8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789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5651-09A6-42EF-91F9-9A526B13B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D434B-FBE4-4B7D-9FFD-5E9D004C3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1F479-BA52-482C-9756-6B1FEF62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83E4-1D12-4200-9FBE-F4AC590C6D01}" type="datetimeFigureOut">
              <a:rPr lang="uk-UA" smtClean="0"/>
              <a:t>03.07.2020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A45BE-CE36-4F7F-9B9D-C74BD1F0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8785-23B1-42BB-B036-DBA2BCFC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1702-5BF0-4273-BB7D-9E93D474C8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4147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2B56-BB94-4336-9FBF-10719FA8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53A9B-214C-4FF1-9CB9-A6DDD0CF3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A0254-A214-4E94-8692-01E39AEB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83E4-1D12-4200-9FBE-F4AC590C6D01}" type="datetimeFigureOut">
              <a:rPr lang="uk-UA" smtClean="0"/>
              <a:t>03.07.2020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3B159-647E-4415-9138-F3E1CED6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04EE1-4274-4332-AA38-6C23817F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1702-5BF0-4273-BB7D-9E93D474C8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993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30082891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C9C4-EF2F-468B-AF70-07866C1D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26CE-7BD5-47EB-A98D-C3F0E4F7B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E1778-C3D4-4748-AD0D-AEF238F62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3F72D-271D-46A7-99A4-4DC72073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83E4-1D12-4200-9FBE-F4AC590C6D01}" type="datetimeFigureOut">
              <a:rPr lang="uk-UA" smtClean="0"/>
              <a:t>03.07.2020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F1539-4980-4B42-85E8-90FDACB03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6DEFB-D8AD-4919-BFDB-3B51796C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1702-5BF0-4273-BB7D-9E93D474C8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225106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BB9A-9887-4F09-8885-E8955C232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1F49A-3199-4E22-906B-64883C40B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7A490-1D40-4E61-BAA2-3DE22C20F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49518-EBBA-4FAA-93D5-33DF54E8D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9846D-7009-492F-88F0-AB006E50E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F7444-A7BD-438F-A392-7CEFBBFB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83E4-1D12-4200-9FBE-F4AC590C6D01}" type="datetimeFigureOut">
              <a:rPr lang="uk-UA" smtClean="0"/>
              <a:t>03.07.2020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1FA70-03BF-4326-A9C9-41C7EE9F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06180-3E69-436C-AB87-26C8CF25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1702-5BF0-4273-BB7D-9E93D474C8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4584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B938-5716-4326-9D67-88E2E06ED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C1981-3893-4BC5-AA0F-EBC416993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83E4-1D12-4200-9FBE-F4AC590C6D01}" type="datetimeFigureOut">
              <a:rPr lang="uk-UA" smtClean="0"/>
              <a:t>03.07.2020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5DEAF-9B47-4E5D-BA6C-BD282289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193D9B-D415-48D1-BA09-5F4CAD0A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1702-5BF0-4273-BB7D-9E93D474C8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585118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042ADB-D9EB-4B41-A6E9-EE3488F7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83E4-1D12-4200-9FBE-F4AC590C6D01}" type="datetimeFigureOut">
              <a:rPr lang="uk-UA" smtClean="0"/>
              <a:t>03.07.2020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F7D660-0CB0-45E8-9A04-61EF60AD1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3B895-6265-4F8D-9577-C6643AE5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1702-5BF0-4273-BB7D-9E93D474C8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67881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2F2FD-136C-45E0-9B97-66C3D6869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DCB37-194E-4FE3-A2FD-47F50ADF6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D74C8-5A29-4593-9E91-F71F7A3CB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D8C62-A000-4B9C-A990-AA5E937EF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83E4-1D12-4200-9FBE-F4AC590C6D01}" type="datetimeFigureOut">
              <a:rPr lang="uk-UA" smtClean="0"/>
              <a:t>03.07.2020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6FD4E-F211-4F3A-BE93-E3E5EC50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53A14-ACD1-4661-ADC3-693976A3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1702-5BF0-4273-BB7D-9E93D474C8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50263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D871-14C3-46E0-B371-F51897CC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38230E-676E-4F55-A984-E593036EA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F5D70-3063-493B-B827-E7381A5E9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319C3-DBAD-4594-9495-170ADAE5D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83E4-1D12-4200-9FBE-F4AC590C6D01}" type="datetimeFigureOut">
              <a:rPr lang="uk-UA" smtClean="0"/>
              <a:t>03.07.2020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5546C-F18C-47B2-B321-103B8849B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211B0-E2AC-4212-9816-40120F2B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1702-5BF0-4273-BB7D-9E93D474C8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061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EE024-84A6-4C65-8F4F-AB26D40A5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0A0F2-8FDA-42E2-8F46-6ED44E920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08EDB-AFB8-4FA1-84FB-3DC3120F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83E4-1D12-4200-9FBE-F4AC590C6D01}" type="datetimeFigureOut">
              <a:rPr lang="uk-UA" smtClean="0"/>
              <a:t>03.07.2020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50CB5-7FED-4DC4-86FE-F512A110C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E32E7-A9C2-4AAD-AE4A-DE27A5AE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1702-5BF0-4273-BB7D-9E93D474C8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203217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63C615-84DC-44F4-8B26-B7C97C06B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9E063-5B8F-4E09-B0A3-0131E6F3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C4990-1E09-4098-A113-A2FD675DE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83E4-1D12-4200-9FBE-F4AC590C6D01}" type="datetimeFigureOut">
              <a:rPr lang="uk-UA" smtClean="0"/>
              <a:t>03.07.2020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1F8AF-F429-4B1B-8D2D-DCFB889CA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8A3DE-44A9-4C09-A2F9-539F8427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1702-5BF0-4273-BB7D-9E93D474C8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99728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19723333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277939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075085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9658171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542347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78320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303200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2858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433488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003075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4649110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759620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63145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44422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1886710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5067807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15121887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2044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DARK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38620263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138572637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997334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159727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995145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1933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5435714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960875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0219972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852681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1397107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046893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1434253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5755676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7093552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D835C-374B-43E4-BD6C-880204A7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B31107-DDCF-41D3-89A2-B85F95F2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9FA6A-ABBE-43EF-9304-D266C5BC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4D46-EBEB-443B-A454-4F96CA3878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003234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368075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618258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236847285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304750412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21662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1423651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8254233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6568754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9288290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398439274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5710305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8064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1022101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3531880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97641190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421028662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4978777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325690205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325876378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063918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2753856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6523893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72422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2141423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59856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1679013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6920116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906131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6590120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65128663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72941558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54822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389296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6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5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8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774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753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118B01-56D3-434C-9C2F-3D40828CA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CFABB-4EC8-4BE5-B9C6-E2CE88EB5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D5366-7845-446C-8D53-6CBDE382E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D83E4-1D12-4200-9FBE-F4AC590C6D01}" type="datetimeFigureOut">
              <a:rPr lang="uk-UA" smtClean="0"/>
              <a:t>03.07.2020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872E7-9862-436A-ADAF-2A871974A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E0E60-C837-4405-A68F-3E31936F9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81702-5BF0-4273-BB7D-9E93D474C8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036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3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755" r:id="rId15"/>
    <p:sldLayoutId id="2147483756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94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57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5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5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media" Target="../media/media1.mp4"/><Relationship Id="rId2" Type="http://schemas.openxmlformats.org/officeDocument/2006/relationships/video" Target="NULL" TargetMode="External"/><Relationship Id="rId1" Type="http://schemas.openxmlformats.org/officeDocument/2006/relationships/tags" Target="../tags/tag1.xml"/><Relationship Id="rId6" Type="http://schemas.openxmlformats.org/officeDocument/2006/relationships/image" Target="../media/image13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676E-3749-4C08-B3C8-8E031CA8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React Online Marathon</a:t>
            </a:r>
            <a:br>
              <a:rPr lang="en-US" b="1" dirty="0"/>
            </a:br>
            <a:br>
              <a:rPr lang="en-US" b="1" dirty="0"/>
            </a:b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936B7-D887-47A2-A434-D3487700A7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6972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D2DB5-36C3-4739-A577-12D8D4E4E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487680"/>
            <a:ext cx="10820400" cy="4998720"/>
          </a:xfrm>
        </p:spPr>
        <p:txBody>
          <a:bodyPr/>
          <a:lstStyle/>
          <a:p>
            <a:r>
              <a:rPr lang="en-US" dirty="0"/>
              <a:t>State should never be updated directly, if we update the state of any component like the following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webpage will not re-render itself because React State will not be able to detect the changes made</a:t>
            </a:r>
          </a:p>
          <a:p>
            <a:r>
              <a:rPr lang="en-US" dirty="0" err="1">
                <a:solidFill>
                  <a:srgbClr val="FF0000"/>
                </a:solidFill>
              </a:rPr>
              <a:t>setState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 enqueues changes to the component state and tells React that this component and its children need to be re-rendered with the updated state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72D303-1F81-4B44-9C64-4AA92A151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521777"/>
            <a:ext cx="8077200" cy="542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4DB41-244B-4126-AE1B-101F7E761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793299"/>
            <a:ext cx="80772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46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676E-3749-4C08-B3C8-8E031CA8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React Online Marathon</a:t>
            </a:r>
            <a:br>
              <a:rPr lang="en-US" b="1" dirty="0"/>
            </a:br>
            <a:br>
              <a:rPr lang="en-US" b="1" dirty="0"/>
            </a:b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936B7-D887-47A2-A434-D3487700A7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24541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676E-3749-4C08-B3C8-8E031CA8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936B7-D887-47A2-A434-D3487700A7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4051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D2DB5-36C3-4739-A577-12D8D4E4E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487680"/>
            <a:ext cx="10820400" cy="499872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Props</a:t>
            </a:r>
            <a:r>
              <a:rPr lang="en-US" dirty="0"/>
              <a:t> are basically kind of object. They used to pass data between components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Whether you declare a component as a class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5954F8-1B1B-4D67-823C-3F38C01E9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064511"/>
            <a:ext cx="8077200" cy="1981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675377-CD54-4097-B5FC-DCFABD2F5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259840"/>
            <a:ext cx="80772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74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D2DB5-36C3-4739-A577-12D8D4E4E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487680"/>
            <a:ext cx="10820400" cy="4998720"/>
          </a:xfrm>
        </p:spPr>
        <p:txBody>
          <a:bodyPr/>
          <a:lstStyle/>
          <a:p>
            <a:r>
              <a:rPr lang="en-US" dirty="0"/>
              <a:t>or a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must never modify its own props - props data is read-only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11A53D-9EC3-4527-AE37-6F8805D2E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073785"/>
            <a:ext cx="80772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18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676E-3749-4C08-B3C8-8E031CA8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React Online Marathon</a:t>
            </a:r>
            <a:br>
              <a:rPr lang="en-US" b="1" dirty="0"/>
            </a:br>
            <a:br>
              <a:rPr lang="en-US" b="1" dirty="0"/>
            </a:b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936B7-D887-47A2-A434-D3487700A7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9015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676E-3749-4C08-B3C8-8E031CA8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936B7-D887-47A2-A434-D3487700A7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05991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D2DB5-36C3-4739-A577-12D8D4E4E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487680"/>
            <a:ext cx="10820400" cy="499872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Events</a:t>
            </a:r>
            <a:r>
              <a:rPr lang="en-US" dirty="0"/>
              <a:t> </a:t>
            </a:r>
            <a:r>
              <a:rPr lang="uk-UA" dirty="0"/>
              <a:t>а</a:t>
            </a:r>
            <a:r>
              <a:rPr lang="en-US" dirty="0"/>
              <a:t>r</a:t>
            </a:r>
            <a:r>
              <a:rPr lang="uk-UA" dirty="0"/>
              <a:t>е </a:t>
            </a:r>
            <a:r>
              <a:rPr lang="en-US" dirty="0" err="1"/>
              <a:t>th</a:t>
            </a:r>
            <a:r>
              <a:rPr lang="uk-UA" dirty="0"/>
              <a:t>е </a:t>
            </a:r>
            <a:r>
              <a:rPr lang="en-US" dirty="0"/>
              <a:t>tr</a:t>
            </a:r>
            <a:r>
              <a:rPr lang="uk-UA" dirty="0"/>
              <a:t>і</a:t>
            </a:r>
            <a:r>
              <a:rPr lang="en-US" dirty="0"/>
              <a:t>gg</a:t>
            </a:r>
            <a:r>
              <a:rPr lang="uk-UA" dirty="0"/>
              <a:t>е</a:t>
            </a:r>
            <a:r>
              <a:rPr lang="en-US" dirty="0"/>
              <a:t>r</a:t>
            </a:r>
            <a:r>
              <a:rPr lang="uk-UA" dirty="0"/>
              <a:t>е</a:t>
            </a:r>
            <a:r>
              <a:rPr lang="en-US" dirty="0"/>
              <a:t>d r</a:t>
            </a:r>
            <a:r>
              <a:rPr lang="uk-UA" dirty="0"/>
              <a:t>еас</a:t>
            </a:r>
            <a:r>
              <a:rPr lang="en-US" dirty="0"/>
              <a:t>t</a:t>
            </a:r>
            <a:r>
              <a:rPr lang="uk-UA" dirty="0"/>
              <a:t>іо</a:t>
            </a:r>
            <a:r>
              <a:rPr lang="en-US" dirty="0"/>
              <a:t>ns t</a:t>
            </a:r>
            <a:r>
              <a:rPr lang="uk-UA" dirty="0"/>
              <a:t>о </a:t>
            </a:r>
            <a:r>
              <a:rPr lang="en-US" dirty="0"/>
              <a:t>s</a:t>
            </a:r>
            <a:r>
              <a:rPr lang="uk-UA" dirty="0"/>
              <a:t>ресі</a:t>
            </a:r>
            <a:r>
              <a:rPr lang="en-US" dirty="0"/>
              <a:t>f</a:t>
            </a:r>
            <a:r>
              <a:rPr lang="uk-UA" dirty="0"/>
              <a:t>іс ас</a:t>
            </a:r>
            <a:r>
              <a:rPr lang="en-US" dirty="0"/>
              <a:t>t</a:t>
            </a:r>
            <a:r>
              <a:rPr lang="uk-UA" dirty="0"/>
              <a:t>іо</a:t>
            </a:r>
            <a:r>
              <a:rPr lang="en-US" dirty="0"/>
              <a:t>ns l</a:t>
            </a:r>
            <a:r>
              <a:rPr lang="uk-UA" dirty="0"/>
              <a:t>і</a:t>
            </a:r>
            <a:r>
              <a:rPr lang="en-US" dirty="0"/>
              <a:t>k</a:t>
            </a:r>
            <a:r>
              <a:rPr lang="uk-UA" dirty="0"/>
              <a:t>е </a:t>
            </a:r>
            <a:r>
              <a:rPr lang="en-US" dirty="0"/>
              <a:t>m</a:t>
            </a:r>
            <a:r>
              <a:rPr lang="uk-UA" dirty="0"/>
              <a:t>о</a:t>
            </a:r>
            <a:r>
              <a:rPr lang="en-US" dirty="0"/>
              <a:t>us</a:t>
            </a:r>
            <a:r>
              <a:rPr lang="uk-UA" dirty="0"/>
              <a:t>е </a:t>
            </a:r>
            <a:r>
              <a:rPr lang="en-US" dirty="0"/>
              <a:t>h</a:t>
            </a:r>
            <a:r>
              <a:rPr lang="uk-UA" dirty="0"/>
              <a:t>о</a:t>
            </a:r>
            <a:r>
              <a:rPr lang="en-US" dirty="0"/>
              <a:t>v</a:t>
            </a:r>
            <a:r>
              <a:rPr lang="uk-UA" dirty="0"/>
              <a:t>е</a:t>
            </a:r>
            <a:r>
              <a:rPr lang="en-US" dirty="0"/>
              <a:t>r, m</a:t>
            </a:r>
            <a:r>
              <a:rPr lang="uk-UA" dirty="0"/>
              <a:t>о</a:t>
            </a:r>
            <a:r>
              <a:rPr lang="en-US" dirty="0"/>
              <a:t>us</a:t>
            </a:r>
            <a:r>
              <a:rPr lang="uk-UA" dirty="0"/>
              <a:t>е с</a:t>
            </a:r>
            <a:r>
              <a:rPr lang="en-US" dirty="0"/>
              <a:t>l</a:t>
            </a:r>
            <a:r>
              <a:rPr lang="uk-UA" dirty="0"/>
              <a:t>іс</a:t>
            </a:r>
            <a:r>
              <a:rPr lang="en-US" dirty="0"/>
              <a:t>k, k</a:t>
            </a:r>
            <a:r>
              <a:rPr lang="uk-UA" dirty="0"/>
              <a:t>е</a:t>
            </a:r>
            <a:r>
              <a:rPr lang="en-US" dirty="0"/>
              <a:t>y </a:t>
            </a:r>
            <a:r>
              <a:rPr lang="en-US" dirty="0" err="1"/>
              <a:t>pr</a:t>
            </a:r>
            <a:r>
              <a:rPr lang="uk-UA" dirty="0"/>
              <a:t>е</a:t>
            </a:r>
            <a:r>
              <a:rPr lang="en-US" dirty="0"/>
              <a:t>ss, </a:t>
            </a:r>
            <a:r>
              <a:rPr lang="uk-UA" dirty="0"/>
              <a:t>е</a:t>
            </a:r>
            <a:r>
              <a:rPr lang="en-US" dirty="0" err="1"/>
              <a:t>tc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15" name="Screen Recording 14">
            <a:hlinkClick r:id="" action="ppaction://media"/>
            <a:extLst>
              <a:ext uri="{FF2B5EF4-FFF2-40B4-BE49-F238E27FC236}">
                <a16:creationId xmlns:a16="http://schemas.microsoft.com/office/drawing/2014/main" id="{8A68F786-8422-44C5-8FA3-8582450F98E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>
                  <p14:trim end="8058.3582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759200" y="1517650"/>
            <a:ext cx="4673600" cy="3822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0469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14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</p:childTnLst>
        </p:cTn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D2DB5-36C3-4739-A577-12D8D4E4E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487680"/>
            <a:ext cx="10820400" cy="4998720"/>
          </a:xfrm>
        </p:spPr>
        <p:txBody>
          <a:bodyPr/>
          <a:lstStyle/>
          <a:p>
            <a:r>
              <a:rPr lang="en-US" dirty="0"/>
              <a:t>Handling events with React elements is very similar to handling events on DOM elements.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E4A8A3-7453-4B1C-B9C3-1C03C1077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112" y="1710690"/>
            <a:ext cx="8105775" cy="1276350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8289C8E-6D15-430B-B393-F4FD9AA0A1D7}"/>
              </a:ext>
            </a:extLst>
          </p:cNvPr>
          <p:cNvSpPr/>
          <p:nvPr/>
        </p:nvSpPr>
        <p:spPr>
          <a:xfrm>
            <a:off x="2289305" y="3384759"/>
            <a:ext cx="2560320" cy="1378268"/>
          </a:xfrm>
          <a:prstGeom prst="wedgeRectCallout">
            <a:avLst>
              <a:gd name="adj1" fmla="val 1389"/>
              <a:gd name="adj2" fmla="val -12473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React events are named using camelCase, instead of a lowercase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8D075CA5-1D6D-40E9-904A-A120D8558C9A}"/>
              </a:ext>
            </a:extLst>
          </p:cNvPr>
          <p:cNvSpPr/>
          <p:nvPr/>
        </p:nvSpPr>
        <p:spPr>
          <a:xfrm>
            <a:off x="6173118" y="3388977"/>
            <a:ext cx="2560320" cy="1378268"/>
          </a:xfrm>
          <a:prstGeom prst="wedgeRectCallout">
            <a:avLst>
              <a:gd name="adj1" fmla="val -78068"/>
              <a:gd name="adj2" fmla="val -12252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With JSX you pass a function as the event handler, rather than a string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573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D2DB5-36C3-4739-A577-12D8D4E4E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487680"/>
            <a:ext cx="10820400" cy="499872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2E9721CB-81BA-4FF2-8BD6-17F38090C71B}"/>
              </a:ext>
            </a:extLst>
          </p:cNvPr>
          <p:cNvSpPr/>
          <p:nvPr/>
        </p:nvSpPr>
        <p:spPr>
          <a:xfrm>
            <a:off x="4963885" y="4760687"/>
            <a:ext cx="2590798" cy="682171"/>
          </a:xfrm>
          <a:prstGeom prst="flowChartAlternateProcess">
            <a:avLst/>
          </a:prstGeom>
          <a:ln>
            <a:solidFill>
              <a:schemeClr val="tx2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handler(e)</a:t>
            </a:r>
            <a:endParaRPr lang="uk-UA" sz="28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D6F4E5-4C4F-4368-AFF7-EF9BA721980A}"/>
              </a:ext>
            </a:extLst>
          </p:cNvPr>
          <p:cNvGrpSpPr/>
          <p:nvPr/>
        </p:nvGrpSpPr>
        <p:grpSpPr>
          <a:xfrm>
            <a:off x="4952945" y="3018971"/>
            <a:ext cx="2590798" cy="1741716"/>
            <a:chOff x="4952945" y="3439883"/>
            <a:chExt cx="2590798" cy="174171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1E9D07C-0032-4AC3-8AF8-DC31FE11BC30}"/>
                </a:ext>
              </a:extLst>
            </p:cNvPr>
            <p:cNvCxnSpPr>
              <a:cxnSpLocks/>
              <a:stCxn id="24" idx="2"/>
              <a:endCxn id="2" idx="0"/>
            </p:cNvCxnSpPr>
            <p:nvPr/>
          </p:nvCxnSpPr>
          <p:spPr>
            <a:xfrm>
              <a:off x="6248344" y="4661552"/>
              <a:ext cx="10940" cy="520047"/>
            </a:xfrm>
            <a:prstGeom prst="straightConnector1">
              <a:avLst/>
            </a:prstGeom>
            <a:ln w="635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5CDB1BA2-DEA2-446A-8D10-5E35B4F00970}"/>
                </a:ext>
              </a:extLst>
            </p:cNvPr>
            <p:cNvSpPr/>
            <p:nvPr/>
          </p:nvSpPr>
          <p:spPr>
            <a:xfrm>
              <a:off x="4952945" y="3439883"/>
              <a:ext cx="2590798" cy="1221669"/>
            </a:xfrm>
            <a:prstGeom prst="flowChartAlternateProcess">
              <a:avLst/>
            </a:prstGeom>
            <a:solidFill>
              <a:srgbClr val="85E7FF"/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Event</a:t>
              </a:r>
              <a:br>
                <a:rPr lang="en-US" sz="2800" dirty="0">
                  <a:solidFill>
                    <a:schemeClr val="tx1"/>
                  </a:solidFill>
                </a:rPr>
              </a:br>
              <a:r>
                <a:rPr lang="en-US" sz="2600" dirty="0">
                  <a:solidFill>
                    <a:schemeClr val="tx1"/>
                  </a:solidFill>
                </a:rPr>
                <a:t>(</a:t>
              </a:r>
              <a:r>
                <a:rPr lang="en-US" sz="2600" dirty="0" err="1">
                  <a:solidFill>
                    <a:schemeClr val="tx1"/>
                  </a:solidFill>
                </a:rPr>
                <a:t>MouseEvent</a:t>
              </a:r>
              <a:r>
                <a:rPr lang="en-US" sz="2600" dirty="0">
                  <a:solidFill>
                    <a:schemeClr val="tx1"/>
                  </a:solidFill>
                </a:rPr>
                <a:t>,…)</a:t>
              </a:r>
            </a:p>
          </p:txBody>
        </p:sp>
      </p:grp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9500C2CA-A46D-4059-8DA6-94D5721AF45A}"/>
              </a:ext>
            </a:extLst>
          </p:cNvPr>
          <p:cNvSpPr/>
          <p:nvPr/>
        </p:nvSpPr>
        <p:spPr>
          <a:xfrm>
            <a:off x="3109684" y="1756229"/>
            <a:ext cx="6299200" cy="3345543"/>
          </a:xfrm>
          <a:prstGeom prst="mathMultiply">
            <a:avLst/>
          </a:prstGeom>
          <a:solidFill>
            <a:srgbClr val="FF0000">
              <a:alpha val="52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145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676E-3749-4C08-B3C8-8E031CA8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936B7-D887-47A2-A434-D3487700A7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658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D2DB5-36C3-4739-A577-12D8D4E4E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487680"/>
            <a:ext cx="10820400" cy="499872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2E9721CB-81BA-4FF2-8BD6-17F38090C71B}"/>
              </a:ext>
            </a:extLst>
          </p:cNvPr>
          <p:cNvSpPr/>
          <p:nvPr/>
        </p:nvSpPr>
        <p:spPr>
          <a:xfrm>
            <a:off x="4963885" y="4760687"/>
            <a:ext cx="2590798" cy="682171"/>
          </a:xfrm>
          <a:prstGeom prst="flowChartAlternateProcess">
            <a:avLst/>
          </a:prstGeom>
          <a:ln>
            <a:solidFill>
              <a:schemeClr val="tx2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handler(e)</a:t>
            </a:r>
            <a:endParaRPr lang="uk-UA" sz="28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D6F4E5-4C4F-4368-AFF7-EF9BA721980A}"/>
              </a:ext>
            </a:extLst>
          </p:cNvPr>
          <p:cNvGrpSpPr/>
          <p:nvPr/>
        </p:nvGrpSpPr>
        <p:grpSpPr>
          <a:xfrm>
            <a:off x="4952945" y="3558469"/>
            <a:ext cx="2590798" cy="1187704"/>
            <a:chOff x="4952945" y="3979381"/>
            <a:chExt cx="2590798" cy="118770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1E9D07C-0032-4AC3-8AF8-DC31FE11BC30}"/>
                </a:ext>
              </a:extLst>
            </p:cNvPr>
            <p:cNvCxnSpPr>
              <a:cxnSpLocks/>
              <a:stCxn id="24" idx="2"/>
              <a:endCxn id="2" idx="0"/>
            </p:cNvCxnSpPr>
            <p:nvPr/>
          </p:nvCxnSpPr>
          <p:spPr>
            <a:xfrm>
              <a:off x="6248344" y="4661552"/>
              <a:ext cx="10940" cy="505533"/>
            </a:xfrm>
            <a:prstGeom prst="straightConnector1">
              <a:avLst/>
            </a:prstGeom>
            <a:ln w="635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5CDB1BA2-DEA2-446A-8D10-5E35B4F00970}"/>
                </a:ext>
              </a:extLst>
            </p:cNvPr>
            <p:cNvSpPr/>
            <p:nvPr/>
          </p:nvSpPr>
          <p:spPr>
            <a:xfrm>
              <a:off x="4952945" y="3979381"/>
              <a:ext cx="2590798" cy="682171"/>
            </a:xfrm>
            <a:prstGeom prst="flowChartAlternateProcess">
              <a:avLst/>
            </a:prstGeom>
            <a:solidFill>
              <a:srgbClr val="85E7FF"/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Synthetic Event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22604DE-853F-4A84-B7C8-0C324D35022C}"/>
              </a:ext>
            </a:extLst>
          </p:cNvPr>
          <p:cNvGrpSpPr/>
          <p:nvPr/>
        </p:nvGrpSpPr>
        <p:grpSpPr>
          <a:xfrm>
            <a:off x="4952945" y="2356251"/>
            <a:ext cx="2590798" cy="1202218"/>
            <a:chOff x="4952945" y="3979381"/>
            <a:chExt cx="2590798" cy="120221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BCF672B-CF07-4931-841F-D3292B7AA980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6248344" y="4661552"/>
              <a:ext cx="10940" cy="520047"/>
            </a:xfrm>
            <a:prstGeom prst="straightConnector1">
              <a:avLst/>
            </a:prstGeom>
            <a:ln w="635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Alternate Process 27">
              <a:extLst>
                <a:ext uri="{FF2B5EF4-FFF2-40B4-BE49-F238E27FC236}">
                  <a16:creationId xmlns:a16="http://schemas.microsoft.com/office/drawing/2014/main" id="{A1F2ED36-5F86-47B2-9982-1E52E481EE72}"/>
                </a:ext>
              </a:extLst>
            </p:cNvPr>
            <p:cNvSpPr/>
            <p:nvPr/>
          </p:nvSpPr>
          <p:spPr>
            <a:xfrm>
              <a:off x="4952945" y="3979381"/>
              <a:ext cx="2590798" cy="682171"/>
            </a:xfrm>
            <a:prstGeom prst="flowChartAlternateProcess">
              <a:avLst/>
            </a:prstGeom>
            <a:solidFill>
              <a:srgbClr val="85E7FF"/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Event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43E486F-E8D2-48FC-8D40-52304DA70F8A}"/>
              </a:ext>
            </a:extLst>
          </p:cNvPr>
          <p:cNvGrpSpPr/>
          <p:nvPr/>
        </p:nvGrpSpPr>
        <p:grpSpPr>
          <a:xfrm>
            <a:off x="4952945" y="1154033"/>
            <a:ext cx="5900086" cy="3086606"/>
            <a:chOff x="4952945" y="1574945"/>
            <a:chExt cx="5900086" cy="308660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29C4CBC-0D4D-4C1F-9954-3EB1A014058E}"/>
                </a:ext>
              </a:extLst>
            </p:cNvPr>
            <p:cNvGrpSpPr/>
            <p:nvPr/>
          </p:nvGrpSpPr>
          <p:grpSpPr>
            <a:xfrm>
              <a:off x="4952945" y="1574945"/>
              <a:ext cx="2590798" cy="1202218"/>
              <a:chOff x="4952945" y="3979381"/>
              <a:chExt cx="2590798" cy="1202218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73D1374E-617F-408A-BDBE-0B56CDA53388}"/>
                  </a:ext>
                </a:extLst>
              </p:cNvPr>
              <p:cNvCxnSpPr>
                <a:cxnSpLocks/>
                <a:stCxn id="31" idx="2"/>
              </p:cNvCxnSpPr>
              <p:nvPr/>
            </p:nvCxnSpPr>
            <p:spPr>
              <a:xfrm>
                <a:off x="6248344" y="4661552"/>
                <a:ext cx="10940" cy="520047"/>
              </a:xfrm>
              <a:prstGeom prst="straightConnector1">
                <a:avLst/>
              </a:prstGeom>
              <a:ln w="635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Flowchart: Alternate Process 30">
                <a:extLst>
                  <a:ext uri="{FF2B5EF4-FFF2-40B4-BE49-F238E27FC236}">
                    <a16:creationId xmlns:a16="http://schemas.microsoft.com/office/drawing/2014/main" id="{32BD2554-E581-4582-BDB1-1353917DAFE0}"/>
                  </a:ext>
                </a:extLst>
              </p:cNvPr>
              <p:cNvSpPr/>
              <p:nvPr/>
            </p:nvSpPr>
            <p:spPr>
              <a:xfrm>
                <a:off x="4952945" y="3979381"/>
                <a:ext cx="2590798" cy="682171"/>
              </a:xfrm>
              <a:prstGeom prst="flowChartAlternateProcess">
                <a:avLst/>
              </a:prstGeom>
              <a:solidFill>
                <a:srgbClr val="85E7FF"/>
              </a:solidFill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Element</a:t>
                </a:r>
              </a:p>
            </p:txBody>
          </p:sp>
        </p:grp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0CBE510C-25BA-4DD6-AE6F-E1D17749F8D3}"/>
                </a:ext>
              </a:extLst>
            </p:cNvPr>
            <p:cNvSpPr/>
            <p:nvPr/>
          </p:nvSpPr>
          <p:spPr>
            <a:xfrm>
              <a:off x="8262233" y="3979380"/>
              <a:ext cx="2590798" cy="682171"/>
            </a:xfrm>
            <a:prstGeom prst="flowChartAlternateProcess">
              <a:avLst/>
            </a:prstGeom>
            <a:solidFill>
              <a:srgbClr val="FFFF66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Component</a:t>
              </a: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D22BFFFF-393D-40A0-BAE1-86EBC24EC354}"/>
                </a:ext>
              </a:extLst>
            </p:cNvPr>
            <p:cNvCxnSpPr>
              <a:stCxn id="31" idx="3"/>
              <a:endCxn id="34" idx="0"/>
            </p:cNvCxnSpPr>
            <p:nvPr/>
          </p:nvCxnSpPr>
          <p:spPr>
            <a:xfrm>
              <a:off x="7543743" y="1916031"/>
              <a:ext cx="2013889" cy="2063349"/>
            </a:xfrm>
            <a:prstGeom prst="bentConnector2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B6C7BBC-6FF1-461F-8179-692E5B4B5FA0}"/>
                </a:ext>
              </a:extLst>
            </p:cNvPr>
            <p:cNvCxnSpPr>
              <a:stCxn id="24" idx="3"/>
              <a:endCxn id="34" idx="1"/>
            </p:cNvCxnSpPr>
            <p:nvPr/>
          </p:nvCxnSpPr>
          <p:spPr>
            <a:xfrm>
              <a:off x="7543743" y="4305953"/>
              <a:ext cx="718490" cy="1451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1C356F83-A6FB-4A2C-9FD4-2E0B12598221}"/>
              </a:ext>
            </a:extLst>
          </p:cNvPr>
          <p:cNvSpPr/>
          <p:nvPr/>
        </p:nvSpPr>
        <p:spPr>
          <a:xfrm>
            <a:off x="528121" y="1170944"/>
            <a:ext cx="3378036" cy="1572332"/>
          </a:xfrm>
          <a:prstGeom prst="wedgeRoundRectCallout">
            <a:avLst>
              <a:gd name="adj1" fmla="val 78850"/>
              <a:gd name="adj2" fmla="val 12527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Provides a consistent event interface, normalizing browser inconsistencies</a:t>
            </a:r>
            <a:endParaRPr lang="uk-UA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D2DB5-36C3-4739-A577-12D8D4E4E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487680"/>
            <a:ext cx="10820400" cy="4998720"/>
          </a:xfrm>
        </p:spPr>
        <p:txBody>
          <a:bodyPr/>
          <a:lstStyle/>
          <a:p>
            <a:r>
              <a:rPr lang="en-US" dirty="0"/>
              <a:t>Usually you would render lists inside a component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key</a:t>
            </a:r>
            <a:r>
              <a:rPr lang="en-US" dirty="0"/>
              <a:t> is a special string attribute which helps React to identify components uniquely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B2A6C1-0FDC-4A65-9168-38ACAC7C528A}"/>
              </a:ext>
            </a:extLst>
          </p:cNvPr>
          <p:cNvSpPr/>
          <p:nvPr/>
        </p:nvSpPr>
        <p:spPr>
          <a:xfrm>
            <a:off x="2468880" y="1778000"/>
            <a:ext cx="1859280" cy="112776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key=1</a:t>
            </a:r>
            <a:endParaRPr lang="uk-U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7B8EBB-7997-4307-BE27-19FA08D69412}"/>
              </a:ext>
            </a:extLst>
          </p:cNvPr>
          <p:cNvSpPr/>
          <p:nvPr/>
        </p:nvSpPr>
        <p:spPr>
          <a:xfrm>
            <a:off x="2468880" y="3713480"/>
            <a:ext cx="1859280" cy="112776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key=2</a:t>
            </a:r>
            <a:endParaRPr lang="uk-UA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7C37130-8962-4E01-9FA8-C119CF22EB28}"/>
              </a:ext>
            </a:extLst>
          </p:cNvPr>
          <p:cNvSpPr/>
          <p:nvPr/>
        </p:nvSpPr>
        <p:spPr>
          <a:xfrm>
            <a:off x="7673341" y="2138680"/>
            <a:ext cx="1574800" cy="406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C4BAE87-FCC5-4AC0-B62C-5E0F0664DB2E}"/>
              </a:ext>
            </a:extLst>
          </p:cNvPr>
          <p:cNvSpPr/>
          <p:nvPr/>
        </p:nvSpPr>
        <p:spPr>
          <a:xfrm>
            <a:off x="4495800" y="4074160"/>
            <a:ext cx="1574800" cy="406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028" name="Picture 4" descr="React Free Icon of SuperTiny">
            <a:extLst>
              <a:ext uri="{FF2B5EF4-FFF2-40B4-BE49-F238E27FC236}">
                <a16:creationId xmlns:a16="http://schemas.microsoft.com/office/drawing/2014/main" id="{D9E877C1-38CA-4A7C-837F-6171FA68C1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6" t="13274" r="9703" b="11821"/>
          <a:stretch/>
        </p:blipFill>
        <p:spPr bwMode="auto">
          <a:xfrm>
            <a:off x="6238240" y="1703852"/>
            <a:ext cx="1267461" cy="11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act Free Icon of SuperTiny">
            <a:extLst>
              <a:ext uri="{FF2B5EF4-FFF2-40B4-BE49-F238E27FC236}">
                <a16:creationId xmlns:a16="http://schemas.microsoft.com/office/drawing/2014/main" id="{9E10B939-650D-4ED4-B08E-03D1C6FC24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6" t="13274" r="9703" b="11821"/>
          <a:stretch/>
        </p:blipFill>
        <p:spPr bwMode="auto">
          <a:xfrm>
            <a:off x="6238239" y="3583452"/>
            <a:ext cx="1267461" cy="11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867FF4FE-73DA-4470-BD89-6139E864EA9F}"/>
              </a:ext>
            </a:extLst>
          </p:cNvPr>
          <p:cNvSpPr/>
          <p:nvPr/>
        </p:nvSpPr>
        <p:spPr>
          <a:xfrm>
            <a:off x="4495800" y="2138680"/>
            <a:ext cx="1574800" cy="406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21D626E-9B94-42F1-95E5-6C676D111C8C}"/>
              </a:ext>
            </a:extLst>
          </p:cNvPr>
          <p:cNvSpPr/>
          <p:nvPr/>
        </p:nvSpPr>
        <p:spPr>
          <a:xfrm>
            <a:off x="7673339" y="4074160"/>
            <a:ext cx="1574800" cy="406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BA65C9-740D-433C-B6E2-B3940E285954}"/>
              </a:ext>
            </a:extLst>
          </p:cNvPr>
          <p:cNvSpPr/>
          <p:nvPr/>
        </p:nvSpPr>
        <p:spPr>
          <a:xfrm>
            <a:off x="9415781" y="2113280"/>
            <a:ext cx="133096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render()</a:t>
            </a:r>
            <a:endParaRPr lang="uk-U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A811E4-F8E2-457C-A3BF-4EE397E36C11}"/>
              </a:ext>
            </a:extLst>
          </p:cNvPr>
          <p:cNvSpPr/>
          <p:nvPr/>
        </p:nvSpPr>
        <p:spPr>
          <a:xfrm>
            <a:off x="9415778" y="4023360"/>
            <a:ext cx="133096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render()</a:t>
            </a:r>
            <a:endParaRPr lang="uk-U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AAA9FB-DDA6-4329-8E00-755CCFA687E0}"/>
              </a:ext>
            </a:extLst>
          </p:cNvPr>
          <p:cNvSpPr/>
          <p:nvPr/>
        </p:nvSpPr>
        <p:spPr>
          <a:xfrm>
            <a:off x="883920" y="2868148"/>
            <a:ext cx="1267461" cy="845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React elements</a:t>
            </a:r>
            <a:endParaRPr lang="uk-UA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C5EEF0-C6FF-4A9F-A787-D7999F8D7A7C}"/>
              </a:ext>
            </a:extLst>
          </p:cNvPr>
          <p:cNvCxnSpPr>
            <a:stCxn id="10" idx="0"/>
            <a:endCxn id="2" idx="1"/>
          </p:cNvCxnSpPr>
          <p:nvPr/>
        </p:nvCxnSpPr>
        <p:spPr>
          <a:xfrm flipV="1">
            <a:off x="1517651" y="2341880"/>
            <a:ext cx="951229" cy="526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94C175-49E3-4686-ABDF-97BFB274E43B}"/>
              </a:ext>
            </a:extLst>
          </p:cNvPr>
          <p:cNvCxnSpPr>
            <a:stCxn id="10" idx="2"/>
            <a:endCxn id="4" idx="1"/>
          </p:cNvCxnSpPr>
          <p:nvPr/>
        </p:nvCxnSpPr>
        <p:spPr>
          <a:xfrm>
            <a:off x="1517651" y="3713480"/>
            <a:ext cx="951229" cy="56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31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D2DB5-36C3-4739-A577-12D8D4E4E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487680"/>
            <a:ext cx="10820400" cy="4998720"/>
          </a:xfrm>
        </p:spPr>
        <p:txBody>
          <a:bodyPr/>
          <a:lstStyle/>
          <a:p>
            <a:r>
              <a:rPr lang="en-US" dirty="0"/>
              <a:t>Most often you would use IDs from your data as keys: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F9DB26-4723-4A32-B669-810EEBCC5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1972627"/>
            <a:ext cx="82486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522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D2DB5-36C3-4739-A577-12D8D4E4E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487680"/>
            <a:ext cx="10820400" cy="4998720"/>
          </a:xfrm>
        </p:spPr>
        <p:txBody>
          <a:bodyPr/>
          <a:lstStyle/>
          <a:p>
            <a:r>
              <a:rPr lang="en-US" dirty="0"/>
              <a:t>When you don’t have stable IDs for rendered items, you may use the item index as a key as a last resort: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it is </a:t>
            </a:r>
            <a:r>
              <a:rPr lang="en-US" dirty="0">
                <a:solidFill>
                  <a:srgbClr val="FF0000"/>
                </a:solidFill>
              </a:rPr>
              <a:t>not recommended</a:t>
            </a:r>
            <a:r>
              <a:rPr lang="en-US" dirty="0"/>
              <a:t> to use indexes for keys if the order of items may change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5B4B82-2A43-4498-AAC3-07EA39A57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1972627"/>
            <a:ext cx="82105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5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D2DB5-36C3-4739-A577-12D8D4E4E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487680"/>
            <a:ext cx="10820400" cy="4998720"/>
          </a:xfrm>
        </p:spPr>
        <p:txBody>
          <a:bodyPr/>
          <a:lstStyle/>
          <a:p>
            <a:r>
              <a:rPr lang="en-US" dirty="0"/>
              <a:t>Keys used within arrays should be unique among their siblings - they don’t need to be globally unique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A7F925-0584-47E6-A72F-DE3EAF4A6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56" y="1006886"/>
            <a:ext cx="5830887" cy="48442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742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676E-3749-4C08-B3C8-8E031CA8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React Online Marathon</a:t>
            </a:r>
            <a:br>
              <a:rPr lang="en-US" b="1" dirty="0"/>
            </a:br>
            <a:br>
              <a:rPr lang="en-US" b="1" dirty="0"/>
            </a:b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936B7-D887-47A2-A434-D3487700A7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43107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676E-3749-4C08-B3C8-8E031CA8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936B7-D887-47A2-A434-D3487700A7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65749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D2DB5-36C3-4739-A577-12D8D4E4E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487680"/>
            <a:ext cx="10820400" cy="499872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state</a:t>
            </a:r>
            <a:r>
              <a:rPr lang="en-US" dirty="0"/>
              <a:t> is a special instance property and can be defined as an object contains data specific to this component that may change over a lifetime of the component. The state is user-defined: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1FB306-5A26-43B6-BF89-51BB4E384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1881187"/>
            <a:ext cx="81819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47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5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2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5.2|3.6|5.3"/>
</p:tagLst>
</file>

<file path=ppt/theme/theme1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C0B500B5-796F-C947-88F5-A479E632DC7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1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444DEE5D-51F1-4029-8FDB-DB417F7B394A}"/>
    </a:ext>
  </a:extLst>
</a:theme>
</file>

<file path=ppt/theme/theme5.xml><?xml version="1.0" encoding="utf-8"?>
<a:theme xmlns:a="http://schemas.openxmlformats.org/drawingml/2006/main" name="1_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0103479C-70CD-40C7-BA0E-A151EE336BCC}"/>
    </a:ext>
  </a:extLst>
</a:theme>
</file>

<file path=ppt/theme/theme6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SoftServeTemplate_White</Template>
  <TotalTime>0</TotalTime>
  <Words>396</Words>
  <Application>Microsoft Office PowerPoint</Application>
  <PresentationFormat>Widescreen</PresentationFormat>
  <Paragraphs>72</Paragraphs>
  <Slides>20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Light</vt:lpstr>
      <vt:lpstr>Open Sans</vt:lpstr>
      <vt:lpstr>Proxima Nova Black</vt:lpstr>
      <vt:lpstr>LIGHT-THEME</vt:lpstr>
      <vt:lpstr>Custom Design</vt:lpstr>
      <vt:lpstr>DARK THEME</vt:lpstr>
      <vt:lpstr>1_DARK THEME</vt:lpstr>
      <vt:lpstr>1_LIGHT-THEME</vt:lpstr>
      <vt:lpstr>2_DARK THEME</vt:lpstr>
      <vt:lpstr>React Online Marathon  </vt:lpstr>
      <vt:lpstr>Key</vt:lpstr>
      <vt:lpstr>PowerPoint Presentation</vt:lpstr>
      <vt:lpstr>PowerPoint Presentation</vt:lpstr>
      <vt:lpstr>PowerPoint Presentation</vt:lpstr>
      <vt:lpstr>PowerPoint Presentation</vt:lpstr>
      <vt:lpstr>React Online Marathon  </vt:lpstr>
      <vt:lpstr>State</vt:lpstr>
      <vt:lpstr>PowerPoint Presentation</vt:lpstr>
      <vt:lpstr>PowerPoint Presentation</vt:lpstr>
      <vt:lpstr>React Online Marathon  </vt:lpstr>
      <vt:lpstr>Props</vt:lpstr>
      <vt:lpstr>PowerPoint Presentation</vt:lpstr>
      <vt:lpstr>PowerPoint Presentation</vt:lpstr>
      <vt:lpstr>React Online Marathon  </vt:lpstr>
      <vt:lpstr>Events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Mykhaylo Plesha</dc:creator>
  <cp:lastModifiedBy>Mykhaylo Plesha</cp:lastModifiedBy>
  <cp:revision>173</cp:revision>
  <dcterms:created xsi:type="dcterms:W3CDTF">2020-06-21T09:39:58Z</dcterms:created>
  <dcterms:modified xsi:type="dcterms:W3CDTF">2020-07-03T19:17:24Z</dcterms:modified>
</cp:coreProperties>
</file>