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5"/>
  </p:notesMasterIdLst>
  <p:sldIdLst>
    <p:sldId id="1234" r:id="rId7"/>
    <p:sldId id="1253" r:id="rId8"/>
    <p:sldId id="1254" r:id="rId9"/>
    <p:sldId id="1255" r:id="rId10"/>
    <p:sldId id="1256" r:id="rId11"/>
    <p:sldId id="1257" r:id="rId12"/>
    <p:sldId id="1258" r:id="rId13"/>
    <p:sldId id="120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53"/>
            <p14:sldId id="1254"/>
            <p14:sldId id="1255"/>
            <p14:sldId id="1256"/>
            <p14:sldId id="1257"/>
            <p14:sldId id="125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159B3B"/>
    <a:srgbClr val="8F2585"/>
    <a:srgbClr val="F26D26"/>
    <a:srgbClr val="BA124A"/>
    <a:srgbClr val="E93BDD"/>
    <a:srgbClr val="F49EEE"/>
    <a:srgbClr val="42D109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51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Maksym </a:t>
            </a:r>
            <a:r>
              <a:rPr lang="en-US" dirty="0" err="1" smtClean="0"/>
              <a:t>Khudoliy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 err="1"/>
              <a:t>WebSocket</a:t>
            </a:r>
            <a:r>
              <a:rPr lang="en-US" sz="1800" dirty="0"/>
              <a:t> is </a:t>
            </a:r>
            <a:r>
              <a:rPr lang="en-US" sz="1800" dirty="0" smtClean="0"/>
              <a:t>a computer </a:t>
            </a:r>
            <a:r>
              <a:rPr lang="en-US" sz="1800" b="1" dirty="0"/>
              <a:t>communication</a:t>
            </a:r>
            <a:r>
              <a:rPr lang="en-US" sz="1800" dirty="0"/>
              <a:t> protocol (over </a:t>
            </a:r>
            <a:r>
              <a:rPr lang="en-US" sz="1800" b="1" dirty="0"/>
              <a:t>TCP</a:t>
            </a:r>
            <a:r>
              <a:rPr lang="en-US" sz="1800" dirty="0"/>
              <a:t>) that allows a </a:t>
            </a:r>
            <a:r>
              <a:rPr lang="en-US" sz="1800" b="1" dirty="0"/>
              <a:t>persistent bi-directional </a:t>
            </a:r>
            <a:r>
              <a:rPr lang="en-US" sz="1800" dirty="0"/>
              <a:t>network connection between a client (browser) and a server to be opened in real time</a:t>
            </a:r>
          </a:p>
          <a:p>
            <a:endParaRPr lang="en-US" sz="1800" dirty="0"/>
          </a:p>
          <a:p>
            <a:r>
              <a:rPr lang="en-US" sz="1800" dirty="0"/>
              <a:t>Unlike HTTP, in the </a:t>
            </a:r>
            <a:r>
              <a:rPr lang="en-US" sz="1800" dirty="0" err="1"/>
              <a:t>WebSocket</a:t>
            </a:r>
            <a:r>
              <a:rPr lang="en-US" sz="1800" dirty="0"/>
              <a:t> protocol, the browser does not need to constantly ask the server if there are new messages. It is enough to </a:t>
            </a:r>
            <a:r>
              <a:rPr lang="en-US" sz="1800" b="1" dirty="0"/>
              <a:t>connect once </a:t>
            </a:r>
            <a:r>
              <a:rPr lang="en-US" sz="1800" dirty="0"/>
              <a:t>to the server and </a:t>
            </a:r>
            <a:r>
              <a:rPr lang="en-US" sz="1800" b="1" dirty="0"/>
              <a:t>wait</a:t>
            </a:r>
            <a:r>
              <a:rPr lang="en-US" sz="1800" dirty="0"/>
              <a:t> for the server to send the </a:t>
            </a:r>
            <a:r>
              <a:rPr lang="en-US" sz="1800" b="1" dirty="0"/>
              <a:t>message</a:t>
            </a:r>
            <a:r>
              <a:rPr lang="en-US" sz="1800" dirty="0"/>
              <a:t> itself</a:t>
            </a:r>
          </a:p>
          <a:p>
            <a:endParaRPr lang="en-US" sz="1800" dirty="0"/>
          </a:p>
          <a:p>
            <a:r>
              <a:rPr lang="en-US" sz="1800" b="1" dirty="0"/>
              <a:t>Examples</a:t>
            </a:r>
            <a:r>
              <a:rPr lang="en-US" sz="1800" dirty="0"/>
              <a:t> of tasks where you should consider using </a:t>
            </a:r>
            <a:r>
              <a:rPr lang="en-US" sz="1800" dirty="0" err="1"/>
              <a:t>WebSocket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real time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online games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IoT</a:t>
            </a:r>
            <a:r>
              <a:rPr lang="en-US" sz="1800" dirty="0"/>
              <a:t>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trading platforms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9323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To start working with </a:t>
            </a:r>
            <a:r>
              <a:rPr lang="en-US" sz="1800" dirty="0" err="1"/>
              <a:t>WebSocket</a:t>
            </a:r>
            <a:r>
              <a:rPr lang="en-US" sz="1800" dirty="0"/>
              <a:t>, you need to create an object of type </a:t>
            </a:r>
            <a:r>
              <a:rPr lang="en-US" sz="1800" b="1" dirty="0" err="1"/>
              <a:t>WebSocket</a:t>
            </a:r>
            <a:r>
              <a:rPr lang="en-US" sz="1800" dirty="0"/>
              <a:t>, the parameter of which specifies the URL. URL string must begin with </a:t>
            </a:r>
            <a:r>
              <a:rPr lang="en-US" sz="1800" b="1" dirty="0"/>
              <a:t>ws:// </a:t>
            </a:r>
            <a:r>
              <a:rPr lang="en-US" sz="1800" dirty="0"/>
              <a:t>(no encryption) or </a:t>
            </a:r>
            <a:r>
              <a:rPr lang="en-US" sz="1800" b="1" dirty="0"/>
              <a:t>wss:// </a:t>
            </a:r>
            <a:r>
              <a:rPr lang="en-US" sz="1800" dirty="0"/>
              <a:t>(encrypted)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interaction</a:t>
            </a:r>
            <a:r>
              <a:rPr lang="en-US" sz="1800" dirty="0"/>
              <a:t> between </a:t>
            </a:r>
            <a:r>
              <a:rPr lang="en-US" sz="1800" b="1" dirty="0"/>
              <a:t>client</a:t>
            </a:r>
            <a:r>
              <a:rPr lang="en-US" sz="1800" dirty="0"/>
              <a:t> and </a:t>
            </a:r>
            <a:r>
              <a:rPr lang="en-US" sz="1800" b="1" dirty="0"/>
              <a:t>server</a:t>
            </a:r>
            <a:r>
              <a:rPr lang="en-US" sz="1800" dirty="0"/>
              <a:t> is based on an </a:t>
            </a:r>
            <a:r>
              <a:rPr lang="en-US" sz="1800" b="1" dirty="0"/>
              <a:t>event system </a:t>
            </a:r>
            <a:r>
              <a:rPr lang="en-US" sz="1800" dirty="0"/>
              <a:t>and </a:t>
            </a:r>
            <a:r>
              <a:rPr lang="en-US" sz="1800" b="1" dirty="0"/>
              <a:t>message </a:t>
            </a:r>
            <a:r>
              <a:rPr lang="en-US" sz="1800" b="1" dirty="0" smtClean="0"/>
              <a:t>transmission</a:t>
            </a:r>
            <a:r>
              <a:rPr lang="en-US" sz="1800" dirty="0" smtClean="0"/>
              <a:t>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send data to the server, the </a:t>
            </a:r>
            <a:r>
              <a:rPr lang="en-US" sz="1800" b="1" dirty="0"/>
              <a:t>send(data) </a:t>
            </a:r>
            <a:r>
              <a:rPr lang="en-US" sz="1800" dirty="0"/>
              <a:t>method is used, the parameters of which are the data to be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close() </a:t>
            </a:r>
            <a:r>
              <a:rPr lang="en-US" sz="1800" dirty="0"/>
              <a:t>method is used to close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receive data, the </a:t>
            </a:r>
            <a:r>
              <a:rPr lang="en-US" sz="1800" dirty="0" smtClean="0"/>
              <a:t>"</a:t>
            </a:r>
            <a:r>
              <a:rPr lang="en-US" sz="1800" b="1" dirty="0" smtClean="0"/>
              <a:t>message</a:t>
            </a:r>
            <a:r>
              <a:rPr lang="en-US" sz="1800" dirty="0" smtClean="0"/>
              <a:t>" </a:t>
            </a:r>
            <a:r>
              <a:rPr lang="en-US" sz="1800" dirty="0"/>
              <a:t>event is used, into the handler of which an object of the </a:t>
            </a:r>
            <a:r>
              <a:rPr lang="en-US" sz="1800" dirty="0" err="1"/>
              <a:t>MessageEvent</a:t>
            </a:r>
            <a:r>
              <a:rPr lang="en-US" sz="1800" dirty="0"/>
              <a:t> type will be passed, the data property of which contains the transferred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smtClean="0"/>
              <a:t>"</a:t>
            </a:r>
            <a:r>
              <a:rPr lang="en-US" sz="1800" b="1" dirty="0" smtClean="0"/>
              <a:t>error</a:t>
            </a:r>
            <a:r>
              <a:rPr lang="en-US" sz="1800" dirty="0" smtClean="0"/>
              <a:t>" </a:t>
            </a:r>
            <a:r>
              <a:rPr lang="en-US" sz="1800" dirty="0"/>
              <a:t>event is used to handle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after the connection is established, the </a:t>
            </a:r>
            <a:r>
              <a:rPr lang="en-US" sz="1800" dirty="0" smtClean="0"/>
              <a:t>"</a:t>
            </a:r>
            <a:r>
              <a:rPr lang="en-US" sz="1800" b="1" dirty="0" smtClean="0"/>
              <a:t>open</a:t>
            </a:r>
            <a:r>
              <a:rPr lang="en-US" sz="1800" dirty="0" smtClean="0"/>
              <a:t>" </a:t>
            </a:r>
            <a:r>
              <a:rPr lang="en-US" sz="1800" dirty="0"/>
              <a:t>event is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after the connection is closed, the </a:t>
            </a:r>
            <a:r>
              <a:rPr lang="en-US" sz="1800" dirty="0" smtClean="0"/>
              <a:t>"</a:t>
            </a:r>
            <a:r>
              <a:rPr lang="en-US" sz="1800" b="1" dirty="0" smtClean="0"/>
              <a:t>close</a:t>
            </a:r>
            <a:r>
              <a:rPr lang="en-US" sz="1800" dirty="0" smtClean="0"/>
              <a:t>" </a:t>
            </a:r>
            <a:r>
              <a:rPr lang="en-US" sz="1800" dirty="0"/>
              <a:t>event is generated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40882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demonstrate how </a:t>
            </a:r>
            <a:r>
              <a:rPr lang="en-US" dirty="0" err="1"/>
              <a:t>WebSocket</a:t>
            </a:r>
            <a:r>
              <a:rPr lang="en-US" dirty="0"/>
              <a:t> works, we will use the </a:t>
            </a:r>
            <a:r>
              <a:rPr lang="en-US" b="1" dirty="0"/>
              <a:t>websocket.org</a:t>
            </a:r>
            <a:r>
              <a:rPr lang="en-US" dirty="0"/>
              <a:t> site, which provides the simplest </a:t>
            </a:r>
            <a:r>
              <a:rPr lang="en-US" dirty="0" err="1"/>
              <a:t>WebSocket</a:t>
            </a:r>
            <a:r>
              <a:rPr lang="en-US" dirty="0"/>
              <a:t> server (wss://echo.websocket.org), it just returns the messages it receives</a:t>
            </a:r>
          </a:p>
          <a:p>
            <a:endParaRPr lang="en-US" dirty="0"/>
          </a:p>
          <a:p>
            <a:r>
              <a:rPr lang="en-US" dirty="0"/>
              <a:t>Let's create the following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index.js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main script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index.html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Web page, only needed to include index.js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17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index.js</a:t>
            </a:r>
            <a:r>
              <a:rPr lang="en-US" dirty="0"/>
              <a:t> file:</a:t>
            </a:r>
          </a:p>
          <a:p>
            <a:r>
              <a:rPr lang="en-US" dirty="0" err="1">
                <a:solidFill>
                  <a:srgbClr val="0F45B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F45B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WebSocket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wss</a:t>
            </a:r>
            <a:r>
              <a:rPr lang="en-US" dirty="0">
                <a:latin typeface="Consolas" panose="020B0609020204030204" pitchFamily="49" charset="0"/>
              </a:rPr>
              <a:t>://echo.websocket.org");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s.addEventListener</a:t>
            </a:r>
            <a:r>
              <a:rPr lang="en-US" dirty="0">
                <a:latin typeface="Consolas" panose="020B0609020204030204" pitchFamily="49" charset="0"/>
              </a:rPr>
              <a:t>("open", (e)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console.log("connected");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s.send</a:t>
            </a:r>
            <a:r>
              <a:rPr lang="en-US" dirty="0">
                <a:latin typeface="Consolas" panose="020B0609020204030204" pitchFamily="49" charset="0"/>
              </a:rPr>
              <a:t>("Hello </a:t>
            </a:r>
            <a:r>
              <a:rPr lang="en-US" dirty="0" err="1">
                <a:latin typeface="Consolas" panose="020B0609020204030204" pitchFamily="49" charset="0"/>
              </a:rPr>
              <a:t>WebSocket</a:t>
            </a:r>
            <a:r>
              <a:rPr lang="en-US" dirty="0">
                <a:latin typeface="Consolas" panose="020B0609020204030204" pitchFamily="49" charset="0"/>
              </a:rPr>
              <a:t>!");</a:t>
            </a:r>
          </a:p>
          <a:p>
            <a:r>
              <a:rPr lang="en-US" dirty="0">
                <a:latin typeface="Consolas" panose="020B0609020204030204" pitchFamily="49" charset="0"/>
              </a:rPr>
              <a:t>   console.log("client -&gt; server: Hello </a:t>
            </a:r>
            <a:r>
              <a:rPr lang="en-US" dirty="0" err="1">
                <a:latin typeface="Consolas" panose="020B0609020204030204" pitchFamily="49" charset="0"/>
              </a:rPr>
              <a:t>WebSocket</a:t>
            </a:r>
            <a:r>
              <a:rPr lang="en-US" dirty="0">
                <a:latin typeface="Consolas" panose="020B0609020204030204" pitchFamily="49" charset="0"/>
              </a:rPr>
              <a:t>!");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s.addEventListener</a:t>
            </a:r>
            <a:r>
              <a:rPr lang="en-US" dirty="0">
                <a:latin typeface="Consolas" panose="020B0609020204030204" pitchFamily="49" charset="0"/>
              </a:rPr>
              <a:t>("message", (e)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console.log("client &lt;- server:", </a:t>
            </a:r>
            <a:r>
              <a:rPr lang="en-US" dirty="0" err="1">
                <a:latin typeface="Consolas" panose="020B0609020204030204" pitchFamily="49" charset="0"/>
              </a:rPr>
              <a:t>e.data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s.addEventListener</a:t>
            </a:r>
            <a:r>
              <a:rPr lang="en-US" dirty="0">
                <a:latin typeface="Consolas" panose="020B0609020204030204" pitchFamily="49" charset="0"/>
              </a:rPr>
              <a:t>("close", (e)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console.log("disconnected");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s.send</a:t>
            </a:r>
            <a:r>
              <a:rPr lang="en-US" dirty="0">
                <a:latin typeface="Consolas" panose="020B0609020204030204" pitchFamily="49" charset="0"/>
              </a:rPr>
              <a:t>("Hello World!");</a:t>
            </a:r>
          </a:p>
          <a:p>
            <a:r>
              <a:rPr lang="en-US" dirty="0">
                <a:latin typeface="Consolas" panose="020B0609020204030204" pitchFamily="49" charset="0"/>
              </a:rPr>
              <a:t>   console.log("client -&gt; server: Hello World!");</a:t>
            </a:r>
          </a:p>
          <a:p>
            <a:r>
              <a:rPr lang="en-US" dirty="0">
                <a:latin typeface="Consolas" panose="020B0609020204030204" pitchFamily="49" charset="0"/>
              </a:rPr>
              <a:t>}, 1000);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(() =&gt; </a:t>
            </a:r>
            <a:r>
              <a:rPr lang="en-US" dirty="0" err="1">
                <a:latin typeface="Consolas" panose="020B0609020204030204" pitchFamily="49" charset="0"/>
              </a:rPr>
              <a:t>s.close</a:t>
            </a:r>
            <a:r>
              <a:rPr lang="en-US" dirty="0">
                <a:latin typeface="Consolas" panose="020B0609020204030204" pitchFamily="49" charset="0"/>
              </a:rPr>
              <a:t>(), 2000);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 an object of type </a:t>
            </a:r>
            <a:r>
              <a:rPr lang="en-US" dirty="0" err="1"/>
              <a:t>WebSocket</a:t>
            </a:r>
            <a:r>
              <a:rPr lang="en-US" dirty="0"/>
              <a:t>. Add a handler to the open event so that after the connection is established, immediately send a message to the server. Add a handler to the message event to receive messages from the server. Add a handler for the close event. With a slight delay, we send another message to the server and close the connection</a:t>
            </a:r>
          </a:p>
          <a:p>
            <a:endParaRPr lang="en-US" dirty="0"/>
          </a:p>
          <a:p>
            <a:r>
              <a:rPr lang="en-US" dirty="0"/>
              <a:t>After running the code, the browser console will display the following output:</a:t>
            </a:r>
          </a:p>
          <a:p>
            <a:r>
              <a:rPr lang="en-US" dirty="0">
                <a:latin typeface="Consolas" panose="020B0609020204030204" pitchFamily="49" charset="0"/>
              </a:rPr>
              <a:t>connected</a:t>
            </a:r>
          </a:p>
          <a:p>
            <a:r>
              <a:rPr lang="en-US" dirty="0">
                <a:latin typeface="Consolas" panose="020B0609020204030204" pitchFamily="49" charset="0"/>
              </a:rPr>
              <a:t>client -&gt; server: Hello </a:t>
            </a:r>
            <a:r>
              <a:rPr lang="en-US" dirty="0" err="1">
                <a:latin typeface="Consolas" panose="020B0609020204030204" pitchFamily="49" charset="0"/>
              </a:rPr>
              <a:t>WebSocket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dirty="0">
                <a:latin typeface="Consolas" panose="020B0609020204030204" pitchFamily="49" charset="0"/>
              </a:rPr>
              <a:t>client &lt;- server: Hello </a:t>
            </a:r>
            <a:r>
              <a:rPr lang="en-US" dirty="0" err="1">
                <a:latin typeface="Consolas" panose="020B0609020204030204" pitchFamily="49" charset="0"/>
              </a:rPr>
              <a:t>WebSocket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dirty="0">
                <a:latin typeface="Consolas" panose="020B0609020204030204" pitchFamily="49" charset="0"/>
              </a:rPr>
              <a:t>client -&gt; server: Hello World!</a:t>
            </a:r>
          </a:p>
          <a:p>
            <a:r>
              <a:rPr lang="en-US" dirty="0">
                <a:latin typeface="Consolas" panose="020B0609020204030204" pitchFamily="49" charset="0"/>
              </a:rPr>
              <a:t>client &lt;- server: Hello World!</a:t>
            </a:r>
          </a:p>
          <a:p>
            <a:r>
              <a:rPr lang="en-US" dirty="0">
                <a:latin typeface="Consolas" panose="020B0609020204030204" pitchFamily="49" charset="0"/>
              </a:rPr>
              <a:t>disconnected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541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WEBSOCKET</vt:lpstr>
      <vt:lpstr>WEBSOCKET</vt:lpstr>
      <vt:lpstr>WEBSOCKET</vt:lpstr>
      <vt:lpstr>WEBSOCKET</vt:lpstr>
      <vt:lpstr>WEBSOCKET</vt:lpstr>
      <vt:lpstr>WEBSOCKET</vt:lpstr>
      <vt:lpstr>WEBSOCKET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Maksym</cp:lastModifiedBy>
  <cp:revision>44</cp:revision>
  <dcterms:created xsi:type="dcterms:W3CDTF">2018-11-02T13:55:27Z</dcterms:created>
  <dcterms:modified xsi:type="dcterms:W3CDTF">2020-07-27T07:50:52Z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