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9"/>
  </p:notesMasterIdLst>
  <p:sldIdLst>
    <p:sldId id="1234" r:id="rId7"/>
    <p:sldId id="1245" r:id="rId8"/>
    <p:sldId id="1235" r:id="rId9"/>
    <p:sldId id="1236" r:id="rId10"/>
    <p:sldId id="1237" r:id="rId11"/>
    <p:sldId id="1238" r:id="rId12"/>
    <p:sldId id="1239" r:id="rId13"/>
    <p:sldId id="1240" r:id="rId14"/>
    <p:sldId id="1241" r:id="rId15"/>
    <p:sldId id="1242" r:id="rId16"/>
    <p:sldId id="1243" r:id="rId17"/>
    <p:sldId id="120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45"/>
            <p14:sldId id="1235"/>
            <p14:sldId id="1236"/>
            <p14:sldId id="1237"/>
            <p14:sldId id="1238"/>
            <p14:sldId id="1239"/>
            <p14:sldId id="1240"/>
            <p14:sldId id="1241"/>
            <p14:sldId id="1242"/>
            <p14:sldId id="124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8F2585"/>
    <a:srgbClr val="F26D26"/>
    <a:srgbClr val="BA124A"/>
    <a:srgbClr val="E93BDD"/>
    <a:srgbClr val="F49EEE"/>
    <a:srgbClr val="42D109"/>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27/07/2020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p:txBody>
          <a:bodyPr/>
          <a:lstStyle/>
          <a:p>
            <a:r>
              <a:rPr lang="en-US" dirty="0" smtClean="0"/>
              <a:t>WEB WORKERS</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smtClean="0"/>
              <a:t>by Maksym </a:t>
            </a:r>
            <a:r>
              <a:rPr lang="en-US" dirty="0" err="1" smtClean="0"/>
              <a:t>Khudoliy</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An example of error handling. </a:t>
            </a:r>
            <a:r>
              <a:rPr lang="en-US" b="1" dirty="0"/>
              <a:t>index.js</a:t>
            </a:r>
            <a:r>
              <a:rPr lang="en-US" dirty="0"/>
              <a:t> file:</a:t>
            </a:r>
          </a:p>
          <a:p>
            <a:r>
              <a:rPr lang="en-US" dirty="0" err="1">
                <a:solidFill>
                  <a:srgbClr val="0F45B1"/>
                </a:solidFill>
                <a:latin typeface="Consolas" panose="020B0609020204030204" pitchFamily="49" charset="0"/>
              </a:rPr>
              <a:t>const</a:t>
            </a:r>
            <a:r>
              <a:rPr lang="en-US" dirty="0">
                <a:latin typeface="Consolas" panose="020B0609020204030204" pitchFamily="49" charset="0"/>
              </a:rPr>
              <a:t> w = new Worker("worker.js");</a:t>
            </a:r>
          </a:p>
          <a:p>
            <a:r>
              <a:rPr lang="en-US" dirty="0" err="1">
                <a:latin typeface="Consolas" panose="020B0609020204030204" pitchFamily="49" charset="0"/>
              </a:rPr>
              <a:t>w.addEventListener</a:t>
            </a:r>
            <a:r>
              <a:rPr lang="en-US" dirty="0">
                <a:latin typeface="Consolas" panose="020B0609020204030204" pitchFamily="49" charset="0"/>
              </a:rPr>
              <a:t>("error", (e) =&gt; {</a:t>
            </a:r>
          </a:p>
          <a:p>
            <a:r>
              <a:rPr lang="en-US" dirty="0">
                <a:latin typeface="Consolas" panose="020B0609020204030204" pitchFamily="49" charset="0"/>
              </a:rPr>
              <a:t>   console.log("File:", </a:t>
            </a:r>
            <a:r>
              <a:rPr lang="en-US" dirty="0" err="1">
                <a:latin typeface="Consolas" panose="020B0609020204030204" pitchFamily="49" charset="0"/>
              </a:rPr>
              <a:t>e.filename</a:t>
            </a:r>
            <a:r>
              <a:rPr lang="en-US" dirty="0">
                <a:latin typeface="Consolas" panose="020B0609020204030204" pitchFamily="49" charset="0"/>
              </a:rPr>
              <a:t>);</a:t>
            </a:r>
          </a:p>
          <a:p>
            <a:r>
              <a:rPr lang="en-US" dirty="0">
                <a:latin typeface="Consolas" panose="020B0609020204030204" pitchFamily="49" charset="0"/>
              </a:rPr>
              <a:t>   console.log("Error in", </a:t>
            </a:r>
            <a:r>
              <a:rPr lang="en-US" dirty="0" err="1">
                <a:latin typeface="Consolas" panose="020B0609020204030204" pitchFamily="49" charset="0"/>
              </a:rPr>
              <a:t>e.lineno</a:t>
            </a:r>
            <a:r>
              <a:rPr lang="en-US" dirty="0">
                <a:latin typeface="Consolas" panose="020B0609020204030204" pitchFamily="49" charset="0"/>
              </a:rPr>
              <a:t>, "line");</a:t>
            </a:r>
          </a:p>
          <a:p>
            <a:r>
              <a:rPr lang="en-US" dirty="0">
                <a:latin typeface="Consolas" panose="020B0609020204030204" pitchFamily="49" charset="0"/>
              </a:rPr>
              <a:t>   console.log("Message:", </a:t>
            </a:r>
            <a:r>
              <a:rPr lang="en-US" dirty="0" err="1">
                <a:latin typeface="Consolas" panose="020B0609020204030204" pitchFamily="49" charset="0"/>
              </a:rPr>
              <a:t>e.message</a:t>
            </a:r>
            <a:r>
              <a:rPr lang="en-US" dirty="0">
                <a:latin typeface="Consolas" panose="020B0609020204030204" pitchFamily="49" charset="0"/>
              </a:rPr>
              <a:t>);</a:t>
            </a:r>
          </a:p>
          <a:p>
            <a:r>
              <a:rPr lang="en-US" dirty="0">
                <a:latin typeface="Consolas" panose="020B0609020204030204" pitchFamily="49" charset="0"/>
              </a:rPr>
              <a:t>});</a:t>
            </a:r>
          </a:p>
          <a:p>
            <a:r>
              <a:rPr lang="en-US" dirty="0" err="1">
                <a:latin typeface="Consolas" panose="020B0609020204030204" pitchFamily="49" charset="0"/>
              </a:rPr>
              <a:t>w.postMessage</a:t>
            </a:r>
            <a:r>
              <a:rPr lang="en-US" dirty="0">
                <a:latin typeface="Consolas" panose="020B0609020204030204" pitchFamily="49" charset="0"/>
              </a:rPr>
              <a:t>("Hello Worker!");</a:t>
            </a:r>
            <a:endParaRPr lang="uk-UA" dirty="0">
              <a:latin typeface="Consolas" panose="020B0609020204030204" pitchFamily="49" charset="0"/>
            </a:endParaRPr>
          </a:p>
        </p:txBody>
      </p:sp>
    </p:spTree>
    <p:extLst>
      <p:ext uri="{BB962C8B-B14F-4D97-AF65-F5344CB8AC3E}">
        <p14:creationId xmlns:p14="http://schemas.microsoft.com/office/powerpoint/2010/main" val="2688704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b="1" dirty="0"/>
              <a:t>worker.js</a:t>
            </a:r>
            <a:r>
              <a:rPr lang="en-US" dirty="0"/>
              <a:t> file:</a:t>
            </a:r>
          </a:p>
          <a:p>
            <a:r>
              <a:rPr lang="en-US" dirty="0">
                <a:latin typeface="Consolas" panose="020B0609020204030204" pitchFamily="49" charset="0"/>
              </a:rPr>
              <a:t>console.log("Worker started");</a:t>
            </a:r>
          </a:p>
          <a:p>
            <a:r>
              <a:rPr lang="en-US" dirty="0" err="1">
                <a:latin typeface="Consolas" panose="020B0609020204030204" pitchFamily="49" charset="0"/>
              </a:rPr>
              <a:t>addEventListener</a:t>
            </a:r>
            <a:r>
              <a:rPr lang="en-US" dirty="0">
                <a:latin typeface="Consolas" panose="020B0609020204030204" pitchFamily="49" charset="0"/>
              </a:rPr>
              <a:t>("message", (e) =&gt; {</a:t>
            </a:r>
          </a:p>
          <a:p>
            <a:r>
              <a:rPr lang="en-US" dirty="0">
                <a:latin typeface="Consolas" panose="020B0609020204030204" pitchFamily="49" charset="0"/>
              </a:rPr>
              <a:t>   console.log(x);</a:t>
            </a:r>
          </a:p>
          <a:p>
            <a:r>
              <a:rPr lang="en-US" dirty="0">
                <a:latin typeface="Consolas" panose="020B0609020204030204" pitchFamily="49" charset="0"/>
              </a:rPr>
              <a:t>});</a:t>
            </a:r>
          </a:p>
          <a:p>
            <a:endParaRPr lang="en-US" dirty="0"/>
          </a:p>
          <a:p>
            <a:r>
              <a:rPr lang="en-US" dirty="0"/>
              <a:t>After running the code, the browser console will display the following output:</a:t>
            </a:r>
          </a:p>
          <a:p>
            <a:r>
              <a:rPr lang="en-US" dirty="0">
                <a:latin typeface="Consolas" panose="020B0609020204030204" pitchFamily="49" charset="0"/>
              </a:rPr>
              <a:t>Worker started</a:t>
            </a:r>
          </a:p>
          <a:p>
            <a:r>
              <a:rPr lang="en-US" dirty="0">
                <a:latin typeface="Consolas" panose="020B0609020204030204" pitchFamily="49" charset="0"/>
              </a:rPr>
              <a:t>File: http://localhost:3000/worker.js</a:t>
            </a:r>
          </a:p>
          <a:p>
            <a:r>
              <a:rPr lang="en-US" dirty="0">
                <a:latin typeface="Consolas" panose="020B0609020204030204" pitchFamily="49" charset="0"/>
              </a:rPr>
              <a:t>Error in 5 line</a:t>
            </a:r>
          </a:p>
          <a:p>
            <a:r>
              <a:rPr lang="en-US" dirty="0">
                <a:latin typeface="Consolas" panose="020B0609020204030204" pitchFamily="49" charset="0"/>
              </a:rPr>
              <a:t>Message: Uncaught </a:t>
            </a:r>
            <a:r>
              <a:rPr lang="en-US" dirty="0" err="1">
                <a:latin typeface="Consolas" panose="020B0609020204030204" pitchFamily="49" charset="0"/>
              </a:rPr>
              <a:t>ReferenceError</a:t>
            </a:r>
            <a:r>
              <a:rPr lang="en-US" dirty="0">
                <a:latin typeface="Consolas" panose="020B0609020204030204" pitchFamily="49" charset="0"/>
              </a:rPr>
              <a:t>: x is not defined</a:t>
            </a:r>
            <a:endParaRPr lang="uk-UA" dirty="0">
              <a:latin typeface="Consolas" panose="020B0609020204030204" pitchFamily="49" charset="0"/>
            </a:endParaRPr>
          </a:p>
        </p:txBody>
      </p:sp>
    </p:spTree>
    <p:extLst>
      <p:ext uri="{BB962C8B-B14F-4D97-AF65-F5344CB8AC3E}">
        <p14:creationId xmlns:p14="http://schemas.microsoft.com/office/powerpoint/2010/main" val="558289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Web Workers allow you to perform </a:t>
            </a:r>
            <a:r>
              <a:rPr lang="en-US" b="1" dirty="0" smtClean="0"/>
              <a:t>long in time</a:t>
            </a:r>
            <a:r>
              <a:rPr lang="en-US" dirty="0" smtClean="0"/>
              <a:t> </a:t>
            </a:r>
            <a:r>
              <a:rPr lang="en-US" dirty="0"/>
              <a:t>and </a:t>
            </a:r>
            <a:r>
              <a:rPr lang="en-US" b="1" dirty="0"/>
              <a:t>complex</a:t>
            </a:r>
            <a:r>
              <a:rPr lang="en-US" dirty="0"/>
              <a:t> tasks </a:t>
            </a:r>
            <a:r>
              <a:rPr lang="en-US" b="1" dirty="0"/>
              <a:t>without blocking </a:t>
            </a:r>
            <a:r>
              <a:rPr lang="en-US" dirty="0"/>
              <a:t>the user interface, i.e. performing complex work, the browser will continue to respond quickly to user </a:t>
            </a:r>
            <a:r>
              <a:rPr lang="en-US" dirty="0" smtClean="0"/>
              <a:t>actions. Web </a:t>
            </a:r>
            <a:r>
              <a:rPr lang="en-US" dirty="0"/>
              <a:t>Workers run on a </a:t>
            </a:r>
            <a:r>
              <a:rPr lang="en-US" b="1" dirty="0"/>
              <a:t>separate</a:t>
            </a:r>
            <a:r>
              <a:rPr lang="en-US" dirty="0"/>
              <a:t>, </a:t>
            </a:r>
            <a:r>
              <a:rPr lang="en-US" b="1" dirty="0"/>
              <a:t>isolated</a:t>
            </a:r>
            <a:r>
              <a:rPr lang="en-US" dirty="0"/>
              <a:t> </a:t>
            </a:r>
            <a:r>
              <a:rPr lang="en-US" b="1" dirty="0"/>
              <a:t>thread</a:t>
            </a:r>
            <a:r>
              <a:rPr lang="en-US" dirty="0"/>
              <a:t>, so the Web Workers code must be kept in a separate file. They do </a:t>
            </a:r>
            <a:r>
              <a:rPr lang="en-US" b="1" dirty="0"/>
              <a:t>not have access </a:t>
            </a:r>
            <a:r>
              <a:rPr lang="en-US" dirty="0"/>
              <a:t>to the "</a:t>
            </a:r>
            <a:r>
              <a:rPr lang="en-US" b="1" dirty="0"/>
              <a:t>window</a:t>
            </a:r>
            <a:r>
              <a:rPr lang="en-US" dirty="0"/>
              <a:t>" and "</a:t>
            </a:r>
            <a:r>
              <a:rPr lang="en-US" b="1" dirty="0"/>
              <a:t>document</a:t>
            </a:r>
            <a:r>
              <a:rPr lang="en-US" dirty="0"/>
              <a:t>" objects, i.e. Web Workers cannot directly manipulate </a:t>
            </a:r>
            <a:r>
              <a:rPr lang="en-US" dirty="0" smtClean="0"/>
              <a:t>user interface </a:t>
            </a:r>
            <a:r>
              <a:rPr lang="en-US" dirty="0"/>
              <a:t>graphics</a:t>
            </a:r>
          </a:p>
          <a:p>
            <a:endParaRPr lang="en-US" dirty="0"/>
          </a:p>
          <a:p>
            <a:r>
              <a:rPr lang="en-US" b="1" dirty="0"/>
              <a:t>Examples</a:t>
            </a:r>
            <a:r>
              <a:rPr lang="en-US" dirty="0"/>
              <a:t> of tasks where you should consider using Web Workers:</a:t>
            </a:r>
          </a:p>
          <a:p>
            <a:pPr marL="342900" indent="-342900">
              <a:buFont typeface="Arial" panose="020B0604020202020204" pitchFamily="34" charset="0"/>
              <a:buChar char="•"/>
            </a:pPr>
            <a:r>
              <a:rPr lang="en-US" dirty="0"/>
              <a:t>preloading data</a:t>
            </a:r>
          </a:p>
          <a:p>
            <a:pPr marL="342900" indent="-342900">
              <a:buFont typeface="Arial" panose="020B0604020202020204" pitchFamily="34" charset="0"/>
              <a:buChar char="•"/>
            </a:pPr>
            <a:r>
              <a:rPr lang="en-US" dirty="0"/>
              <a:t>large data caching</a:t>
            </a:r>
          </a:p>
          <a:p>
            <a:pPr marL="342900" indent="-342900">
              <a:buFont typeface="Arial" panose="020B0604020202020204" pitchFamily="34" charset="0"/>
              <a:buChar char="•"/>
            </a:pPr>
            <a:r>
              <a:rPr lang="en-US" dirty="0"/>
              <a:t>analysis of text/audio/video according to various criteria</a:t>
            </a:r>
          </a:p>
          <a:p>
            <a:pPr marL="342900" indent="-342900">
              <a:buFont typeface="Arial" panose="020B0604020202020204" pitchFamily="34" charset="0"/>
              <a:buChar char="•"/>
            </a:pPr>
            <a:r>
              <a:rPr lang="en-US" dirty="0"/>
              <a:t>encryption</a:t>
            </a:r>
            <a:endParaRPr lang="uk-UA" dirty="0"/>
          </a:p>
        </p:txBody>
      </p:sp>
    </p:spTree>
    <p:extLst>
      <p:ext uri="{BB962C8B-B14F-4D97-AF65-F5344CB8AC3E}">
        <p14:creationId xmlns:p14="http://schemas.microsoft.com/office/powerpoint/2010/main" val="2200298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To start working with Web Workers, you need to create </a:t>
            </a:r>
            <a:r>
              <a:rPr lang="en-US" b="1" dirty="0"/>
              <a:t>Worker</a:t>
            </a:r>
            <a:r>
              <a:rPr lang="en-US" dirty="0"/>
              <a:t> object type, the parameter of which specifies the </a:t>
            </a:r>
            <a:r>
              <a:rPr lang="en-US" b="1" dirty="0"/>
              <a:t>name of the file </a:t>
            </a:r>
            <a:r>
              <a:rPr lang="en-US" dirty="0"/>
              <a:t>with the code. If the specified file does </a:t>
            </a:r>
            <a:r>
              <a:rPr lang="en-US" b="1" dirty="0"/>
              <a:t>not exist</a:t>
            </a:r>
            <a:r>
              <a:rPr lang="en-US" dirty="0"/>
              <a:t>, there will be a </a:t>
            </a:r>
            <a:r>
              <a:rPr lang="en-US" b="1" dirty="0"/>
              <a:t>404</a:t>
            </a:r>
            <a:r>
              <a:rPr lang="en-US" dirty="0"/>
              <a:t> error and the object will not be created</a:t>
            </a:r>
          </a:p>
          <a:p>
            <a:endParaRPr lang="en-US" dirty="0"/>
          </a:p>
          <a:p>
            <a:r>
              <a:rPr lang="en-US" dirty="0"/>
              <a:t>The </a:t>
            </a:r>
            <a:r>
              <a:rPr lang="en-US" b="1" dirty="0"/>
              <a:t>interaction</a:t>
            </a:r>
            <a:r>
              <a:rPr lang="en-US" dirty="0"/>
              <a:t> between the </a:t>
            </a:r>
            <a:r>
              <a:rPr lang="en-US" b="1" dirty="0"/>
              <a:t>main thread </a:t>
            </a:r>
            <a:r>
              <a:rPr lang="en-US" dirty="0"/>
              <a:t>of the Web page and the </a:t>
            </a:r>
            <a:r>
              <a:rPr lang="en-US" b="1" dirty="0"/>
              <a:t>Web Workers </a:t>
            </a:r>
            <a:r>
              <a:rPr lang="en-US" dirty="0"/>
              <a:t>is based on the </a:t>
            </a:r>
            <a:r>
              <a:rPr lang="en-US" b="1" dirty="0"/>
              <a:t>event system </a:t>
            </a:r>
            <a:r>
              <a:rPr lang="en-US" dirty="0"/>
              <a:t>and </a:t>
            </a:r>
            <a:r>
              <a:rPr lang="en-US" b="1" dirty="0"/>
              <a:t>message</a:t>
            </a:r>
            <a:r>
              <a:rPr lang="en-US" dirty="0"/>
              <a:t> passing:</a:t>
            </a:r>
          </a:p>
          <a:p>
            <a:pPr marL="342900" indent="-342900">
              <a:buFont typeface="Arial" panose="020B0604020202020204" pitchFamily="34" charset="0"/>
              <a:buChar char="•"/>
            </a:pPr>
            <a:r>
              <a:rPr lang="en-US" dirty="0"/>
              <a:t>to transfer data, the </a:t>
            </a:r>
            <a:r>
              <a:rPr lang="en-US" b="1" dirty="0" err="1"/>
              <a:t>postMessage</a:t>
            </a:r>
            <a:r>
              <a:rPr lang="en-US" b="1" dirty="0"/>
              <a:t>(data)</a:t>
            </a:r>
            <a:r>
              <a:rPr lang="en-US" dirty="0"/>
              <a:t> method is used, the parameter of which is the data to be transferred</a:t>
            </a:r>
          </a:p>
          <a:p>
            <a:pPr marL="342900" indent="-342900">
              <a:buFont typeface="Arial" panose="020B0604020202020204" pitchFamily="34" charset="0"/>
              <a:buChar char="•"/>
            </a:pPr>
            <a:r>
              <a:rPr lang="en-US" dirty="0"/>
              <a:t>to receive data, the "</a:t>
            </a:r>
            <a:r>
              <a:rPr lang="en-US" b="1" dirty="0"/>
              <a:t>message</a:t>
            </a:r>
            <a:r>
              <a:rPr lang="en-US" dirty="0"/>
              <a:t>" event is used, into the handler of which an object of the </a:t>
            </a:r>
            <a:r>
              <a:rPr lang="en-US" b="1" dirty="0" err="1"/>
              <a:t>MessageEvent</a:t>
            </a:r>
            <a:r>
              <a:rPr lang="en-US" dirty="0"/>
              <a:t> type will be passed, the "</a:t>
            </a:r>
            <a:r>
              <a:rPr lang="en-US" b="1" dirty="0"/>
              <a:t>data</a:t>
            </a:r>
            <a:r>
              <a:rPr lang="en-US" dirty="0"/>
              <a:t>" property of which contains the transferred data</a:t>
            </a:r>
            <a:endParaRPr lang="uk-UA" dirty="0"/>
          </a:p>
        </p:txBody>
      </p:sp>
    </p:spTree>
    <p:extLst>
      <p:ext uri="{BB962C8B-B14F-4D97-AF65-F5344CB8AC3E}">
        <p14:creationId xmlns:p14="http://schemas.microsoft.com/office/powerpoint/2010/main" val="192907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solidFill>
                  <a:srgbClr val="FF0000"/>
                </a:solidFill>
              </a:rPr>
              <a:t>Please note</a:t>
            </a:r>
            <a:r>
              <a:rPr lang="en-US" dirty="0"/>
              <a:t>, that the </a:t>
            </a:r>
            <a:r>
              <a:rPr lang="en-US" dirty="0" err="1"/>
              <a:t>postMessage</a:t>
            </a:r>
            <a:r>
              <a:rPr lang="en-US" dirty="0"/>
              <a:t>() method and the </a:t>
            </a:r>
            <a:r>
              <a:rPr lang="en-US" dirty="0" smtClean="0"/>
              <a:t>"message" </a:t>
            </a:r>
            <a:r>
              <a:rPr lang="en-US" dirty="0"/>
              <a:t>event are </a:t>
            </a:r>
            <a:r>
              <a:rPr lang="en-US" b="1" dirty="0"/>
              <a:t>used by both</a:t>
            </a:r>
            <a:r>
              <a:rPr lang="en-US" dirty="0"/>
              <a:t> the main thread of the Web page and Web Workers, i.e. if the main thread of the Web page wants to transfer data to Web Workers, it calls </a:t>
            </a:r>
            <a:r>
              <a:rPr lang="en-US" dirty="0" err="1"/>
              <a:t>postMessage</a:t>
            </a:r>
            <a:r>
              <a:rPr lang="en-US" dirty="0" smtClean="0"/>
              <a:t>(), </a:t>
            </a:r>
            <a:r>
              <a:rPr lang="en-US" dirty="0"/>
              <a:t>the same does the Web Workers if it wants to transfer data to the main thread of the Web page</a:t>
            </a:r>
          </a:p>
          <a:p>
            <a:endParaRPr lang="en-US" dirty="0"/>
          </a:p>
          <a:p>
            <a:r>
              <a:rPr lang="en-US" dirty="0"/>
              <a:t>There are two ways to stop Web Workers:</a:t>
            </a:r>
          </a:p>
          <a:p>
            <a:pPr marL="342900" indent="-342900">
              <a:buFont typeface="Arial" panose="020B0604020202020204" pitchFamily="34" charset="0"/>
              <a:buChar char="•"/>
            </a:pPr>
            <a:r>
              <a:rPr lang="en-US" dirty="0"/>
              <a:t>call the </a:t>
            </a:r>
            <a:r>
              <a:rPr lang="en-US" b="1" dirty="0"/>
              <a:t>terminate() </a:t>
            </a:r>
            <a:r>
              <a:rPr lang="en-US" dirty="0"/>
              <a:t>method on the main thread of the web page</a:t>
            </a:r>
          </a:p>
          <a:p>
            <a:pPr marL="342900" indent="-342900">
              <a:buFont typeface="Arial" panose="020B0604020202020204" pitchFamily="34" charset="0"/>
              <a:buChar char="•"/>
            </a:pPr>
            <a:r>
              <a:rPr lang="en-US" dirty="0"/>
              <a:t>call </a:t>
            </a:r>
            <a:r>
              <a:rPr lang="en-US" b="1" dirty="0"/>
              <a:t>close() </a:t>
            </a:r>
            <a:r>
              <a:rPr lang="en-US" dirty="0"/>
              <a:t>method inside Web Workers</a:t>
            </a:r>
            <a:endParaRPr lang="uk-UA" dirty="0"/>
          </a:p>
        </p:txBody>
      </p:sp>
    </p:spTree>
    <p:extLst>
      <p:ext uri="{BB962C8B-B14F-4D97-AF65-F5344CB8AC3E}">
        <p14:creationId xmlns:p14="http://schemas.microsoft.com/office/powerpoint/2010/main" val="511340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To demonstrate how Web Workers work, let's create the following files:</a:t>
            </a:r>
          </a:p>
          <a:p>
            <a:pPr marL="342900" indent="-342900">
              <a:buFont typeface="Arial" panose="020B0604020202020204" pitchFamily="34" charset="0"/>
              <a:buChar char="•"/>
            </a:pPr>
            <a:r>
              <a:rPr lang="en-US" b="1" dirty="0"/>
              <a:t>index.js</a:t>
            </a:r>
            <a:r>
              <a:rPr lang="en-US" dirty="0"/>
              <a:t> </a:t>
            </a:r>
            <a:r>
              <a:rPr lang="en-US" dirty="0" smtClean="0"/>
              <a:t>– </a:t>
            </a:r>
            <a:r>
              <a:rPr lang="en-US" dirty="0"/>
              <a:t>the code of the main thread of the Web page</a:t>
            </a:r>
          </a:p>
          <a:p>
            <a:pPr marL="342900" indent="-342900">
              <a:buFont typeface="Arial" panose="020B0604020202020204" pitchFamily="34" charset="0"/>
              <a:buChar char="•"/>
            </a:pPr>
            <a:r>
              <a:rPr lang="en-US" b="1" dirty="0"/>
              <a:t>worker.js</a:t>
            </a:r>
            <a:r>
              <a:rPr lang="en-US" dirty="0"/>
              <a:t> </a:t>
            </a:r>
            <a:r>
              <a:rPr lang="en-US" dirty="0" smtClean="0"/>
              <a:t>– </a:t>
            </a:r>
            <a:r>
              <a:rPr lang="en-US" dirty="0"/>
              <a:t>Web Workers code</a:t>
            </a:r>
          </a:p>
          <a:p>
            <a:pPr marL="342900" indent="-342900">
              <a:buFont typeface="Arial" panose="020B0604020202020204" pitchFamily="34" charset="0"/>
              <a:buChar char="•"/>
            </a:pPr>
            <a:r>
              <a:rPr lang="en-US" b="1" dirty="0"/>
              <a:t>index.html</a:t>
            </a:r>
            <a:r>
              <a:rPr lang="en-US" dirty="0"/>
              <a:t> </a:t>
            </a:r>
            <a:r>
              <a:rPr lang="en-US" dirty="0" smtClean="0"/>
              <a:t>– </a:t>
            </a:r>
            <a:r>
              <a:rPr lang="en-US" dirty="0"/>
              <a:t>Web page, only needed to include index.js</a:t>
            </a:r>
          </a:p>
          <a:p>
            <a:endParaRPr lang="en-US" dirty="0"/>
          </a:p>
          <a:p>
            <a:r>
              <a:rPr lang="en-US" dirty="0">
                <a:solidFill>
                  <a:srgbClr val="FF0000"/>
                </a:solidFill>
              </a:rPr>
              <a:t>Please note</a:t>
            </a:r>
            <a:r>
              <a:rPr lang="en-US" dirty="0"/>
              <a:t>, that the files must be placed on </a:t>
            </a:r>
            <a:r>
              <a:rPr lang="en-US" b="1" dirty="0"/>
              <a:t>any available server</a:t>
            </a:r>
            <a:r>
              <a:rPr lang="en-US" dirty="0"/>
              <a:t>. If you run the code without a server, directly in the browser, Web Workers will not work</a:t>
            </a:r>
            <a:endParaRPr lang="uk-UA" dirty="0"/>
          </a:p>
        </p:txBody>
      </p:sp>
    </p:spTree>
    <p:extLst>
      <p:ext uri="{BB962C8B-B14F-4D97-AF65-F5344CB8AC3E}">
        <p14:creationId xmlns:p14="http://schemas.microsoft.com/office/powerpoint/2010/main" val="1898788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sz="1800" b="1" dirty="0"/>
              <a:t>index.js</a:t>
            </a:r>
            <a:r>
              <a:rPr lang="en-US" sz="1800" dirty="0"/>
              <a:t> file:</a:t>
            </a:r>
          </a:p>
          <a:p>
            <a:r>
              <a:rPr lang="en-US" sz="1800" dirty="0" err="1">
                <a:solidFill>
                  <a:srgbClr val="0F45B1"/>
                </a:solidFill>
                <a:latin typeface="Consolas" panose="020B0609020204030204" pitchFamily="49" charset="0"/>
              </a:rPr>
              <a:t>const</a:t>
            </a:r>
            <a:r>
              <a:rPr lang="en-US" sz="1800" dirty="0">
                <a:latin typeface="Consolas" panose="020B0609020204030204" pitchFamily="49" charset="0"/>
              </a:rPr>
              <a:t> w = </a:t>
            </a:r>
            <a:r>
              <a:rPr lang="en-US" sz="1800" dirty="0">
                <a:solidFill>
                  <a:srgbClr val="0F45B1"/>
                </a:solidFill>
                <a:latin typeface="Consolas" panose="020B0609020204030204" pitchFamily="49" charset="0"/>
              </a:rPr>
              <a:t>new</a:t>
            </a:r>
            <a:r>
              <a:rPr lang="en-US" sz="1800" dirty="0">
                <a:latin typeface="Consolas" panose="020B0609020204030204" pitchFamily="49" charset="0"/>
              </a:rPr>
              <a:t> Worker("worker.js");</a:t>
            </a:r>
          </a:p>
          <a:p>
            <a:r>
              <a:rPr lang="en-US" sz="1800" dirty="0" err="1">
                <a:latin typeface="Consolas" panose="020B0609020204030204" pitchFamily="49" charset="0"/>
              </a:rPr>
              <a:t>w.addEventListener</a:t>
            </a:r>
            <a:r>
              <a:rPr lang="en-US" sz="1800" dirty="0">
                <a:latin typeface="Consolas" panose="020B0609020204030204" pitchFamily="49" charset="0"/>
              </a:rPr>
              <a:t>("message", (e) =&gt; {</a:t>
            </a:r>
          </a:p>
          <a:p>
            <a:r>
              <a:rPr lang="en-US" sz="1800" dirty="0">
                <a:latin typeface="Consolas" panose="020B0609020204030204" pitchFamily="49" charset="0"/>
              </a:rPr>
              <a:t>   console.log("Main &lt;- Worker:", </a:t>
            </a:r>
            <a:r>
              <a:rPr lang="en-US" sz="1800" dirty="0" err="1">
                <a:latin typeface="Consolas" panose="020B0609020204030204" pitchFamily="49" charset="0"/>
              </a:rPr>
              <a:t>e.data</a:t>
            </a:r>
            <a:r>
              <a:rPr lang="en-US" sz="1800" dirty="0">
                <a:latin typeface="Consolas" panose="020B0609020204030204" pitchFamily="49" charset="0"/>
              </a:rPr>
              <a:t>);</a:t>
            </a:r>
          </a:p>
          <a:p>
            <a:r>
              <a:rPr lang="en-US" sz="1800" dirty="0">
                <a:latin typeface="Consolas" panose="020B0609020204030204" pitchFamily="49" charset="0"/>
              </a:rPr>
              <a:t>});</a:t>
            </a:r>
          </a:p>
          <a:p>
            <a:r>
              <a:rPr lang="en-US" sz="1800" dirty="0" err="1">
                <a:latin typeface="Consolas" panose="020B0609020204030204" pitchFamily="49" charset="0"/>
              </a:rPr>
              <a:t>w.postMessage</a:t>
            </a:r>
            <a:r>
              <a:rPr lang="en-US" sz="1800" dirty="0">
                <a:latin typeface="Consolas" panose="020B0609020204030204" pitchFamily="49" charset="0"/>
              </a:rPr>
              <a:t>("Hello Worker!");</a:t>
            </a:r>
          </a:p>
          <a:p>
            <a:r>
              <a:rPr lang="en-US" sz="1800" dirty="0" err="1">
                <a:latin typeface="Consolas" panose="020B0609020204030204" pitchFamily="49" charset="0"/>
              </a:rPr>
              <a:t>setTimeout</a:t>
            </a:r>
            <a:r>
              <a:rPr lang="en-US" sz="1800" dirty="0">
                <a:latin typeface="Consolas" panose="020B0609020204030204" pitchFamily="49" charset="0"/>
              </a:rPr>
              <a:t>(() =&gt; </a:t>
            </a:r>
            <a:r>
              <a:rPr lang="en-US" sz="1800" dirty="0" err="1">
                <a:latin typeface="Consolas" panose="020B0609020204030204" pitchFamily="49" charset="0"/>
              </a:rPr>
              <a:t>w.postMessage</a:t>
            </a:r>
            <a:r>
              <a:rPr lang="en-US" sz="1800" dirty="0">
                <a:latin typeface="Consolas" panose="020B0609020204030204" pitchFamily="49" charset="0"/>
              </a:rPr>
              <a:t>("Hello World!"), 1000);</a:t>
            </a:r>
          </a:p>
          <a:p>
            <a:r>
              <a:rPr lang="en-US" sz="1800" dirty="0" err="1">
                <a:latin typeface="Consolas" panose="020B0609020204030204" pitchFamily="49" charset="0"/>
              </a:rPr>
              <a:t>setTimeout</a:t>
            </a:r>
            <a:r>
              <a:rPr lang="en-US" sz="1800" dirty="0">
                <a:latin typeface="Consolas" panose="020B0609020204030204" pitchFamily="49" charset="0"/>
              </a:rPr>
              <a:t>(() =&gt; </a:t>
            </a:r>
            <a:r>
              <a:rPr lang="en-US" sz="1800" dirty="0" err="1">
                <a:latin typeface="Consolas" panose="020B0609020204030204" pitchFamily="49" charset="0"/>
              </a:rPr>
              <a:t>w.postMessage</a:t>
            </a:r>
            <a:r>
              <a:rPr lang="en-US" sz="1800" dirty="0">
                <a:latin typeface="Consolas" panose="020B0609020204030204" pitchFamily="49" charset="0"/>
              </a:rPr>
              <a:t>("stop"), 2000);</a:t>
            </a:r>
          </a:p>
          <a:p>
            <a:endParaRPr lang="en-US" sz="1000" dirty="0"/>
          </a:p>
          <a:p>
            <a:r>
              <a:rPr lang="en-US" sz="1800" dirty="0"/>
              <a:t>We create Worker object type. Add a handler to the "message" event to receive messages from Web Workers. We send data three times with a small delay</a:t>
            </a:r>
            <a:endParaRPr lang="uk-UA" sz="1800" dirty="0"/>
          </a:p>
        </p:txBody>
      </p:sp>
    </p:spTree>
    <p:extLst>
      <p:ext uri="{BB962C8B-B14F-4D97-AF65-F5344CB8AC3E}">
        <p14:creationId xmlns:p14="http://schemas.microsoft.com/office/powerpoint/2010/main" val="597845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sz="1800" b="1" dirty="0"/>
              <a:t>worker.js</a:t>
            </a:r>
            <a:r>
              <a:rPr lang="en-US" sz="1800" dirty="0"/>
              <a:t> file:</a:t>
            </a:r>
          </a:p>
          <a:p>
            <a:r>
              <a:rPr lang="en-US" sz="1800" dirty="0">
                <a:latin typeface="Consolas" panose="020B0609020204030204" pitchFamily="49" charset="0"/>
              </a:rPr>
              <a:t>console.log("Worker started");</a:t>
            </a:r>
          </a:p>
          <a:p>
            <a:r>
              <a:rPr lang="en-US" sz="1800" dirty="0" err="1">
                <a:latin typeface="Consolas" panose="020B0609020204030204" pitchFamily="49" charset="0"/>
              </a:rPr>
              <a:t>addEventListener</a:t>
            </a:r>
            <a:r>
              <a:rPr lang="en-US" sz="1800" dirty="0">
                <a:latin typeface="Consolas" panose="020B0609020204030204" pitchFamily="49" charset="0"/>
              </a:rPr>
              <a:t>("message", (e) =&gt; {</a:t>
            </a:r>
          </a:p>
          <a:p>
            <a:r>
              <a:rPr lang="en-US" sz="1800" dirty="0">
                <a:latin typeface="Consolas" panose="020B0609020204030204" pitchFamily="49" charset="0"/>
              </a:rPr>
              <a:t>   </a:t>
            </a:r>
            <a:r>
              <a:rPr lang="en-US" sz="1800" dirty="0">
                <a:solidFill>
                  <a:srgbClr val="0F45B1"/>
                </a:solidFill>
                <a:latin typeface="Consolas" panose="020B0609020204030204" pitchFamily="49" charset="0"/>
              </a:rPr>
              <a:t>if</a:t>
            </a:r>
            <a:r>
              <a:rPr lang="en-US" sz="1800" dirty="0">
                <a:latin typeface="Consolas" panose="020B0609020204030204" pitchFamily="49" charset="0"/>
              </a:rPr>
              <a:t> (</a:t>
            </a:r>
            <a:r>
              <a:rPr lang="en-US" sz="1800" dirty="0" err="1">
                <a:latin typeface="Consolas" panose="020B0609020204030204" pitchFamily="49" charset="0"/>
              </a:rPr>
              <a:t>e.data</a:t>
            </a:r>
            <a:r>
              <a:rPr lang="en-US" sz="1800" dirty="0">
                <a:latin typeface="Consolas" panose="020B0609020204030204" pitchFamily="49" charset="0"/>
              </a:rPr>
              <a:t> !== "stop") {</a:t>
            </a:r>
          </a:p>
          <a:p>
            <a:r>
              <a:rPr lang="en-US" sz="1800" dirty="0">
                <a:latin typeface="Consolas" panose="020B0609020204030204" pitchFamily="49" charset="0"/>
              </a:rPr>
              <a:t>      console.log("Main -&gt; Worker:", </a:t>
            </a:r>
            <a:r>
              <a:rPr lang="en-US" sz="1800" dirty="0" err="1">
                <a:latin typeface="Consolas" panose="020B0609020204030204" pitchFamily="49" charset="0"/>
              </a:rPr>
              <a:t>e.data</a:t>
            </a:r>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latin typeface="Consolas" panose="020B0609020204030204" pitchFamily="49" charset="0"/>
              </a:rPr>
              <a:t>postMessage</a:t>
            </a:r>
            <a:r>
              <a:rPr lang="en-US" sz="1800" dirty="0">
                <a:latin typeface="Consolas" panose="020B0609020204030204" pitchFamily="49" charset="0"/>
              </a:rPr>
              <a:t>("data received");</a:t>
            </a:r>
          </a:p>
          <a:p>
            <a:r>
              <a:rPr lang="en-US" sz="1800" dirty="0">
                <a:latin typeface="Consolas" panose="020B0609020204030204" pitchFamily="49" charset="0"/>
              </a:rPr>
              <a:t>   } </a:t>
            </a:r>
            <a:r>
              <a:rPr lang="en-US" sz="1800" dirty="0">
                <a:solidFill>
                  <a:srgbClr val="0F45B1"/>
                </a:solidFill>
                <a:latin typeface="Consolas" panose="020B0609020204030204" pitchFamily="49" charset="0"/>
              </a:rPr>
              <a:t>else</a:t>
            </a:r>
            <a:r>
              <a:rPr lang="en-US" sz="1800" dirty="0">
                <a:latin typeface="Consolas" panose="020B0609020204030204" pitchFamily="49" charset="0"/>
              </a:rPr>
              <a:t> {</a:t>
            </a:r>
          </a:p>
          <a:p>
            <a:r>
              <a:rPr lang="en-US" sz="1800" dirty="0">
                <a:latin typeface="Consolas" panose="020B0609020204030204" pitchFamily="49" charset="0"/>
              </a:rPr>
              <a:t>      close();</a:t>
            </a:r>
          </a:p>
          <a:p>
            <a:r>
              <a:rPr lang="en-US" sz="1800" dirty="0">
                <a:latin typeface="Consolas" panose="020B0609020204030204" pitchFamily="49" charset="0"/>
              </a:rPr>
              <a:t>      console.log("Worker stopped");</a:t>
            </a:r>
          </a:p>
          <a:p>
            <a:r>
              <a:rPr lang="en-US" sz="1800" dirty="0">
                <a:latin typeface="Consolas" panose="020B0609020204030204" pitchFamily="49" charset="0"/>
              </a:rPr>
              <a:t>   }</a:t>
            </a:r>
          </a:p>
          <a:p>
            <a:r>
              <a:rPr lang="en-US" sz="1800" dirty="0" smtClean="0">
                <a:latin typeface="Consolas" panose="020B0609020204030204" pitchFamily="49" charset="0"/>
              </a:rPr>
              <a:t>});</a:t>
            </a:r>
            <a:endParaRPr lang="en-US" sz="1800" dirty="0">
              <a:latin typeface="Consolas" panose="020B0609020204030204" pitchFamily="49" charset="0"/>
            </a:endParaRPr>
          </a:p>
        </p:txBody>
      </p:sp>
    </p:spTree>
    <p:extLst>
      <p:ext uri="{BB962C8B-B14F-4D97-AF65-F5344CB8AC3E}">
        <p14:creationId xmlns:p14="http://schemas.microsoft.com/office/powerpoint/2010/main" val="385095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We display the start of work in the browser console. Add a handler to the "message" event to receive messages from the main thread of the Web page. If the main thread of the Web page passes the string "stop", we stop working</a:t>
            </a:r>
          </a:p>
          <a:p>
            <a:endParaRPr lang="en-US" dirty="0"/>
          </a:p>
          <a:p>
            <a:r>
              <a:rPr lang="en-US" dirty="0"/>
              <a:t>After running the code, the browser console will display the following output:</a:t>
            </a:r>
          </a:p>
          <a:p>
            <a:r>
              <a:rPr lang="en-US" dirty="0">
                <a:latin typeface="Consolas" panose="020B0609020204030204" pitchFamily="49" charset="0"/>
              </a:rPr>
              <a:t>Worker started</a:t>
            </a:r>
          </a:p>
          <a:p>
            <a:r>
              <a:rPr lang="en-US" dirty="0">
                <a:latin typeface="Consolas" panose="020B0609020204030204" pitchFamily="49" charset="0"/>
              </a:rPr>
              <a:t>Main -&gt; Worker: Hello Worker!</a:t>
            </a:r>
          </a:p>
          <a:p>
            <a:r>
              <a:rPr lang="en-US" dirty="0">
                <a:latin typeface="Consolas" panose="020B0609020204030204" pitchFamily="49" charset="0"/>
              </a:rPr>
              <a:t>Main &lt;- Worker: data received</a:t>
            </a:r>
          </a:p>
          <a:p>
            <a:r>
              <a:rPr lang="en-US" dirty="0">
                <a:latin typeface="Consolas" panose="020B0609020204030204" pitchFamily="49" charset="0"/>
              </a:rPr>
              <a:t>Main -&gt; Worker: Hello World!</a:t>
            </a:r>
          </a:p>
          <a:p>
            <a:r>
              <a:rPr lang="en-US" dirty="0">
                <a:latin typeface="Consolas" panose="020B0609020204030204" pitchFamily="49" charset="0"/>
              </a:rPr>
              <a:t>Main &lt;- Worker: data received</a:t>
            </a:r>
          </a:p>
          <a:p>
            <a:r>
              <a:rPr lang="en-US" dirty="0">
                <a:latin typeface="Consolas" panose="020B0609020204030204" pitchFamily="49" charset="0"/>
              </a:rPr>
              <a:t>Worker stopped</a:t>
            </a:r>
            <a:endParaRPr lang="uk-UA" dirty="0">
              <a:latin typeface="Consolas" panose="020B0609020204030204" pitchFamily="49" charset="0"/>
            </a:endParaRPr>
          </a:p>
        </p:txBody>
      </p:sp>
    </p:spTree>
    <p:extLst>
      <p:ext uri="{BB962C8B-B14F-4D97-AF65-F5344CB8AC3E}">
        <p14:creationId xmlns:p14="http://schemas.microsoft.com/office/powerpoint/2010/main" val="156907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WEB WORKERS</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p:txBody>
          <a:bodyPr/>
          <a:lstStyle/>
          <a:p>
            <a:r>
              <a:rPr lang="en-US" dirty="0"/>
              <a:t>During the execution of Web Workers, </a:t>
            </a:r>
            <a:r>
              <a:rPr lang="en-US" b="1" dirty="0"/>
              <a:t>errors</a:t>
            </a:r>
            <a:r>
              <a:rPr lang="en-US" dirty="0"/>
              <a:t> may occur, the "</a:t>
            </a:r>
            <a:r>
              <a:rPr lang="en-US" b="1" dirty="0"/>
              <a:t>error</a:t>
            </a:r>
            <a:r>
              <a:rPr lang="en-US" dirty="0"/>
              <a:t>" event is responsible for handling errors, and an error object and its useful properties will be passed to its handler:</a:t>
            </a:r>
          </a:p>
          <a:p>
            <a:pPr marL="342900" indent="-342900">
              <a:buFont typeface="Arial" panose="020B0604020202020204" pitchFamily="34" charset="0"/>
              <a:buChar char="•"/>
            </a:pPr>
            <a:r>
              <a:rPr lang="en-US" b="1" dirty="0"/>
              <a:t>filename</a:t>
            </a:r>
            <a:r>
              <a:rPr lang="en-US" dirty="0"/>
              <a:t> </a:t>
            </a:r>
            <a:r>
              <a:rPr lang="en-US" dirty="0" smtClean="0"/>
              <a:t>– </a:t>
            </a:r>
            <a:r>
              <a:rPr lang="en-US" dirty="0"/>
              <a:t>the name of the file that contains the script that caused the error</a:t>
            </a:r>
          </a:p>
          <a:p>
            <a:pPr marL="342900" indent="-342900">
              <a:buFont typeface="Arial" panose="020B0604020202020204" pitchFamily="34" charset="0"/>
              <a:buChar char="•"/>
            </a:pPr>
            <a:r>
              <a:rPr lang="en-US" b="1" dirty="0" err="1"/>
              <a:t>lineno</a:t>
            </a:r>
            <a:r>
              <a:rPr lang="en-US" dirty="0"/>
              <a:t> </a:t>
            </a:r>
            <a:r>
              <a:rPr lang="en-US" dirty="0" smtClean="0"/>
              <a:t>– </a:t>
            </a:r>
            <a:r>
              <a:rPr lang="en-US" dirty="0"/>
              <a:t>the line number where the error occurred</a:t>
            </a:r>
          </a:p>
          <a:p>
            <a:pPr marL="342900" indent="-342900">
              <a:buFont typeface="Arial" panose="020B0604020202020204" pitchFamily="34" charset="0"/>
              <a:buChar char="•"/>
            </a:pPr>
            <a:r>
              <a:rPr lang="en-US" b="1" dirty="0"/>
              <a:t>message</a:t>
            </a:r>
            <a:r>
              <a:rPr lang="en-US" dirty="0"/>
              <a:t> </a:t>
            </a:r>
            <a:r>
              <a:rPr lang="en-US" dirty="0" smtClean="0"/>
              <a:t>– </a:t>
            </a:r>
            <a:r>
              <a:rPr lang="en-US" dirty="0"/>
              <a:t>error description</a:t>
            </a:r>
            <a:endParaRPr lang="uk-UA" dirty="0"/>
          </a:p>
        </p:txBody>
      </p:sp>
    </p:spTree>
    <p:extLst>
      <p:ext uri="{BB962C8B-B14F-4D97-AF65-F5344CB8AC3E}">
        <p14:creationId xmlns:p14="http://schemas.microsoft.com/office/powerpoint/2010/main" val="36206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110</TotalTime>
  <Words>851</Words>
  <Application>Microsoft Office PowerPoint</Application>
  <PresentationFormat>Широкоэкранный</PresentationFormat>
  <Paragraphs>88</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12</vt:i4>
      </vt:variant>
    </vt:vector>
  </HeadingPairs>
  <TitlesOfParts>
    <vt:vector size="21" baseType="lpstr">
      <vt:lpstr>Arial</vt:lpstr>
      <vt:lpstr>Calibri</vt:lpstr>
      <vt:lpstr>Consolas</vt:lpstr>
      <vt:lpstr>Open Sans</vt:lpstr>
      <vt:lpstr>Open Sans Regular</vt:lpstr>
      <vt:lpstr>Proxima Nova Black</vt:lpstr>
      <vt:lpstr>1_GRADIENT THEME</vt:lpstr>
      <vt:lpstr>2_GRADIENT THEME</vt:lpstr>
      <vt:lpstr>2_DARK THEME</vt:lpstr>
      <vt:lpstr>WEB WORKERS</vt:lpstr>
      <vt:lpstr>WEB WORKERS</vt:lpstr>
      <vt:lpstr>WEB WORKERS</vt:lpstr>
      <vt:lpstr>WEB WORKERS</vt:lpstr>
      <vt:lpstr>WEB WORKERS</vt:lpstr>
      <vt:lpstr>WEB WORKERS</vt:lpstr>
      <vt:lpstr>WEB WORKERS</vt:lpstr>
      <vt:lpstr>WEB WORKERS</vt:lpstr>
      <vt:lpstr>WEB WORKERS</vt:lpstr>
      <vt:lpstr>WEB WORKERS</vt:lpstr>
      <vt:lpstr>WEB WORKERS</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Maksym</cp:lastModifiedBy>
  <cp:revision>25</cp:revision>
  <dcterms:created xsi:type="dcterms:W3CDTF">2018-11-02T13:55:27Z</dcterms:created>
  <dcterms:modified xsi:type="dcterms:W3CDTF">2020-07-27T07:50:48Z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