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5" r:id="rId2"/>
    <p:sldMasterId id="2147483676" r:id="rId3"/>
    <p:sldMasterId id="2147483691" r:id="rId4"/>
    <p:sldMasterId id="2147483707" r:id="rId5"/>
    <p:sldMasterId id="2147483759" r:id="rId6"/>
  </p:sldMasterIdLst>
  <p:notesMasterIdLst>
    <p:notesMasterId r:id="rId14"/>
  </p:notesMasterIdLst>
  <p:sldIdLst>
    <p:sldId id="291" r:id="rId7"/>
    <p:sldId id="314" r:id="rId8"/>
    <p:sldId id="324" r:id="rId9"/>
    <p:sldId id="326" r:id="rId10"/>
    <p:sldId id="328" r:id="rId11"/>
    <p:sldId id="329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2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AE7E5-DED7-4214-B73A-A03D6D2EE2FB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EE912-AA9D-47FB-8F23-33C801A58B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069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556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948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19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550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614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1273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59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12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6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52602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1599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5470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9848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7E20-A5D8-4CD1-BDA3-59776943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7025C-6F49-4C3B-A7C2-358015CF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D53A-081C-407A-BA78-01A43B8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B783-0F85-488E-9A54-69D889B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4568-9AA6-46F9-A5C3-D1BF90A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8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651-09A6-42EF-91F9-9A526B13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434B-FBE4-4B7D-9FFD-5E9D004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F479-BA52-482C-9756-6B1FEF62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45BE-CE36-4F7F-9B9D-C74BD1F0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8785-23B1-42BB-B036-DBA2BCF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147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B56-BB94-4336-9FBF-10719FA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3A9B-214C-4FF1-9CB9-A6DDD0CF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0254-A214-4E94-8692-01E39AE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B159-647E-4415-9138-F3E1CED6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4EE1-4274-4332-AA38-6C23817F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9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08289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C9C4-EF2F-468B-AF70-07866C1D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26CE-7BD5-47EB-A98D-C3F0E4F7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1778-C3D4-4748-AD0D-AEF238F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F72D-271D-46A7-99A4-4DC7207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1539-4980-4B42-85E8-90FDACB0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DEFB-D8AD-4919-BFDB-3B51796C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51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B9A-9887-4F09-8885-E8955C23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F49A-3199-4E22-906B-64883C40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A490-1D40-4E61-BAA2-3DE22C20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9518-EBBA-4FAA-93D5-33DF54E8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846D-7009-492F-88F0-AB006E50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7444-A7BD-438F-A392-7CEFBBFB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FA70-03BF-4326-A9C9-41C7EE9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6180-3E69-436C-AB87-26C8CF2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458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938-5716-4326-9D67-88E2E06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1981-3893-4BC5-AA0F-EBC41699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DEAF-9B47-4E5D-BA6C-BD282289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93D9B-D415-48D1-BA09-5F4CAD0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8511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2ADB-D9EB-4B41-A6E9-EE3488F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7D660-0CB0-45E8-9A04-61EF60A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3B895-6265-4F8D-9577-C6643AE5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881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2FD-136C-45E0-9B97-66C3D686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CB37-194E-4FE3-A2FD-47F50ADF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74C8-5A29-4593-9E91-F71F7A3C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8C62-A000-4B9C-A990-AA5E937E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FD4E-F211-4F3A-BE93-E3E5EC5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3A14-ACD1-4661-ADC3-693976A3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5026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D871-14C3-46E0-B371-F51897CC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8230E-676E-4F55-A984-E593036E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F5D70-3063-493B-B827-E7381A5E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19C3-DBAD-4594-9495-170ADAE5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5546C-F18C-47B2-B321-103B884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11B0-E2AC-4212-9816-40120F2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6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E024-84A6-4C65-8F4F-AB26D40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0A0F2-8FDA-42E2-8F46-6ED44E92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8EDB-AFB8-4FA1-84FB-3DC3120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0CB5-7FED-4DC4-86FE-F512A11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32E7-A9C2-4AAD-AE4A-DE27A5A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0321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3C615-84DC-44F4-8B26-B7C97C06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9E063-5B8F-4E09-B0A3-0131E6F3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4990-1E09-4098-A113-A2FD675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F8AF-F429-4B1B-8D2D-DCFB889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A3DE-44A9-4C09-A2F9-539F842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972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972333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7793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7508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5817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234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832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0320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85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3348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0307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4911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5962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4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442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88671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06780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121887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04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8620263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385726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9733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5972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9514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93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43571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60875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199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85268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39710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0468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143425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75567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93552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835C-374B-43E4-BD6C-880204A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31107-DDCF-41D3-89A2-B85F95F2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FA6A-ABBE-43EF-9304-D266C5B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4D46-EBEB-443B-A454-4F96CA387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032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68075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18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3684728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475041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16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4236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25423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5687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2882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9843927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71030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06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0221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53188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976411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102866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978777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69020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87637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06391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53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5238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42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1414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98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67901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92011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0613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59012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6512866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294155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482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8929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74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753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18B01-56D3-434C-9C2F-3D40828C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FABB-4EC8-4BE5-B9C6-E2CE88EB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5366-7845-446C-8D53-6CBDE382E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83E4-1D12-4200-9FBE-F4AC590C6D01}" type="datetimeFigureOut">
              <a:rPr lang="uk-UA" smtClean="0"/>
              <a:t>26.11.2022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72E7-9862-436A-ADAF-2A871974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0E60-C837-4405-A68F-3E31936F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3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3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755" r:id="rId15"/>
    <p:sldLayoutId id="214748375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5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ypescriptlan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32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42" name="Picture 2" descr="Branding Guidelines | webpack">
            <a:extLst>
              <a:ext uri="{FF2B5EF4-FFF2-40B4-BE49-F238E27FC236}">
                <a16:creationId xmlns:a16="http://schemas.microsoft.com/office/drawing/2014/main" id="{4D1ED261-59A9-472E-B3AA-78C97665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76" y="2428114"/>
            <a:ext cx="5147414" cy="200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8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 its core, </a:t>
            </a:r>
            <a:r>
              <a:rPr lang="en-US" dirty="0">
                <a:solidFill>
                  <a:srgbClr val="FF0000"/>
                </a:solidFill>
              </a:rPr>
              <a:t>webpack</a:t>
            </a:r>
            <a:r>
              <a:rPr lang="en-US" dirty="0"/>
              <a:t> is a static module bundler for modern JavaScript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https://webpack.js.org/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 its core, </a:t>
            </a:r>
            <a:r>
              <a:rPr lang="en-US" dirty="0">
                <a:solidFill>
                  <a:srgbClr val="FF0000"/>
                </a:solidFill>
              </a:rPr>
              <a:t>webpack</a:t>
            </a:r>
            <a:r>
              <a:rPr lang="en-US" dirty="0"/>
              <a:t> is a static module bundler for modern JavaScript applications. When webpack processes your application, it internally builds a dependency graph which maps every module your project needs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ECDCDC9A-C59D-427D-9A1B-33F9AD0C8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8497" y="2948684"/>
            <a:ext cx="2134456" cy="2934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19F0FDE-D358-4ECB-ACE9-DB4B8348E0F3}"/>
              </a:ext>
            </a:extLst>
          </p:cNvPr>
          <p:cNvSpPr/>
          <p:nvPr/>
        </p:nvSpPr>
        <p:spPr>
          <a:xfrm>
            <a:off x="4708989" y="2788149"/>
            <a:ext cx="2301412" cy="1281702"/>
          </a:xfrm>
          <a:prstGeom prst="cloudCallout">
            <a:avLst>
              <a:gd name="adj1" fmla="val -67328"/>
              <a:gd name="adj2" fmla="val 365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modules with dependencies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10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 its core, </a:t>
            </a:r>
            <a:r>
              <a:rPr lang="en-US" dirty="0">
                <a:solidFill>
                  <a:srgbClr val="FF0000"/>
                </a:solidFill>
              </a:rPr>
              <a:t>webpack</a:t>
            </a:r>
            <a:r>
              <a:rPr lang="en-US" dirty="0"/>
              <a:t> is a static module bundler for modern JavaScript applications. When webpack processes your application, it internally builds a dependency graph which maps every module your project needs and generates one or more bundles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ECDCDC9A-C59D-427D-9A1B-33F9AD0C8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8497" y="2948684"/>
            <a:ext cx="2134456" cy="2934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0BB0092-C002-4025-9408-D36A09F64CD6}"/>
              </a:ext>
            </a:extLst>
          </p:cNvPr>
          <p:cNvSpPr/>
          <p:nvPr/>
        </p:nvSpPr>
        <p:spPr>
          <a:xfrm>
            <a:off x="8942797" y="1834759"/>
            <a:ext cx="2301412" cy="1281702"/>
          </a:xfrm>
          <a:prstGeom prst="cloudCallout">
            <a:avLst>
              <a:gd name="adj1" fmla="val -59292"/>
              <a:gd name="adj2" fmla="val 662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assets</a:t>
            </a:r>
            <a:endParaRPr lang="uk-UA" dirty="0"/>
          </a:p>
        </p:txBody>
      </p:sp>
      <p:pic>
        <p:nvPicPr>
          <p:cNvPr id="3078" name="Picture 6" descr="Пособие по webpack / Хабр">
            <a:extLst>
              <a:ext uri="{FF2B5EF4-FFF2-40B4-BE49-F238E27FC236}">
                <a16:creationId xmlns:a16="http://schemas.microsoft.com/office/drawing/2014/main" id="{EDFC635E-5EBA-46FE-83B1-3A4AD0B0C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6141" y="3339102"/>
            <a:ext cx="6128490" cy="27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 may not require to use a configuration file. It will assume the entry point of your project is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/index.js</a:t>
            </a:r>
            <a:r>
              <a:rPr lang="en-US" dirty="0"/>
              <a:t> and will output the result in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/main.js</a:t>
            </a:r>
            <a:r>
              <a:rPr lang="en-US" dirty="0"/>
              <a:t> minified and optimized for production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D1B402-E494-4679-A64A-37857196F99A}"/>
              </a:ext>
            </a:extLst>
          </p:cNvPr>
          <p:cNvGrpSpPr/>
          <p:nvPr/>
        </p:nvGrpSpPr>
        <p:grpSpPr>
          <a:xfrm>
            <a:off x="1007366" y="3532632"/>
            <a:ext cx="1953768" cy="1953768"/>
            <a:chOff x="2881886" y="3532632"/>
            <a:chExt cx="1953768" cy="1953768"/>
          </a:xfrm>
        </p:grpSpPr>
        <p:pic>
          <p:nvPicPr>
            <p:cNvPr id="2060" name="Picture 12" descr="Open folder with document | Free Icon">
              <a:extLst>
                <a:ext uri="{FF2B5EF4-FFF2-40B4-BE49-F238E27FC236}">
                  <a16:creationId xmlns:a16="http://schemas.microsoft.com/office/drawing/2014/main" id="{5AA12709-B800-4A6B-A81D-F2DBF0973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886" y="3532632"/>
              <a:ext cx="1953768" cy="195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4D677-02B8-413B-A064-FBAC41F5D998}"/>
                </a:ext>
              </a:extLst>
            </p:cNvPr>
            <p:cNvSpPr txBox="1"/>
            <p:nvPr/>
          </p:nvSpPr>
          <p:spPr>
            <a:xfrm>
              <a:off x="3756662" y="4760976"/>
              <a:ext cx="68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2"/>
                  </a:solidFill>
                </a:rPr>
                <a:t>src</a:t>
              </a:r>
              <a:endParaRPr lang="uk-UA" sz="24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688BEC-D6C0-4BAC-B9DA-335E600F47E2}"/>
                </a:ext>
              </a:extLst>
            </p:cNvPr>
            <p:cNvSpPr txBox="1"/>
            <p:nvPr/>
          </p:nvSpPr>
          <p:spPr>
            <a:xfrm>
              <a:off x="3214118" y="3638973"/>
              <a:ext cx="1229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index.js</a:t>
              </a:r>
              <a:endParaRPr lang="uk-UA" sz="1600" dirty="0"/>
            </a:p>
          </p:txBody>
        </p:sp>
      </p:grp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B84E7230-D756-4EF0-98CD-E53EBF01666A}"/>
              </a:ext>
            </a:extLst>
          </p:cNvPr>
          <p:cNvSpPr/>
          <p:nvPr/>
        </p:nvSpPr>
        <p:spPr>
          <a:xfrm>
            <a:off x="2834469" y="2788149"/>
            <a:ext cx="1229866" cy="1052331"/>
          </a:xfrm>
          <a:prstGeom prst="cloudCallout">
            <a:avLst>
              <a:gd name="adj1" fmla="val -79967"/>
              <a:gd name="adj2" fmla="val 409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  <a:endParaRPr lang="uk-U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D1E0CD-78C1-4489-A8C3-7BDACF1A0EAF}"/>
              </a:ext>
            </a:extLst>
          </p:cNvPr>
          <p:cNvGrpSpPr/>
          <p:nvPr/>
        </p:nvGrpSpPr>
        <p:grpSpPr>
          <a:xfrm>
            <a:off x="8061413" y="3532632"/>
            <a:ext cx="1953768" cy="1953768"/>
            <a:chOff x="2881886" y="3532632"/>
            <a:chExt cx="1953768" cy="1953768"/>
          </a:xfrm>
        </p:grpSpPr>
        <p:pic>
          <p:nvPicPr>
            <p:cNvPr id="21" name="Picture 12" descr="Open folder with document | Free Icon">
              <a:extLst>
                <a:ext uri="{FF2B5EF4-FFF2-40B4-BE49-F238E27FC236}">
                  <a16:creationId xmlns:a16="http://schemas.microsoft.com/office/drawing/2014/main" id="{8992D782-AAB4-434C-ACC5-0CE8401BA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886" y="3532632"/>
              <a:ext cx="1953768" cy="195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9A487C-CBD1-43BC-A94C-5BCDE0A10247}"/>
                </a:ext>
              </a:extLst>
            </p:cNvPr>
            <p:cNvSpPr txBox="1"/>
            <p:nvPr/>
          </p:nvSpPr>
          <p:spPr>
            <a:xfrm>
              <a:off x="3674366" y="4760976"/>
              <a:ext cx="68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2"/>
                  </a:solidFill>
                </a:rPr>
                <a:t>dist</a:t>
              </a:r>
              <a:endParaRPr lang="uk-UA" sz="2400" dirty="0">
                <a:solidFill>
                  <a:schemeClr val="bg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00980F-A800-4C0E-ADAB-7704A37252C3}"/>
                </a:ext>
              </a:extLst>
            </p:cNvPr>
            <p:cNvSpPr txBox="1"/>
            <p:nvPr/>
          </p:nvSpPr>
          <p:spPr>
            <a:xfrm>
              <a:off x="3214118" y="3638973"/>
              <a:ext cx="1229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main.js</a:t>
              </a:r>
              <a:endParaRPr lang="uk-UA" sz="1600" dirty="0"/>
            </a:p>
          </p:txBody>
        </p:sp>
      </p:grp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88C8345B-6414-41EA-8C48-B44EF0B5C806}"/>
              </a:ext>
            </a:extLst>
          </p:cNvPr>
          <p:cNvSpPr/>
          <p:nvPr/>
        </p:nvSpPr>
        <p:spPr>
          <a:xfrm>
            <a:off x="9888516" y="2788149"/>
            <a:ext cx="1229866" cy="1052331"/>
          </a:xfrm>
          <a:prstGeom prst="cloudCallout">
            <a:avLst>
              <a:gd name="adj1" fmla="val -79967"/>
              <a:gd name="adj2" fmla="val 409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uk-UA" dirty="0"/>
          </a:p>
        </p:txBody>
      </p:sp>
      <p:pic>
        <p:nvPicPr>
          <p:cNvPr id="26" name="Picture 6" descr="Пособие по webpack / Хабр">
            <a:extLst>
              <a:ext uri="{FF2B5EF4-FFF2-40B4-BE49-F238E27FC236}">
                <a16:creationId xmlns:a16="http://schemas.microsoft.com/office/drawing/2014/main" id="{AE942F7D-C273-4E47-AADF-1E880E920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58097" y="3397576"/>
            <a:ext cx="3738311" cy="27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need to extend this functionality you can create a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/>
              <a:t> file in the root folder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DE0AA-02C8-4FBC-B9F1-49A34C60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46259"/>
            <a:ext cx="10820400" cy="29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8384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1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5.xml><?xml version="1.0" encoding="utf-8"?>
<a:theme xmlns:a="http://schemas.openxmlformats.org/drawingml/2006/main" name="1_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6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SoftServeTemplate_White</Template>
  <TotalTime>0</TotalTime>
  <Words>190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Proxima Nova Black</vt:lpstr>
      <vt:lpstr>LIGHT-THEME</vt:lpstr>
      <vt:lpstr>Custom Design</vt:lpstr>
      <vt:lpstr>DARK THEME</vt:lpstr>
      <vt:lpstr>1_DARK THEME</vt:lpstr>
      <vt:lpstr>1_LIGHT-THEME</vt:lpstr>
      <vt:lpstr>2_DARK THEME</vt:lpstr>
      <vt:lpstr>React Online Marathon  </vt:lpstr>
      <vt:lpstr>Tools</vt:lpstr>
      <vt:lpstr>Webpack</vt:lpstr>
      <vt:lpstr>Webpack</vt:lpstr>
      <vt:lpstr>Webpack</vt:lpstr>
      <vt:lpstr>Webpack</vt:lpstr>
      <vt:lpstr>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Mykhaylo Plesha</dc:creator>
  <cp:lastModifiedBy>Mykhaylo Plesha</cp:lastModifiedBy>
  <cp:revision>415</cp:revision>
  <dcterms:created xsi:type="dcterms:W3CDTF">2020-06-21T09:39:58Z</dcterms:created>
  <dcterms:modified xsi:type="dcterms:W3CDTF">2022-11-26T17:57:40Z</dcterms:modified>
</cp:coreProperties>
</file>