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34"/>
  </p:notesMasterIdLst>
  <p:handoutMasterIdLst>
    <p:handoutMasterId r:id="rId35"/>
  </p:handoutMasterIdLst>
  <p:sldIdLst>
    <p:sldId id="259" r:id="rId5"/>
    <p:sldId id="273" r:id="rId6"/>
    <p:sldId id="272" r:id="rId7"/>
    <p:sldId id="271" r:id="rId8"/>
    <p:sldId id="270" r:id="rId9"/>
    <p:sldId id="260" r:id="rId10"/>
    <p:sldId id="262" r:id="rId11"/>
    <p:sldId id="263" r:id="rId12"/>
    <p:sldId id="261" r:id="rId13"/>
    <p:sldId id="264" r:id="rId14"/>
    <p:sldId id="288" r:id="rId15"/>
    <p:sldId id="275" r:id="rId16"/>
    <p:sldId id="276" r:id="rId17"/>
    <p:sldId id="277" r:id="rId18"/>
    <p:sldId id="278" r:id="rId19"/>
    <p:sldId id="279" r:id="rId20"/>
    <p:sldId id="280" r:id="rId21"/>
    <p:sldId id="267" r:id="rId22"/>
    <p:sldId id="268" r:id="rId23"/>
    <p:sldId id="26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90" r:id="rId33"/>
  </p:sldIdLst>
  <p:sldSz cx="6858000" cy="9144000" type="screen4x3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  <p15:guide id="4" pos="3589" userDrawn="1">
          <p15:clr>
            <a:srgbClr val="A4A3A4"/>
          </p15:clr>
        </p15:guide>
        <p15:guide id="5" orient="horz" pos="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200"/>
    <a:srgbClr val="DF3A42"/>
    <a:srgbClr val="0071BC"/>
    <a:srgbClr val="0C6EA5"/>
    <a:srgbClr val="F2B800"/>
    <a:srgbClr val="474B53"/>
    <a:srgbClr val="191E28"/>
    <a:srgbClr val="E75B2B"/>
    <a:srgbClr val="E28D17"/>
    <a:srgbClr val="D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2928" y="96"/>
      </p:cViewPr>
      <p:guideLst>
        <p:guide pos="2160"/>
        <p:guide orient="horz" pos="2880"/>
        <p:guide pos="3589"/>
        <p:guide orient="horz" pos="22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en-US" noProof="0" smtClean="0"/>
              <a:t>12/5/2022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0113" y="1243013"/>
            <a:ext cx="2517775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6350" y="-11290"/>
            <a:ext cx="6877353" cy="9166580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947" y="3206046"/>
            <a:ext cx="4370039" cy="2195069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947" y="5401113"/>
            <a:ext cx="4370039" cy="146253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p. 1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570001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2800"/>
            <a:ext cx="4760786" cy="45381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960533"/>
            <a:ext cx="4760786" cy="2094616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p. 1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660006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812800"/>
            <a:ext cx="4554137" cy="40301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5806" y="4842933"/>
            <a:ext cx="4064853" cy="508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5960533"/>
            <a:ext cx="4760786" cy="2094616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p. 1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362034" y="1053838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3848742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471563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75984"/>
            <a:ext cx="4760786" cy="346061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036597"/>
            <a:ext cx="4760786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p. 1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460550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812800"/>
            <a:ext cx="4554137" cy="40301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5350933"/>
            <a:ext cx="4760787" cy="68566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036597"/>
            <a:ext cx="4760786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p. 1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362034" y="1053838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3848742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515369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86" y="812800"/>
            <a:ext cx="4756099" cy="40301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5350933"/>
            <a:ext cx="4760787" cy="68566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036597"/>
            <a:ext cx="4760786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p. 1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319889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p. 1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747026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82984" y="812801"/>
            <a:ext cx="734109" cy="7001935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812801"/>
            <a:ext cx="3896270" cy="70019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p. 1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051240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31B22D-278B-4494-9983-22D9FEE2D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80CA53D-B21C-44EE-A7DC-F80DFA651A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859" y="0"/>
            <a:ext cx="619200" cy="1295400"/>
          </a:xfrm>
          <a:solidFill>
            <a:schemeClr val="bg2"/>
          </a:solidFill>
        </p:spPr>
        <p:txBody>
          <a:bodyPr lIns="72000" tIns="108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THE AGE OF</a:t>
            </a:r>
            <a:endParaRPr lang="ru-RU" dirty="0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CF5BE93F-A649-42C8-AEBD-2B75A390F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090" y="299964"/>
            <a:ext cx="5915025" cy="1039695"/>
          </a:xfrm>
        </p:spPr>
        <p:txBody>
          <a:bodyPr lIns="0" tIns="0" rIns="0" bIns="0">
            <a:noAutofit/>
          </a:bodyPr>
          <a:lstStyle>
            <a:lvl1pPr algn="r">
              <a:defRPr sz="953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111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>
          <p15:clr>
            <a:srgbClr val="FBAE40"/>
          </p15:clr>
        </p15:guide>
        <p15:guide id="2" pos="2160">
          <p15:clr>
            <a:srgbClr val="FBAE40"/>
          </p15:clr>
        </p15:guide>
        <p15:guide id="3" pos="164">
          <p15:clr>
            <a:srgbClr val="FBAE40"/>
          </p15:clr>
        </p15:guide>
        <p15:guide id="4" pos="4156">
          <p15:clr>
            <a:srgbClr val="FBAE40"/>
          </p15:clr>
        </p15:guide>
        <p15:guide id="12" orient="horz" pos="5534">
          <p15:clr>
            <a:srgbClr val="FBAE40"/>
          </p15:clr>
        </p15:guide>
        <p15:guide id="13" orient="horz" pos="816">
          <p15:clr>
            <a:srgbClr val="FBAE40"/>
          </p15:clr>
        </p15:guide>
        <p15:guide id="14" orient="horz" pos="3833">
          <p15:clr>
            <a:srgbClr val="FBAE40"/>
          </p15:clr>
        </p15:guide>
        <p15:guide id="15" pos="159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p. 1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14268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601158"/>
            <a:ext cx="4760786" cy="243544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036597"/>
            <a:ext cx="4760786" cy="11472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p. 1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867965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2800"/>
            <a:ext cx="4760786" cy="17610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80785"/>
            <a:ext cx="2316082" cy="51743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1903" y="2880787"/>
            <a:ext cx="2316083" cy="517436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p. 1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109470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2800"/>
            <a:ext cx="4760785" cy="17610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881311"/>
            <a:ext cx="2318004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3649662"/>
            <a:ext cx="2318004" cy="440548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9980" y="2881311"/>
            <a:ext cx="2318004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9980" y="3649662"/>
            <a:ext cx="2318004" cy="440548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p. 1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35059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12800"/>
            <a:ext cx="4760786" cy="17610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p. 1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889560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p. 1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15502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998139"/>
            <a:ext cx="2092637" cy="1704621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456" y="686567"/>
            <a:ext cx="2539528" cy="736858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3702759"/>
            <a:ext cx="2092637" cy="3445932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p. 1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278018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400800"/>
            <a:ext cx="4760786" cy="755651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199" y="812800"/>
            <a:ext cx="4760786" cy="512762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7156451"/>
            <a:ext cx="4760786" cy="89869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p. 1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039780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6350" y="-11290"/>
            <a:ext cx="6877354" cy="9166580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12800"/>
            <a:ext cx="4760785" cy="17610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880787"/>
            <a:ext cx="4760786" cy="5174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53944" y="8055152"/>
            <a:ext cx="51309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8055152"/>
            <a:ext cx="346723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p. 1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3507" y="8055152"/>
            <a:ext cx="38447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46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JP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345E3D-A2D8-410A-AB73-7095D6AF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5" y="1529144"/>
            <a:ext cx="6858000" cy="1359966"/>
          </a:xfrm>
        </p:spPr>
        <p:txBody>
          <a:bodyPr/>
          <a:lstStyle/>
          <a:p>
            <a:pPr algn="ctr"/>
            <a:r>
              <a:rPr lang="en-US" sz="8800" dirty="0"/>
              <a:t>Welcome!</a:t>
            </a:r>
          </a:p>
        </p:txBody>
      </p:sp>
      <p:sp>
        <p:nvSpPr>
          <p:cNvPr id="69" name="Text Placeholder 19">
            <a:extLst>
              <a:ext uri="{FF2B5EF4-FFF2-40B4-BE49-F238E27FC236}">
                <a16:creationId xmlns:a16="http://schemas.microsoft.com/office/drawing/2014/main" id="{0544D927-BB91-4B93-A29C-C63BED33596E}"/>
              </a:ext>
            </a:extLst>
          </p:cNvPr>
          <p:cNvSpPr txBox="1">
            <a:spLocks/>
          </p:cNvSpPr>
          <p:nvPr/>
        </p:nvSpPr>
        <p:spPr>
          <a:xfrm>
            <a:off x="2460516" y="1506842"/>
            <a:ext cx="985469" cy="51192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6B5C2097-7473-2D8D-A770-4E12B69282FE}"/>
              </a:ext>
            </a:extLst>
          </p:cNvPr>
          <p:cNvSpPr txBox="1">
            <a:spLocks/>
          </p:cNvSpPr>
          <p:nvPr/>
        </p:nvSpPr>
        <p:spPr>
          <a:xfrm>
            <a:off x="2158186" y="4272452"/>
            <a:ext cx="2136843" cy="59909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2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FDA739A3-27D3-7321-AA70-89440DFA5B63}"/>
              </a:ext>
            </a:extLst>
          </p:cNvPr>
          <p:cNvSpPr txBox="1">
            <a:spLocks/>
          </p:cNvSpPr>
          <p:nvPr/>
        </p:nvSpPr>
        <p:spPr>
          <a:xfrm>
            <a:off x="1765799" y="3323417"/>
            <a:ext cx="3144644" cy="618966"/>
          </a:xfrm>
          <a:prstGeom prst="rect">
            <a:avLst/>
          </a:prstGeom>
          <a:noFill/>
        </p:spPr>
        <p:txBody>
          <a:bodyPr lIns="0" tIns="5400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Fintech Bootcamp</a:t>
            </a:r>
          </a:p>
        </p:txBody>
      </p:sp>
    </p:spTree>
    <p:extLst>
      <p:ext uri="{BB962C8B-B14F-4D97-AF65-F5344CB8AC3E}">
        <p14:creationId xmlns:p14="http://schemas.microsoft.com/office/powerpoint/2010/main" val="72393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9" grpId="0"/>
      <p:bldP spid="30" grpId="0"/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0BA9FCF4-FFF8-64DF-D52E-35D09EFEF798}"/>
              </a:ext>
            </a:extLst>
          </p:cNvPr>
          <p:cNvSpPr txBox="1">
            <a:spLocks/>
          </p:cNvSpPr>
          <p:nvPr/>
        </p:nvSpPr>
        <p:spPr>
          <a:xfrm>
            <a:off x="170991" y="381981"/>
            <a:ext cx="6484544" cy="551421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t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953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Demo</a:t>
            </a:r>
            <a:endParaRPr lang="en-AU" sz="32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791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0BA9FCF4-FFF8-64DF-D52E-35D09EFEF798}"/>
              </a:ext>
            </a:extLst>
          </p:cNvPr>
          <p:cNvSpPr txBox="1">
            <a:spLocks/>
          </p:cNvSpPr>
          <p:nvPr/>
        </p:nvSpPr>
        <p:spPr>
          <a:xfrm>
            <a:off x="170991" y="381981"/>
            <a:ext cx="6484544" cy="551421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t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953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Code/Results</a:t>
            </a:r>
            <a:endParaRPr lang="en-AU" sz="32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E669D5-36C6-A18A-1E7E-55DCA0001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4" y="2100733"/>
            <a:ext cx="5657850" cy="1571625"/>
          </a:xfrm>
          <a:prstGeom prst="rect">
            <a:avLst/>
          </a:prstGeom>
        </p:spPr>
      </p:pic>
      <p:sp>
        <p:nvSpPr>
          <p:cNvPr id="6" name="Google Shape;576;p7">
            <a:extLst>
              <a:ext uri="{FF2B5EF4-FFF2-40B4-BE49-F238E27FC236}">
                <a16:creationId xmlns:a16="http://schemas.microsoft.com/office/drawing/2014/main" id="{03D5EF59-8897-2030-D50A-686AF80DF98F}"/>
              </a:ext>
            </a:extLst>
          </p:cNvPr>
          <p:cNvSpPr txBox="1">
            <a:spLocks/>
          </p:cNvSpPr>
          <p:nvPr/>
        </p:nvSpPr>
        <p:spPr>
          <a:xfrm>
            <a:off x="123890" y="1676229"/>
            <a:ext cx="5795813" cy="4245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Light"/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Create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dataframe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 using data downloaded from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yFinance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; ticker = “BTC-USD”</a:t>
            </a: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1A4E5D-D668-DBAA-A9E6-29CDC6373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54" y="4691704"/>
            <a:ext cx="6296025" cy="3162300"/>
          </a:xfrm>
          <a:prstGeom prst="rect">
            <a:avLst/>
          </a:prstGeom>
        </p:spPr>
      </p:pic>
      <p:sp>
        <p:nvSpPr>
          <p:cNvPr id="12" name="Google Shape;576;p7">
            <a:extLst>
              <a:ext uri="{FF2B5EF4-FFF2-40B4-BE49-F238E27FC236}">
                <a16:creationId xmlns:a16="http://schemas.microsoft.com/office/drawing/2014/main" id="{66D7CEAF-A6DE-3F60-F81C-DAB1B4E244A9}"/>
              </a:ext>
            </a:extLst>
          </p:cNvPr>
          <p:cNvSpPr txBox="1">
            <a:spLocks/>
          </p:cNvSpPr>
          <p:nvPr/>
        </p:nvSpPr>
        <p:spPr>
          <a:xfrm>
            <a:off x="123890" y="4267200"/>
            <a:ext cx="6610219" cy="4245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Light"/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Add hourly returns column, calculate using closing prices and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pct_change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 function</a:t>
            </a: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Roboto Light"/>
              <a:cs typeface="Roboto Light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63038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0BA9FCF4-FFF8-64DF-D52E-35D09EFEF798}"/>
              </a:ext>
            </a:extLst>
          </p:cNvPr>
          <p:cNvSpPr txBox="1">
            <a:spLocks/>
          </p:cNvSpPr>
          <p:nvPr/>
        </p:nvSpPr>
        <p:spPr>
          <a:xfrm>
            <a:off x="170991" y="381981"/>
            <a:ext cx="6484544" cy="551421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t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953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Code/Results</a:t>
            </a:r>
            <a:endParaRPr lang="en-AU" sz="32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576;p7">
            <a:extLst>
              <a:ext uri="{FF2B5EF4-FFF2-40B4-BE49-F238E27FC236}">
                <a16:creationId xmlns:a16="http://schemas.microsoft.com/office/drawing/2014/main" id="{03D5EF59-8897-2030-D50A-686AF80DF98F}"/>
              </a:ext>
            </a:extLst>
          </p:cNvPr>
          <p:cNvSpPr txBox="1">
            <a:spLocks/>
          </p:cNvSpPr>
          <p:nvPr/>
        </p:nvSpPr>
        <p:spPr>
          <a:xfrm>
            <a:off x="123890" y="1642776"/>
            <a:ext cx="5795813" cy="4245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Light"/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Generating trading indicators for potential use for the trading algorithm - EMA</a:t>
            </a: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Roboto Light"/>
              <a:cs typeface="Roboto Light"/>
              <a:sym typeface="Roboto Light"/>
            </a:endParaRPr>
          </a:p>
        </p:txBody>
      </p:sp>
      <p:sp>
        <p:nvSpPr>
          <p:cNvPr id="7" name="Google Shape;576;p7">
            <a:extLst>
              <a:ext uri="{FF2B5EF4-FFF2-40B4-BE49-F238E27FC236}">
                <a16:creationId xmlns:a16="http://schemas.microsoft.com/office/drawing/2014/main" id="{3E22FB45-B188-D32D-A0D1-D5ADAD924ADF}"/>
              </a:ext>
            </a:extLst>
          </p:cNvPr>
          <p:cNvSpPr txBox="1">
            <a:spLocks/>
          </p:cNvSpPr>
          <p:nvPr/>
        </p:nvSpPr>
        <p:spPr>
          <a:xfrm>
            <a:off x="170991" y="5237145"/>
            <a:ext cx="5795813" cy="4245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Light"/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Visualize close price for the investment &amp; moving averages</a:t>
            </a: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286D7D-2DA9-3E27-C2C1-E328B65CD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91" y="2009816"/>
            <a:ext cx="4095750" cy="2971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2F08EA-BC9E-C23A-003C-09A492116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737" y="5594743"/>
            <a:ext cx="6858000" cy="278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0BA9FCF4-FFF8-64DF-D52E-35D09EFEF798}"/>
              </a:ext>
            </a:extLst>
          </p:cNvPr>
          <p:cNvSpPr txBox="1">
            <a:spLocks/>
          </p:cNvSpPr>
          <p:nvPr/>
        </p:nvSpPr>
        <p:spPr>
          <a:xfrm>
            <a:off x="170991" y="381981"/>
            <a:ext cx="6484544" cy="551421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t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953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Code/Results</a:t>
            </a:r>
            <a:endParaRPr lang="en-AU" sz="32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576;p7">
            <a:extLst>
              <a:ext uri="{FF2B5EF4-FFF2-40B4-BE49-F238E27FC236}">
                <a16:creationId xmlns:a16="http://schemas.microsoft.com/office/drawing/2014/main" id="{03D5EF59-8897-2030-D50A-686AF80DF98F}"/>
              </a:ext>
            </a:extLst>
          </p:cNvPr>
          <p:cNvSpPr txBox="1">
            <a:spLocks/>
          </p:cNvSpPr>
          <p:nvPr/>
        </p:nvSpPr>
        <p:spPr>
          <a:xfrm>
            <a:off x="123890" y="1096366"/>
            <a:ext cx="5795813" cy="4245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Light"/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Set EMA signals &amp; Calculate Entry/Exit points:  50/100; 50/200; 100/200</a:t>
            </a: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Roboto Light"/>
              <a:cs typeface="Roboto Light"/>
              <a:sym typeface="Roboto Light"/>
            </a:endParaRPr>
          </a:p>
        </p:txBody>
      </p:sp>
      <p:sp>
        <p:nvSpPr>
          <p:cNvPr id="7" name="Google Shape;576;p7">
            <a:extLst>
              <a:ext uri="{FF2B5EF4-FFF2-40B4-BE49-F238E27FC236}">
                <a16:creationId xmlns:a16="http://schemas.microsoft.com/office/drawing/2014/main" id="{3E22FB45-B188-D32D-A0D1-D5ADAD924ADF}"/>
              </a:ext>
            </a:extLst>
          </p:cNvPr>
          <p:cNvSpPr txBox="1">
            <a:spLocks/>
          </p:cNvSpPr>
          <p:nvPr/>
        </p:nvSpPr>
        <p:spPr>
          <a:xfrm>
            <a:off x="186728" y="2999925"/>
            <a:ext cx="5795813" cy="93246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Roboto Light"/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Visualize / Overlay plots: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Entry/exit positions relative to close price 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Close price for investment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Moving Averages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Light"/>
              <a:buNone/>
            </a:pP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" name="Google Shape;576;p7">
            <a:extLst>
              <a:ext uri="{FF2B5EF4-FFF2-40B4-BE49-F238E27FC236}">
                <a16:creationId xmlns:a16="http://schemas.microsoft.com/office/drawing/2014/main" id="{091A19E1-CE95-3899-45D1-FB6C1344C4C6}"/>
              </a:ext>
            </a:extLst>
          </p:cNvPr>
          <p:cNvSpPr txBox="1">
            <a:spLocks/>
          </p:cNvSpPr>
          <p:nvPr/>
        </p:nvSpPr>
        <p:spPr>
          <a:xfrm>
            <a:off x="186728" y="6854322"/>
            <a:ext cx="5795813" cy="76221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Roboto Light"/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Set initial capital = 100000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7D8CC-8676-D14E-80F5-E57038772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1415958"/>
            <a:ext cx="6772275" cy="1628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399272-5C23-2080-6CF2-AE8D9AF2E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24775"/>
            <a:ext cx="6858000" cy="277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29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0BA9FCF4-FFF8-64DF-D52E-35D09EFEF798}"/>
              </a:ext>
            </a:extLst>
          </p:cNvPr>
          <p:cNvSpPr txBox="1">
            <a:spLocks/>
          </p:cNvSpPr>
          <p:nvPr/>
        </p:nvSpPr>
        <p:spPr>
          <a:xfrm>
            <a:off x="170991" y="381981"/>
            <a:ext cx="6484544" cy="551421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t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953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Code/Results</a:t>
            </a:r>
            <a:endParaRPr lang="en-AU" sz="32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576;p7">
            <a:extLst>
              <a:ext uri="{FF2B5EF4-FFF2-40B4-BE49-F238E27FC236}">
                <a16:creationId xmlns:a16="http://schemas.microsoft.com/office/drawing/2014/main" id="{03D5EF59-8897-2030-D50A-686AF80DF98F}"/>
              </a:ext>
            </a:extLst>
          </p:cNvPr>
          <p:cNvSpPr txBox="1">
            <a:spLocks/>
          </p:cNvSpPr>
          <p:nvPr/>
        </p:nvSpPr>
        <p:spPr>
          <a:xfrm>
            <a:off x="123890" y="1096366"/>
            <a:ext cx="5795813" cy="4245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None/>
            </a:pPr>
            <a:r>
              <a:rPr 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Testing 3-EMA Indicators: </a:t>
            </a:r>
            <a:r>
              <a:rPr 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  <a:sym typeface="Roboto Light"/>
              </a:rPr>
              <a:t>50/100; 50/200; 100/200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Determine ‘Positions’ 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based on the result of dual EMA crossover Signals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Roboto Light"/>
                <a:cs typeface="Roboto Light"/>
                <a:sym typeface="Roboto Light"/>
              </a:rPr>
              <a:t>The points in time where a 1-coin position is bought or sold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Roboto Light"/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Roboto Light"/>
                <a:cs typeface="Roboto Light"/>
                <a:sym typeface="Roboto Light"/>
              </a:rPr>
              <a:t>Calculate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Roboto Light"/>
                <a:cs typeface="Roboto Light"/>
                <a:sym typeface="Roboto Light"/>
              </a:rPr>
              <a:t>The total portfolio value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Roboto Light"/>
                <a:cs typeface="Roboto Light"/>
                <a:sym typeface="Roboto Light"/>
              </a:rPr>
              <a:t>The portfolio returns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Roboto Light"/>
                <a:cs typeface="Roboto Light"/>
                <a:sym typeface="Roboto Light"/>
              </a:rPr>
              <a:t>Portfolio cumulative returns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Roboto Light"/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sym typeface="Roboto Light"/>
              </a:rPr>
              <a:t>Visualize / Overlay plots: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sym typeface="Roboto Light"/>
              </a:rPr>
              <a:t>Entry/exit positions relative to close price 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sym typeface="Roboto Light"/>
              </a:rPr>
              <a:t>Close price for investment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sym typeface="Roboto Light"/>
              </a:rPr>
              <a:t>Moving Averages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973B1C-AB5A-1F91-C6AA-0D1E27589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2498"/>
            <a:ext cx="68580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926082-2D11-11C4-84BE-058872933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35698"/>
            <a:ext cx="6858000" cy="49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55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0BA9FCF4-FFF8-64DF-D52E-35D09EFEF798}"/>
              </a:ext>
            </a:extLst>
          </p:cNvPr>
          <p:cNvSpPr txBox="1">
            <a:spLocks/>
          </p:cNvSpPr>
          <p:nvPr/>
        </p:nvSpPr>
        <p:spPr>
          <a:xfrm>
            <a:off x="170991" y="381981"/>
            <a:ext cx="6484544" cy="551421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t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953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Code/Results</a:t>
            </a:r>
            <a:endParaRPr lang="en-AU" sz="32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576;p7">
            <a:extLst>
              <a:ext uri="{FF2B5EF4-FFF2-40B4-BE49-F238E27FC236}">
                <a16:creationId xmlns:a16="http://schemas.microsoft.com/office/drawing/2014/main" id="{03D5EF59-8897-2030-D50A-686AF80DF98F}"/>
              </a:ext>
            </a:extLst>
          </p:cNvPr>
          <p:cNvSpPr txBox="1">
            <a:spLocks/>
          </p:cNvSpPr>
          <p:nvPr/>
        </p:nvSpPr>
        <p:spPr>
          <a:xfrm>
            <a:off x="123890" y="2445660"/>
            <a:ext cx="5795813" cy="5514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Generating trading indicators for potential use for the trading algorithm - Relative Strength Index (RSI)</a:t>
            </a: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ea typeface="Roboto Light"/>
              <a:cs typeface="Roboto Light"/>
              <a:sym typeface="Robot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75EBC-8487-80E7-1577-575C45199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8289"/>
            <a:ext cx="6858000" cy="282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86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0BA9FCF4-FFF8-64DF-D52E-35D09EFEF798}"/>
              </a:ext>
            </a:extLst>
          </p:cNvPr>
          <p:cNvSpPr txBox="1">
            <a:spLocks/>
          </p:cNvSpPr>
          <p:nvPr/>
        </p:nvSpPr>
        <p:spPr>
          <a:xfrm>
            <a:off x="170991" y="381981"/>
            <a:ext cx="6484544" cy="551421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t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953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Code/Results</a:t>
            </a:r>
            <a:endParaRPr lang="en-AU" sz="32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576;p7">
            <a:extLst>
              <a:ext uri="{FF2B5EF4-FFF2-40B4-BE49-F238E27FC236}">
                <a16:creationId xmlns:a16="http://schemas.microsoft.com/office/drawing/2014/main" id="{36415843-378E-BAE2-EE14-52FB2461E08D}"/>
              </a:ext>
            </a:extLst>
          </p:cNvPr>
          <p:cNvSpPr txBox="1">
            <a:spLocks/>
          </p:cNvSpPr>
          <p:nvPr/>
        </p:nvSpPr>
        <p:spPr>
          <a:xfrm>
            <a:off x="170991" y="908916"/>
            <a:ext cx="5795813" cy="127672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Create 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DataFrame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 for RSI Signals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Roboto Light"/>
                <a:cs typeface="Roboto Light"/>
                <a:sym typeface="Roboto Light"/>
              </a:rPr>
              <a:t>A trading algorithm for RSI signals &amp; Set Signals column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Roboto Light"/>
                <a:cs typeface="Roboto Light"/>
                <a:sym typeface="Roboto Light"/>
              </a:rPr>
              <a:t>Generate the trading signals – 1 (entry) or -1 (exit) for a long position trading algorithm</a:t>
            </a: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ea typeface="Roboto Light"/>
              <a:cs typeface="Roboto Light"/>
              <a:sym typeface="Roboto Light"/>
            </a:endParaRPr>
          </a:p>
        </p:txBody>
      </p:sp>
      <p:sp>
        <p:nvSpPr>
          <p:cNvPr id="2" name="Google Shape;576;p7">
            <a:extLst>
              <a:ext uri="{FF2B5EF4-FFF2-40B4-BE49-F238E27FC236}">
                <a16:creationId xmlns:a16="http://schemas.microsoft.com/office/drawing/2014/main" id="{F02F4885-4BCA-083B-F685-0F9108670850}"/>
              </a:ext>
            </a:extLst>
          </p:cNvPr>
          <p:cNvSpPr txBox="1">
            <a:spLocks/>
          </p:cNvSpPr>
          <p:nvPr/>
        </p:nvSpPr>
        <p:spPr>
          <a:xfrm>
            <a:off x="170990" y="5074052"/>
            <a:ext cx="5795813" cy="93246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Roboto Light"/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Visualize / Overlay plots: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Entry/exit positions relative to close price 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Close price for investment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5EF68-1BE9-3992-3060-D504ECDB9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2066111"/>
            <a:ext cx="3067050" cy="2886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91FD37-4DF4-6F60-9CDB-95FB13CEF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06297"/>
            <a:ext cx="6858000" cy="27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1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0BA9FCF4-FFF8-64DF-D52E-35D09EFEF798}"/>
              </a:ext>
            </a:extLst>
          </p:cNvPr>
          <p:cNvSpPr txBox="1">
            <a:spLocks/>
          </p:cNvSpPr>
          <p:nvPr/>
        </p:nvSpPr>
        <p:spPr>
          <a:xfrm>
            <a:off x="170991" y="381981"/>
            <a:ext cx="6484544" cy="551421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t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953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Code/Results</a:t>
            </a:r>
            <a:endParaRPr lang="en-AU" sz="32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576;p7">
            <a:extLst>
              <a:ext uri="{FF2B5EF4-FFF2-40B4-BE49-F238E27FC236}">
                <a16:creationId xmlns:a16="http://schemas.microsoft.com/office/drawing/2014/main" id="{03D5EF59-8897-2030-D50A-686AF80DF98F}"/>
              </a:ext>
            </a:extLst>
          </p:cNvPr>
          <p:cNvSpPr txBox="1">
            <a:spLocks/>
          </p:cNvSpPr>
          <p:nvPr/>
        </p:nvSpPr>
        <p:spPr>
          <a:xfrm>
            <a:off x="123890" y="1096366"/>
            <a:ext cx="5795813" cy="4245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None/>
            </a:pPr>
            <a:r>
              <a:rPr 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Testing RSI Indicators</a:t>
            </a:r>
            <a:endParaRPr lang="en-US" sz="1600" b="1" dirty="0">
              <a:solidFill>
                <a:schemeClr val="accent1">
                  <a:lumMod val="40000"/>
                  <a:lumOff val="60000"/>
                </a:schemeClr>
              </a:solidFill>
              <a:sym typeface="Roboto Light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Determine ‘Positions’ 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When RSI &lt;= 25, Buy;  RSI &gt;= 80, Sell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Roboto Light"/>
                <a:cs typeface="Roboto Light"/>
                <a:sym typeface="Roboto Light"/>
              </a:rPr>
              <a:t>Where 1-coin position is bought or sold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Roboto Light"/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Roboto Light"/>
                <a:cs typeface="Roboto Light"/>
                <a:sym typeface="Roboto Light"/>
              </a:rPr>
              <a:t>Calculate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Roboto Light"/>
                <a:cs typeface="Roboto Light"/>
                <a:sym typeface="Roboto Light"/>
              </a:rPr>
              <a:t>The total portfolio value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Roboto Light"/>
                <a:cs typeface="Roboto Light"/>
                <a:sym typeface="Roboto Light"/>
              </a:rPr>
              <a:t>The portfolio returns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Roboto Light"/>
                <a:cs typeface="Roboto Light"/>
                <a:sym typeface="Roboto Light"/>
              </a:rPr>
              <a:t>Portfolio cumulative returns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Roboto Light"/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sym typeface="Roboto Light"/>
              </a:rPr>
              <a:t>Visualize / Overlay plots: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sym typeface="Roboto Light"/>
              </a:rPr>
              <a:t>Entry/exit positions relative to close price 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sym typeface="Roboto Light"/>
              </a:rPr>
              <a:t>Close price for investment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sym typeface="Roboto Light"/>
              </a:rPr>
              <a:t>Moving Averages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72543-721C-E24A-2ED3-17B1DAFA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77272"/>
            <a:ext cx="6858000" cy="27959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A91E54-2043-A02E-4DAB-45772008B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737" y="6873226"/>
            <a:ext cx="6858000" cy="49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57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ext, projector, automaton&#10;&#10;Description automatically generated">
            <a:extLst>
              <a:ext uri="{FF2B5EF4-FFF2-40B4-BE49-F238E27FC236}">
                <a16:creationId xmlns:a16="http://schemas.microsoft.com/office/drawing/2014/main" id="{AA88B3FD-23E3-26B7-CF0E-1F101716FC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2159929"/>
            <a:ext cx="6858000" cy="4140855"/>
          </a:xfrm>
          <a:prstGeom prst="rect">
            <a:avLst/>
          </a:prstGeom>
        </p:spPr>
      </p:pic>
      <p:sp>
        <p:nvSpPr>
          <p:cNvPr id="2" name="Google Shape;575;p7">
            <a:extLst>
              <a:ext uri="{FF2B5EF4-FFF2-40B4-BE49-F238E27FC236}">
                <a16:creationId xmlns:a16="http://schemas.microsoft.com/office/drawing/2014/main" id="{3FCE22AD-4493-CEB7-341C-06ADB4958BEF}"/>
              </a:ext>
            </a:extLst>
          </p:cNvPr>
          <p:cNvSpPr txBox="1">
            <a:spLocks/>
          </p:cNvSpPr>
          <p:nvPr/>
        </p:nvSpPr>
        <p:spPr>
          <a:xfrm>
            <a:off x="288541" y="2782795"/>
            <a:ext cx="5554698" cy="33828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Roboto Black"/>
              <a:buNone/>
            </a:pPr>
            <a:r>
              <a:rPr lang="en-AU" sz="1800" dirty="0">
                <a:solidFill>
                  <a:schemeClr val="bg1"/>
                </a:solidFill>
                <a:latin typeface="Roboto Black"/>
                <a:ea typeface="Roboto Black"/>
                <a:cs typeface="Roboto Black"/>
                <a:sym typeface="Roboto Black"/>
              </a:rPr>
              <a:t>Standardizing the Data</a:t>
            </a:r>
          </a:p>
        </p:txBody>
      </p:sp>
      <p:sp>
        <p:nvSpPr>
          <p:cNvPr id="3" name="Google Shape;576;p7">
            <a:extLst>
              <a:ext uri="{FF2B5EF4-FFF2-40B4-BE49-F238E27FC236}">
                <a16:creationId xmlns:a16="http://schemas.microsoft.com/office/drawing/2014/main" id="{8DB5E724-AC4A-5402-8B2B-DAC520E5B69F}"/>
              </a:ext>
            </a:extLst>
          </p:cNvPr>
          <p:cNvSpPr txBox="1">
            <a:spLocks/>
          </p:cNvSpPr>
          <p:nvPr/>
        </p:nvSpPr>
        <p:spPr>
          <a:xfrm>
            <a:off x="384022" y="3503020"/>
            <a:ext cx="6089956" cy="18062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instance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Roboto Light"/>
                <a:cs typeface="Arial" panose="020B0604020202020204" pitchFamily="34" charset="0"/>
                <a:sym typeface="Roboto Light"/>
              </a:rPr>
              <a:t>Apply the scaler model to fit the X-train data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Roboto Light"/>
                <a:cs typeface="Arial" panose="020B0604020202020204" pitchFamily="34" charset="0"/>
                <a:sym typeface="Roboto Light"/>
              </a:rPr>
              <a:t>Transform the </a:t>
            </a:r>
            <a:r>
              <a:rPr lang="en-US" sz="1800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Roboto Light"/>
                <a:cs typeface="Arial" panose="020B0604020202020204" pitchFamily="34" charset="0"/>
                <a:sym typeface="Roboto Light"/>
              </a:rPr>
              <a:t>X_train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Roboto Light"/>
                <a:cs typeface="Arial" panose="020B0604020202020204" pitchFamily="34" charset="0"/>
                <a:sym typeface="Roboto Light"/>
              </a:rPr>
              <a:t> and </a:t>
            </a:r>
            <a:r>
              <a:rPr lang="en-US" sz="1800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Roboto Light"/>
                <a:cs typeface="Arial" panose="020B0604020202020204" pitchFamily="34" charset="0"/>
                <a:sym typeface="Roboto Light"/>
              </a:rPr>
              <a:t>X_test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Roboto Light"/>
                <a:cs typeface="Arial" panose="020B0604020202020204" pitchFamily="34" charset="0"/>
                <a:sym typeface="Roboto Light"/>
              </a:rPr>
              <a:t>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Roboto Light"/>
                <a:cs typeface="Arial" panose="020B0604020202020204" pitchFamily="34" charset="0"/>
                <a:sym typeface="Roboto Light"/>
              </a:rPr>
              <a:t>DataFrames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Roboto Light"/>
                <a:cs typeface="Arial" panose="020B0604020202020204" pitchFamily="34" charset="0"/>
                <a:sym typeface="Roboto Light"/>
              </a:rPr>
              <a:t> using the </a:t>
            </a:r>
            <a:r>
              <a:rPr lang="en-US" sz="1800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Roboto Light"/>
                <a:cs typeface="Arial" panose="020B0604020202020204" pitchFamily="34" charset="0"/>
                <a:sym typeface="Roboto Light"/>
              </a:rPr>
              <a:t>X_scaler</a:t>
            </a:r>
            <a:endParaRPr lang="en-US" sz="1800" i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ea typeface="Roboto Light"/>
              <a:cs typeface="Arial" panose="020B0604020202020204" pitchFamily="34" charset="0"/>
              <a:sym typeface="Roboto Light"/>
            </a:endParaRPr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103F8313-5362-9A81-F065-94333C3BC205}"/>
              </a:ext>
            </a:extLst>
          </p:cNvPr>
          <p:cNvSpPr txBox="1">
            <a:spLocks/>
          </p:cNvSpPr>
          <p:nvPr/>
        </p:nvSpPr>
        <p:spPr>
          <a:xfrm>
            <a:off x="193293" y="370830"/>
            <a:ext cx="6484544" cy="551421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t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953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Code/Results</a:t>
            </a:r>
            <a:endParaRPr lang="en-AU" sz="32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777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ext, projector, automaton&#10;&#10;Description automatically generated">
            <a:extLst>
              <a:ext uri="{FF2B5EF4-FFF2-40B4-BE49-F238E27FC236}">
                <a16:creationId xmlns:a16="http://schemas.microsoft.com/office/drawing/2014/main" id="{AA88B3FD-23E3-26B7-CF0E-1F101716FC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946256"/>
            <a:ext cx="6858000" cy="4140855"/>
          </a:xfrm>
          <a:prstGeom prst="rect">
            <a:avLst/>
          </a:prstGeom>
        </p:spPr>
      </p:pic>
      <p:sp>
        <p:nvSpPr>
          <p:cNvPr id="4" name="Google Shape;576;p7">
            <a:extLst>
              <a:ext uri="{FF2B5EF4-FFF2-40B4-BE49-F238E27FC236}">
                <a16:creationId xmlns:a16="http://schemas.microsoft.com/office/drawing/2014/main" id="{523A3F9B-6001-F846-54A4-440A2E8F1B18}"/>
              </a:ext>
            </a:extLst>
          </p:cNvPr>
          <p:cNvSpPr txBox="1">
            <a:spLocks/>
          </p:cNvSpPr>
          <p:nvPr/>
        </p:nvSpPr>
        <p:spPr>
          <a:xfrm>
            <a:off x="441724" y="3016751"/>
            <a:ext cx="6089956" cy="26129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the classifier model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ea typeface="Roboto Light"/>
              <a:cs typeface="Arial" panose="020B0604020202020204" pitchFamily="34" charset="0"/>
              <a:sym typeface="Roboto Ligh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Roboto Light"/>
                <a:cs typeface="Arial" panose="020B0604020202020204" pitchFamily="34" charset="0"/>
                <a:sym typeface="Roboto Light"/>
              </a:rPr>
              <a:t>Fit the model to the data using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Roboto Light"/>
                <a:cs typeface="Arial" panose="020B0604020202020204" pitchFamily="34" charset="0"/>
                <a:sym typeface="Roboto Light"/>
              </a:rPr>
              <a:t>X_train_scaled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Roboto Light"/>
                <a:cs typeface="Arial" panose="020B0604020202020204" pitchFamily="34" charset="0"/>
                <a:sym typeface="Roboto Light"/>
              </a:rPr>
              <a:t> and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Roboto Light"/>
                <a:cs typeface="Arial" panose="020B0604020202020204" pitchFamily="34" charset="0"/>
                <a:sym typeface="Roboto Light"/>
              </a:rPr>
              <a:t>y_train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ea typeface="Roboto Light"/>
              <a:cs typeface="Arial" panose="020B0604020202020204" pitchFamily="34" charset="0"/>
              <a:sym typeface="Roboto Ligh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Roboto Light"/>
                <a:cs typeface="Arial" panose="020B0604020202020204" pitchFamily="34" charset="0"/>
                <a:sym typeface="Roboto Light"/>
              </a:rPr>
              <a:t>Use the trained model to predict the trading signals for the training data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Roboto Light"/>
                <a:cs typeface="Arial" panose="020B0604020202020204" pitchFamily="34" charset="0"/>
                <a:sym typeface="Roboto Light"/>
              </a:rPr>
              <a:t>Display the sample predictions</a:t>
            </a:r>
          </a:p>
        </p:txBody>
      </p:sp>
      <p:sp>
        <p:nvSpPr>
          <p:cNvPr id="5" name="Google Shape;575;p7">
            <a:extLst>
              <a:ext uri="{FF2B5EF4-FFF2-40B4-BE49-F238E27FC236}">
                <a16:creationId xmlns:a16="http://schemas.microsoft.com/office/drawing/2014/main" id="{4FCA18C5-C52D-1059-776F-85B19C0DA02E}"/>
              </a:ext>
            </a:extLst>
          </p:cNvPr>
          <p:cNvSpPr txBox="1">
            <a:spLocks/>
          </p:cNvSpPr>
          <p:nvPr/>
        </p:nvSpPr>
        <p:spPr>
          <a:xfrm>
            <a:off x="205603" y="2227136"/>
            <a:ext cx="5554698" cy="6995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</a:pPr>
            <a:r>
              <a:rPr lang="en-US" sz="1800" b="1" i="0" dirty="0">
                <a:solidFill>
                  <a:srgbClr val="FFFFFF"/>
                </a:solidFill>
                <a:effectLst/>
                <a:latin typeface="Raavi" panose="020B0502040204020203" pitchFamily="34" charset="0"/>
                <a:cs typeface="Raavi" panose="020B0502040204020203" pitchFamily="34" charset="0"/>
              </a:rPr>
              <a:t>Incorporate the SVM Machine Learning Into the Trading Strategy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Roboto Black"/>
              <a:buNone/>
            </a:pPr>
            <a:endParaRPr lang="en-AU" sz="1800" dirty="0">
              <a:solidFill>
                <a:schemeClr val="bg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0C9A16B4-D3CB-AD57-FEEF-F12FB4A3C331}"/>
              </a:ext>
            </a:extLst>
          </p:cNvPr>
          <p:cNvSpPr txBox="1">
            <a:spLocks/>
          </p:cNvSpPr>
          <p:nvPr/>
        </p:nvSpPr>
        <p:spPr>
          <a:xfrm>
            <a:off x="193293" y="370830"/>
            <a:ext cx="6484544" cy="551421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t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953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Code/Results</a:t>
            </a:r>
            <a:endParaRPr lang="en-AU" sz="32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6BE0B4-4684-6B00-A17E-7B437D52E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80" y="4844871"/>
            <a:ext cx="5310420" cy="47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5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Placeholder 19">
            <a:extLst>
              <a:ext uri="{FF2B5EF4-FFF2-40B4-BE49-F238E27FC236}">
                <a16:creationId xmlns:a16="http://schemas.microsoft.com/office/drawing/2014/main" id="{0544D927-BB91-4B93-A29C-C63BED33596E}"/>
              </a:ext>
            </a:extLst>
          </p:cNvPr>
          <p:cNvSpPr txBox="1">
            <a:spLocks/>
          </p:cNvSpPr>
          <p:nvPr/>
        </p:nvSpPr>
        <p:spPr>
          <a:xfrm>
            <a:off x="2460516" y="1506842"/>
            <a:ext cx="985469" cy="51192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80342513-5AD6-9CD8-C89F-8B197CC3F9FC}"/>
              </a:ext>
            </a:extLst>
          </p:cNvPr>
          <p:cNvSpPr txBox="1">
            <a:spLocks/>
          </p:cNvSpPr>
          <p:nvPr/>
        </p:nvSpPr>
        <p:spPr>
          <a:xfrm>
            <a:off x="515738" y="1137824"/>
            <a:ext cx="5472465" cy="632234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Rita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</a:rPr>
              <a:t>Introduction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</a:rPr>
              <a:t>Project Title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</a:rPr>
              <a:t>Project Summary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400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Florante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</a:rPr>
              <a:t>About the Project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</a:rPr>
              <a:t>Project &amp; Modelling Tools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</a:rPr>
              <a:t>Data Preparation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400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Dennis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</a:rPr>
              <a:t>Signal Indicators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400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Lachlan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</a:rPr>
              <a:t>Neural Networks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400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David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</a:rPr>
              <a:t>BTC &amp; Machine Learning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400" dirty="0"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400" dirty="0"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362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ext, projector, automaton&#10;&#10;Description automatically generated">
            <a:extLst>
              <a:ext uri="{FF2B5EF4-FFF2-40B4-BE49-F238E27FC236}">
                <a16:creationId xmlns:a16="http://schemas.microsoft.com/office/drawing/2014/main" id="{AA88B3FD-23E3-26B7-CF0E-1F101716FC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946256"/>
            <a:ext cx="6858000" cy="4140855"/>
          </a:xfrm>
          <a:prstGeom prst="rect">
            <a:avLst/>
          </a:prstGeom>
        </p:spPr>
      </p:pic>
      <p:sp>
        <p:nvSpPr>
          <p:cNvPr id="4" name="Google Shape;576;p7">
            <a:extLst>
              <a:ext uri="{FF2B5EF4-FFF2-40B4-BE49-F238E27FC236}">
                <a16:creationId xmlns:a16="http://schemas.microsoft.com/office/drawing/2014/main" id="{523A3F9B-6001-F846-54A4-440A2E8F1B18}"/>
              </a:ext>
            </a:extLst>
          </p:cNvPr>
          <p:cNvSpPr txBox="1">
            <a:spLocks/>
          </p:cNvSpPr>
          <p:nvPr/>
        </p:nvSpPr>
        <p:spPr>
          <a:xfrm>
            <a:off x="441723" y="2673371"/>
            <a:ext cx="6089956" cy="26129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training_report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classification_report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training_signal_predictions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training_report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ea typeface="Roboto Light"/>
              <a:cs typeface="Arial" panose="020B0604020202020204" pitchFamily="34" charset="0"/>
              <a:sym typeface="Roboto Light"/>
            </a:endParaRPr>
          </a:p>
        </p:txBody>
      </p:sp>
      <p:sp>
        <p:nvSpPr>
          <p:cNvPr id="5" name="Google Shape;575;p7">
            <a:extLst>
              <a:ext uri="{FF2B5EF4-FFF2-40B4-BE49-F238E27FC236}">
                <a16:creationId xmlns:a16="http://schemas.microsoft.com/office/drawing/2014/main" id="{4FCA18C5-C52D-1059-776F-85B19C0DA02E}"/>
              </a:ext>
            </a:extLst>
          </p:cNvPr>
          <p:cNvSpPr txBox="1">
            <a:spLocks/>
          </p:cNvSpPr>
          <p:nvPr/>
        </p:nvSpPr>
        <p:spPr>
          <a:xfrm>
            <a:off x="205603" y="2227136"/>
            <a:ext cx="5554698" cy="6995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</a:pPr>
            <a:r>
              <a:rPr lang="en-US" sz="1800" b="1" i="0" dirty="0">
                <a:solidFill>
                  <a:srgbClr val="FFFFFF"/>
                </a:solidFill>
                <a:effectLst/>
                <a:latin typeface="Raavi" panose="020B0502040204020203" pitchFamily="34" charset="0"/>
                <a:cs typeface="Raavi" panose="020B0502040204020203" pitchFamily="34" charset="0"/>
              </a:rPr>
              <a:t>Evaluate the model using a classification report</a:t>
            </a:r>
            <a:endParaRPr lang="en-AU" sz="1800" dirty="0">
              <a:solidFill>
                <a:schemeClr val="bg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D92BD147-BA5B-0C7C-79A7-84B289B6AFEF}"/>
              </a:ext>
            </a:extLst>
          </p:cNvPr>
          <p:cNvSpPr txBox="1">
            <a:spLocks/>
          </p:cNvSpPr>
          <p:nvPr/>
        </p:nvSpPr>
        <p:spPr>
          <a:xfrm>
            <a:off x="193293" y="370830"/>
            <a:ext cx="6484544" cy="551421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t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953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Code/Results</a:t>
            </a:r>
            <a:endParaRPr lang="en-AU" sz="32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787658-2AC0-94E3-6E53-8B48324B1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806" y="3950688"/>
            <a:ext cx="4064388" cy="161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7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ext, projector, automaton&#10;&#10;Description automatically generated">
            <a:extLst>
              <a:ext uri="{FF2B5EF4-FFF2-40B4-BE49-F238E27FC236}">
                <a16:creationId xmlns:a16="http://schemas.microsoft.com/office/drawing/2014/main" id="{AA88B3FD-23E3-26B7-CF0E-1F101716FC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946256"/>
            <a:ext cx="6858000" cy="4140855"/>
          </a:xfrm>
          <a:prstGeom prst="rect">
            <a:avLst/>
          </a:prstGeom>
        </p:spPr>
      </p:pic>
      <p:sp>
        <p:nvSpPr>
          <p:cNvPr id="2" name="Title 8">
            <a:extLst>
              <a:ext uri="{FF2B5EF4-FFF2-40B4-BE49-F238E27FC236}">
                <a16:creationId xmlns:a16="http://schemas.microsoft.com/office/drawing/2014/main" id="{D92BD147-BA5B-0C7C-79A7-84B289B6AFEF}"/>
              </a:ext>
            </a:extLst>
          </p:cNvPr>
          <p:cNvSpPr txBox="1">
            <a:spLocks/>
          </p:cNvSpPr>
          <p:nvPr/>
        </p:nvSpPr>
        <p:spPr>
          <a:xfrm>
            <a:off x="193293" y="370830"/>
            <a:ext cx="6484544" cy="551421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t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953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Code/Results</a:t>
            </a:r>
            <a:endParaRPr lang="en-AU" sz="32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Google Shape;576;p7">
            <a:extLst>
              <a:ext uri="{FF2B5EF4-FFF2-40B4-BE49-F238E27FC236}">
                <a16:creationId xmlns:a16="http://schemas.microsoft.com/office/drawing/2014/main" id="{434B614E-672B-A50B-8C18-99E89D46CA8F}"/>
              </a:ext>
            </a:extLst>
          </p:cNvPr>
          <p:cNvSpPr txBox="1">
            <a:spLocks/>
          </p:cNvSpPr>
          <p:nvPr/>
        </p:nvSpPr>
        <p:spPr>
          <a:xfrm>
            <a:off x="124964" y="1298747"/>
            <a:ext cx="5795813" cy="4513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None/>
            </a:pPr>
            <a:r>
              <a:rPr lang="en-US" sz="16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Backtesting</a:t>
            </a:r>
            <a:r>
              <a:rPr 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 a Machine Learning Trading Algorithm</a:t>
            </a:r>
            <a:endParaRPr lang="en-US" sz="1600" b="1" dirty="0">
              <a:solidFill>
                <a:schemeClr val="accent1">
                  <a:lumMod val="40000"/>
                  <a:lumOff val="60000"/>
                </a:schemeClr>
              </a:solidFill>
              <a:sym typeface="Roboto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285E3B-6220-1BF1-79CF-2898F2EC9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3" y="5040033"/>
            <a:ext cx="3367027" cy="22233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37849A-C18A-F9A4-C9B7-D8E933396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578" y="4795132"/>
            <a:ext cx="3284986" cy="2492725"/>
          </a:xfrm>
          <a:prstGeom prst="rect">
            <a:avLst/>
          </a:prstGeom>
        </p:spPr>
      </p:pic>
      <p:sp>
        <p:nvSpPr>
          <p:cNvPr id="18" name="Google Shape;576;p7">
            <a:extLst>
              <a:ext uri="{FF2B5EF4-FFF2-40B4-BE49-F238E27FC236}">
                <a16:creationId xmlns:a16="http://schemas.microsoft.com/office/drawing/2014/main" id="{027C202B-2483-40A0-7B08-2B5BEEF7D691}"/>
              </a:ext>
            </a:extLst>
          </p:cNvPr>
          <p:cNvSpPr txBox="1">
            <a:spLocks/>
          </p:cNvSpPr>
          <p:nvPr/>
        </p:nvSpPr>
        <p:spPr>
          <a:xfrm>
            <a:off x="29361" y="4160170"/>
            <a:ext cx="5795813" cy="4274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Create a new empty predictions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DataFrame</a:t>
            </a: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ea typeface="Roboto Light"/>
              <a:cs typeface="Roboto Light"/>
              <a:sym typeface="Roboto Light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Roboto Light"/>
                <a:cs typeface="Roboto Light"/>
                <a:sym typeface="Roboto Light"/>
              </a:rPr>
              <a:t>Calculate and plot the cumulative returns for the `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Roboto Light"/>
                <a:cs typeface="Roboto Light"/>
                <a:sym typeface="Roboto Light"/>
              </a:rPr>
              <a:t>actual_returns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Roboto Light"/>
                <a:cs typeface="Roboto Light"/>
                <a:sym typeface="Roboto Light"/>
              </a:rPr>
              <a:t>` and the `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Roboto Light"/>
                <a:cs typeface="Roboto Light"/>
                <a:sym typeface="Roboto Light"/>
              </a:rPr>
              <a:t>trading_algorithm_returns</a:t>
            </a: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" name="Google Shape;576;p7">
            <a:extLst>
              <a:ext uri="{FF2B5EF4-FFF2-40B4-BE49-F238E27FC236}">
                <a16:creationId xmlns:a16="http://schemas.microsoft.com/office/drawing/2014/main" id="{5A3420DB-67B6-10B2-5BA0-0DC076781B43}"/>
              </a:ext>
            </a:extLst>
          </p:cNvPr>
          <p:cNvSpPr txBox="1">
            <a:spLocks/>
          </p:cNvSpPr>
          <p:nvPr/>
        </p:nvSpPr>
        <p:spPr>
          <a:xfrm>
            <a:off x="124963" y="1724925"/>
            <a:ext cx="5795813" cy="7585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Use the trained model to predict the trading signals for the testing data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Roboto Light"/>
                <a:cs typeface="Roboto Light"/>
                <a:sym typeface="Roboto Light"/>
              </a:rPr>
              <a:t>Evaluate the model's ability to predict the trading signal for the testing data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None/>
            </a:pP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36FA4-2124-2D2C-E95A-3A7763E9F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19" y="2372176"/>
            <a:ext cx="4012107" cy="158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84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ext, projector, automaton&#10;&#10;Description automatically generated">
            <a:extLst>
              <a:ext uri="{FF2B5EF4-FFF2-40B4-BE49-F238E27FC236}">
                <a16:creationId xmlns:a16="http://schemas.microsoft.com/office/drawing/2014/main" id="{AA88B3FD-23E3-26B7-CF0E-1F101716FC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946256"/>
            <a:ext cx="6858000" cy="4140855"/>
          </a:xfrm>
          <a:prstGeom prst="rect">
            <a:avLst/>
          </a:prstGeom>
        </p:spPr>
      </p:pic>
      <p:sp>
        <p:nvSpPr>
          <p:cNvPr id="2" name="Title 8">
            <a:extLst>
              <a:ext uri="{FF2B5EF4-FFF2-40B4-BE49-F238E27FC236}">
                <a16:creationId xmlns:a16="http://schemas.microsoft.com/office/drawing/2014/main" id="{D92BD147-BA5B-0C7C-79A7-84B289B6AFEF}"/>
              </a:ext>
            </a:extLst>
          </p:cNvPr>
          <p:cNvSpPr txBox="1">
            <a:spLocks/>
          </p:cNvSpPr>
          <p:nvPr/>
        </p:nvSpPr>
        <p:spPr>
          <a:xfrm>
            <a:off x="193293" y="370830"/>
            <a:ext cx="6484544" cy="551421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t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953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Code/Results</a:t>
            </a:r>
            <a:endParaRPr lang="en-AU" sz="32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Google Shape;576;p7">
            <a:extLst>
              <a:ext uri="{FF2B5EF4-FFF2-40B4-BE49-F238E27FC236}">
                <a16:creationId xmlns:a16="http://schemas.microsoft.com/office/drawing/2014/main" id="{434B614E-672B-A50B-8C18-99E89D46CA8F}"/>
              </a:ext>
            </a:extLst>
          </p:cNvPr>
          <p:cNvSpPr txBox="1">
            <a:spLocks/>
          </p:cNvSpPr>
          <p:nvPr/>
        </p:nvSpPr>
        <p:spPr>
          <a:xfrm>
            <a:off x="193293" y="1205025"/>
            <a:ext cx="5795813" cy="4513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None/>
            </a:pPr>
            <a:r>
              <a:rPr 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Add Logistic Regression Model</a:t>
            </a:r>
            <a:endParaRPr lang="en-US" sz="1600" b="1" dirty="0">
              <a:solidFill>
                <a:schemeClr val="accent1">
                  <a:lumMod val="40000"/>
                  <a:lumOff val="60000"/>
                </a:schemeClr>
              </a:solidFill>
              <a:sym typeface="Roboto Light"/>
            </a:endParaRPr>
          </a:p>
        </p:txBody>
      </p:sp>
      <p:sp>
        <p:nvSpPr>
          <p:cNvPr id="19" name="Google Shape;576;p7">
            <a:extLst>
              <a:ext uri="{FF2B5EF4-FFF2-40B4-BE49-F238E27FC236}">
                <a16:creationId xmlns:a16="http://schemas.microsoft.com/office/drawing/2014/main" id="{5A3420DB-67B6-10B2-5BA0-0DC076781B43}"/>
              </a:ext>
            </a:extLst>
          </p:cNvPr>
          <p:cNvSpPr txBox="1">
            <a:spLocks/>
          </p:cNvSpPr>
          <p:nvPr/>
        </p:nvSpPr>
        <p:spPr>
          <a:xfrm>
            <a:off x="193293" y="1631202"/>
            <a:ext cx="3062864" cy="130157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Create an instance of the </a:t>
            </a:r>
            <a:r>
              <a:rPr lang="en-US" sz="1200" i="1" dirty="0" err="1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LogisticRegression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 Model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Roboto Light"/>
                <a:cs typeface="Roboto Light"/>
                <a:sym typeface="Roboto Light"/>
              </a:rPr>
              <a:t>Fit the </a:t>
            </a:r>
            <a:r>
              <a:rPr lang="en-US" sz="1200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Roboto Light"/>
                <a:cs typeface="Roboto Light"/>
                <a:sym typeface="Roboto Light"/>
              </a:rPr>
              <a:t>LogisticRegression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Roboto Light"/>
                <a:cs typeface="Roboto Light"/>
                <a:sym typeface="Roboto Light"/>
              </a:rPr>
              <a:t> Model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Roboto Light"/>
                <a:cs typeface="Roboto Light"/>
                <a:sym typeface="Roboto Light"/>
              </a:rPr>
              <a:t>Use trained </a:t>
            </a:r>
            <a:r>
              <a:rPr lang="en-US" sz="1200" i="1" dirty="0" err="1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LogisticRegression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 Model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Roboto Light"/>
                <a:cs typeface="Roboto Light"/>
                <a:sym typeface="Roboto Light"/>
              </a:rPr>
              <a:t>Generate Classification report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None/>
            </a:pP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Roboto Light"/>
              <a:cs typeface="Roboto Light"/>
              <a:sym typeface="Roboto Light"/>
            </a:endParaRPr>
          </a:p>
        </p:txBody>
      </p:sp>
      <p:sp>
        <p:nvSpPr>
          <p:cNvPr id="7" name="Google Shape;576;p7">
            <a:extLst>
              <a:ext uri="{FF2B5EF4-FFF2-40B4-BE49-F238E27FC236}">
                <a16:creationId xmlns:a16="http://schemas.microsoft.com/office/drawing/2014/main" id="{8118DEC8-AA10-EC14-0D5B-904F343710D4}"/>
              </a:ext>
            </a:extLst>
          </p:cNvPr>
          <p:cNvSpPr txBox="1">
            <a:spLocks/>
          </p:cNvSpPr>
          <p:nvPr/>
        </p:nvSpPr>
        <p:spPr>
          <a:xfrm>
            <a:off x="3423429" y="1631202"/>
            <a:ext cx="2962503" cy="13811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Use the trained model to predict the trading signals from the testing data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Generate testing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Classifiication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 report using training data and the </a:t>
            </a:r>
            <a:r>
              <a:rPr lang="en-US" sz="1200" i="1" dirty="0" err="1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LogisticRegression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 model’s predictions</a:t>
            </a:r>
          </a:p>
        </p:txBody>
      </p:sp>
      <p:sp>
        <p:nvSpPr>
          <p:cNvPr id="22" name="Google Shape;576;p7">
            <a:extLst>
              <a:ext uri="{FF2B5EF4-FFF2-40B4-BE49-F238E27FC236}">
                <a16:creationId xmlns:a16="http://schemas.microsoft.com/office/drawing/2014/main" id="{3D2017CC-D4C5-7734-B38F-F365455F6AF5}"/>
              </a:ext>
            </a:extLst>
          </p:cNvPr>
          <p:cNvSpPr txBox="1">
            <a:spLocks/>
          </p:cNvSpPr>
          <p:nvPr/>
        </p:nvSpPr>
        <p:spPr>
          <a:xfrm>
            <a:off x="206880" y="4586367"/>
            <a:ext cx="6179052" cy="130157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Calculate and plot the cumulative returns for the `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actual_returns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` and the `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trading_algorithm_returns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`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None/>
            </a:pP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A8DDB53-F6B4-5B9C-86BD-1DE725B58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40" y="5178586"/>
            <a:ext cx="4743450" cy="3552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7E7DA5-410C-E372-2A9C-99F0D80F6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2" y="3012382"/>
            <a:ext cx="3344921" cy="1363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BF7120-F484-0FD7-7FBC-FE90F1764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565" y="3019086"/>
            <a:ext cx="33718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09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ext, projector, automaton&#10;&#10;Description automatically generated">
            <a:extLst>
              <a:ext uri="{FF2B5EF4-FFF2-40B4-BE49-F238E27FC236}">
                <a16:creationId xmlns:a16="http://schemas.microsoft.com/office/drawing/2014/main" id="{AA88B3FD-23E3-26B7-CF0E-1F101716FC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946256"/>
            <a:ext cx="6858000" cy="4140855"/>
          </a:xfrm>
          <a:prstGeom prst="rect">
            <a:avLst/>
          </a:prstGeom>
        </p:spPr>
      </p:pic>
      <p:sp>
        <p:nvSpPr>
          <p:cNvPr id="2" name="Title 8">
            <a:extLst>
              <a:ext uri="{FF2B5EF4-FFF2-40B4-BE49-F238E27FC236}">
                <a16:creationId xmlns:a16="http://schemas.microsoft.com/office/drawing/2014/main" id="{D92BD147-BA5B-0C7C-79A7-84B289B6AFEF}"/>
              </a:ext>
            </a:extLst>
          </p:cNvPr>
          <p:cNvSpPr txBox="1">
            <a:spLocks/>
          </p:cNvSpPr>
          <p:nvPr/>
        </p:nvSpPr>
        <p:spPr>
          <a:xfrm>
            <a:off x="193293" y="370830"/>
            <a:ext cx="6484544" cy="551421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t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953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Code/Results</a:t>
            </a:r>
            <a:endParaRPr lang="en-AU" sz="32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Google Shape;576;p7">
            <a:extLst>
              <a:ext uri="{FF2B5EF4-FFF2-40B4-BE49-F238E27FC236}">
                <a16:creationId xmlns:a16="http://schemas.microsoft.com/office/drawing/2014/main" id="{434B614E-672B-A50B-8C18-99E89D46CA8F}"/>
              </a:ext>
            </a:extLst>
          </p:cNvPr>
          <p:cNvSpPr txBox="1">
            <a:spLocks/>
          </p:cNvSpPr>
          <p:nvPr/>
        </p:nvSpPr>
        <p:spPr>
          <a:xfrm>
            <a:off x="193293" y="1205025"/>
            <a:ext cx="5795813" cy="4513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None/>
            </a:pPr>
            <a:r>
              <a:rPr 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Add Logistic Regression Model (</a:t>
            </a:r>
            <a:r>
              <a:rPr lang="en-US" sz="16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RandomForestClassifer</a:t>
            </a:r>
            <a:r>
              <a:rPr 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)</a:t>
            </a:r>
            <a:endParaRPr lang="en-US" sz="1600" b="1" dirty="0">
              <a:solidFill>
                <a:schemeClr val="accent1">
                  <a:lumMod val="40000"/>
                  <a:lumOff val="60000"/>
                </a:schemeClr>
              </a:solidFill>
              <a:sym typeface="Roboto Light"/>
            </a:endParaRPr>
          </a:p>
        </p:txBody>
      </p:sp>
      <p:sp>
        <p:nvSpPr>
          <p:cNvPr id="19" name="Google Shape;576;p7">
            <a:extLst>
              <a:ext uri="{FF2B5EF4-FFF2-40B4-BE49-F238E27FC236}">
                <a16:creationId xmlns:a16="http://schemas.microsoft.com/office/drawing/2014/main" id="{5A3420DB-67B6-10B2-5BA0-0DC076781B43}"/>
              </a:ext>
            </a:extLst>
          </p:cNvPr>
          <p:cNvSpPr txBox="1">
            <a:spLocks/>
          </p:cNvSpPr>
          <p:nvPr/>
        </p:nvSpPr>
        <p:spPr>
          <a:xfrm>
            <a:off x="193293" y="1631202"/>
            <a:ext cx="6471414" cy="130157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Create an instance of the </a:t>
            </a:r>
            <a:r>
              <a:rPr lang="en-US" sz="1200" i="1" dirty="0" err="1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RandomForestClassifier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 Model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Roboto Light"/>
                <a:cs typeface="Roboto Light"/>
                <a:sym typeface="Roboto Light"/>
              </a:rPr>
              <a:t>Fit the </a:t>
            </a:r>
            <a:r>
              <a:rPr lang="en-US" sz="1200" i="1" dirty="0" err="1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RandomForestClassifier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Roboto Light"/>
                <a:cs typeface="Roboto Light"/>
                <a:sym typeface="Roboto Light"/>
              </a:rPr>
              <a:t> Model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Roboto Light"/>
                <a:cs typeface="Roboto Light"/>
                <a:sym typeface="Roboto Light"/>
              </a:rPr>
              <a:t>Use trained </a:t>
            </a:r>
            <a:r>
              <a:rPr lang="en-US" sz="1200" i="1" dirty="0" err="1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RandomForestClassifier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 Model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Roboto Light"/>
                <a:cs typeface="Roboto Light"/>
                <a:sym typeface="Roboto Light"/>
              </a:rPr>
              <a:t>Generate Classification report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None/>
            </a:pP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" name="Google Shape;576;p7">
            <a:extLst>
              <a:ext uri="{FF2B5EF4-FFF2-40B4-BE49-F238E27FC236}">
                <a16:creationId xmlns:a16="http://schemas.microsoft.com/office/drawing/2014/main" id="{3D2017CC-D4C5-7734-B38F-F365455F6AF5}"/>
              </a:ext>
            </a:extLst>
          </p:cNvPr>
          <p:cNvSpPr txBox="1">
            <a:spLocks/>
          </p:cNvSpPr>
          <p:nvPr/>
        </p:nvSpPr>
        <p:spPr>
          <a:xfrm>
            <a:off x="206880" y="4274138"/>
            <a:ext cx="6179052" cy="3536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Plot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RandomForestClassifier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 returns compared to the `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actual_returns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`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None/>
            </a:pP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B03279-1983-C95A-BAE2-6D618EB6E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68" y="4629635"/>
            <a:ext cx="4781550" cy="3629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1C92DC-1FFC-164E-652B-A75D9D451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67" y="2620764"/>
            <a:ext cx="3620425" cy="157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79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ext, projector, automaton&#10;&#10;Description automatically generated">
            <a:extLst>
              <a:ext uri="{FF2B5EF4-FFF2-40B4-BE49-F238E27FC236}">
                <a16:creationId xmlns:a16="http://schemas.microsoft.com/office/drawing/2014/main" id="{AA88B3FD-23E3-26B7-CF0E-1F101716FC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946256"/>
            <a:ext cx="6858000" cy="4140855"/>
          </a:xfrm>
          <a:prstGeom prst="rect">
            <a:avLst/>
          </a:prstGeom>
        </p:spPr>
      </p:pic>
      <p:sp>
        <p:nvSpPr>
          <p:cNvPr id="2" name="Title 8">
            <a:extLst>
              <a:ext uri="{FF2B5EF4-FFF2-40B4-BE49-F238E27FC236}">
                <a16:creationId xmlns:a16="http://schemas.microsoft.com/office/drawing/2014/main" id="{D92BD147-BA5B-0C7C-79A7-84B289B6AFEF}"/>
              </a:ext>
            </a:extLst>
          </p:cNvPr>
          <p:cNvSpPr txBox="1">
            <a:spLocks/>
          </p:cNvSpPr>
          <p:nvPr/>
        </p:nvSpPr>
        <p:spPr>
          <a:xfrm>
            <a:off x="193293" y="370830"/>
            <a:ext cx="6484544" cy="551421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t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953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Code/Results</a:t>
            </a:r>
            <a:endParaRPr lang="en-AU" sz="32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Google Shape;576;p7">
            <a:extLst>
              <a:ext uri="{FF2B5EF4-FFF2-40B4-BE49-F238E27FC236}">
                <a16:creationId xmlns:a16="http://schemas.microsoft.com/office/drawing/2014/main" id="{434B614E-672B-A50B-8C18-99E89D46CA8F}"/>
              </a:ext>
            </a:extLst>
          </p:cNvPr>
          <p:cNvSpPr txBox="1">
            <a:spLocks/>
          </p:cNvSpPr>
          <p:nvPr/>
        </p:nvSpPr>
        <p:spPr>
          <a:xfrm>
            <a:off x="193293" y="1205025"/>
            <a:ext cx="5795813" cy="4513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None/>
            </a:pPr>
            <a:r>
              <a:rPr 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Compare the performance of the SVM, Logistic Regression, and </a:t>
            </a:r>
            <a:r>
              <a:rPr lang="en-US" sz="16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RandomForestClassifier</a:t>
            </a:r>
            <a:r>
              <a:rPr 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 using the classification reports generated with the testing data</a:t>
            </a:r>
            <a:endParaRPr lang="en-US" sz="1600" b="1" dirty="0">
              <a:solidFill>
                <a:schemeClr val="accent1">
                  <a:lumMod val="40000"/>
                  <a:lumOff val="60000"/>
                </a:schemeClr>
              </a:solidFill>
              <a:sym typeface="Roboto Light"/>
            </a:endParaRPr>
          </a:p>
        </p:txBody>
      </p:sp>
      <p:sp>
        <p:nvSpPr>
          <p:cNvPr id="19" name="Google Shape;576;p7">
            <a:extLst>
              <a:ext uri="{FF2B5EF4-FFF2-40B4-BE49-F238E27FC236}">
                <a16:creationId xmlns:a16="http://schemas.microsoft.com/office/drawing/2014/main" id="{5A3420DB-67B6-10B2-5BA0-0DC076781B43}"/>
              </a:ext>
            </a:extLst>
          </p:cNvPr>
          <p:cNvSpPr txBox="1">
            <a:spLocks/>
          </p:cNvSpPr>
          <p:nvPr/>
        </p:nvSpPr>
        <p:spPr>
          <a:xfrm>
            <a:off x="1486835" y="2298020"/>
            <a:ext cx="6471414" cy="3823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Roboto Light"/>
                <a:cs typeface="Roboto Light"/>
                <a:sym typeface="Roboto Light"/>
              </a:rPr>
              <a:t>Generate SVM Classification report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None/>
            </a:pP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" name="Google Shape;576;p7">
            <a:extLst>
              <a:ext uri="{FF2B5EF4-FFF2-40B4-BE49-F238E27FC236}">
                <a16:creationId xmlns:a16="http://schemas.microsoft.com/office/drawing/2014/main" id="{3D2017CC-D4C5-7734-B38F-F365455F6AF5}"/>
              </a:ext>
            </a:extLst>
          </p:cNvPr>
          <p:cNvSpPr txBox="1">
            <a:spLocks/>
          </p:cNvSpPr>
          <p:nvPr/>
        </p:nvSpPr>
        <p:spPr>
          <a:xfrm>
            <a:off x="1473705" y="4336499"/>
            <a:ext cx="6179052" cy="3536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Generate Logistic Regression Classification Report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None/>
            </a:pP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Roboto Light"/>
              <a:cs typeface="Roboto Light"/>
              <a:sym typeface="Roboto Light"/>
            </a:endParaRPr>
          </a:p>
        </p:txBody>
      </p:sp>
      <p:sp>
        <p:nvSpPr>
          <p:cNvPr id="9" name="Google Shape;576;p7">
            <a:extLst>
              <a:ext uri="{FF2B5EF4-FFF2-40B4-BE49-F238E27FC236}">
                <a16:creationId xmlns:a16="http://schemas.microsoft.com/office/drawing/2014/main" id="{6CA45AD8-03A2-F8A0-871A-4D267CA551E8}"/>
              </a:ext>
            </a:extLst>
          </p:cNvPr>
          <p:cNvSpPr txBox="1">
            <a:spLocks/>
          </p:cNvSpPr>
          <p:nvPr/>
        </p:nvSpPr>
        <p:spPr>
          <a:xfrm>
            <a:off x="1425382" y="6346286"/>
            <a:ext cx="6179052" cy="3536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Generate Logistic Regression Classification Report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None/>
            </a:pP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946C02-F0C7-FBE9-739C-7BABB78F0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7" y="2692436"/>
            <a:ext cx="3362325" cy="1514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EFAA60-44E9-ED6C-9F7C-DA22F45F4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637" y="4719648"/>
            <a:ext cx="3371850" cy="1485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882018-9470-C744-331F-75F2797FE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162" y="6708378"/>
            <a:ext cx="33623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71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ext, projector, automaton&#10;&#10;Description automatically generated">
            <a:extLst>
              <a:ext uri="{FF2B5EF4-FFF2-40B4-BE49-F238E27FC236}">
                <a16:creationId xmlns:a16="http://schemas.microsoft.com/office/drawing/2014/main" id="{AA88B3FD-23E3-26B7-CF0E-1F101716FC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946256"/>
            <a:ext cx="6858000" cy="4140855"/>
          </a:xfrm>
          <a:prstGeom prst="rect">
            <a:avLst/>
          </a:prstGeom>
        </p:spPr>
      </p:pic>
      <p:sp>
        <p:nvSpPr>
          <p:cNvPr id="2" name="Title 8">
            <a:extLst>
              <a:ext uri="{FF2B5EF4-FFF2-40B4-BE49-F238E27FC236}">
                <a16:creationId xmlns:a16="http://schemas.microsoft.com/office/drawing/2014/main" id="{D92BD147-BA5B-0C7C-79A7-84B289B6AFEF}"/>
              </a:ext>
            </a:extLst>
          </p:cNvPr>
          <p:cNvSpPr txBox="1">
            <a:spLocks/>
          </p:cNvSpPr>
          <p:nvPr/>
        </p:nvSpPr>
        <p:spPr>
          <a:xfrm>
            <a:off x="193293" y="370830"/>
            <a:ext cx="6484544" cy="551421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t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953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Code/Results</a:t>
            </a:r>
            <a:endParaRPr lang="en-AU" sz="32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Google Shape;576;p7">
            <a:extLst>
              <a:ext uri="{FF2B5EF4-FFF2-40B4-BE49-F238E27FC236}">
                <a16:creationId xmlns:a16="http://schemas.microsoft.com/office/drawing/2014/main" id="{434B614E-672B-A50B-8C18-99E89D46CA8F}"/>
              </a:ext>
            </a:extLst>
          </p:cNvPr>
          <p:cNvSpPr txBox="1">
            <a:spLocks/>
          </p:cNvSpPr>
          <p:nvPr/>
        </p:nvSpPr>
        <p:spPr>
          <a:xfrm>
            <a:off x="193293" y="1205025"/>
            <a:ext cx="5795813" cy="4513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None/>
            </a:pPr>
            <a:r>
              <a:rPr 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Predicting Signals Neural </a:t>
            </a:r>
            <a:r>
              <a:rPr lang="en-US" sz="16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Networds</a:t>
            </a:r>
            <a:endParaRPr lang="en-US" sz="1600" b="1" dirty="0">
              <a:solidFill>
                <a:schemeClr val="accent1">
                  <a:lumMod val="40000"/>
                  <a:lumOff val="60000"/>
                </a:schemeClr>
              </a:solidFill>
              <a:sym typeface="Roboto Light"/>
            </a:endParaRPr>
          </a:p>
        </p:txBody>
      </p:sp>
      <p:sp>
        <p:nvSpPr>
          <p:cNvPr id="19" name="Google Shape;576;p7">
            <a:extLst>
              <a:ext uri="{FF2B5EF4-FFF2-40B4-BE49-F238E27FC236}">
                <a16:creationId xmlns:a16="http://schemas.microsoft.com/office/drawing/2014/main" id="{5A3420DB-67B6-10B2-5BA0-0DC076781B43}"/>
              </a:ext>
            </a:extLst>
          </p:cNvPr>
          <p:cNvSpPr txBox="1">
            <a:spLocks/>
          </p:cNvSpPr>
          <p:nvPr/>
        </p:nvSpPr>
        <p:spPr>
          <a:xfrm>
            <a:off x="193293" y="1631203"/>
            <a:ext cx="6471414" cy="94473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Define the number of inputs for the model = 3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Roboto Light"/>
                <a:cs typeface="Roboto Light"/>
                <a:sym typeface="Roboto Light"/>
              </a:rPr>
              <a:t>Define the number of nodes for the first hidden layer = 10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Define the number of nodes for the second hidden layer = 8 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Roboto Light"/>
                <a:cs typeface="Roboto Light"/>
                <a:sym typeface="Roboto Light"/>
              </a:rPr>
              <a:t>Generate Classification report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None/>
            </a:pP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Roboto Light"/>
              <a:cs typeface="Roboto Light"/>
              <a:sym typeface="Roboto Light"/>
            </a:endParaRPr>
          </a:p>
        </p:txBody>
      </p:sp>
      <p:sp>
        <p:nvSpPr>
          <p:cNvPr id="3" name="Google Shape;576;p7">
            <a:extLst>
              <a:ext uri="{FF2B5EF4-FFF2-40B4-BE49-F238E27FC236}">
                <a16:creationId xmlns:a16="http://schemas.microsoft.com/office/drawing/2014/main" id="{AD499262-A243-A016-B8FE-9CBE6C6185EE}"/>
              </a:ext>
            </a:extLst>
          </p:cNvPr>
          <p:cNvSpPr txBox="1">
            <a:spLocks/>
          </p:cNvSpPr>
          <p:nvPr/>
        </p:nvSpPr>
        <p:spPr>
          <a:xfrm>
            <a:off x="206880" y="2631015"/>
            <a:ext cx="6471414" cy="94473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Initialising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 the Sequential Number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BD1F1E-80EE-DA32-FCB1-F886E1EE8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975" y="3212334"/>
            <a:ext cx="42291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13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ext, projector, automaton&#10;&#10;Description automatically generated">
            <a:extLst>
              <a:ext uri="{FF2B5EF4-FFF2-40B4-BE49-F238E27FC236}">
                <a16:creationId xmlns:a16="http://schemas.microsoft.com/office/drawing/2014/main" id="{AA88B3FD-23E3-26B7-CF0E-1F101716FC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946256"/>
            <a:ext cx="6858000" cy="4140855"/>
          </a:xfrm>
          <a:prstGeom prst="rect">
            <a:avLst/>
          </a:prstGeom>
        </p:spPr>
      </p:pic>
      <p:sp>
        <p:nvSpPr>
          <p:cNvPr id="2" name="Title 8">
            <a:extLst>
              <a:ext uri="{FF2B5EF4-FFF2-40B4-BE49-F238E27FC236}">
                <a16:creationId xmlns:a16="http://schemas.microsoft.com/office/drawing/2014/main" id="{D92BD147-BA5B-0C7C-79A7-84B289B6AFEF}"/>
              </a:ext>
            </a:extLst>
          </p:cNvPr>
          <p:cNvSpPr txBox="1">
            <a:spLocks/>
          </p:cNvSpPr>
          <p:nvPr/>
        </p:nvSpPr>
        <p:spPr>
          <a:xfrm>
            <a:off x="193293" y="370830"/>
            <a:ext cx="6484544" cy="551421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t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953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Code/Results</a:t>
            </a:r>
            <a:endParaRPr lang="en-AU" sz="32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Google Shape;576;p7">
            <a:extLst>
              <a:ext uri="{FF2B5EF4-FFF2-40B4-BE49-F238E27FC236}">
                <a16:creationId xmlns:a16="http://schemas.microsoft.com/office/drawing/2014/main" id="{434B614E-672B-A50B-8C18-99E89D46CA8F}"/>
              </a:ext>
            </a:extLst>
          </p:cNvPr>
          <p:cNvSpPr txBox="1">
            <a:spLocks/>
          </p:cNvSpPr>
          <p:nvPr/>
        </p:nvSpPr>
        <p:spPr>
          <a:xfrm>
            <a:off x="193293" y="1205025"/>
            <a:ext cx="5795813" cy="4513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None/>
            </a:pPr>
            <a:r>
              <a:rPr 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Predicting Signals Neural </a:t>
            </a:r>
            <a:r>
              <a:rPr lang="en-US" sz="16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Networds</a:t>
            </a:r>
            <a:endParaRPr lang="en-US" sz="1600" b="1" dirty="0">
              <a:solidFill>
                <a:schemeClr val="accent1">
                  <a:lumMod val="40000"/>
                  <a:lumOff val="60000"/>
                </a:schemeClr>
              </a:solidFill>
              <a:sym typeface="Roboto Light"/>
            </a:endParaRPr>
          </a:p>
        </p:txBody>
      </p:sp>
      <p:sp>
        <p:nvSpPr>
          <p:cNvPr id="19" name="Google Shape;576;p7">
            <a:extLst>
              <a:ext uri="{FF2B5EF4-FFF2-40B4-BE49-F238E27FC236}">
                <a16:creationId xmlns:a16="http://schemas.microsoft.com/office/drawing/2014/main" id="{5A3420DB-67B6-10B2-5BA0-0DC076781B43}"/>
              </a:ext>
            </a:extLst>
          </p:cNvPr>
          <p:cNvSpPr txBox="1">
            <a:spLocks/>
          </p:cNvSpPr>
          <p:nvPr/>
        </p:nvSpPr>
        <p:spPr>
          <a:xfrm>
            <a:off x="193293" y="1631203"/>
            <a:ext cx="6471414" cy="94473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Roboto Light"/>
                <a:cs typeface="Roboto Light"/>
                <a:sym typeface="Roboto Light"/>
              </a:rPr>
              <a:t>Compile the Sequential Model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Fit the model using 100 epochs and the training data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0548763-FEC2-2E15-6E13-6A276BDCE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Compile the Sequential model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8AF463-E803-58F5-1661-F39DCA901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42" y="2353645"/>
            <a:ext cx="4456206" cy="64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57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ext, projector, automaton&#10;&#10;Description automatically generated">
            <a:extLst>
              <a:ext uri="{FF2B5EF4-FFF2-40B4-BE49-F238E27FC236}">
                <a16:creationId xmlns:a16="http://schemas.microsoft.com/office/drawing/2014/main" id="{AA88B3FD-23E3-26B7-CF0E-1F101716FC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946256"/>
            <a:ext cx="6858000" cy="4140855"/>
          </a:xfrm>
          <a:prstGeom prst="rect">
            <a:avLst/>
          </a:prstGeom>
        </p:spPr>
      </p:pic>
      <p:sp>
        <p:nvSpPr>
          <p:cNvPr id="2" name="Title 8">
            <a:extLst>
              <a:ext uri="{FF2B5EF4-FFF2-40B4-BE49-F238E27FC236}">
                <a16:creationId xmlns:a16="http://schemas.microsoft.com/office/drawing/2014/main" id="{D92BD147-BA5B-0C7C-79A7-84B289B6AFEF}"/>
              </a:ext>
            </a:extLst>
          </p:cNvPr>
          <p:cNvSpPr txBox="1">
            <a:spLocks/>
          </p:cNvSpPr>
          <p:nvPr/>
        </p:nvSpPr>
        <p:spPr>
          <a:xfrm>
            <a:off x="193293" y="370830"/>
            <a:ext cx="6484544" cy="551421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t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953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Code/Results</a:t>
            </a:r>
            <a:endParaRPr lang="en-AU" sz="32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Google Shape;576;p7">
            <a:extLst>
              <a:ext uri="{FF2B5EF4-FFF2-40B4-BE49-F238E27FC236}">
                <a16:creationId xmlns:a16="http://schemas.microsoft.com/office/drawing/2014/main" id="{434B614E-672B-A50B-8C18-99E89D46CA8F}"/>
              </a:ext>
            </a:extLst>
          </p:cNvPr>
          <p:cNvSpPr txBox="1">
            <a:spLocks/>
          </p:cNvSpPr>
          <p:nvPr/>
        </p:nvSpPr>
        <p:spPr>
          <a:xfrm>
            <a:off x="193293" y="1205025"/>
            <a:ext cx="5795813" cy="4513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None/>
            </a:pPr>
            <a:r>
              <a:rPr 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Predicting Signals Neural </a:t>
            </a:r>
            <a:r>
              <a:rPr lang="en-US" sz="16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Roboto Light"/>
              </a:rPr>
              <a:t>Networds</a:t>
            </a:r>
            <a:endParaRPr lang="en-US" sz="1600" b="1" dirty="0">
              <a:solidFill>
                <a:schemeClr val="accent1">
                  <a:lumMod val="40000"/>
                  <a:lumOff val="60000"/>
                </a:schemeClr>
              </a:solidFill>
              <a:sym typeface="Roboto Light"/>
            </a:endParaRPr>
          </a:p>
        </p:txBody>
      </p:sp>
      <p:sp>
        <p:nvSpPr>
          <p:cNvPr id="19" name="Google Shape;576;p7">
            <a:extLst>
              <a:ext uri="{FF2B5EF4-FFF2-40B4-BE49-F238E27FC236}">
                <a16:creationId xmlns:a16="http://schemas.microsoft.com/office/drawing/2014/main" id="{5A3420DB-67B6-10B2-5BA0-0DC076781B43}"/>
              </a:ext>
            </a:extLst>
          </p:cNvPr>
          <p:cNvSpPr txBox="1">
            <a:spLocks/>
          </p:cNvSpPr>
          <p:nvPr/>
        </p:nvSpPr>
        <p:spPr>
          <a:xfrm>
            <a:off x="193293" y="1631203"/>
            <a:ext cx="6471414" cy="94473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Roboto Light"/>
                <a:cs typeface="Roboto Light"/>
                <a:sym typeface="Roboto Light"/>
              </a:rPr>
              <a:t>Evaluate the model loss and accuracy metrics using the evaluate method and the test data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Display the evaluation results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0548763-FEC2-2E15-6E13-6A276BDCE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Compile the Sequential model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9AAF6-B774-85ED-B722-A8C0C0679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73" y="2417372"/>
            <a:ext cx="5076825" cy="428625"/>
          </a:xfrm>
          <a:prstGeom prst="rect">
            <a:avLst/>
          </a:prstGeom>
        </p:spPr>
      </p:pic>
      <p:sp>
        <p:nvSpPr>
          <p:cNvPr id="8" name="Google Shape;576;p7">
            <a:extLst>
              <a:ext uri="{FF2B5EF4-FFF2-40B4-BE49-F238E27FC236}">
                <a16:creationId xmlns:a16="http://schemas.microsoft.com/office/drawing/2014/main" id="{43BC6C11-283D-D524-3339-0AD2621AFA4F}"/>
              </a:ext>
            </a:extLst>
          </p:cNvPr>
          <p:cNvSpPr txBox="1">
            <a:spLocks/>
          </p:cNvSpPr>
          <p:nvPr/>
        </p:nvSpPr>
        <p:spPr>
          <a:xfrm>
            <a:off x="206423" y="2868297"/>
            <a:ext cx="6471414" cy="5437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Roboto Light"/>
                <a:cs typeface="Roboto Light"/>
                <a:sym typeface="Roboto Light"/>
              </a:rPr>
              <a:t>Predict the model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ea typeface="Roboto Light"/>
                <a:cs typeface="Roboto Light"/>
                <a:sym typeface="Roboto Light"/>
              </a:rPr>
              <a:t>Display the evaluation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1FA1E6-16B7-6BC0-B8DA-E8C76BE5E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73" y="3497974"/>
            <a:ext cx="3876675" cy="1362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C061D9-FCB8-9839-0B5F-89C8E3E65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573" y="5426094"/>
            <a:ext cx="4724400" cy="3543300"/>
          </a:xfrm>
          <a:prstGeom prst="rect">
            <a:avLst/>
          </a:prstGeom>
        </p:spPr>
      </p:pic>
      <p:sp>
        <p:nvSpPr>
          <p:cNvPr id="17" name="Google Shape;576;p7">
            <a:extLst>
              <a:ext uri="{FF2B5EF4-FFF2-40B4-BE49-F238E27FC236}">
                <a16:creationId xmlns:a16="http://schemas.microsoft.com/office/drawing/2014/main" id="{01714CB5-2E23-9D59-09CB-71A98A2CAFF4}"/>
              </a:ext>
            </a:extLst>
          </p:cNvPr>
          <p:cNvSpPr txBox="1">
            <a:spLocks/>
          </p:cNvSpPr>
          <p:nvPr/>
        </p:nvSpPr>
        <p:spPr>
          <a:xfrm>
            <a:off x="193293" y="5058261"/>
            <a:ext cx="6471414" cy="3849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Roboto Light"/>
                <a:cs typeface="Roboto Light"/>
                <a:sym typeface="Roboto Light"/>
              </a:rPr>
              <a:t>neural_network_algorithm_returns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Roboto Light"/>
                <a:cs typeface="Roboto Light"/>
                <a:sym typeface="Roboto Light"/>
              </a:rPr>
              <a:t> =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Roboto Light"/>
                <a:cs typeface="Roboto Light"/>
                <a:sym typeface="Roboto Light"/>
              </a:rPr>
              <a:t>actual_returns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Roboto Light"/>
                <a:cs typeface="Roboto Light"/>
                <a:sym typeface="Roboto Light"/>
              </a:rPr>
              <a:t> *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Roboto Light"/>
                <a:cs typeface="Roboto Light"/>
                <a:sym typeface="Roboto Light"/>
              </a:rPr>
              <a:t>predicted_signal</a:t>
            </a: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Roboto Light"/>
              <a:cs typeface="Roboto Light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765852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D92BD147-BA5B-0C7C-79A7-84B289B6AFEF}"/>
              </a:ext>
            </a:extLst>
          </p:cNvPr>
          <p:cNvSpPr txBox="1">
            <a:spLocks/>
          </p:cNvSpPr>
          <p:nvPr/>
        </p:nvSpPr>
        <p:spPr>
          <a:xfrm>
            <a:off x="193293" y="370830"/>
            <a:ext cx="6484544" cy="551421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t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953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End of Presentation</a:t>
            </a:r>
            <a:endParaRPr lang="en-AU" sz="32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0548763-FEC2-2E15-6E13-6A276BDCE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Compile the Sequential model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66496-9255-CC40-58BB-FF7F1531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5" y="3781691"/>
            <a:ext cx="6858000" cy="1359966"/>
          </a:xfrm>
        </p:spPr>
        <p:txBody>
          <a:bodyPr/>
          <a:lstStyle/>
          <a:p>
            <a:pPr algn="ctr"/>
            <a:r>
              <a:rPr lang="en-US" sz="8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1615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60548763-FEC2-2E15-6E13-6A276BDCE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Compile the Sequential model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66496-9255-CC40-58BB-FF7F1531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5" y="3781691"/>
            <a:ext cx="6858000" cy="1359966"/>
          </a:xfrm>
        </p:spPr>
        <p:txBody>
          <a:bodyPr/>
          <a:lstStyle/>
          <a:p>
            <a:pPr algn="ctr"/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0623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345E3D-A2D8-410A-AB73-7095D6AF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5" y="3635690"/>
            <a:ext cx="6858000" cy="1359966"/>
          </a:xfrm>
        </p:spPr>
        <p:txBody>
          <a:bodyPr/>
          <a:lstStyle/>
          <a:p>
            <a:pPr algn="ctr"/>
            <a:r>
              <a:rPr lang="en-US" sz="8800" dirty="0"/>
              <a:t>Introduction</a:t>
            </a:r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0EE7902B-93D2-48DA-96DF-612C09C146BF}"/>
              </a:ext>
            </a:extLst>
          </p:cNvPr>
          <p:cNvSpPr txBox="1">
            <a:spLocks/>
          </p:cNvSpPr>
          <p:nvPr/>
        </p:nvSpPr>
        <p:spPr>
          <a:xfrm>
            <a:off x="4526268" y="4995656"/>
            <a:ext cx="2136843" cy="59909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2</a:t>
            </a:r>
          </a:p>
        </p:txBody>
      </p:sp>
      <p:sp>
        <p:nvSpPr>
          <p:cNvPr id="58" name="Text Placeholder 19">
            <a:extLst>
              <a:ext uri="{FF2B5EF4-FFF2-40B4-BE49-F238E27FC236}">
                <a16:creationId xmlns:a16="http://schemas.microsoft.com/office/drawing/2014/main" id="{C8C8845D-BBAF-4DBE-A469-86A86C60685C}"/>
              </a:ext>
            </a:extLst>
          </p:cNvPr>
          <p:cNvSpPr txBox="1">
            <a:spLocks/>
          </p:cNvSpPr>
          <p:nvPr/>
        </p:nvSpPr>
        <p:spPr>
          <a:xfrm>
            <a:off x="449955" y="3161689"/>
            <a:ext cx="3144644" cy="618966"/>
          </a:xfrm>
          <a:prstGeom prst="rect">
            <a:avLst/>
          </a:prstGeom>
          <a:noFill/>
        </p:spPr>
        <p:txBody>
          <a:bodyPr lIns="0" tIns="5400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Fintech Bootcamp</a:t>
            </a:r>
          </a:p>
        </p:txBody>
      </p:sp>
      <p:sp>
        <p:nvSpPr>
          <p:cNvPr id="69" name="Text Placeholder 19">
            <a:extLst>
              <a:ext uri="{FF2B5EF4-FFF2-40B4-BE49-F238E27FC236}">
                <a16:creationId xmlns:a16="http://schemas.microsoft.com/office/drawing/2014/main" id="{0544D927-BB91-4B93-A29C-C63BED33596E}"/>
              </a:ext>
            </a:extLst>
          </p:cNvPr>
          <p:cNvSpPr txBox="1">
            <a:spLocks/>
          </p:cNvSpPr>
          <p:nvPr/>
        </p:nvSpPr>
        <p:spPr>
          <a:xfrm>
            <a:off x="2460516" y="1506842"/>
            <a:ext cx="985469" cy="51192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1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345E3D-A2D8-410A-AB73-7095D6AF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166" y="3100431"/>
            <a:ext cx="6858000" cy="1359966"/>
          </a:xfrm>
        </p:spPr>
        <p:txBody>
          <a:bodyPr/>
          <a:lstStyle/>
          <a:p>
            <a:pPr algn="l"/>
            <a:r>
              <a:rPr lang="en-US" sz="2800" dirty="0"/>
              <a:t>Algorithmic</a:t>
            </a:r>
            <a:br>
              <a:rPr lang="en-US" sz="5400" dirty="0"/>
            </a:br>
            <a:r>
              <a:rPr lang="en-US" sz="8800" dirty="0"/>
              <a:t>Trading Bot</a:t>
            </a:r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0EE7902B-93D2-48DA-96DF-612C09C146BF}"/>
              </a:ext>
            </a:extLst>
          </p:cNvPr>
          <p:cNvSpPr txBox="1">
            <a:spLocks/>
          </p:cNvSpPr>
          <p:nvPr/>
        </p:nvSpPr>
        <p:spPr>
          <a:xfrm>
            <a:off x="1969457" y="4734416"/>
            <a:ext cx="836127" cy="51192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1.O</a:t>
            </a:r>
          </a:p>
        </p:txBody>
      </p:sp>
      <p:sp>
        <p:nvSpPr>
          <p:cNvPr id="58" name="Text Placeholder 19">
            <a:extLst>
              <a:ext uri="{FF2B5EF4-FFF2-40B4-BE49-F238E27FC236}">
                <a16:creationId xmlns:a16="http://schemas.microsoft.com/office/drawing/2014/main" id="{C8C8845D-BBAF-4DBE-A469-86A86C60685C}"/>
              </a:ext>
            </a:extLst>
          </p:cNvPr>
          <p:cNvSpPr txBox="1">
            <a:spLocks/>
          </p:cNvSpPr>
          <p:nvPr/>
        </p:nvSpPr>
        <p:spPr>
          <a:xfrm>
            <a:off x="2782711" y="4778223"/>
            <a:ext cx="2583447" cy="474081"/>
          </a:xfrm>
          <a:prstGeom prst="rect">
            <a:avLst/>
          </a:prstGeom>
          <a:noFill/>
        </p:spPr>
        <p:txBody>
          <a:bodyPr lIns="0" tIns="5400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Crypto currency</a:t>
            </a:r>
          </a:p>
        </p:txBody>
      </p:sp>
      <p:sp>
        <p:nvSpPr>
          <p:cNvPr id="69" name="Text Placeholder 19">
            <a:extLst>
              <a:ext uri="{FF2B5EF4-FFF2-40B4-BE49-F238E27FC236}">
                <a16:creationId xmlns:a16="http://schemas.microsoft.com/office/drawing/2014/main" id="{0544D927-BB91-4B93-A29C-C63BED33596E}"/>
              </a:ext>
            </a:extLst>
          </p:cNvPr>
          <p:cNvSpPr txBox="1">
            <a:spLocks/>
          </p:cNvSpPr>
          <p:nvPr/>
        </p:nvSpPr>
        <p:spPr>
          <a:xfrm>
            <a:off x="2460516" y="1506842"/>
            <a:ext cx="985469" cy="51192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04A0569-0BF4-4420-8148-6230A86D17A1}"/>
              </a:ext>
            </a:extLst>
          </p:cNvPr>
          <p:cNvSpPr txBox="1">
            <a:spLocks/>
          </p:cNvSpPr>
          <p:nvPr/>
        </p:nvSpPr>
        <p:spPr>
          <a:xfrm>
            <a:off x="85957" y="0"/>
            <a:ext cx="1032417" cy="1506842"/>
          </a:xfrm>
          <a:prstGeom prst="rect">
            <a:avLst/>
          </a:prstGeom>
          <a:solidFill>
            <a:schemeClr val="bg2"/>
          </a:solidFill>
        </p:spPr>
        <p:txBody>
          <a:bodyPr vert="horz" lIns="72000" tIns="108000" rIns="72000" bIns="72000" rtlCol="0" anchor="ctr" anchorCtr="0">
            <a:noAutofit/>
          </a:bodyPr>
          <a:lstStyle>
            <a:lvl1pPr marL="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Project 2</a:t>
            </a:r>
          </a:p>
          <a:p>
            <a:r>
              <a:rPr lang="en-US" sz="1400" dirty="0"/>
              <a:t>FinTech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Boot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Camp</a:t>
            </a:r>
          </a:p>
          <a:p>
            <a:r>
              <a:rPr lang="en-US" dirty="0"/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88815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63965A78-D44A-0754-99DC-C8BFE8419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111" y="110408"/>
            <a:ext cx="1239879" cy="1323432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  <a:reflection endPos="65000" dist="50800" dir="5400000" sy="-100000" algn="bl" rotWithShape="0"/>
          </a:effectLst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A89775B-5E9D-1A14-C69B-073B0BD6B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47959"/>
            <a:ext cx="6869178" cy="187304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B18341-EF25-422E-9244-875589C13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" y="0"/>
            <a:ext cx="1032417" cy="1506842"/>
          </a:xfrm>
        </p:spPr>
        <p:txBody>
          <a:bodyPr/>
          <a:lstStyle/>
          <a:p>
            <a:r>
              <a:rPr lang="en-US" sz="1400" dirty="0"/>
              <a:t>Project 2</a:t>
            </a:r>
          </a:p>
          <a:p>
            <a:r>
              <a:rPr lang="en-US" sz="1400" dirty="0"/>
              <a:t>FinTech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Boot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Camp</a:t>
            </a:r>
          </a:p>
          <a:p>
            <a:r>
              <a:rPr lang="en-US" dirty="0"/>
              <a:t>Group 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345E3D-A2D8-410A-AB73-7095D6AF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215" y="110389"/>
            <a:ext cx="5717786" cy="1359966"/>
          </a:xfrm>
        </p:spPr>
        <p:txBody>
          <a:bodyPr/>
          <a:lstStyle/>
          <a:p>
            <a:pPr algn="l"/>
            <a:r>
              <a:rPr lang="en-US" sz="2800" dirty="0"/>
              <a:t>Algorithmic</a:t>
            </a:r>
            <a:br>
              <a:rPr lang="en-US" sz="5400" dirty="0"/>
            </a:br>
            <a:r>
              <a:rPr lang="en-US" sz="8800" dirty="0"/>
              <a:t>Trading Bot</a:t>
            </a:r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0EE7902B-93D2-48DA-96DF-612C09C146BF}"/>
              </a:ext>
            </a:extLst>
          </p:cNvPr>
          <p:cNvSpPr txBox="1">
            <a:spLocks/>
          </p:cNvSpPr>
          <p:nvPr/>
        </p:nvSpPr>
        <p:spPr>
          <a:xfrm>
            <a:off x="1367292" y="1744374"/>
            <a:ext cx="836127" cy="51192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1.O</a:t>
            </a:r>
          </a:p>
        </p:txBody>
      </p:sp>
      <p:sp>
        <p:nvSpPr>
          <p:cNvPr id="58" name="Text Placeholder 19">
            <a:extLst>
              <a:ext uri="{FF2B5EF4-FFF2-40B4-BE49-F238E27FC236}">
                <a16:creationId xmlns:a16="http://schemas.microsoft.com/office/drawing/2014/main" id="{C8C8845D-BBAF-4DBE-A469-86A86C60685C}"/>
              </a:ext>
            </a:extLst>
          </p:cNvPr>
          <p:cNvSpPr txBox="1">
            <a:spLocks/>
          </p:cNvSpPr>
          <p:nvPr/>
        </p:nvSpPr>
        <p:spPr>
          <a:xfrm>
            <a:off x="2180546" y="1788181"/>
            <a:ext cx="2583447" cy="474081"/>
          </a:xfrm>
          <a:prstGeom prst="rect">
            <a:avLst/>
          </a:prstGeom>
          <a:noFill/>
        </p:spPr>
        <p:txBody>
          <a:bodyPr lIns="0" tIns="5400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Crypto currency</a:t>
            </a:r>
          </a:p>
        </p:txBody>
      </p:sp>
      <p:sp>
        <p:nvSpPr>
          <p:cNvPr id="69" name="Text Placeholder 19">
            <a:extLst>
              <a:ext uri="{FF2B5EF4-FFF2-40B4-BE49-F238E27FC236}">
                <a16:creationId xmlns:a16="http://schemas.microsoft.com/office/drawing/2014/main" id="{0544D927-BB91-4B93-A29C-C63BED33596E}"/>
              </a:ext>
            </a:extLst>
          </p:cNvPr>
          <p:cNvSpPr txBox="1">
            <a:spLocks/>
          </p:cNvSpPr>
          <p:nvPr/>
        </p:nvSpPr>
        <p:spPr>
          <a:xfrm>
            <a:off x="2460516" y="1506842"/>
            <a:ext cx="985469" cy="51192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9" name="Text Placeholder 19">
            <a:extLst>
              <a:ext uri="{FF2B5EF4-FFF2-40B4-BE49-F238E27FC236}">
                <a16:creationId xmlns:a16="http://schemas.microsoft.com/office/drawing/2014/main" id="{89BE779C-F03C-4352-AFC0-387CA519B291}"/>
              </a:ext>
            </a:extLst>
          </p:cNvPr>
          <p:cNvSpPr txBox="1">
            <a:spLocks/>
          </p:cNvSpPr>
          <p:nvPr/>
        </p:nvSpPr>
        <p:spPr>
          <a:xfrm>
            <a:off x="232067" y="3485931"/>
            <a:ext cx="931024" cy="51192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BTC</a:t>
            </a:r>
          </a:p>
        </p:txBody>
      </p:sp>
      <p:sp>
        <p:nvSpPr>
          <p:cNvPr id="60" name="Text Placeholder 19">
            <a:extLst>
              <a:ext uri="{FF2B5EF4-FFF2-40B4-BE49-F238E27FC236}">
                <a16:creationId xmlns:a16="http://schemas.microsoft.com/office/drawing/2014/main" id="{0207ACE1-7765-4505-9287-C74700610B15}"/>
              </a:ext>
            </a:extLst>
          </p:cNvPr>
          <p:cNvSpPr txBox="1">
            <a:spLocks/>
          </p:cNvSpPr>
          <p:nvPr/>
        </p:nvSpPr>
        <p:spPr>
          <a:xfrm>
            <a:off x="1164857" y="3618919"/>
            <a:ext cx="528660" cy="511928"/>
          </a:xfrm>
          <a:prstGeom prst="rect">
            <a:avLst/>
          </a:prstGeom>
          <a:noFill/>
        </p:spPr>
        <p:txBody>
          <a:bodyPr lIns="0" tIns="5400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Bitcoin</a:t>
            </a:r>
          </a:p>
        </p:txBody>
      </p:sp>
      <p:sp>
        <p:nvSpPr>
          <p:cNvPr id="67" name="Text Placeholder 19">
            <a:extLst>
              <a:ext uri="{FF2B5EF4-FFF2-40B4-BE49-F238E27FC236}">
                <a16:creationId xmlns:a16="http://schemas.microsoft.com/office/drawing/2014/main" id="{DA8DDA54-2E05-4D48-B95A-C9C2777C390A}"/>
              </a:ext>
            </a:extLst>
          </p:cNvPr>
          <p:cNvSpPr txBox="1">
            <a:spLocks/>
          </p:cNvSpPr>
          <p:nvPr/>
        </p:nvSpPr>
        <p:spPr>
          <a:xfrm>
            <a:off x="5261145" y="3485931"/>
            <a:ext cx="919244" cy="51192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ETH</a:t>
            </a:r>
          </a:p>
        </p:txBody>
      </p:sp>
      <p:sp>
        <p:nvSpPr>
          <p:cNvPr id="68" name="Text Placeholder 10">
            <a:extLst>
              <a:ext uri="{FF2B5EF4-FFF2-40B4-BE49-F238E27FC236}">
                <a16:creationId xmlns:a16="http://schemas.microsoft.com/office/drawing/2014/main" id="{862F9E95-1044-4FC6-9560-B3913C56EE09}"/>
              </a:ext>
            </a:extLst>
          </p:cNvPr>
          <p:cNvSpPr txBox="1">
            <a:spLocks/>
          </p:cNvSpPr>
          <p:nvPr/>
        </p:nvSpPr>
        <p:spPr>
          <a:xfrm>
            <a:off x="6159622" y="3636821"/>
            <a:ext cx="528660" cy="511928"/>
          </a:xfrm>
          <a:prstGeom prst="rect">
            <a:avLst/>
          </a:prstGeom>
          <a:noFill/>
        </p:spPr>
        <p:txBody>
          <a:bodyPr lIns="0" tIns="5400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Ethereum</a:t>
            </a:r>
          </a:p>
        </p:txBody>
      </p:sp>
      <p:sp>
        <p:nvSpPr>
          <p:cNvPr id="61" name="Text Placeholder 19">
            <a:extLst>
              <a:ext uri="{FF2B5EF4-FFF2-40B4-BE49-F238E27FC236}">
                <a16:creationId xmlns:a16="http://schemas.microsoft.com/office/drawing/2014/main" id="{C5E15405-4E51-4A4A-BFEC-B78501B77FA3}"/>
              </a:ext>
            </a:extLst>
          </p:cNvPr>
          <p:cNvSpPr txBox="1">
            <a:spLocks/>
          </p:cNvSpPr>
          <p:nvPr/>
        </p:nvSpPr>
        <p:spPr>
          <a:xfrm>
            <a:off x="502392" y="5380739"/>
            <a:ext cx="1478869" cy="40277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05.12.2022</a:t>
            </a:r>
          </a:p>
        </p:txBody>
      </p:sp>
      <p:sp>
        <p:nvSpPr>
          <p:cNvPr id="65" name="Text Placeholder 19">
            <a:extLst>
              <a:ext uri="{FF2B5EF4-FFF2-40B4-BE49-F238E27FC236}">
                <a16:creationId xmlns:a16="http://schemas.microsoft.com/office/drawing/2014/main" id="{E27E1CCD-3526-4F43-A0C8-B6172DAEE1B0}"/>
              </a:ext>
            </a:extLst>
          </p:cNvPr>
          <p:cNvSpPr txBox="1">
            <a:spLocks/>
          </p:cNvSpPr>
          <p:nvPr/>
        </p:nvSpPr>
        <p:spPr>
          <a:xfrm>
            <a:off x="2093757" y="5197119"/>
            <a:ext cx="1307095" cy="51192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DOGE</a:t>
            </a:r>
          </a:p>
        </p:txBody>
      </p:sp>
      <p:sp>
        <p:nvSpPr>
          <p:cNvPr id="66" name="Text Placeholder 19">
            <a:extLst>
              <a:ext uri="{FF2B5EF4-FFF2-40B4-BE49-F238E27FC236}">
                <a16:creationId xmlns:a16="http://schemas.microsoft.com/office/drawing/2014/main" id="{9CBBD6E8-143A-49F0-AAAC-A9F50BFAE1FB}"/>
              </a:ext>
            </a:extLst>
          </p:cNvPr>
          <p:cNvSpPr txBox="1">
            <a:spLocks/>
          </p:cNvSpPr>
          <p:nvPr/>
        </p:nvSpPr>
        <p:spPr>
          <a:xfrm>
            <a:off x="3470574" y="5334360"/>
            <a:ext cx="528660" cy="304975"/>
          </a:xfrm>
          <a:prstGeom prst="rect">
            <a:avLst/>
          </a:prstGeom>
          <a:noFill/>
        </p:spPr>
        <p:txBody>
          <a:bodyPr lIns="0" tIns="5400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Dogecoin</a:t>
            </a:r>
          </a:p>
        </p:txBody>
      </p:sp>
      <p:sp>
        <p:nvSpPr>
          <p:cNvPr id="56" name="Text Placeholder 181">
            <a:extLst>
              <a:ext uri="{FF2B5EF4-FFF2-40B4-BE49-F238E27FC236}">
                <a16:creationId xmlns:a16="http://schemas.microsoft.com/office/drawing/2014/main" id="{3B047788-9896-4519-8279-52ABFCA9E3B8}"/>
              </a:ext>
            </a:extLst>
          </p:cNvPr>
          <p:cNvSpPr txBox="1">
            <a:spLocks/>
          </p:cNvSpPr>
          <p:nvPr/>
        </p:nvSpPr>
        <p:spPr>
          <a:xfrm>
            <a:off x="5478103" y="4653115"/>
            <a:ext cx="1130400" cy="11304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5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</a:t>
            </a:r>
            <a:br>
              <a:rPr lang="en-US" dirty="0"/>
            </a:br>
            <a:r>
              <a:rPr lang="en-US" dirty="0"/>
              <a:t>HOUR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A3725F2D-3F20-47AB-B9A5-E5757F6FF86A}"/>
              </a:ext>
            </a:extLst>
          </p:cNvPr>
          <p:cNvSpPr txBox="1">
            <a:spLocks/>
          </p:cNvSpPr>
          <p:nvPr/>
        </p:nvSpPr>
        <p:spPr>
          <a:xfrm>
            <a:off x="188085" y="6039317"/>
            <a:ext cx="2066864" cy="40277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Goal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393A3EB8-3EBA-4BA7-997A-376D9150E903}"/>
              </a:ext>
            </a:extLst>
          </p:cNvPr>
          <p:cNvSpPr txBox="1">
            <a:spLocks/>
          </p:cNvSpPr>
          <p:nvPr/>
        </p:nvSpPr>
        <p:spPr>
          <a:xfrm>
            <a:off x="199675" y="6479125"/>
            <a:ext cx="1894082" cy="234313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Create an algorithmic trading bot coupled with machine learning that successfully trades and outperforms simple buy and hold above mentioned coins.</a:t>
            </a:r>
            <a:endParaRPr lang="en-US" sz="16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6BE59FCF-FFED-4A34-AAEC-8C22F983D227}"/>
              </a:ext>
            </a:extLst>
          </p:cNvPr>
          <p:cNvSpPr txBox="1">
            <a:spLocks/>
          </p:cNvSpPr>
          <p:nvPr/>
        </p:nvSpPr>
        <p:spPr>
          <a:xfrm>
            <a:off x="2315779" y="6043527"/>
            <a:ext cx="2580510" cy="56408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Predicting trading signal for testing data</a:t>
            </a:r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790FAF88-B084-4A8C-B4BD-4575C4341F24}"/>
              </a:ext>
            </a:extLst>
          </p:cNvPr>
          <p:cNvSpPr txBox="1">
            <a:spLocks/>
          </p:cNvSpPr>
          <p:nvPr/>
        </p:nvSpPr>
        <p:spPr>
          <a:xfrm>
            <a:off x="2670246" y="8125389"/>
            <a:ext cx="421200" cy="424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lIns="0" tIns="0" rIns="0" bIns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94%</a:t>
            </a:r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5E612105-F249-4371-9239-D2FD08CA61C0}"/>
              </a:ext>
            </a:extLst>
          </p:cNvPr>
          <p:cNvSpPr txBox="1">
            <a:spLocks/>
          </p:cNvSpPr>
          <p:nvPr/>
        </p:nvSpPr>
        <p:spPr>
          <a:xfrm>
            <a:off x="3611067" y="8114238"/>
            <a:ext cx="463320" cy="424800"/>
          </a:xfrm>
          <a:prstGeom prst="ellipse">
            <a:avLst/>
          </a:prstGeom>
          <a:solidFill>
            <a:schemeClr val="accent3">
              <a:alpha val="20000"/>
            </a:schemeClr>
          </a:solidFill>
        </p:spPr>
        <p:txBody>
          <a:bodyPr lIns="0" tIns="0" rIns="0" bIns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96%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ACA5A773-11C4-4FE2-BDDF-0F2854BD2E1F}"/>
              </a:ext>
            </a:extLst>
          </p:cNvPr>
          <p:cNvSpPr txBox="1">
            <a:spLocks/>
          </p:cNvSpPr>
          <p:nvPr/>
        </p:nvSpPr>
        <p:spPr>
          <a:xfrm>
            <a:off x="5138581" y="6052792"/>
            <a:ext cx="1674812" cy="390213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108000" rIns="54000" bIns="7200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1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Bot Team Members</a:t>
            </a: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8BA59212-9C54-4951-8C9E-2B22F20AF50E}"/>
              </a:ext>
            </a:extLst>
          </p:cNvPr>
          <p:cNvSpPr txBox="1">
            <a:spLocks/>
          </p:cNvSpPr>
          <p:nvPr/>
        </p:nvSpPr>
        <p:spPr>
          <a:xfrm>
            <a:off x="5143534" y="6449310"/>
            <a:ext cx="1674818" cy="163446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18000" rIns="54000" bIns="7200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Rita Thomas</a:t>
            </a:r>
          </a:p>
          <a:p>
            <a:r>
              <a:rPr 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Dennis </a:t>
            </a:r>
            <a:r>
              <a:rPr lang="en-US" sz="1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Mader</a:t>
            </a:r>
            <a:endParaRPr 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Lachlan Andrews</a:t>
            </a:r>
          </a:p>
          <a:p>
            <a:r>
              <a:rPr 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David Newman</a:t>
            </a:r>
          </a:p>
          <a:p>
            <a:r>
              <a:rPr 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Florante Miranda</a:t>
            </a:r>
          </a:p>
        </p:txBody>
      </p:sp>
      <p:sp>
        <p:nvSpPr>
          <p:cNvPr id="48" name="Picture Placeholder 48" descr="thumbs up icon">
            <a:extLst>
              <a:ext uri="{FF2B5EF4-FFF2-40B4-BE49-F238E27FC236}">
                <a16:creationId xmlns:a16="http://schemas.microsoft.com/office/drawing/2014/main" id="{18E59CD9-FD5B-4D90-A991-8BE2449BF36F}"/>
              </a:ext>
            </a:extLst>
          </p:cNvPr>
          <p:cNvSpPr txBox="1">
            <a:spLocks/>
          </p:cNvSpPr>
          <p:nvPr/>
        </p:nvSpPr>
        <p:spPr>
          <a:xfrm>
            <a:off x="1416208" y="2742902"/>
            <a:ext cx="386165" cy="386165"/>
          </a:xfrm>
          <a:prstGeom prst="ellipse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0" name="Picture Placeholder 48" descr="camera icon">
            <a:extLst>
              <a:ext uri="{FF2B5EF4-FFF2-40B4-BE49-F238E27FC236}">
                <a16:creationId xmlns:a16="http://schemas.microsoft.com/office/drawing/2014/main" id="{10D5880C-3E27-4302-8F58-27725A2D4C62}"/>
              </a:ext>
            </a:extLst>
          </p:cNvPr>
          <p:cNvSpPr txBox="1">
            <a:spLocks/>
          </p:cNvSpPr>
          <p:nvPr/>
        </p:nvSpPr>
        <p:spPr>
          <a:xfrm>
            <a:off x="1757518" y="4324509"/>
            <a:ext cx="386165" cy="386165"/>
          </a:xfrm>
          <a:prstGeom prst="ellipse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17711" t="21592" r="17711" b="23158"/>
            </a:stretch>
          </a:blipFill>
        </p:spPr>
        <p:txBody>
          <a:bodyPr lIns="0" tIns="0" rIns="0" bIns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1" name="Picture Placeholder 48" descr="speech bubble icon">
            <a:extLst>
              <a:ext uri="{FF2B5EF4-FFF2-40B4-BE49-F238E27FC236}">
                <a16:creationId xmlns:a16="http://schemas.microsoft.com/office/drawing/2014/main" id="{F89B2B7D-B7A1-4850-AF0B-C5EDA03E8F35}"/>
              </a:ext>
            </a:extLst>
          </p:cNvPr>
          <p:cNvSpPr txBox="1">
            <a:spLocks/>
          </p:cNvSpPr>
          <p:nvPr/>
        </p:nvSpPr>
        <p:spPr>
          <a:xfrm>
            <a:off x="3185392" y="4472691"/>
            <a:ext cx="504000" cy="504000"/>
          </a:xfrm>
          <a:prstGeom prst="ellipse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 l="14668" t="17509" r="11900" b="19665"/>
            </a:stretch>
          </a:blipFill>
        </p:spPr>
        <p:txBody>
          <a:bodyPr lIns="0" tIns="0" rIns="0" bIns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2" name="Picture Placeholder 48" descr="email icon">
            <a:extLst>
              <a:ext uri="{FF2B5EF4-FFF2-40B4-BE49-F238E27FC236}">
                <a16:creationId xmlns:a16="http://schemas.microsoft.com/office/drawing/2014/main" id="{A2AB63E4-F858-4F2E-9AA6-83CBE42C4FA0}"/>
              </a:ext>
            </a:extLst>
          </p:cNvPr>
          <p:cNvSpPr txBox="1">
            <a:spLocks/>
          </p:cNvSpPr>
          <p:nvPr/>
        </p:nvSpPr>
        <p:spPr>
          <a:xfrm>
            <a:off x="4677392" y="4202365"/>
            <a:ext cx="386165" cy="386165"/>
          </a:xfrm>
          <a:prstGeom prst="ellipse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3" name="Picture Placeholder 48" descr="pen in box icon">
            <a:extLst>
              <a:ext uri="{FF2B5EF4-FFF2-40B4-BE49-F238E27FC236}">
                <a16:creationId xmlns:a16="http://schemas.microsoft.com/office/drawing/2014/main" id="{0E117B05-F6B5-4FAA-B946-E5C7B4D269D6}"/>
              </a:ext>
            </a:extLst>
          </p:cNvPr>
          <p:cNvSpPr txBox="1">
            <a:spLocks/>
          </p:cNvSpPr>
          <p:nvPr/>
        </p:nvSpPr>
        <p:spPr>
          <a:xfrm>
            <a:off x="4855869" y="2813801"/>
            <a:ext cx="504000" cy="504000"/>
          </a:xfrm>
          <a:prstGeom prst="ellipse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 l="22990" t="19938" r="16926" b="22590"/>
            </a:stretch>
          </a:blipFill>
        </p:spPr>
        <p:txBody>
          <a:bodyPr lIns="0" tIns="0" rIns="0" bIns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4" name="Picture Placeholder 48" descr="magnifying glass icon">
            <a:extLst>
              <a:ext uri="{FF2B5EF4-FFF2-40B4-BE49-F238E27FC236}">
                <a16:creationId xmlns:a16="http://schemas.microsoft.com/office/drawing/2014/main" id="{FD610947-524F-4B5F-BBDD-A1F9139C99AE}"/>
              </a:ext>
            </a:extLst>
          </p:cNvPr>
          <p:cNvSpPr txBox="1">
            <a:spLocks/>
          </p:cNvSpPr>
          <p:nvPr/>
        </p:nvSpPr>
        <p:spPr>
          <a:xfrm>
            <a:off x="3513111" y="2522883"/>
            <a:ext cx="386165" cy="386165"/>
          </a:xfrm>
          <a:prstGeom prst="ellipse">
            <a:avLst/>
          </a:pr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 l="17116" t="16888" r="13222" b="16477"/>
            </a:stretch>
          </a:blipFill>
        </p:spPr>
        <p:txBody>
          <a:bodyPr lIns="0" tIns="0" rIns="0" bIns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07DCC05-1657-4C27-9BA9-82E81A1F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81092" y="2278565"/>
            <a:ext cx="5201130" cy="6498120"/>
            <a:chOff x="581092" y="2278565"/>
            <a:chExt cx="5201130" cy="6498120"/>
          </a:xfrm>
        </p:grpSpPr>
        <p:pic>
          <p:nvPicPr>
            <p:cNvPr id="4" name="Graphic 3" descr="decorative elemenets">
              <a:extLst>
                <a:ext uri="{FF2B5EF4-FFF2-40B4-BE49-F238E27FC236}">
                  <a16:creationId xmlns:a16="http://schemas.microsoft.com/office/drawing/2014/main" id="{2727024C-DCFB-41A0-81C5-DD80EB7C3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552458" y="2625557"/>
              <a:ext cx="3582000" cy="2093704"/>
            </a:xfrm>
            <a:prstGeom prst="rect">
              <a:avLst/>
            </a:prstGeom>
          </p:spPr>
        </p:pic>
        <p:pic>
          <p:nvPicPr>
            <p:cNvPr id="5" name="Straight Connector 1" descr="decorative elemenets">
              <a:extLst>
                <a:ext uri="{FF2B5EF4-FFF2-40B4-BE49-F238E27FC236}">
                  <a16:creationId xmlns:a16="http://schemas.microsoft.com/office/drawing/2014/main" id="{6A0953F2-FE54-41B2-8515-FB520D016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149357" y="2818273"/>
              <a:ext cx="1411202" cy="1461600"/>
            </a:xfrm>
            <a:prstGeom prst="rect">
              <a:avLst/>
            </a:prstGeom>
          </p:spPr>
        </p:pic>
        <p:pic>
          <p:nvPicPr>
            <p:cNvPr id="8" name="Straight Connector 2" descr="decorative elemenets">
              <a:extLst>
                <a:ext uri="{FF2B5EF4-FFF2-40B4-BE49-F238E27FC236}">
                  <a16:creationId xmlns:a16="http://schemas.microsoft.com/office/drawing/2014/main" id="{1BCC7AD0-7800-4D02-B7E0-518E4AA8A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711708" y="4484354"/>
              <a:ext cx="912000" cy="216000"/>
            </a:xfrm>
            <a:prstGeom prst="rect">
              <a:avLst/>
            </a:prstGeom>
          </p:spPr>
        </p:pic>
        <p:cxnSp>
          <p:nvCxnSpPr>
            <p:cNvPr id="11" name="Straight Connector 10" descr="decorative elemenets">
              <a:extLst>
                <a:ext uri="{FF2B5EF4-FFF2-40B4-BE49-F238E27FC236}">
                  <a16:creationId xmlns:a16="http://schemas.microsoft.com/office/drawing/2014/main" id="{8AFD8409-659A-47FE-87DF-D10DBDEEE96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40781" y="7424885"/>
              <a:ext cx="2703600" cy="0"/>
            </a:xfrm>
            <a:prstGeom prst="line">
              <a:avLst/>
            </a:prstGeom>
            <a:ln w="9525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 descr="decorative elemenets">
              <a:extLst>
                <a:ext uri="{FF2B5EF4-FFF2-40B4-BE49-F238E27FC236}">
                  <a16:creationId xmlns:a16="http://schemas.microsoft.com/office/drawing/2014/main" id="{B367E397-6F3B-494D-A4C2-45022E3B9204}"/>
                </a:ext>
              </a:extLst>
            </p:cNvPr>
            <p:cNvSpPr/>
            <p:nvPr/>
          </p:nvSpPr>
          <p:spPr>
            <a:xfrm>
              <a:off x="2544498" y="7980561"/>
              <a:ext cx="705600" cy="705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 descr="decorative elemenets">
              <a:extLst>
                <a:ext uri="{FF2B5EF4-FFF2-40B4-BE49-F238E27FC236}">
                  <a16:creationId xmlns:a16="http://schemas.microsoft.com/office/drawing/2014/main" id="{159BCB1D-B9D6-47F1-A9DB-47AD1F5BD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41253" y="7942280"/>
              <a:ext cx="446400" cy="344366"/>
            </a:xfrm>
            <a:prstGeom prst="rect">
              <a:avLst/>
            </a:prstGeom>
          </p:spPr>
        </p:pic>
        <p:sp>
          <p:nvSpPr>
            <p:cNvPr id="20" name="Oval 19" descr="decorative elemenets">
              <a:extLst>
                <a:ext uri="{FF2B5EF4-FFF2-40B4-BE49-F238E27FC236}">
                  <a16:creationId xmlns:a16="http://schemas.microsoft.com/office/drawing/2014/main" id="{F2F8C019-0E83-4072-A44D-A3628E11D778}"/>
                </a:ext>
              </a:extLst>
            </p:cNvPr>
            <p:cNvSpPr/>
            <p:nvPr/>
          </p:nvSpPr>
          <p:spPr>
            <a:xfrm>
              <a:off x="3496493" y="7980561"/>
              <a:ext cx="705600" cy="705600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Graphic 20" descr="decorative elemenets">
              <a:extLst>
                <a:ext uri="{FF2B5EF4-FFF2-40B4-BE49-F238E27FC236}">
                  <a16:creationId xmlns:a16="http://schemas.microsoft.com/office/drawing/2014/main" id="{458EE0CA-80E5-4060-89A8-15284C44A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790954" y="7942280"/>
              <a:ext cx="446164" cy="777600"/>
            </a:xfrm>
            <a:prstGeom prst="rect">
              <a:avLst/>
            </a:prstGeom>
          </p:spPr>
        </p:pic>
        <p:sp>
          <p:nvSpPr>
            <p:cNvPr id="28" name="Oval 27" descr="decorative elemenets">
              <a:extLst>
                <a:ext uri="{FF2B5EF4-FFF2-40B4-BE49-F238E27FC236}">
                  <a16:creationId xmlns:a16="http://schemas.microsoft.com/office/drawing/2014/main" id="{DCEEB2D4-C9F3-4413-A2E0-4A922A23AE02}"/>
                </a:ext>
              </a:extLst>
            </p:cNvPr>
            <p:cNvSpPr/>
            <p:nvPr/>
          </p:nvSpPr>
          <p:spPr>
            <a:xfrm>
              <a:off x="2686698" y="4938696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 descr="decorative elemenets">
              <a:extLst>
                <a:ext uri="{FF2B5EF4-FFF2-40B4-BE49-F238E27FC236}">
                  <a16:creationId xmlns:a16="http://schemas.microsoft.com/office/drawing/2014/main" id="{E7F1B076-8389-4BA5-9B34-3436A5A0A97E}"/>
                </a:ext>
              </a:extLst>
            </p:cNvPr>
            <p:cNvSpPr/>
            <p:nvPr/>
          </p:nvSpPr>
          <p:spPr>
            <a:xfrm>
              <a:off x="581092" y="3239903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 descr="decorative elemenets">
              <a:extLst>
                <a:ext uri="{FF2B5EF4-FFF2-40B4-BE49-F238E27FC236}">
                  <a16:creationId xmlns:a16="http://schemas.microsoft.com/office/drawing/2014/main" id="{747339DC-003C-40DD-A8D1-31406FBADF43}"/>
                </a:ext>
              </a:extLst>
            </p:cNvPr>
            <p:cNvSpPr/>
            <p:nvPr/>
          </p:nvSpPr>
          <p:spPr>
            <a:xfrm>
              <a:off x="5641822" y="3263033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 descr="decorative elemenets">
              <a:extLst>
                <a:ext uri="{FF2B5EF4-FFF2-40B4-BE49-F238E27FC236}">
                  <a16:creationId xmlns:a16="http://schemas.microsoft.com/office/drawing/2014/main" id="{A0761320-7990-44FF-A565-424C4B256A84}"/>
                </a:ext>
              </a:extLst>
            </p:cNvPr>
            <p:cNvSpPr/>
            <p:nvPr/>
          </p:nvSpPr>
          <p:spPr>
            <a:xfrm>
              <a:off x="1171890" y="2498584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 descr="decorative elemenets">
              <a:extLst>
                <a:ext uri="{FF2B5EF4-FFF2-40B4-BE49-F238E27FC236}">
                  <a16:creationId xmlns:a16="http://schemas.microsoft.com/office/drawing/2014/main" id="{02B680C6-15E8-4054-A7D3-545AFF25361F}"/>
                </a:ext>
              </a:extLst>
            </p:cNvPr>
            <p:cNvSpPr/>
            <p:nvPr/>
          </p:nvSpPr>
          <p:spPr>
            <a:xfrm>
              <a:off x="1366375" y="2671384"/>
              <a:ext cx="529200" cy="5292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 descr="decorative elemenets">
              <a:extLst>
                <a:ext uri="{FF2B5EF4-FFF2-40B4-BE49-F238E27FC236}">
                  <a16:creationId xmlns:a16="http://schemas.microsoft.com/office/drawing/2014/main" id="{8891C9F2-FCF1-4727-8FDC-DF0E41CE1A68}"/>
                </a:ext>
              </a:extLst>
            </p:cNvPr>
            <p:cNvSpPr/>
            <p:nvPr/>
          </p:nvSpPr>
          <p:spPr>
            <a:xfrm>
              <a:off x="1513200" y="4080191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 descr="decorative elemenets">
              <a:extLst>
                <a:ext uri="{FF2B5EF4-FFF2-40B4-BE49-F238E27FC236}">
                  <a16:creationId xmlns:a16="http://schemas.microsoft.com/office/drawing/2014/main" id="{5729BA51-ABE1-47D3-9582-4872B29AB027}"/>
                </a:ext>
              </a:extLst>
            </p:cNvPr>
            <p:cNvSpPr/>
            <p:nvPr/>
          </p:nvSpPr>
          <p:spPr>
            <a:xfrm>
              <a:off x="1686000" y="4252991"/>
              <a:ext cx="529200" cy="529200"/>
            </a:xfrm>
            <a:prstGeom prst="ellipse">
              <a:avLst/>
            </a:prstGeom>
            <a:solidFill>
              <a:schemeClr val="accent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 descr="decorative elemenets">
              <a:extLst>
                <a:ext uri="{FF2B5EF4-FFF2-40B4-BE49-F238E27FC236}">
                  <a16:creationId xmlns:a16="http://schemas.microsoft.com/office/drawing/2014/main" id="{78615208-4C16-4D69-BAF7-3A0F97B43A4C}"/>
                </a:ext>
              </a:extLst>
            </p:cNvPr>
            <p:cNvSpPr/>
            <p:nvPr/>
          </p:nvSpPr>
          <p:spPr>
            <a:xfrm>
              <a:off x="3268793" y="2278565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 descr="decorative elemenets">
              <a:extLst>
                <a:ext uri="{FF2B5EF4-FFF2-40B4-BE49-F238E27FC236}">
                  <a16:creationId xmlns:a16="http://schemas.microsoft.com/office/drawing/2014/main" id="{3781D4DD-F9BB-49A0-8DF7-F602C875EDF4}"/>
                </a:ext>
              </a:extLst>
            </p:cNvPr>
            <p:cNvSpPr/>
            <p:nvPr/>
          </p:nvSpPr>
          <p:spPr>
            <a:xfrm>
              <a:off x="3441593" y="2451365"/>
              <a:ext cx="529200" cy="529200"/>
            </a:xfrm>
            <a:prstGeom prst="ellipse">
              <a:avLst/>
            </a:prstGeom>
            <a:solidFill>
              <a:schemeClr val="accent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 descr="decorative elemenets">
              <a:extLst>
                <a:ext uri="{FF2B5EF4-FFF2-40B4-BE49-F238E27FC236}">
                  <a16:creationId xmlns:a16="http://schemas.microsoft.com/office/drawing/2014/main" id="{03D141ED-4F1B-4407-9F36-964B15924698}"/>
                </a:ext>
              </a:extLst>
            </p:cNvPr>
            <p:cNvSpPr/>
            <p:nvPr/>
          </p:nvSpPr>
          <p:spPr>
            <a:xfrm>
              <a:off x="4433074" y="3958047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 descr="decorative elemenets">
              <a:extLst>
                <a:ext uri="{FF2B5EF4-FFF2-40B4-BE49-F238E27FC236}">
                  <a16:creationId xmlns:a16="http://schemas.microsoft.com/office/drawing/2014/main" id="{F92469F7-ECB0-42C2-8CA6-FBB6418B0274}"/>
                </a:ext>
              </a:extLst>
            </p:cNvPr>
            <p:cNvSpPr/>
            <p:nvPr/>
          </p:nvSpPr>
          <p:spPr>
            <a:xfrm>
              <a:off x="2296392" y="3118531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 descr="decorative elemenets">
              <a:extLst>
                <a:ext uri="{FF2B5EF4-FFF2-40B4-BE49-F238E27FC236}">
                  <a16:creationId xmlns:a16="http://schemas.microsoft.com/office/drawing/2014/main" id="{172CD59D-440B-4842-ACB6-6A6BB26BDE5A}"/>
                </a:ext>
              </a:extLst>
            </p:cNvPr>
            <p:cNvSpPr/>
            <p:nvPr/>
          </p:nvSpPr>
          <p:spPr>
            <a:xfrm>
              <a:off x="2469192" y="3291331"/>
              <a:ext cx="529200" cy="5292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 descr="decorative elemenets">
              <a:extLst>
                <a:ext uri="{FF2B5EF4-FFF2-40B4-BE49-F238E27FC236}">
                  <a16:creationId xmlns:a16="http://schemas.microsoft.com/office/drawing/2014/main" id="{E75E1BDF-F8BD-4592-9C7E-372666E46AEE}"/>
                </a:ext>
              </a:extLst>
            </p:cNvPr>
            <p:cNvSpPr/>
            <p:nvPr/>
          </p:nvSpPr>
          <p:spPr>
            <a:xfrm>
              <a:off x="4664422" y="2626537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 descr="decorative elemenets">
              <a:extLst>
                <a:ext uri="{FF2B5EF4-FFF2-40B4-BE49-F238E27FC236}">
                  <a16:creationId xmlns:a16="http://schemas.microsoft.com/office/drawing/2014/main" id="{80258557-9CE4-487E-8818-3ED835D6D6E0}"/>
                </a:ext>
              </a:extLst>
            </p:cNvPr>
            <p:cNvSpPr/>
            <p:nvPr/>
          </p:nvSpPr>
          <p:spPr>
            <a:xfrm>
              <a:off x="4837222" y="2799337"/>
              <a:ext cx="529200" cy="5292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 descr="decorative elemenets">
              <a:extLst>
                <a:ext uri="{FF2B5EF4-FFF2-40B4-BE49-F238E27FC236}">
                  <a16:creationId xmlns:a16="http://schemas.microsoft.com/office/drawing/2014/main" id="{51D3BA69-3CCA-4102-8732-C25BC51C0F21}"/>
                </a:ext>
              </a:extLst>
            </p:cNvPr>
            <p:cNvSpPr/>
            <p:nvPr/>
          </p:nvSpPr>
          <p:spPr>
            <a:xfrm>
              <a:off x="2999992" y="4287291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 descr="decorative elemenets">
              <a:extLst>
                <a:ext uri="{FF2B5EF4-FFF2-40B4-BE49-F238E27FC236}">
                  <a16:creationId xmlns:a16="http://schemas.microsoft.com/office/drawing/2014/main" id="{B3E15125-206F-4838-812F-E6533F6D0B78}"/>
                </a:ext>
              </a:extLst>
            </p:cNvPr>
            <p:cNvSpPr/>
            <p:nvPr/>
          </p:nvSpPr>
          <p:spPr>
            <a:xfrm>
              <a:off x="3172792" y="4460091"/>
              <a:ext cx="529200" cy="5292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5" name="Graphic 54" descr="decorative elemenets">
              <a:extLst>
                <a:ext uri="{FF2B5EF4-FFF2-40B4-BE49-F238E27FC236}">
                  <a16:creationId xmlns:a16="http://schemas.microsoft.com/office/drawing/2014/main" id="{9D50B66D-2341-4CEB-9C2A-FB6594D59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095859" y="4568287"/>
              <a:ext cx="513563" cy="326813"/>
            </a:xfrm>
            <a:prstGeom prst="rect">
              <a:avLst/>
            </a:prstGeom>
          </p:spPr>
        </p:pic>
      </p:grpSp>
      <p:pic>
        <p:nvPicPr>
          <p:cNvPr id="74" name="Graphic 73" descr="Play">
            <a:extLst>
              <a:ext uri="{FF2B5EF4-FFF2-40B4-BE49-F238E27FC236}">
                <a16:creationId xmlns:a16="http://schemas.microsoft.com/office/drawing/2014/main" id="{A51EA8B3-7F91-491E-BBFC-72F4DF95C28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591473" y="3388900"/>
            <a:ext cx="365760" cy="365760"/>
          </a:xfrm>
          <a:prstGeom prst="rect">
            <a:avLst/>
          </a:prstGeom>
        </p:spPr>
      </p:pic>
      <p:pic>
        <p:nvPicPr>
          <p:cNvPr id="78" name="Graphic 77" descr="Thumbs Up Sign">
            <a:extLst>
              <a:ext uri="{FF2B5EF4-FFF2-40B4-BE49-F238E27FC236}">
                <a16:creationId xmlns:a16="http://schemas.microsoft.com/office/drawing/2014/main" id="{17827215-7909-44B0-9947-E549EC37E52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455260" y="2734506"/>
            <a:ext cx="365760" cy="365760"/>
          </a:xfrm>
          <a:prstGeom prst="rect">
            <a:avLst/>
          </a:prstGeom>
        </p:spPr>
      </p:pic>
      <p:sp>
        <p:nvSpPr>
          <p:cNvPr id="80" name="Oval 79" descr="decorative elemenets">
            <a:extLst>
              <a:ext uri="{FF2B5EF4-FFF2-40B4-BE49-F238E27FC236}">
                <a16:creationId xmlns:a16="http://schemas.microsoft.com/office/drawing/2014/main" id="{7453C6DD-9B75-0472-0358-A738EAA076A1}"/>
              </a:ext>
            </a:extLst>
          </p:cNvPr>
          <p:cNvSpPr/>
          <p:nvPr/>
        </p:nvSpPr>
        <p:spPr>
          <a:xfrm>
            <a:off x="4614974" y="4134010"/>
            <a:ext cx="529200" cy="529200"/>
          </a:xfrm>
          <a:prstGeom prst="ellipse">
            <a:avLst/>
          </a:prstGeom>
          <a:solidFill>
            <a:schemeClr val="accent1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2" name="Graphic 81" descr="decorative elemenets">
            <a:extLst>
              <a:ext uri="{FF2B5EF4-FFF2-40B4-BE49-F238E27FC236}">
                <a16:creationId xmlns:a16="http://schemas.microsoft.com/office/drawing/2014/main" id="{A9C000F0-9EF3-72ED-23EC-97F9A83721D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492545" y="4006257"/>
            <a:ext cx="768600" cy="781200"/>
          </a:xfrm>
          <a:prstGeom prst="rect">
            <a:avLst/>
          </a:prstGeom>
        </p:spPr>
      </p:pic>
      <p:sp>
        <p:nvSpPr>
          <p:cNvPr id="83" name="Text Placeholder 19">
            <a:extLst>
              <a:ext uri="{FF2B5EF4-FFF2-40B4-BE49-F238E27FC236}">
                <a16:creationId xmlns:a16="http://schemas.microsoft.com/office/drawing/2014/main" id="{DDA813FB-8E09-D7F3-C4AF-01554BAB3869}"/>
              </a:ext>
            </a:extLst>
          </p:cNvPr>
          <p:cNvSpPr txBox="1">
            <a:spLocks/>
          </p:cNvSpPr>
          <p:nvPr/>
        </p:nvSpPr>
        <p:spPr>
          <a:xfrm>
            <a:off x="4690697" y="4205700"/>
            <a:ext cx="421200" cy="424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lIns="0" tIns="0" rIns="0" bIns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96%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153B3723-5AD7-2188-9664-0679BD7A8626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330068" y="6597915"/>
            <a:ext cx="2697630" cy="1049078"/>
          </a:xfrm>
          <a:prstGeom prst="rect">
            <a:avLst/>
          </a:prstGeom>
        </p:spPr>
      </p:pic>
      <p:sp>
        <p:nvSpPr>
          <p:cNvPr id="6" name="Oval 5" descr="decorative elemenets">
            <a:extLst>
              <a:ext uri="{FF2B5EF4-FFF2-40B4-BE49-F238E27FC236}">
                <a16:creationId xmlns:a16="http://schemas.microsoft.com/office/drawing/2014/main" id="{74459DA7-209A-D135-ABA5-B4B8D0B2ACAF}"/>
              </a:ext>
            </a:extLst>
          </p:cNvPr>
          <p:cNvSpPr/>
          <p:nvPr/>
        </p:nvSpPr>
        <p:spPr>
          <a:xfrm>
            <a:off x="249497" y="5407815"/>
            <a:ext cx="140400" cy="140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4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DDDF8CB-FB7B-66F5-1BF9-488C74A4B8F5}"/>
              </a:ext>
            </a:extLst>
          </p:cNvPr>
          <p:cNvSpPr/>
          <p:nvPr/>
        </p:nvSpPr>
        <p:spPr>
          <a:xfrm>
            <a:off x="172734" y="367658"/>
            <a:ext cx="6484544" cy="55142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9" name="Picture 58" descr="A person in a space suit&#10;&#10;Description automatically generated with low confidence">
            <a:extLst>
              <a:ext uri="{FF2B5EF4-FFF2-40B4-BE49-F238E27FC236}">
                <a16:creationId xmlns:a16="http://schemas.microsoft.com/office/drawing/2014/main" id="{5E111426-D5D7-C73A-1EF8-D3EC490F03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9000"/>
          </a:blip>
          <a:stretch>
            <a:fillRect/>
          </a:stretch>
        </p:blipFill>
        <p:spPr>
          <a:xfrm>
            <a:off x="5738" y="2500417"/>
            <a:ext cx="6858000" cy="4287318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689658AC-4C9C-D8A5-CB8A-C83257162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38" y="381981"/>
            <a:ext cx="6484544" cy="551421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About The Project</a:t>
            </a:r>
            <a:endParaRPr lang="en-AU" sz="32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575;p7">
            <a:extLst>
              <a:ext uri="{FF2B5EF4-FFF2-40B4-BE49-F238E27FC236}">
                <a16:creationId xmlns:a16="http://schemas.microsoft.com/office/drawing/2014/main" id="{CC45DABB-C2F7-EF14-1E3E-07A141771EE2}"/>
              </a:ext>
            </a:extLst>
          </p:cNvPr>
          <p:cNvSpPr txBox="1">
            <a:spLocks/>
          </p:cNvSpPr>
          <p:nvPr/>
        </p:nvSpPr>
        <p:spPr>
          <a:xfrm>
            <a:off x="1914897" y="5268863"/>
            <a:ext cx="1853287" cy="1274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0" fontAlgn="base">
              <a:spcBef>
                <a:spcPts val="0"/>
              </a:spcBef>
              <a:spcAft>
                <a:spcPts val="0"/>
              </a:spcAft>
            </a:pPr>
            <a:r>
              <a:rPr lang="en-US" sz="1200" b="1" i="1" u="none" strike="noStrike" dirty="0">
                <a:solidFill>
                  <a:schemeClr val="tx2">
                    <a:lumMod val="10000"/>
                    <a:lumOff val="90000"/>
                  </a:schemeClr>
                </a:solidFill>
                <a:effectLst/>
                <a:latin typeface="Arial" panose="020B0604020202020204" pitchFamily="34" charset="0"/>
              </a:rPr>
              <a:t>What we are trying to predict/classify with the usage of a machine learning algorithm i.e. </a:t>
            </a:r>
            <a:r>
              <a:rPr lang="en-US" sz="1200" b="1" i="1" u="none" strike="noStrike" dirty="0">
                <a:solidFill>
                  <a:srgbClr val="DF3A42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en-US" sz="1200" b="1" i="1" u="none" strike="noStrike" dirty="0">
                <a:solidFill>
                  <a:schemeClr val="tx2">
                    <a:lumMod val="10000"/>
                    <a:lumOff val="90000"/>
                  </a:schemeClr>
                </a:solidFill>
                <a:effectLst/>
                <a:latin typeface="Arial" panose="020B0604020202020204" pitchFamily="34" charset="0"/>
              </a:rPr>
              <a:t> features for </a:t>
            </a:r>
            <a:r>
              <a:rPr lang="en-US" sz="1200" b="1" i="1" u="none" strike="noStrike" dirty="0">
                <a:solidFill>
                  <a:srgbClr val="F47200"/>
                </a:solidFill>
                <a:effectLst/>
                <a:latin typeface="Arial" panose="020B0604020202020204" pitchFamily="34" charset="0"/>
              </a:rPr>
              <a:t>y</a:t>
            </a:r>
            <a:r>
              <a:rPr lang="en-US" sz="1200" b="1" i="1" u="none" strike="noStrike" dirty="0">
                <a:solidFill>
                  <a:schemeClr val="tx2">
                    <a:lumMod val="10000"/>
                    <a:lumOff val="90000"/>
                  </a:schemeClr>
                </a:solidFill>
                <a:effectLst/>
                <a:latin typeface="Arial" panose="020B0604020202020204" pitchFamily="34" charset="0"/>
              </a:rPr>
              <a:t> prediction</a:t>
            </a:r>
          </a:p>
        </p:txBody>
      </p:sp>
      <p:sp>
        <p:nvSpPr>
          <p:cNvPr id="24" name="Google Shape;576;p7">
            <a:extLst>
              <a:ext uri="{FF2B5EF4-FFF2-40B4-BE49-F238E27FC236}">
                <a16:creationId xmlns:a16="http://schemas.microsoft.com/office/drawing/2014/main" id="{77395C7C-598C-9FE9-3C6C-6BD1B9954EA6}"/>
              </a:ext>
            </a:extLst>
          </p:cNvPr>
          <p:cNvSpPr txBox="1">
            <a:spLocks/>
          </p:cNvSpPr>
          <p:nvPr/>
        </p:nvSpPr>
        <p:spPr>
          <a:xfrm>
            <a:off x="2841540" y="7185938"/>
            <a:ext cx="3215496" cy="13583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Roboto Light"/>
              <a:buNone/>
            </a:pPr>
            <a:r>
              <a:rPr lang="en-US" sz="1200" b="0" i="0" u="none" strike="noStrike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The features we will be using are indicators such as BB, EMA, RSI (possibly more) combined with entry/exit signals in order to predict total portfolio value</a:t>
            </a: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" name="Google Shape;575;p7">
            <a:extLst>
              <a:ext uri="{FF2B5EF4-FFF2-40B4-BE49-F238E27FC236}">
                <a16:creationId xmlns:a16="http://schemas.microsoft.com/office/drawing/2014/main" id="{795C2B67-7F9A-96EE-6E58-3E7243BFE8F7}"/>
              </a:ext>
            </a:extLst>
          </p:cNvPr>
          <p:cNvSpPr txBox="1">
            <a:spLocks/>
          </p:cNvSpPr>
          <p:nvPr/>
        </p:nvSpPr>
        <p:spPr>
          <a:xfrm>
            <a:off x="-208358" y="3082565"/>
            <a:ext cx="1487234" cy="558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Roboto Black"/>
              <a:buNone/>
            </a:pPr>
            <a:r>
              <a:rPr lang="en-AU" sz="1200" b="1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Problem to be solved</a:t>
            </a:r>
            <a:endParaRPr lang="en-AU" sz="1200" dirty="0">
              <a:solidFill>
                <a:schemeClr val="accent1">
                  <a:lumMod val="20000"/>
                  <a:lumOff val="80000"/>
                </a:schemeClr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0" name="Google Shape;576;p7">
            <a:extLst>
              <a:ext uri="{FF2B5EF4-FFF2-40B4-BE49-F238E27FC236}">
                <a16:creationId xmlns:a16="http://schemas.microsoft.com/office/drawing/2014/main" id="{7660F43E-DBA8-AADA-8093-AC9A7E0FF5E1}"/>
              </a:ext>
            </a:extLst>
          </p:cNvPr>
          <p:cNvSpPr txBox="1">
            <a:spLocks/>
          </p:cNvSpPr>
          <p:nvPr/>
        </p:nvSpPr>
        <p:spPr>
          <a:xfrm>
            <a:off x="172734" y="1250343"/>
            <a:ext cx="2728100" cy="183222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Light"/>
              <a:buNone/>
            </a:pPr>
            <a:r>
              <a:rPr lang="en-US" sz="1200" b="0" i="0" u="none" strike="noStrike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The value of crypto is very volatile and often fluctuates by huge amounts within a short period of time. This can leave some investors holding the bag when prices come crashing down</a:t>
            </a: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" name="Google Shape;575;p7">
            <a:extLst>
              <a:ext uri="{FF2B5EF4-FFF2-40B4-BE49-F238E27FC236}">
                <a16:creationId xmlns:a16="http://schemas.microsoft.com/office/drawing/2014/main" id="{8A5ABDCA-59BE-65D1-5ED9-51AFF8A757F0}"/>
              </a:ext>
            </a:extLst>
          </p:cNvPr>
          <p:cNvSpPr txBox="1">
            <a:spLocks/>
          </p:cNvSpPr>
          <p:nvPr/>
        </p:nvSpPr>
        <p:spPr>
          <a:xfrm>
            <a:off x="2289585" y="3209405"/>
            <a:ext cx="2116508" cy="2486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Roboto Black"/>
              <a:buNone/>
            </a:pPr>
            <a:r>
              <a:rPr lang="en-AU" sz="1200" dirty="0">
                <a:solidFill>
                  <a:schemeClr val="bg1"/>
                </a:solidFill>
                <a:latin typeface="Roboto Black"/>
                <a:ea typeface="Roboto Black"/>
                <a:cs typeface="Roboto Black"/>
                <a:sym typeface="Roboto Black"/>
              </a:rPr>
              <a:t>How are we going to solve it</a:t>
            </a:r>
          </a:p>
        </p:txBody>
      </p:sp>
      <p:sp>
        <p:nvSpPr>
          <p:cNvPr id="52" name="Google Shape;576;p7">
            <a:extLst>
              <a:ext uri="{FF2B5EF4-FFF2-40B4-BE49-F238E27FC236}">
                <a16:creationId xmlns:a16="http://schemas.microsoft.com/office/drawing/2014/main" id="{DE0D4EE8-C3EF-4A26-304C-DCFAB96A070C}"/>
              </a:ext>
            </a:extLst>
          </p:cNvPr>
          <p:cNvSpPr txBox="1">
            <a:spLocks/>
          </p:cNvSpPr>
          <p:nvPr/>
        </p:nvSpPr>
        <p:spPr>
          <a:xfrm>
            <a:off x="2956705" y="1265678"/>
            <a:ext cx="3276827" cy="129541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Roboto Light"/>
              <a:buNone/>
            </a:pPr>
            <a:r>
              <a:rPr lang="en-US" sz="1200" b="0" i="0" u="none" strike="noStrike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Creating an algorithmic trading bot coupled with machine learning could help offset some risk as the machine learning portion could potentially predict future prices by using previous price history as a guide</a:t>
            </a: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Roboto Light"/>
              <a:cs typeface="Roboto Light"/>
              <a:sym typeface="Roboto Light"/>
            </a:endParaRPr>
          </a:p>
        </p:txBody>
      </p:sp>
      <p:sp>
        <p:nvSpPr>
          <p:cNvPr id="53" name="Google Shape;575;p7">
            <a:extLst>
              <a:ext uri="{FF2B5EF4-FFF2-40B4-BE49-F238E27FC236}">
                <a16:creationId xmlns:a16="http://schemas.microsoft.com/office/drawing/2014/main" id="{99AD1522-C6E5-2425-BFFA-74854B32A3C2}"/>
              </a:ext>
            </a:extLst>
          </p:cNvPr>
          <p:cNvSpPr txBox="1">
            <a:spLocks/>
          </p:cNvSpPr>
          <p:nvPr/>
        </p:nvSpPr>
        <p:spPr>
          <a:xfrm>
            <a:off x="98048" y="5264047"/>
            <a:ext cx="1664832" cy="55833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Roboto Black"/>
              <a:buNone/>
            </a:pPr>
            <a:r>
              <a:rPr lang="en-US" sz="1200" b="1" i="0" u="none" strike="noStrike" dirty="0">
                <a:solidFill>
                  <a:schemeClr val="tx2">
                    <a:lumMod val="10000"/>
                    <a:lumOff val="90000"/>
                  </a:schemeClr>
                </a:solidFill>
                <a:effectLst/>
                <a:latin typeface="Arial" panose="020B0604020202020204" pitchFamily="34" charset="0"/>
              </a:rPr>
              <a:t>What analysis you might be able to give/insights</a:t>
            </a:r>
            <a:endParaRPr lang="en-AU" sz="1200" dirty="0">
              <a:solidFill>
                <a:schemeClr val="tx2">
                  <a:lumMod val="10000"/>
                  <a:lumOff val="90000"/>
                </a:schemeClr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7" name="Google Shape;576;p7">
            <a:extLst>
              <a:ext uri="{FF2B5EF4-FFF2-40B4-BE49-F238E27FC236}">
                <a16:creationId xmlns:a16="http://schemas.microsoft.com/office/drawing/2014/main" id="{AB7A4521-E52A-4ECB-FAFD-D1849AC301CF}"/>
              </a:ext>
            </a:extLst>
          </p:cNvPr>
          <p:cNvSpPr txBox="1">
            <a:spLocks/>
          </p:cNvSpPr>
          <p:nvPr/>
        </p:nvSpPr>
        <p:spPr>
          <a:xfrm>
            <a:off x="108323" y="6686944"/>
            <a:ext cx="2126862" cy="16097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Roboto Light"/>
              <a:buNone/>
            </a:pPr>
            <a:r>
              <a:rPr lang="en-US" sz="1200" b="0" i="0" u="none" strike="noStrike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Part of our analysis will be to compare different types of free machine learning modules on offer to see which one is better suited for this exercise</a:t>
            </a: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77067C-0767-BC20-B4ED-1181B1BC5785}"/>
              </a:ext>
            </a:extLst>
          </p:cNvPr>
          <p:cNvCxnSpPr>
            <a:cxnSpLocks/>
          </p:cNvCxnSpPr>
          <p:nvPr/>
        </p:nvCxnSpPr>
        <p:spPr>
          <a:xfrm>
            <a:off x="1159726" y="2500417"/>
            <a:ext cx="0" cy="646771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C9B9B2-40EF-7F19-8B16-96C3B4451956}"/>
              </a:ext>
            </a:extLst>
          </p:cNvPr>
          <p:cNvCxnSpPr>
            <a:cxnSpLocks/>
          </p:cNvCxnSpPr>
          <p:nvPr/>
        </p:nvCxnSpPr>
        <p:spPr>
          <a:xfrm>
            <a:off x="3999569" y="2575683"/>
            <a:ext cx="0" cy="646771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4540A4-AFCA-F83E-A9F1-546C75A3A746}"/>
              </a:ext>
            </a:extLst>
          </p:cNvPr>
          <p:cNvCxnSpPr>
            <a:cxnSpLocks/>
          </p:cNvCxnSpPr>
          <p:nvPr/>
        </p:nvCxnSpPr>
        <p:spPr>
          <a:xfrm>
            <a:off x="1148799" y="5931275"/>
            <a:ext cx="0" cy="646771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0D812B-617A-D6E2-508E-CF576D2D03D8}"/>
              </a:ext>
            </a:extLst>
          </p:cNvPr>
          <p:cNvCxnSpPr>
            <a:cxnSpLocks/>
          </p:cNvCxnSpPr>
          <p:nvPr/>
        </p:nvCxnSpPr>
        <p:spPr>
          <a:xfrm>
            <a:off x="2956705" y="6578046"/>
            <a:ext cx="0" cy="646771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55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40" grpId="0"/>
      <p:bldP spid="51" grpId="0"/>
      <p:bldP spid="52" grpId="0"/>
      <p:bldP spid="53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DDCDF98-A684-EEA4-1F45-9D5DC55AB9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>
            <a:off x="0" y="2542903"/>
            <a:ext cx="6858000" cy="3865970"/>
          </a:xfrm>
          <a:prstGeom prst="rect">
            <a:avLst/>
          </a:prstGeom>
        </p:spPr>
      </p:pic>
      <p:sp>
        <p:nvSpPr>
          <p:cNvPr id="25" name="Google Shape;575;p7">
            <a:extLst>
              <a:ext uri="{FF2B5EF4-FFF2-40B4-BE49-F238E27FC236}">
                <a16:creationId xmlns:a16="http://schemas.microsoft.com/office/drawing/2014/main" id="{795C2B67-7F9A-96EE-6E58-3E7243BFE8F7}"/>
              </a:ext>
            </a:extLst>
          </p:cNvPr>
          <p:cNvSpPr txBox="1">
            <a:spLocks/>
          </p:cNvSpPr>
          <p:nvPr/>
        </p:nvSpPr>
        <p:spPr>
          <a:xfrm>
            <a:off x="1684864" y="3480171"/>
            <a:ext cx="1173600" cy="196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Roboto Black"/>
              <a:buNone/>
            </a:pPr>
            <a:endParaRPr lang="en-AU" sz="1200" dirty="0">
              <a:solidFill>
                <a:schemeClr val="bg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" name="Oval 3" descr="decorative elemenets">
            <a:extLst>
              <a:ext uri="{FF2B5EF4-FFF2-40B4-BE49-F238E27FC236}">
                <a16:creationId xmlns:a16="http://schemas.microsoft.com/office/drawing/2014/main" id="{7EE04FE0-8D27-20FD-AFA0-F1986E2372BB}"/>
              </a:ext>
            </a:extLst>
          </p:cNvPr>
          <p:cNvSpPr/>
          <p:nvPr/>
        </p:nvSpPr>
        <p:spPr>
          <a:xfrm>
            <a:off x="5798333" y="464355"/>
            <a:ext cx="140400" cy="140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Google Shape;576;p7">
            <a:extLst>
              <a:ext uri="{FF2B5EF4-FFF2-40B4-BE49-F238E27FC236}">
                <a16:creationId xmlns:a16="http://schemas.microsoft.com/office/drawing/2014/main" id="{D7B75466-41AB-EC9A-9D90-6593631357B8}"/>
              </a:ext>
            </a:extLst>
          </p:cNvPr>
          <p:cNvSpPr txBox="1">
            <a:spLocks/>
          </p:cNvSpPr>
          <p:nvPr/>
        </p:nvSpPr>
        <p:spPr>
          <a:xfrm>
            <a:off x="802539" y="4234634"/>
            <a:ext cx="1982959" cy="5787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hvplot</a:t>
            </a:r>
            <a:r>
              <a:rPr lang="en-AU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matplotlib</a:t>
            </a:r>
          </a:p>
        </p:txBody>
      </p:sp>
      <p:sp>
        <p:nvSpPr>
          <p:cNvPr id="2" name="Google Shape;575;p7">
            <a:extLst>
              <a:ext uri="{FF2B5EF4-FFF2-40B4-BE49-F238E27FC236}">
                <a16:creationId xmlns:a16="http://schemas.microsoft.com/office/drawing/2014/main" id="{B206F7F8-3314-2AE4-9496-D5F11ABC8C0D}"/>
              </a:ext>
            </a:extLst>
          </p:cNvPr>
          <p:cNvSpPr txBox="1">
            <a:spLocks/>
          </p:cNvSpPr>
          <p:nvPr/>
        </p:nvSpPr>
        <p:spPr>
          <a:xfrm>
            <a:off x="488183" y="2705353"/>
            <a:ext cx="1341199" cy="3251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Roboto Black"/>
              <a:buNone/>
            </a:pPr>
            <a:r>
              <a:rPr lang="en-AU" sz="1800" b="1" dirty="0">
                <a:solidFill>
                  <a:schemeClr val="bg1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  <a:sym typeface="Roboto Black"/>
              </a:rPr>
              <a:t>Libraries</a:t>
            </a:r>
          </a:p>
        </p:txBody>
      </p:sp>
      <p:sp>
        <p:nvSpPr>
          <p:cNvPr id="5" name="Google Shape;576;p7">
            <a:extLst>
              <a:ext uri="{FF2B5EF4-FFF2-40B4-BE49-F238E27FC236}">
                <a16:creationId xmlns:a16="http://schemas.microsoft.com/office/drawing/2014/main" id="{E95A5B09-B3F2-830B-B3F0-42CD890E7B2C}"/>
              </a:ext>
            </a:extLst>
          </p:cNvPr>
          <p:cNvSpPr txBox="1">
            <a:spLocks/>
          </p:cNvSpPr>
          <p:nvPr/>
        </p:nvSpPr>
        <p:spPr>
          <a:xfrm>
            <a:off x="871004" y="3150195"/>
            <a:ext cx="3393285" cy="7565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Roboto Light"/>
              <a:buNone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Pandas,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Roboto Light"/>
                <a:cs typeface="Arial" panose="020B0604020202020204" pitchFamily="34" charset="0"/>
                <a:sym typeface="Roboto Light"/>
              </a:rPr>
              <a:t>numpy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Roboto Light"/>
                <a:cs typeface="Arial" panose="020B0604020202020204" pitchFamily="34" charset="0"/>
                <a:sym typeface="Roboto Light"/>
              </a:rPr>
              <a:t>,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Roboto Light"/>
                <a:cs typeface="Arial" panose="020B0604020202020204" pitchFamily="34" charset="0"/>
                <a:sym typeface="Roboto Light"/>
              </a:rPr>
              <a:t>yfinance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Roboto Light"/>
                <a:cs typeface="Arial" panose="020B0604020202020204" pitchFamily="34" charset="0"/>
                <a:sym typeface="Roboto Light"/>
              </a:rPr>
              <a:t>,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Roboto Light"/>
                <a:cs typeface="Arial" panose="020B0604020202020204" pitchFamily="34" charset="0"/>
                <a:sym typeface="Roboto Light"/>
              </a:rPr>
              <a:t>finta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Roboto Light"/>
              <a:cs typeface="Arial" panose="020B0604020202020204" pitchFamily="34" charset="0"/>
              <a:sym typeface="Roboto Light"/>
            </a:endParaRPr>
          </a:p>
        </p:txBody>
      </p:sp>
      <p:sp>
        <p:nvSpPr>
          <p:cNvPr id="15" name="Google Shape;575;p7">
            <a:extLst>
              <a:ext uri="{FF2B5EF4-FFF2-40B4-BE49-F238E27FC236}">
                <a16:creationId xmlns:a16="http://schemas.microsoft.com/office/drawing/2014/main" id="{9283C32D-EE95-C549-8269-AD154E1FFE49}"/>
              </a:ext>
            </a:extLst>
          </p:cNvPr>
          <p:cNvSpPr txBox="1">
            <a:spLocks/>
          </p:cNvSpPr>
          <p:nvPr/>
        </p:nvSpPr>
        <p:spPr>
          <a:xfrm>
            <a:off x="459378" y="3834630"/>
            <a:ext cx="1637046" cy="33828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Roboto Black"/>
              <a:buNone/>
            </a:pPr>
            <a:r>
              <a:rPr lang="en-AU" sz="1800" b="1" dirty="0">
                <a:solidFill>
                  <a:schemeClr val="bg1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  <a:sym typeface="Roboto Black"/>
              </a:rPr>
              <a:t>Applications</a:t>
            </a:r>
          </a:p>
        </p:txBody>
      </p:sp>
      <p:sp>
        <p:nvSpPr>
          <p:cNvPr id="16" name="Google Shape;575;p7">
            <a:extLst>
              <a:ext uri="{FF2B5EF4-FFF2-40B4-BE49-F238E27FC236}">
                <a16:creationId xmlns:a16="http://schemas.microsoft.com/office/drawing/2014/main" id="{0CE58CF2-60DC-DA54-DD50-DAA561EFA122}"/>
              </a:ext>
            </a:extLst>
          </p:cNvPr>
          <p:cNvSpPr txBox="1">
            <a:spLocks/>
          </p:cNvSpPr>
          <p:nvPr/>
        </p:nvSpPr>
        <p:spPr>
          <a:xfrm>
            <a:off x="444383" y="4916141"/>
            <a:ext cx="3393289" cy="42833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Roboto Black"/>
              <a:buNone/>
            </a:pPr>
            <a:r>
              <a:rPr lang="en-AU" sz="1800" b="1" dirty="0">
                <a:solidFill>
                  <a:schemeClr val="bg1"/>
                </a:solidFill>
                <a:latin typeface="Arial" panose="020B0604020202020204" pitchFamily="34" charset="0"/>
                <a:ea typeface="Roboto Black"/>
                <a:cs typeface="Arial" panose="020B0604020202020204" pitchFamily="34" charset="0"/>
                <a:sym typeface="Roboto Black"/>
              </a:rPr>
              <a:t>Deep Learning Modelling</a:t>
            </a:r>
          </a:p>
        </p:txBody>
      </p:sp>
      <p:sp>
        <p:nvSpPr>
          <p:cNvPr id="17" name="Google Shape;576;p7">
            <a:extLst>
              <a:ext uri="{FF2B5EF4-FFF2-40B4-BE49-F238E27FC236}">
                <a16:creationId xmlns:a16="http://schemas.microsoft.com/office/drawing/2014/main" id="{B633B11B-46EA-E490-A08B-6D0A3EA80E14}"/>
              </a:ext>
            </a:extLst>
          </p:cNvPr>
          <p:cNvSpPr txBox="1">
            <a:spLocks/>
          </p:cNvSpPr>
          <p:nvPr/>
        </p:nvSpPr>
        <p:spPr>
          <a:xfrm>
            <a:off x="849921" y="5190157"/>
            <a:ext cx="3236117" cy="95955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Roboto Light"/>
              <a:buNone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Roboto Light"/>
              <a:buNone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Roboto Light"/>
                <a:cs typeface="Arial" panose="020B0604020202020204" pitchFamily="34" charset="0"/>
                <a:sym typeface="Roboto Light"/>
              </a:rPr>
              <a:t>Logistic Regression, Skit-learn,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Roboto Light"/>
                <a:cs typeface="Arial" panose="020B0604020202020204" pitchFamily="34" charset="0"/>
                <a:sym typeface="Roboto Light"/>
              </a:rPr>
              <a:t>Keras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Roboto Light"/>
              <a:cs typeface="Arial" panose="020B0604020202020204" pitchFamily="34" charset="0"/>
              <a:sym typeface="Roboto Light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31C52B-5ADE-5AF5-BDDC-18D69498584E}"/>
              </a:ext>
            </a:extLst>
          </p:cNvPr>
          <p:cNvCxnSpPr>
            <a:cxnSpLocks/>
          </p:cNvCxnSpPr>
          <p:nvPr/>
        </p:nvCxnSpPr>
        <p:spPr>
          <a:xfrm>
            <a:off x="807360" y="3075101"/>
            <a:ext cx="0" cy="646771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38E280-F55F-4F46-187D-47A6E47A1EA3}"/>
              </a:ext>
            </a:extLst>
          </p:cNvPr>
          <p:cNvCxnSpPr>
            <a:cxnSpLocks/>
          </p:cNvCxnSpPr>
          <p:nvPr/>
        </p:nvCxnSpPr>
        <p:spPr>
          <a:xfrm>
            <a:off x="804195" y="4203358"/>
            <a:ext cx="0" cy="646771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ACA1AA-5FE6-A571-1767-67C5406DFE09}"/>
              </a:ext>
            </a:extLst>
          </p:cNvPr>
          <p:cNvCxnSpPr>
            <a:cxnSpLocks/>
          </p:cNvCxnSpPr>
          <p:nvPr/>
        </p:nvCxnSpPr>
        <p:spPr>
          <a:xfrm>
            <a:off x="804099" y="5303096"/>
            <a:ext cx="0" cy="646771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1C81A3D-681B-B250-478C-C9B0DEDC60DD}"/>
              </a:ext>
            </a:extLst>
          </p:cNvPr>
          <p:cNvSpPr/>
          <p:nvPr/>
        </p:nvSpPr>
        <p:spPr>
          <a:xfrm>
            <a:off x="206187" y="367658"/>
            <a:ext cx="6484544" cy="55142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782E307C-1EA4-6BCD-05A1-1A8CE24B27A0}"/>
              </a:ext>
            </a:extLst>
          </p:cNvPr>
          <p:cNvSpPr txBox="1">
            <a:spLocks/>
          </p:cNvSpPr>
          <p:nvPr/>
        </p:nvSpPr>
        <p:spPr>
          <a:xfrm>
            <a:off x="170991" y="381981"/>
            <a:ext cx="6484544" cy="55142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953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Project &amp; Modelling Tools</a:t>
            </a:r>
            <a:endParaRPr lang="en-AU" sz="32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79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2" grpId="0"/>
      <p:bldP spid="2" grpId="0"/>
      <p:bldP spid="5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 descr="A person in a space suit&#10;&#10;Description automatically generated with low confidence">
            <a:extLst>
              <a:ext uri="{FF2B5EF4-FFF2-40B4-BE49-F238E27FC236}">
                <a16:creationId xmlns:a16="http://schemas.microsoft.com/office/drawing/2014/main" id="{5E111426-D5D7-C73A-1EF8-D3EC490F03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</a:blip>
          <a:stretch>
            <a:fillRect/>
          </a:stretch>
        </p:blipFill>
        <p:spPr>
          <a:xfrm>
            <a:off x="0" y="2421779"/>
            <a:ext cx="6858000" cy="4287318"/>
          </a:xfrm>
          <a:prstGeom prst="rect">
            <a:avLst/>
          </a:prstGeom>
        </p:spPr>
      </p:pic>
      <p:sp>
        <p:nvSpPr>
          <p:cNvPr id="23" name="Google Shape;575;p7">
            <a:extLst>
              <a:ext uri="{FF2B5EF4-FFF2-40B4-BE49-F238E27FC236}">
                <a16:creationId xmlns:a16="http://schemas.microsoft.com/office/drawing/2014/main" id="{CC45DABB-C2F7-EF14-1E3E-07A141771EE2}"/>
              </a:ext>
            </a:extLst>
          </p:cNvPr>
          <p:cNvSpPr txBox="1">
            <a:spLocks/>
          </p:cNvSpPr>
          <p:nvPr/>
        </p:nvSpPr>
        <p:spPr>
          <a:xfrm>
            <a:off x="2842200" y="2774614"/>
            <a:ext cx="1173600" cy="956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Roboto Black"/>
              <a:buNone/>
            </a:pPr>
            <a:r>
              <a:rPr lang="en-AU" sz="1200" dirty="0">
                <a:solidFill>
                  <a:schemeClr val="bg1"/>
                </a:solidFill>
                <a:latin typeface="Roboto Black"/>
                <a:ea typeface="Roboto Black"/>
                <a:cs typeface="Roboto Black"/>
                <a:sym typeface="Roboto Black"/>
              </a:rPr>
              <a:t>STEP 2</a:t>
            </a:r>
          </a:p>
        </p:txBody>
      </p:sp>
      <p:sp>
        <p:nvSpPr>
          <p:cNvPr id="24" name="Google Shape;576;p7">
            <a:extLst>
              <a:ext uri="{FF2B5EF4-FFF2-40B4-BE49-F238E27FC236}">
                <a16:creationId xmlns:a16="http://schemas.microsoft.com/office/drawing/2014/main" id="{77395C7C-598C-9FE9-3C6C-6BD1B9954EA6}"/>
              </a:ext>
            </a:extLst>
          </p:cNvPr>
          <p:cNvSpPr txBox="1">
            <a:spLocks/>
          </p:cNvSpPr>
          <p:nvPr/>
        </p:nvSpPr>
        <p:spPr>
          <a:xfrm>
            <a:off x="2842200" y="2961247"/>
            <a:ext cx="2600225" cy="558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Roboto Light"/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Add daily/hourly returns column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Generate the Features and Target Sets</a:t>
            </a: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Roboto Light"/>
              <a:cs typeface="Roboto Light"/>
              <a:sym typeface="Roboto Light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Light"/>
              <a:buNone/>
            </a:pP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" name="Google Shape;575;p7">
            <a:extLst>
              <a:ext uri="{FF2B5EF4-FFF2-40B4-BE49-F238E27FC236}">
                <a16:creationId xmlns:a16="http://schemas.microsoft.com/office/drawing/2014/main" id="{795C2B67-7F9A-96EE-6E58-3E7243BFE8F7}"/>
              </a:ext>
            </a:extLst>
          </p:cNvPr>
          <p:cNvSpPr txBox="1">
            <a:spLocks/>
          </p:cNvSpPr>
          <p:nvPr/>
        </p:nvSpPr>
        <p:spPr>
          <a:xfrm>
            <a:off x="1205732" y="2858262"/>
            <a:ext cx="1173600" cy="196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Roboto Black"/>
              <a:buNone/>
            </a:pPr>
            <a:r>
              <a:rPr lang="en-AU" sz="1200" dirty="0">
                <a:solidFill>
                  <a:schemeClr val="bg1"/>
                </a:solidFill>
                <a:latin typeface="Roboto Black"/>
                <a:ea typeface="Roboto Black"/>
                <a:cs typeface="Roboto Black"/>
                <a:sym typeface="Roboto Black"/>
              </a:rPr>
              <a:t>STEP 1</a:t>
            </a:r>
          </a:p>
        </p:txBody>
      </p:sp>
      <p:sp>
        <p:nvSpPr>
          <p:cNvPr id="40" name="Google Shape;576;p7">
            <a:extLst>
              <a:ext uri="{FF2B5EF4-FFF2-40B4-BE49-F238E27FC236}">
                <a16:creationId xmlns:a16="http://schemas.microsoft.com/office/drawing/2014/main" id="{7660F43E-DBA8-AADA-8093-AC9A7E0FF5E1}"/>
              </a:ext>
            </a:extLst>
          </p:cNvPr>
          <p:cNvSpPr txBox="1">
            <a:spLocks/>
          </p:cNvSpPr>
          <p:nvPr/>
        </p:nvSpPr>
        <p:spPr>
          <a:xfrm>
            <a:off x="0" y="3054462"/>
            <a:ext cx="2600225" cy="6943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Light"/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Take in the data via the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Yfinance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library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(over 2yr; 1h interval) and turn it into a 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dataframe</a:t>
            </a: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" name="Google Shape;575;p7">
            <a:extLst>
              <a:ext uri="{FF2B5EF4-FFF2-40B4-BE49-F238E27FC236}">
                <a16:creationId xmlns:a16="http://schemas.microsoft.com/office/drawing/2014/main" id="{8A5ABDCA-59BE-65D1-5ED9-51AFF8A757F0}"/>
              </a:ext>
            </a:extLst>
          </p:cNvPr>
          <p:cNvSpPr txBox="1">
            <a:spLocks/>
          </p:cNvSpPr>
          <p:nvPr/>
        </p:nvSpPr>
        <p:spPr>
          <a:xfrm>
            <a:off x="1061590" y="5229936"/>
            <a:ext cx="1173600" cy="196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Roboto Black"/>
              <a:buNone/>
            </a:pPr>
            <a:r>
              <a:rPr lang="en-AU" sz="1200" dirty="0">
                <a:solidFill>
                  <a:schemeClr val="bg1"/>
                </a:solidFill>
                <a:latin typeface="Roboto Black"/>
                <a:ea typeface="Roboto Black"/>
                <a:cs typeface="Roboto Black"/>
                <a:sym typeface="Roboto Black"/>
              </a:rPr>
              <a:t>STEP 3</a:t>
            </a:r>
          </a:p>
        </p:txBody>
      </p:sp>
      <p:sp>
        <p:nvSpPr>
          <p:cNvPr id="52" name="Google Shape;576;p7">
            <a:extLst>
              <a:ext uri="{FF2B5EF4-FFF2-40B4-BE49-F238E27FC236}">
                <a16:creationId xmlns:a16="http://schemas.microsoft.com/office/drawing/2014/main" id="{DE0D4EE8-C3EF-4A26-304C-DCFAB96A070C}"/>
              </a:ext>
            </a:extLst>
          </p:cNvPr>
          <p:cNvSpPr txBox="1">
            <a:spLocks/>
          </p:cNvSpPr>
          <p:nvPr/>
        </p:nvSpPr>
        <p:spPr>
          <a:xfrm>
            <a:off x="-88883" y="5408218"/>
            <a:ext cx="2324975" cy="4147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Roboto Light"/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Create feature set /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Roboto Light"/>
                <a:cs typeface="Roboto Light"/>
                <a:sym typeface="Roboto Light"/>
              </a:rPr>
              <a:t>Create target set</a:t>
            </a:r>
          </a:p>
        </p:txBody>
      </p:sp>
      <p:sp>
        <p:nvSpPr>
          <p:cNvPr id="53" name="Google Shape;575;p7">
            <a:extLst>
              <a:ext uri="{FF2B5EF4-FFF2-40B4-BE49-F238E27FC236}">
                <a16:creationId xmlns:a16="http://schemas.microsoft.com/office/drawing/2014/main" id="{99AD1522-C6E5-2425-BFFA-74854B32A3C2}"/>
              </a:ext>
            </a:extLst>
          </p:cNvPr>
          <p:cNvSpPr txBox="1">
            <a:spLocks/>
          </p:cNvSpPr>
          <p:nvPr/>
        </p:nvSpPr>
        <p:spPr>
          <a:xfrm>
            <a:off x="1070751" y="5953214"/>
            <a:ext cx="1173600" cy="196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Roboto Black"/>
              <a:buNone/>
            </a:pPr>
            <a:r>
              <a:rPr lang="en-AU" sz="1200" dirty="0">
                <a:solidFill>
                  <a:schemeClr val="bg1"/>
                </a:solidFill>
                <a:latin typeface="Roboto Black"/>
                <a:ea typeface="Roboto Black"/>
                <a:cs typeface="Roboto Black"/>
                <a:sym typeface="Roboto Black"/>
              </a:rPr>
              <a:t>STEP 5</a:t>
            </a:r>
          </a:p>
        </p:txBody>
      </p:sp>
      <p:sp>
        <p:nvSpPr>
          <p:cNvPr id="54" name="Google Shape;576;p7">
            <a:extLst>
              <a:ext uri="{FF2B5EF4-FFF2-40B4-BE49-F238E27FC236}">
                <a16:creationId xmlns:a16="http://schemas.microsoft.com/office/drawing/2014/main" id="{EE2FB00E-DC77-8207-BE5B-7CCABB7FA900}"/>
              </a:ext>
            </a:extLst>
          </p:cNvPr>
          <p:cNvSpPr txBox="1">
            <a:spLocks/>
          </p:cNvSpPr>
          <p:nvPr/>
        </p:nvSpPr>
        <p:spPr>
          <a:xfrm>
            <a:off x="2235190" y="5502798"/>
            <a:ext cx="1636468" cy="7964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Roboto Light"/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Split the Data Into Training and Testing Datasets</a:t>
            </a: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Roboto Light"/>
              <a:cs typeface="Roboto Light"/>
              <a:sym typeface="Roboto Light"/>
            </a:endParaRPr>
          </a:p>
        </p:txBody>
      </p:sp>
      <p:sp>
        <p:nvSpPr>
          <p:cNvPr id="56" name="Google Shape;575;p7">
            <a:extLst>
              <a:ext uri="{FF2B5EF4-FFF2-40B4-BE49-F238E27FC236}">
                <a16:creationId xmlns:a16="http://schemas.microsoft.com/office/drawing/2014/main" id="{701B5CD7-29FB-67D8-7337-9AFA9973AD1A}"/>
              </a:ext>
            </a:extLst>
          </p:cNvPr>
          <p:cNvSpPr txBox="1">
            <a:spLocks/>
          </p:cNvSpPr>
          <p:nvPr/>
        </p:nvSpPr>
        <p:spPr>
          <a:xfrm>
            <a:off x="2698058" y="5306598"/>
            <a:ext cx="1173600" cy="196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Roboto Black"/>
              <a:buNone/>
            </a:pPr>
            <a:r>
              <a:rPr lang="en-AU" sz="1200" dirty="0">
                <a:solidFill>
                  <a:schemeClr val="bg1"/>
                </a:solidFill>
                <a:latin typeface="Roboto Black"/>
                <a:ea typeface="Roboto Black"/>
                <a:cs typeface="Roboto Black"/>
                <a:sym typeface="Roboto Black"/>
              </a:rPr>
              <a:t>STEP 4</a:t>
            </a:r>
          </a:p>
        </p:txBody>
      </p:sp>
      <p:sp>
        <p:nvSpPr>
          <p:cNvPr id="57" name="Google Shape;576;p7">
            <a:extLst>
              <a:ext uri="{FF2B5EF4-FFF2-40B4-BE49-F238E27FC236}">
                <a16:creationId xmlns:a16="http://schemas.microsoft.com/office/drawing/2014/main" id="{AB7A4521-E52A-4ECB-FAFD-D1849AC301CF}"/>
              </a:ext>
            </a:extLst>
          </p:cNvPr>
          <p:cNvSpPr txBox="1">
            <a:spLocks/>
          </p:cNvSpPr>
          <p:nvPr/>
        </p:nvSpPr>
        <p:spPr>
          <a:xfrm>
            <a:off x="1263948" y="6144902"/>
            <a:ext cx="1745360" cy="3895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Roboto Light"/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Standardizing the Data</a:t>
            </a: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Roboto Light"/>
              <a:cs typeface="Roboto Light"/>
              <a:sym typeface="Roboto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88399A-3F03-A697-2FEA-6D642A786E3E}"/>
              </a:ext>
            </a:extLst>
          </p:cNvPr>
          <p:cNvSpPr/>
          <p:nvPr/>
        </p:nvSpPr>
        <p:spPr>
          <a:xfrm>
            <a:off x="172734" y="367658"/>
            <a:ext cx="6484544" cy="55142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FBE5749E-E958-D01A-9E88-CD1FACDCC011}"/>
              </a:ext>
            </a:extLst>
          </p:cNvPr>
          <p:cNvSpPr txBox="1">
            <a:spLocks/>
          </p:cNvSpPr>
          <p:nvPr/>
        </p:nvSpPr>
        <p:spPr>
          <a:xfrm>
            <a:off x="137538" y="381981"/>
            <a:ext cx="6484544" cy="55142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953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Data Preparation</a:t>
            </a:r>
            <a:endParaRPr lang="en-AU" sz="32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49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40" grpId="0"/>
      <p:bldP spid="51" grpId="0"/>
      <p:bldP spid="52" grpId="0"/>
      <p:bldP spid="53" grpId="0"/>
      <p:bldP spid="54" grpId="0"/>
      <p:bldP spid="56" grpId="0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 descr="A person in a space suit&#10;&#10;Description automatically generated with low confidence">
            <a:extLst>
              <a:ext uri="{FF2B5EF4-FFF2-40B4-BE49-F238E27FC236}">
                <a16:creationId xmlns:a16="http://schemas.microsoft.com/office/drawing/2014/main" id="{5E111426-D5D7-C73A-1EF8-D3EC490F03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</a:blip>
          <a:stretch>
            <a:fillRect/>
          </a:stretch>
        </p:blipFill>
        <p:spPr>
          <a:xfrm>
            <a:off x="0" y="2399473"/>
            <a:ext cx="6858000" cy="4287318"/>
          </a:xfrm>
          <a:prstGeom prst="rect">
            <a:avLst/>
          </a:prstGeom>
        </p:spPr>
      </p:pic>
      <p:sp>
        <p:nvSpPr>
          <p:cNvPr id="23" name="Google Shape;575;p7">
            <a:extLst>
              <a:ext uri="{FF2B5EF4-FFF2-40B4-BE49-F238E27FC236}">
                <a16:creationId xmlns:a16="http://schemas.microsoft.com/office/drawing/2014/main" id="{CC45DABB-C2F7-EF14-1E3E-07A141771EE2}"/>
              </a:ext>
            </a:extLst>
          </p:cNvPr>
          <p:cNvSpPr txBox="1">
            <a:spLocks/>
          </p:cNvSpPr>
          <p:nvPr/>
        </p:nvSpPr>
        <p:spPr>
          <a:xfrm>
            <a:off x="2842200" y="2752308"/>
            <a:ext cx="1173600" cy="956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Roboto Black"/>
              <a:buNone/>
            </a:pPr>
            <a:r>
              <a:rPr lang="en-AU" sz="1200" dirty="0">
                <a:solidFill>
                  <a:schemeClr val="bg1"/>
                </a:solidFill>
                <a:latin typeface="Roboto Black"/>
                <a:ea typeface="Roboto Black"/>
                <a:cs typeface="Roboto Black"/>
                <a:sym typeface="Roboto Black"/>
              </a:rPr>
              <a:t>STEP 7</a:t>
            </a:r>
          </a:p>
        </p:txBody>
      </p:sp>
      <p:sp>
        <p:nvSpPr>
          <p:cNvPr id="24" name="Google Shape;576;p7">
            <a:extLst>
              <a:ext uri="{FF2B5EF4-FFF2-40B4-BE49-F238E27FC236}">
                <a16:creationId xmlns:a16="http://schemas.microsoft.com/office/drawing/2014/main" id="{77395C7C-598C-9FE9-3C6C-6BD1B9954EA6}"/>
              </a:ext>
            </a:extLst>
          </p:cNvPr>
          <p:cNvSpPr txBox="1">
            <a:spLocks/>
          </p:cNvSpPr>
          <p:nvPr/>
        </p:nvSpPr>
        <p:spPr>
          <a:xfrm>
            <a:off x="2842200" y="2938941"/>
            <a:ext cx="2600225" cy="558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Roboto Light"/>
              <a:buNone/>
            </a:pP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Backtesting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a Machine Learning Trading Algorithm</a:t>
            </a: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" name="Google Shape;575;p7">
            <a:extLst>
              <a:ext uri="{FF2B5EF4-FFF2-40B4-BE49-F238E27FC236}">
                <a16:creationId xmlns:a16="http://schemas.microsoft.com/office/drawing/2014/main" id="{795C2B67-7F9A-96EE-6E58-3E7243BFE8F7}"/>
              </a:ext>
            </a:extLst>
          </p:cNvPr>
          <p:cNvSpPr txBox="1">
            <a:spLocks/>
          </p:cNvSpPr>
          <p:nvPr/>
        </p:nvSpPr>
        <p:spPr>
          <a:xfrm>
            <a:off x="1205732" y="2835956"/>
            <a:ext cx="1173600" cy="196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Roboto Black"/>
              <a:buNone/>
            </a:pPr>
            <a:r>
              <a:rPr lang="en-AU" sz="1200" dirty="0">
                <a:solidFill>
                  <a:schemeClr val="bg1"/>
                </a:solidFill>
                <a:latin typeface="Roboto Black"/>
                <a:ea typeface="Roboto Black"/>
                <a:cs typeface="Roboto Black"/>
                <a:sym typeface="Roboto Black"/>
              </a:rPr>
              <a:t>STEP 6</a:t>
            </a:r>
          </a:p>
        </p:txBody>
      </p:sp>
      <p:sp>
        <p:nvSpPr>
          <p:cNvPr id="40" name="Google Shape;576;p7">
            <a:extLst>
              <a:ext uri="{FF2B5EF4-FFF2-40B4-BE49-F238E27FC236}">
                <a16:creationId xmlns:a16="http://schemas.microsoft.com/office/drawing/2014/main" id="{7660F43E-DBA8-AADA-8093-AC9A7E0FF5E1}"/>
              </a:ext>
            </a:extLst>
          </p:cNvPr>
          <p:cNvSpPr txBox="1">
            <a:spLocks/>
          </p:cNvSpPr>
          <p:nvPr/>
        </p:nvSpPr>
        <p:spPr>
          <a:xfrm>
            <a:off x="78385" y="3043525"/>
            <a:ext cx="2300947" cy="6943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Light"/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Incorporate the SVM Machine Learning Into the Trading Strategy</a:t>
            </a: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" name="Google Shape;575;p7">
            <a:extLst>
              <a:ext uri="{FF2B5EF4-FFF2-40B4-BE49-F238E27FC236}">
                <a16:creationId xmlns:a16="http://schemas.microsoft.com/office/drawing/2014/main" id="{8A5ABDCA-59BE-65D1-5ED9-51AFF8A757F0}"/>
              </a:ext>
            </a:extLst>
          </p:cNvPr>
          <p:cNvSpPr txBox="1">
            <a:spLocks/>
          </p:cNvSpPr>
          <p:nvPr/>
        </p:nvSpPr>
        <p:spPr>
          <a:xfrm>
            <a:off x="-143277" y="5213256"/>
            <a:ext cx="1173600" cy="196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Roboto Black"/>
              <a:buNone/>
            </a:pPr>
            <a:r>
              <a:rPr lang="en-AU" sz="1200" dirty="0">
                <a:solidFill>
                  <a:schemeClr val="bg1"/>
                </a:solidFill>
                <a:latin typeface="Roboto Black"/>
                <a:ea typeface="Roboto Black"/>
                <a:cs typeface="Roboto Black"/>
                <a:sym typeface="Roboto Black"/>
              </a:rPr>
              <a:t>STEP 8</a:t>
            </a:r>
          </a:p>
        </p:txBody>
      </p:sp>
      <p:sp>
        <p:nvSpPr>
          <p:cNvPr id="52" name="Google Shape;576;p7">
            <a:extLst>
              <a:ext uri="{FF2B5EF4-FFF2-40B4-BE49-F238E27FC236}">
                <a16:creationId xmlns:a16="http://schemas.microsoft.com/office/drawing/2014/main" id="{DE0D4EE8-C3EF-4A26-304C-DCFAB96A070C}"/>
              </a:ext>
            </a:extLst>
          </p:cNvPr>
          <p:cNvSpPr txBox="1">
            <a:spLocks/>
          </p:cNvSpPr>
          <p:nvPr/>
        </p:nvSpPr>
        <p:spPr>
          <a:xfrm>
            <a:off x="17044" y="5447749"/>
            <a:ext cx="1013280" cy="4147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Roboto Light"/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Add a Logistic Regression Model</a:t>
            </a: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Roboto Light"/>
              <a:cs typeface="Roboto Light"/>
              <a:sym typeface="Roboto Light"/>
            </a:endParaRPr>
          </a:p>
        </p:txBody>
      </p:sp>
      <p:sp>
        <p:nvSpPr>
          <p:cNvPr id="54" name="Google Shape;576;p7">
            <a:extLst>
              <a:ext uri="{FF2B5EF4-FFF2-40B4-BE49-F238E27FC236}">
                <a16:creationId xmlns:a16="http://schemas.microsoft.com/office/drawing/2014/main" id="{EE2FB00E-DC77-8207-BE5B-7CCABB7FA900}"/>
              </a:ext>
            </a:extLst>
          </p:cNvPr>
          <p:cNvSpPr txBox="1">
            <a:spLocks/>
          </p:cNvSpPr>
          <p:nvPr/>
        </p:nvSpPr>
        <p:spPr>
          <a:xfrm>
            <a:off x="1743161" y="5409456"/>
            <a:ext cx="2198077" cy="9999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Roboto Light"/>
              <a:buNone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Compare the performance of the logistic regression and SVM models using the classification reports generated with the testing data</a:t>
            </a:r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Roboto Light"/>
              <a:cs typeface="Roboto Light"/>
              <a:sym typeface="Roboto Light"/>
            </a:endParaRPr>
          </a:p>
        </p:txBody>
      </p:sp>
      <p:sp>
        <p:nvSpPr>
          <p:cNvPr id="56" name="Google Shape;575;p7">
            <a:extLst>
              <a:ext uri="{FF2B5EF4-FFF2-40B4-BE49-F238E27FC236}">
                <a16:creationId xmlns:a16="http://schemas.microsoft.com/office/drawing/2014/main" id="{701B5CD7-29FB-67D8-7337-9AFA9973AD1A}"/>
              </a:ext>
            </a:extLst>
          </p:cNvPr>
          <p:cNvSpPr txBox="1">
            <a:spLocks/>
          </p:cNvSpPr>
          <p:nvPr/>
        </p:nvSpPr>
        <p:spPr>
          <a:xfrm>
            <a:off x="854681" y="5213256"/>
            <a:ext cx="1576360" cy="196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Roboto Black"/>
              <a:buNone/>
            </a:pPr>
            <a:r>
              <a:rPr lang="en-AU" sz="1200" dirty="0">
                <a:solidFill>
                  <a:schemeClr val="bg1"/>
                </a:solidFill>
                <a:latin typeface="Roboto Black"/>
                <a:ea typeface="Roboto Black"/>
                <a:cs typeface="Roboto Black"/>
                <a:sym typeface="Roboto Black"/>
              </a:rPr>
              <a:t>STEP 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3C97AA-41E5-BC07-FF88-5193B98ECE18}"/>
              </a:ext>
            </a:extLst>
          </p:cNvPr>
          <p:cNvSpPr/>
          <p:nvPr/>
        </p:nvSpPr>
        <p:spPr>
          <a:xfrm>
            <a:off x="172734" y="367658"/>
            <a:ext cx="6484544" cy="55142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4FF71392-57DE-ACA3-03A7-40961940C15A}"/>
              </a:ext>
            </a:extLst>
          </p:cNvPr>
          <p:cNvSpPr txBox="1">
            <a:spLocks/>
          </p:cNvSpPr>
          <p:nvPr/>
        </p:nvSpPr>
        <p:spPr>
          <a:xfrm>
            <a:off x="137538" y="381981"/>
            <a:ext cx="6484544" cy="55142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953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Data Preparation</a:t>
            </a:r>
            <a:endParaRPr lang="en-AU" sz="32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6814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BC39D06-EEDE-42A2-B3BB-C660DC8711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143643-2CC1-40E8-8F96-3A622E5C87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CA591A-B9FA-47BD-A1F6-0A218B01BC5E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1188</TotalTime>
  <Words>1210</Words>
  <Application>Microsoft Office PowerPoint</Application>
  <PresentationFormat>On-screen Show (4:3)</PresentationFormat>
  <Paragraphs>217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Arial Unicode MS</vt:lpstr>
      <vt:lpstr>Calibri</vt:lpstr>
      <vt:lpstr>Raavi</vt:lpstr>
      <vt:lpstr>Roboto Black</vt:lpstr>
      <vt:lpstr>Roboto Light</vt:lpstr>
      <vt:lpstr>Trebuchet MS</vt:lpstr>
      <vt:lpstr>Wingdings</vt:lpstr>
      <vt:lpstr>Wingdings 3</vt:lpstr>
      <vt:lpstr>Facet</vt:lpstr>
      <vt:lpstr>Welcome!</vt:lpstr>
      <vt:lpstr>PowerPoint Presentation</vt:lpstr>
      <vt:lpstr>Introduction</vt:lpstr>
      <vt:lpstr>Algorithmic Trading Bot</vt:lpstr>
      <vt:lpstr>Algorithmic Trading Bot</vt:lpstr>
      <vt:lpstr>About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 Trading Bot</dc:title>
  <dc:creator>Florante Miranda</dc:creator>
  <cp:lastModifiedBy>Florante Miranda</cp:lastModifiedBy>
  <cp:revision>22</cp:revision>
  <cp:lastPrinted>2022-12-05T07:15:49Z</cp:lastPrinted>
  <dcterms:created xsi:type="dcterms:W3CDTF">2022-11-29T07:46:04Z</dcterms:created>
  <dcterms:modified xsi:type="dcterms:W3CDTF">2022-12-05T09:26:58Z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