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.go.jp/data/roudou/definit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" TargetMode="External" /><Relationship Id="rId3" Type="http://schemas.openxmlformats.org/officeDocument/2006/relationships/hyperlink" Target="https://posit.co/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fDlXx8e5W78" TargetMode="External" /><Relationship Id="rId3" Type="http://schemas.openxmlformats.org/officeDocument/2006/relationships/hyperlink" Target="https://youtu.be/2fmThveX7_s" TargetMode="External" /><Relationship Id="rId4" Type="http://schemas.openxmlformats.org/officeDocument/2006/relationships/hyperlink" Target="https://youtu.be/rqQP4jsF0oQ" TargetMode="External" /><Relationship Id="rId5" Type="http://schemas.openxmlformats.org/officeDocument/2006/relationships/hyperlink" Target="https://youtu.be/f2EU44WFyQM" TargetMode="External" /><Relationship Id="rId6" Type="http://schemas.openxmlformats.org/officeDocument/2006/relationships/hyperlink" Target="https://youtu.be/__2sRmuUIHg" TargetMode="External" /><Relationship Id="rId7" Type="http://schemas.openxmlformats.org/officeDocument/2006/relationships/hyperlink" Target="https://youtu.be/yF6NxxvpzjE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Relationship Id="rId3" Type="http://schemas.openxmlformats.org/officeDocument/2006/relationships/hyperlink" Target="https://cran.r-project.org/web/views/CausalInference.html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Relationship Id="rId3" Type="http://schemas.openxmlformats.org/officeDocument/2006/relationships/hyperlink" Target="https://quarto.org/" TargetMode="External" /><Relationship Id="rId4" Type="http://schemas.openxmlformats.org/officeDocument/2006/relationships/hyperlink" Target="https://www.danieldsjoberg.com/gtsummary/" TargetMode="External" /><Relationship Id="rId5" Type="http://schemas.openxmlformats.org/officeDocument/2006/relationships/hyperlink" Target="https://ngreifer.github.io/cobalt/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序論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労働経済学2</a:t>
            </a:r>
            <a:br/>
            <a:br/>
            <a:r>
              <a:rPr/>
              <a:t>川田恵介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労働力調査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毎月末に行われる家計調査</a:t>
            </a:r>
          </a:p>
          <a:p>
            <a:pPr lvl="0"/>
            <a:r>
              <a:rPr/>
              <a:t>労働状態を捉える上での最も基本となる調査の一つ</a:t>
            </a:r>
          </a:p>
          <a:p>
            <a:pPr lvl="1"/>
            <a:r>
              <a:rPr>
                <a:hlinkClick r:id="rId2"/>
              </a:rPr>
              <a:t>詳細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定義</a:t>
            </a:r>
          </a:p>
        </p:txBody>
      </p:sp>
      <p:pic>
        <p:nvPicPr>
          <p:cNvPr descr="Slide01_files/figure-pptx/DefineLab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定義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就業者: 「従業者」と「休業者」を合わせたもの</a:t>
            </a:r>
          </a:p>
          <a:p>
            <a:pPr lvl="1"/>
            <a:r>
              <a:rPr/>
              <a:t>従業者: 調査週間中に収入を伴う仕事を1時間以上した者</a:t>
            </a:r>
          </a:p>
          <a:p>
            <a:pPr lvl="1"/>
            <a:r>
              <a:rPr/>
              <a:t>休業者: 仕事を持ちながら，調査週間中に少しも仕事をしなかった者のうち，自営業主・雇用主・非雇用者</a:t>
            </a:r>
          </a:p>
          <a:p>
            <a:pPr lvl="0"/>
            <a:r>
              <a:rPr/>
              <a:t>完全失業者: 次の3つの条件を満たす者</a:t>
            </a:r>
          </a:p>
          <a:p>
            <a:pPr lvl="1"/>
            <a:r>
              <a:rPr/>
              <a:t>調査週間中、就業者ではない</a:t>
            </a:r>
          </a:p>
          <a:p>
            <a:pPr lvl="1"/>
            <a:r>
              <a:rPr/>
              <a:t>仕事があればすぐ就くことができる</a:t>
            </a:r>
          </a:p>
          <a:p>
            <a:pPr lvl="1"/>
            <a:r>
              <a:rPr/>
              <a:t>調査週間中，仕事を探す活動や事業を始める準備をした</a:t>
            </a:r>
          </a:p>
          <a:p>
            <a:pPr lvl="0"/>
            <a:r>
              <a:rPr/>
              <a:t>非労働力: 15才以上で就業者・完全失業者ではないもの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Quiz: どこに分類される？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働きたいが、</a:t>
            </a:r>
          </a:p>
          <a:p>
            <a:pPr lvl="1"/>
            <a:r>
              <a:rPr/>
              <a:t>「介護に忙殺され、何も就職活動ができていない」</a:t>
            </a:r>
          </a:p>
          <a:p>
            <a:pPr lvl="1"/>
            <a:r>
              <a:rPr/>
              <a:t>「バイト先が暇で、二週間シフトが入らない」</a:t>
            </a:r>
          </a:p>
          <a:p>
            <a:pPr lvl="1"/>
            <a:r>
              <a:rPr/>
              <a:t>「子供が生まれ育児休暇を取得した」</a:t>
            </a:r>
          </a:p>
          <a:p>
            <a:pPr lvl="0"/>
            <a:r>
              <a:rPr/>
              <a:t>現実の回答では、測定誤差（誤回答）も存在する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推移</a:t>
            </a:r>
          </a:p>
        </p:txBody>
      </p:sp>
      <p:pic>
        <p:nvPicPr>
          <p:cNvPr descr="Slide01_files/figure-pptx/AllSer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推移</a:t>
            </a:r>
          </a:p>
        </p:txBody>
      </p:sp>
      <p:pic>
        <p:nvPicPr>
          <p:cNvPr descr="Slide01_files/figure-pptx/AllSeriesAlternativ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推移: 男女別</a:t>
            </a:r>
          </a:p>
        </p:txBody>
      </p:sp>
      <p:pic>
        <p:nvPicPr>
          <p:cNvPr descr="Slide01_files/figure-pptx/SexSer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データ分析の論点: 因果性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ここ１０年で非労働力の減少と就業者の増加が観察される</a:t>
            </a:r>
          </a:p>
          <a:p>
            <a:pPr lvl="1"/>
            <a:r>
              <a:rPr/>
              <a:t>ここ数年は頭打ち</a:t>
            </a:r>
          </a:p>
          <a:p>
            <a:pPr lvl="0"/>
            <a:r>
              <a:rPr/>
              <a:t>非労働力が減少した </a:t>
            </a:r>
            <a:r>
              <a:rPr b="1"/>
              <a:t>から</a:t>
            </a:r>
            <a:r>
              <a:rPr/>
              <a:t> 就業者が増えた？ (因果的命題)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データ分析の論点: 因果性</a:t>
            </a:r>
          </a:p>
        </p:txBody>
      </p:sp>
      <p:pic>
        <p:nvPicPr>
          <p:cNvPr descr="Slide01_files/figure-pptx/Causal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データ分析の論点: 因果性</a:t>
            </a:r>
          </a:p>
        </p:txBody>
      </p:sp>
      <p:pic>
        <p:nvPicPr>
          <p:cNvPr descr="Slide01_files/figure-pptx/RichCausalRe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本講義の目的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末長く使える二つの技能の習得</a:t>
                </a:r>
              </a:p>
              <a:p>
                <a:pPr lvl="1"/>
                <a:r>
                  <a:rPr/>
                  <a:t>労働経済学１で習得した理論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データから日本の労働市場を読み解く</a:t>
                </a:r>
              </a:p>
              <a:p>
                <a:pPr lvl="1"/>
                <a:r>
                  <a:rPr/>
                  <a:t>データを適切に可視化する</a:t>
                </a:r>
              </a:p>
              <a:p>
                <a:pPr lvl="0"/>
                <a:r>
                  <a:rPr/>
                  <a:t>講義資料: https://github.com/tetokawata/JapanLaborMarket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データ分析の論点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“全て”のデータは不完全</a:t>
            </a:r>
          </a:p>
          <a:p>
            <a:pPr lvl="1"/>
            <a:r>
              <a:rPr/>
              <a:t>限られた事例、特徴しか観察できない</a:t>
            </a:r>
          </a:p>
          <a:p>
            <a:pPr lvl="1"/>
            <a:r>
              <a:rPr/>
              <a:t>労働力調査は4万家計”のみ”調査</a:t>
            </a:r>
          </a:p>
          <a:p>
            <a:pPr lvl="1"/>
            <a:r>
              <a:rPr/>
              <a:t>“観察できない要因が大きく偏る”リスクが常に存在</a:t>
            </a:r>
          </a:p>
          <a:p>
            <a:pPr lvl="0"/>
            <a:r>
              <a:rPr/>
              <a:t>同じ研究課題について、同じ手法で、無数に独立した研究チームが取り組む</a:t>
            </a:r>
          </a:p>
          <a:p>
            <a:pPr lvl="1"/>
            <a:r>
              <a:rPr/>
              <a:t>理想的には同じ結論が出てほしい (HardScience)</a:t>
            </a:r>
          </a:p>
          <a:p>
            <a:pPr lvl="1"/>
            <a:r>
              <a:rPr/>
              <a:t>現実的には違う結論が出て来る</a:t>
            </a:r>
          </a:p>
          <a:p>
            <a:pPr lvl="2"/>
            <a:r>
              <a:rPr/>
              <a:t>その中で何に合意できるか？ (SoftScience)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例: 武蔵大学生の就業率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100名の研究者が、ランダムに選んだ学生10名を調査</a:t>
            </a:r>
          </a:p>
          <a:p>
            <a:pPr lvl="0"/>
            <a:r>
              <a:rPr/>
              <a:t>就業率(バイトしている学生割合)を調べたい</a:t>
            </a:r>
          </a:p>
          <a:p>
            <a:pPr lvl="1"/>
            <a:r>
              <a:rPr/>
              <a:t>調査結果(データ)内のアルバイト割合を使用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例: 武蔵大学生の就業率</a:t>
            </a:r>
          </a:p>
        </p:txBody>
      </p:sp>
      <p:pic>
        <p:nvPicPr>
          <p:cNvPr descr="Slide01_files/figure-pptx/S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Source &amp; Code を用いたデータ分析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Open Source: 誰でも無料で使用でき、プログラムも公開されている</a:t>
                </a:r>
              </a:p>
              <a:p>
                <a:pPr lvl="1"/>
                <a:r>
                  <a:rPr/>
                  <a:t>今日のデータ分析を支える最重要ツール</a:t>
                </a:r>
              </a:p>
              <a:p>
                <a:pPr lvl="0"/>
                <a:r>
                  <a:rPr/>
                  <a:t>Code: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≃</m:t>
                    </m:r>
                  </m:oMath>
                </a14:m>
                <a:r>
                  <a:rPr/>
                  <a:t> プログラム</a:t>
                </a:r>
              </a:p>
              <a:p>
                <a:pPr lvl="0"/>
                <a:r>
                  <a:rPr/>
                  <a:t>研究者のみならず、企業や政府などの実務者においても重要拡大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ツールの進歩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オープンソースの分析言語(RやPythonなど）やその周辺開発環境は急速に発展</a:t>
            </a:r>
          </a:p>
          <a:p>
            <a:pPr lvl="1"/>
            <a:r>
              <a:rPr/>
              <a:t>“再現可能性” の担保が主眼の一つ</a:t>
            </a:r>
          </a:p>
          <a:p>
            <a:pPr lvl="1"/>
            <a:r>
              <a:rPr/>
              <a:t>Documentationの選択肢も拡大 (Dynamic documentation)</a:t>
            </a:r>
          </a:p>
          <a:p>
            <a:pPr lvl="0"/>
            <a:r>
              <a:rPr/>
              <a:t>“Excel”を用いた分析の致命的欠点</a:t>
            </a:r>
          </a:p>
          <a:p>
            <a:pPr lvl="1"/>
            <a:r>
              <a:rPr/>
              <a:t>作業ミスを事後的に発見できない</a:t>
            </a:r>
          </a:p>
          <a:p>
            <a:pPr lvl="1"/>
            <a:r>
              <a:rPr/>
              <a:t>有料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透明性確保に向けた要求: 分析言語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source</a:t>
            </a:r>
          </a:p>
          <a:p>
            <a:pPr lvl="0"/>
            <a:r>
              <a:rPr/>
              <a:t>Code first</a:t>
            </a:r>
          </a:p>
          <a:p>
            <a:pPr lvl="0"/>
            <a:r>
              <a:rPr/>
              <a:t>広いUser community</a:t>
            </a:r>
          </a:p>
          <a:p>
            <a:pPr lvl="1"/>
            <a:r>
              <a:rPr/>
              <a:t>身近にいるかも大事！！！</a:t>
            </a:r>
          </a:p>
          <a:p>
            <a:pPr lvl="0"/>
            <a:r>
              <a:rPr/>
              <a:t>Package等のバージョン管理・単純ミスの削減への支援</a:t>
            </a:r>
          </a:p>
          <a:p>
            <a:pPr lvl="1"/>
            <a:r>
              <a:rPr/>
              <a:t>現状 Python と </a:t>
            </a:r>
            <a:r>
              <a:rPr>
                <a:hlinkClick r:id="rId2"/>
              </a:rPr>
              <a:t>R</a:t>
            </a:r>
            <a:r>
              <a:rPr/>
              <a:t> が人気選択肢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認知負荷の軽減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人間はいろんなことを忘れ、ミスを犯し、見逃す</a:t>
            </a:r>
          </a:p>
          <a:p>
            <a:pPr lvl="0"/>
            <a:r>
              <a:rPr/>
              <a:t>伝統的なデータ分析は、複数のファイルを跨った作業を要求する: 分析コード + Word | Tex + 図表</a:t>
            </a:r>
          </a:p>
          <a:p>
            <a:pPr lvl="1"/>
            <a:r>
              <a:rPr/>
              <a:t>うっかりミスの源泉</a:t>
            </a:r>
          </a:p>
          <a:p>
            <a:pPr lvl="1"/>
            <a:r>
              <a:rPr/>
              <a:t>Excelではミスを事後的に発見することも難しい</a:t>
            </a:r>
          </a:p>
          <a:p>
            <a:pPr lvl="0"/>
            <a:r>
              <a:rPr/>
              <a:t>Dynamic documentation: </a:t>
            </a:r>
            <a:r>
              <a:rPr b="1"/>
              <a:t>一つのファイル</a:t>
            </a:r>
            <a:r>
              <a:rPr/>
              <a:t>に全てを分かりやすく記述する</a:t>
            </a:r>
          </a:p>
          <a:p>
            <a:pPr lvl="1"/>
            <a:r>
              <a:rPr/>
              <a:t>複数の形式(HTML, Word, PowerPoints, PDF 等)で出力でき、コミュニケーションも容易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現</a:t>
            </a:r>
            <a:r>
              <a:rPr>
                <a:hlinkClick r:id="rId2"/>
              </a:rPr>
              <a:t>Rstudio社</a:t>
            </a:r>
            <a:r>
              <a:rPr/>
              <a:t>(10月から</a:t>
            </a:r>
            <a:r>
              <a:rPr>
                <a:hlinkClick r:id="rId3"/>
              </a:rPr>
              <a:t>Posit社</a:t>
            </a:r>
            <a:r>
              <a:rPr/>
              <a:t>に改名)が提供するサービス</a:t>
            </a:r>
          </a:p>
          <a:p>
            <a:pPr lvl="0"/>
            <a:r>
              <a:rPr/>
              <a:t>Rstudio: R・Python向けの統合開発環境 (IDE)</a:t>
            </a:r>
          </a:p>
          <a:p>
            <a:pPr lvl="1"/>
            <a:r>
              <a:rPr/>
              <a:t>コーディングの効率化 + 再現可能性確保に有効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参考動画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RとRStudioのインストール</a:t>
            </a:r>
            <a:r>
              <a:rPr/>
              <a:t> </a:t>
            </a:r>
            <a:r>
              <a:rPr>
                <a:hlinkClick r:id="rId2"/>
              </a:rPr>
              <a:t>動画</a:t>
            </a:r>
          </a:p>
          <a:p>
            <a:pPr lvl="0"/>
            <a:r>
              <a:rPr/>
              <a:t>パッケージのインストール </a:t>
            </a:r>
            <a:r>
              <a:rPr>
                <a:hlinkClick r:id="rId3"/>
              </a:rPr>
              <a:t>動画</a:t>
            </a:r>
          </a:p>
          <a:p>
            <a:pPr lvl="1"/>
            <a:r>
              <a:rPr/>
              <a:t>必要パッケージ: tidyverse, cobalt, estimatr, dotwhisker, MatchIt</a:t>
            </a:r>
          </a:p>
          <a:p>
            <a:pPr lvl="0"/>
            <a:r>
              <a:rPr/>
              <a:t>プロジェクトフォルダーの作成 </a:t>
            </a:r>
            <a:r>
              <a:rPr>
                <a:hlinkClick r:id="rId4"/>
              </a:rPr>
              <a:t>動画</a:t>
            </a:r>
          </a:p>
          <a:p>
            <a:pPr lvl="0"/>
            <a:r>
              <a:rPr/>
              <a:t>データの取り込み </a:t>
            </a:r>
            <a:r>
              <a:rPr>
                <a:hlinkClick r:id="rId5"/>
              </a:rPr>
              <a:t>動画</a:t>
            </a:r>
          </a:p>
          <a:p>
            <a:pPr lvl="0"/>
            <a:r>
              <a:rPr/>
              <a:t>Quartoの動作確認 </a:t>
            </a:r>
            <a:r>
              <a:rPr>
                <a:hlinkClick r:id="rId6"/>
              </a:rPr>
              <a:t>動画</a:t>
            </a:r>
          </a:p>
          <a:p>
            <a:pPr lvl="0"/>
            <a:r>
              <a:rPr/>
              <a:t>Rcloudへの登録 </a:t>
            </a:r>
            <a:r>
              <a:rPr>
                <a:hlinkClick r:id="rId7"/>
              </a:rPr>
              <a:t>動画</a:t>
            </a:r>
          </a:p>
          <a:p>
            <a:pPr lvl="1"/>
            <a:r>
              <a:rPr/>
              <a:t>注意: 動画は全て限定公開であり、YouTubeで直接検索してもヒットしません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Quarto</a:t>
            </a:r>
            <a:r>
              <a:rPr/>
              <a:t>: R | Python | Julia 向けのDynamic Documentation</a:t>
            </a:r>
          </a:p>
          <a:p>
            <a:pPr lvl="1"/>
            <a:r>
              <a:rPr/>
              <a:t>R向けDynamic Documentation </a:t>
            </a:r>
            <a:r>
              <a:rPr b="1"/>
              <a:t>Rmarkdown</a:t>
            </a:r>
            <a:r>
              <a:rPr/>
              <a:t> の後継</a:t>
            </a:r>
          </a:p>
          <a:p>
            <a:pPr lvl="1"/>
            <a:r>
              <a:rPr/>
              <a:t>他のIDE (Jupter notebookやVS Code) でも使用可能</a:t>
            </a:r>
          </a:p>
          <a:p>
            <a:pPr lvl="1"/>
            <a:r>
              <a:rPr/>
              <a:t>一つのソースファイルから、HTML, PDFやPowerPointなどで出力可能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実習目標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統計ソフト（R）を用いた分析技術</a:t>
            </a:r>
          </a:p>
          <a:p>
            <a:pPr lvl="1"/>
            <a:r>
              <a:rPr/>
              <a:t>統合開発環境 (Rstudio)を用いて効率的かつ信頼性の高い分析フロー</a:t>
            </a:r>
          </a:p>
          <a:p>
            <a:pPr lvl="1"/>
            <a:r>
              <a:rPr/>
              <a:t>本講義では可視化 (Visualization) の方法を特に紹介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イメージ</a:t>
            </a:r>
          </a:p>
        </p:txBody>
      </p:sp>
      <p:pic>
        <p:nvPicPr>
          <p:cNvPr descr="Slide0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おすすめ設定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Tools -&gt; Grobal options -&gt; Rmarkdown -&gt; Basic から、 “Show output inline…” のチェックを外す</a:t>
            </a:r>
          </a:p>
          <a:p>
            <a:pPr lvl="0"/>
            <a:r>
              <a:rPr/>
              <a:t>Visual モードをSource モードに切り替える</a:t>
            </a:r>
          </a:p>
          <a:p>
            <a:pPr lvl="1"/>
            <a:r>
              <a:rPr/>
              <a:t>現状では、多くの結果を表示すると挙動が遅くなることがあるため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コーディングのロードマップ</a:t>
            </a:r>
          </a:p>
        </p:txBody>
      </p:sp>
      <p:pic>
        <p:nvPicPr>
          <p:cNvPr descr="Slide01_files/figure-pptx/WorkFlow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Passが接続されるfolder</a:t>
            </a:r>
          </a:p>
          <a:p>
            <a:pPr lvl="0"/>
            <a:r>
              <a:rPr/>
              <a:t>分析に用いるデータ、コード、成果物(図やデータ)を保存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“User”により作成された関数</a:t>
            </a:r>
          </a:p>
          <a:p>
            <a:pPr lvl="1"/>
            <a:r>
              <a:rPr/>
              <a:t>著名なRepositryである </a:t>
            </a:r>
            <a:r>
              <a:rPr>
                <a:hlinkClick r:id="rId2"/>
              </a:rPr>
              <a:t>CRAN</a:t>
            </a:r>
            <a:r>
              <a:rPr/>
              <a:t> に掲載されているパッケージは、オンラインから容易にインストールできる</a:t>
            </a:r>
          </a:p>
          <a:p>
            <a:pPr lvl="1"/>
            <a:r>
              <a:rPr/>
              <a:t>因果推論に関わるパッケージも豊富 (</a:t>
            </a:r>
            <a:r>
              <a:rPr>
                <a:hlinkClick r:id="rId3"/>
              </a:rPr>
              <a:t>TaskViews</a:t>
            </a:r>
            <a:r>
              <a:rPr/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推奨Packages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データ処理: </a:t>
                </a:r>
                <a:r>
                  <a:rPr>
                    <a:hlinkClick r:id="rId2"/>
                  </a:rPr>
                  <a:t>tidyverse</a:t>
                </a:r>
              </a:p>
              <a:p>
                <a:pPr lvl="0"/>
                <a:r>
                  <a:rPr/>
                  <a:t>Dynamic Document: </a:t>
                </a:r>
                <a:r>
                  <a:rPr>
                    <a:hlinkClick r:id="rId3"/>
                  </a:rPr>
                  <a:t>quarto</a:t>
                </a:r>
              </a:p>
              <a:p>
                <a:pPr lvl="0"/>
                <a:r>
                  <a:rPr/>
                  <a:t>Summary statics: </a:t>
                </a:r>
                <a:r>
                  <a:rPr>
                    <a:hlinkClick r:id="rId4"/>
                  </a:rPr>
                  <a:t>gtsummary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</a:t>
                </a:r>
                <a:r>
                  <a:rPr>
                    <a:hlinkClick r:id="rId5"/>
                  </a:rPr>
                  <a:t>cobalt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Rの基本文法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入力</a:t>
            </a:r>
            <a:r>
              <a:rPr/>
              <a:t>を </a:t>
            </a:r>
            <a:r>
              <a:rPr b="1"/>
              <a:t>関数</a:t>
            </a:r>
            <a:r>
              <a:rPr/>
              <a:t> によって変換し、</a:t>
            </a:r>
            <a:r>
              <a:rPr b="1"/>
              <a:t>出力</a:t>
            </a:r>
            <a:r>
              <a:rPr/>
              <a:t>せよ</a:t>
            </a:r>
          </a:p>
        </p:txBody>
      </p:sp>
      <p:pic>
        <p:nvPicPr>
          <p:cNvPr descr="Slide0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講義の進め方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講義スライド （教科書は使用しない）</a:t>
            </a:r>
          </a:p>
          <a:p>
            <a:pPr lvl="0"/>
            <a:r>
              <a:rPr/>
              <a:t>講義スライドは、 Site上で配布する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成績評価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レポートによって採点</a:t>
            </a:r>
          </a:p>
          <a:p>
            <a:pPr lvl="0"/>
            <a:r>
              <a:rPr/>
              <a:t>基本的には、授業時間中に完成されること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経済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“生産”と“分配”</a:t>
            </a:r>
          </a:p>
          <a:p>
            <a:pPr lvl="1"/>
            <a:r>
              <a:rPr/>
              <a:t>“生産“：投入物を提供し、財やサービスを生産する</a:t>
            </a:r>
          </a:p>
          <a:p>
            <a:pPr lvl="1"/>
            <a:r>
              <a:rPr/>
              <a:t>“分配”：生産物を社会の構成員で分け合う</a:t>
            </a:r>
          </a:p>
          <a:p>
            <a:pPr lvl="0"/>
            <a:r>
              <a:rPr/>
              <a:t>決定するメカニズムは多数</a:t>
            </a:r>
          </a:p>
          <a:p>
            <a:pPr lvl="1"/>
            <a:r>
              <a:rPr/>
              <a:t>市場、政府、家族、企業、村落共同体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定義</a:t>
            </a:r>
          </a:p>
        </p:txBody>
      </p:sp>
      <p:pic>
        <p:nvPicPr>
          <p:cNvPr descr="Slide01_files/figure-pptx/DefineEconom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7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労働市場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労働市場: 非常に重要な要素を決定</a:t>
            </a:r>
          </a:p>
          <a:p>
            <a:pPr lvl="1"/>
            <a:r>
              <a:rPr/>
              <a:t>労働者の配分（どんな仕事、企業で働くか）</a:t>
            </a:r>
          </a:p>
          <a:p>
            <a:pPr lvl="1"/>
            <a:r>
              <a:rPr/>
              <a:t>労働所得（賃金）を決定する</a:t>
            </a:r>
          </a:p>
          <a:p>
            <a:pPr lvl="0"/>
            <a:r>
              <a:rPr/>
              <a:t>労働者は重要な生産要素</a:t>
            </a:r>
          </a:p>
          <a:p>
            <a:pPr lvl="1"/>
            <a:r>
              <a:rPr/>
              <a:t>生産に大きな影響</a:t>
            </a:r>
          </a:p>
          <a:p>
            <a:pPr lvl="0"/>
            <a:r>
              <a:rPr/>
              <a:t>多くの家計において、労働所得は家計の総所得の大きな割合を占める</a:t>
            </a:r>
          </a:p>
          <a:p>
            <a:pPr lvl="1"/>
            <a:r>
              <a:rPr/>
              <a:t>分配に大きな影響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基本統計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全ての”数字”は、定義に従って計算されている</a:t>
            </a:r>
          </a:p>
          <a:p>
            <a:pPr lvl="1"/>
            <a:r>
              <a:rPr/>
              <a:t>字面から受ける印象とは”必ず”完全一致しない</a:t>
            </a:r>
          </a:p>
          <a:p>
            <a:pPr lvl="0"/>
            <a:r>
              <a:rPr/>
              <a:t>誤認識の多くは、定義を確認していないことに起因する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序論</dc:title>
  <dc:creator>川田恵介</dc:creator>
  <cp:keywords/>
  <dcterms:created xsi:type="dcterms:W3CDTF">2022-09-13T11:13:26Z</dcterms:created>
  <dcterms:modified xsi:type="dcterms:W3CDTF">2022-09-13T11:13:26Z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subtitle">
    <vt:lpwstr>労働経済学2</vt:lpwstr>
  </property>
  <property fmtid="{D5CDD505-2E9C-101B-9397-08002B2CF9AE}" pid="7" name="toc-title">
    <vt:lpwstr>Table of contents</vt:lpwstr>
  </property>
</Properties>
</file>