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4" r:id="rId6"/>
    <p:sldId id="260" r:id="rId7"/>
    <p:sldId id="266" r:id="rId8"/>
    <p:sldId id="262" r:id="rId9"/>
    <p:sldId id="265"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9E448FF-9110-49AD-8145-E481C4BDE466}">
          <p14:sldIdLst>
            <p14:sldId id="256"/>
          </p14:sldIdLst>
        </p14:section>
        <p14:section name="Install" id="{8D61D71C-B361-4B31-822F-D37B58A2BD18}">
          <p14:sldIdLst>
            <p14:sldId id="257"/>
            <p14:sldId id="263"/>
          </p14:sldIdLst>
        </p14:section>
        <p14:section name="Start DDT" id="{5B3896EE-D02C-4EA5-B256-366E00D7DB33}">
          <p14:sldIdLst>
            <p14:sldId id="259"/>
            <p14:sldId id="264"/>
          </p14:sldIdLst>
        </p14:section>
        <p14:section name="Query Data" id="{249E1599-3148-4117-A846-CBCA6E0836CA}">
          <p14:sldIdLst>
            <p14:sldId id="260"/>
          </p14:sldIdLst>
        </p14:section>
        <p14:section name="Check Data" id="{1C9C88F6-3B91-4600-A8CE-C614B0FDD9FD}">
          <p14:sldIdLst>
            <p14:sldId id="266"/>
            <p14:sldId id="262"/>
            <p14:sldId id="265"/>
            <p14:sldId id="267"/>
          </p14:sldIdLst>
        </p14:section>
        <p14:section name="View Data" id="{C024C667-3FBD-409B-90BB-326355DB6CB9}">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D0FDF9-D4A9-4351-A296-2FD68D50CAF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86207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0FDF9-D4A9-4351-A296-2FD68D50CAF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66431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0FDF9-D4A9-4351-A296-2FD68D50CAF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4212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0FDF9-D4A9-4351-A296-2FD68D50CAF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16091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D0FDF9-D4A9-4351-A296-2FD68D50CAF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232015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D0FDF9-D4A9-4351-A296-2FD68D50CAFD}"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61155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D0FDF9-D4A9-4351-A296-2FD68D50CAFD}"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58912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D0FDF9-D4A9-4351-A296-2FD68D50CAFD}"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184662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0FDF9-D4A9-4351-A296-2FD68D50CAFD}"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333220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0FDF9-D4A9-4351-A296-2FD68D50CAFD}"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200113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0FDF9-D4A9-4351-A296-2FD68D50CAFD}"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5D7F9-B0E1-4480-A8E4-5940645D365A}" type="slidenum">
              <a:rPr lang="en-US" smtClean="0"/>
              <a:t>‹#›</a:t>
            </a:fld>
            <a:endParaRPr lang="en-US"/>
          </a:p>
        </p:txBody>
      </p:sp>
    </p:spTree>
    <p:extLst>
      <p:ext uri="{BB962C8B-B14F-4D97-AF65-F5344CB8AC3E}">
        <p14:creationId xmlns:p14="http://schemas.microsoft.com/office/powerpoint/2010/main" val="30523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0FDF9-D4A9-4351-A296-2FD68D50CAFD}" type="datetimeFigureOut">
              <a:rPr lang="en-US" smtClean="0"/>
              <a:t>2017-09-27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5D7F9-B0E1-4480-A8E4-5940645D365A}" type="slidenum">
              <a:rPr lang="en-US" smtClean="0"/>
              <a:t>‹#›</a:t>
            </a:fld>
            <a:endParaRPr lang="en-US"/>
          </a:p>
        </p:txBody>
      </p:sp>
    </p:spTree>
    <p:extLst>
      <p:ext uri="{BB962C8B-B14F-4D97-AF65-F5344CB8AC3E}">
        <p14:creationId xmlns:p14="http://schemas.microsoft.com/office/powerpoint/2010/main" val="712641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Discovery Tool (DDT)</a:t>
            </a:r>
            <a:br>
              <a:rPr lang="en-US" dirty="0" smtClean="0"/>
            </a:br>
            <a:r>
              <a:rPr lang="en-US" dirty="0" smtClean="0"/>
              <a:t>QAQC Modifications</a:t>
            </a:r>
            <a:endParaRPr lang="en-US" dirty="0"/>
          </a:p>
        </p:txBody>
      </p:sp>
      <p:sp>
        <p:nvSpPr>
          <p:cNvPr id="3" name="Subtitle 2"/>
          <p:cNvSpPr>
            <a:spLocks noGrp="1"/>
          </p:cNvSpPr>
          <p:nvPr>
            <p:ph type="subTitle" idx="1"/>
          </p:nvPr>
        </p:nvSpPr>
        <p:spPr/>
        <p:txBody>
          <a:bodyPr/>
          <a:lstStyle/>
          <a:p>
            <a:r>
              <a:rPr lang="en-US" dirty="0" smtClean="0"/>
              <a:t>Quick Guide</a:t>
            </a:r>
          </a:p>
          <a:p>
            <a:r>
              <a:rPr lang="en-US" dirty="0" smtClean="0"/>
              <a:t>2017-09-21</a:t>
            </a:r>
            <a:endParaRPr lang="en-US" dirty="0"/>
          </a:p>
        </p:txBody>
      </p:sp>
    </p:spTree>
    <p:extLst>
      <p:ext uri="{BB962C8B-B14F-4D97-AF65-F5344CB8AC3E}">
        <p14:creationId xmlns:p14="http://schemas.microsoft.com/office/powerpoint/2010/main" val="64035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Data</a:t>
            </a:r>
            <a:endParaRPr lang="en-US" dirty="0"/>
          </a:p>
        </p:txBody>
      </p:sp>
      <p:sp>
        <p:nvSpPr>
          <p:cNvPr id="3" name="Content Placeholder 2"/>
          <p:cNvSpPr>
            <a:spLocks noGrp="1"/>
          </p:cNvSpPr>
          <p:nvPr>
            <p:ph idx="1"/>
          </p:nvPr>
        </p:nvSpPr>
        <p:spPr/>
        <p:txBody>
          <a:bodyPr/>
          <a:lstStyle/>
          <a:p>
            <a:r>
              <a:rPr lang="en-US" dirty="0" smtClean="0"/>
              <a:t>QAQC Decisions</a:t>
            </a:r>
          </a:p>
          <a:p>
            <a:pPr lvl="1"/>
            <a:r>
              <a:rPr lang="en-US" dirty="0" smtClean="0"/>
              <a:t>Table</a:t>
            </a:r>
          </a:p>
          <a:p>
            <a:pPr lvl="2"/>
            <a:r>
              <a:rPr lang="en-US" dirty="0" smtClean="0"/>
              <a:t>Combinations of media, characteristic, sample fraction, and units</a:t>
            </a:r>
          </a:p>
          <a:p>
            <a:pPr lvl="2"/>
            <a:r>
              <a:rPr lang="en-US" dirty="0" smtClean="0"/>
              <a:t>Apply QAQC column editable for True/False as to whether to use this rule on your data</a:t>
            </a:r>
          </a:p>
          <a:p>
            <a:pPr lvl="3"/>
            <a:r>
              <a:rPr lang="en-US" dirty="0" smtClean="0"/>
              <a:t>Defaults loaded at start up</a:t>
            </a:r>
          </a:p>
          <a:p>
            <a:pPr lvl="3"/>
            <a:r>
              <a:rPr lang="en-US" dirty="0" smtClean="0"/>
              <a:t>Change contents (with a button) by loading a new QAQC file</a:t>
            </a:r>
          </a:p>
          <a:p>
            <a:pPr lvl="3"/>
            <a:r>
              <a:rPr lang="en-US" dirty="0" smtClean="0"/>
              <a:t>Ability (with button) to add all new combinations from your data</a:t>
            </a:r>
          </a:p>
          <a:p>
            <a:pPr lvl="2"/>
            <a:r>
              <a:rPr lang="en-US" dirty="0" smtClean="0"/>
              <a:t>Apply QAQC Decisions to Data and Save</a:t>
            </a:r>
          </a:p>
          <a:p>
            <a:pPr lvl="3"/>
            <a:r>
              <a:rPr lang="en-US" dirty="0" smtClean="0"/>
              <a:t>This button uses the contents of the table (as shown on screen) and per the entries in the column “Apply QAQC” changes the result values in your data and saves it to a tab separated file (TSV).</a:t>
            </a:r>
            <a:endParaRPr lang="en-US" dirty="0"/>
          </a:p>
        </p:txBody>
      </p:sp>
      <p:pic>
        <p:nvPicPr>
          <p:cNvPr id="4" name="Picture 3"/>
          <p:cNvPicPr>
            <a:picLocks noChangeAspect="1"/>
          </p:cNvPicPr>
          <p:nvPr/>
        </p:nvPicPr>
        <p:blipFill>
          <a:blip r:embed="rId2"/>
          <a:stretch>
            <a:fillRect/>
          </a:stretch>
        </p:blipFill>
        <p:spPr>
          <a:xfrm>
            <a:off x="0" y="0"/>
            <a:ext cx="7543800" cy="485775"/>
          </a:xfrm>
          <a:prstGeom prst="rect">
            <a:avLst/>
          </a:prstGeom>
        </p:spPr>
      </p:pic>
      <p:pic>
        <p:nvPicPr>
          <p:cNvPr id="5" name="Picture 4"/>
          <p:cNvPicPr/>
          <p:nvPr/>
        </p:nvPicPr>
        <p:blipFill>
          <a:blip r:embed="rId3"/>
          <a:stretch>
            <a:fillRect/>
          </a:stretch>
        </p:blipFill>
        <p:spPr>
          <a:xfrm>
            <a:off x="7412223" y="0"/>
            <a:ext cx="4698296" cy="2734147"/>
          </a:xfrm>
          <a:prstGeom prst="rect">
            <a:avLst/>
          </a:prstGeom>
        </p:spPr>
      </p:pic>
      <p:sp>
        <p:nvSpPr>
          <p:cNvPr id="6" name="Rounded Rectangle 5"/>
          <p:cNvSpPr/>
          <p:nvPr/>
        </p:nvSpPr>
        <p:spPr>
          <a:xfrm>
            <a:off x="9886384" y="485775"/>
            <a:ext cx="271604" cy="2067302"/>
          </a:xfrm>
          <a:prstGeom prst="roundRect">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939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Data</a:t>
            </a:r>
            <a:endParaRPr lang="en-US" dirty="0"/>
          </a:p>
        </p:txBody>
      </p:sp>
      <p:sp>
        <p:nvSpPr>
          <p:cNvPr id="3" name="Content Placeholder 2"/>
          <p:cNvSpPr>
            <a:spLocks noGrp="1"/>
          </p:cNvSpPr>
          <p:nvPr>
            <p:ph idx="1"/>
          </p:nvPr>
        </p:nvSpPr>
        <p:spPr/>
        <p:txBody>
          <a:bodyPr/>
          <a:lstStyle/>
          <a:p>
            <a:r>
              <a:rPr lang="en-US" dirty="0" smtClean="0"/>
              <a:t>Submit!</a:t>
            </a:r>
          </a:p>
          <a:p>
            <a:pPr lvl="1"/>
            <a:r>
              <a:rPr lang="en-US" dirty="0" smtClean="0"/>
              <a:t>Unchanged, still applies filters to data.</a:t>
            </a:r>
          </a:p>
          <a:p>
            <a:r>
              <a:rPr lang="en-US" dirty="0" smtClean="0"/>
              <a:t>Save Filters File</a:t>
            </a:r>
          </a:p>
          <a:p>
            <a:pPr lvl="1"/>
            <a:r>
              <a:rPr lang="en-US" dirty="0" smtClean="0"/>
              <a:t>Saves the current filters to a file for use later.</a:t>
            </a:r>
          </a:p>
          <a:p>
            <a:pPr lvl="1"/>
            <a:r>
              <a:rPr lang="en-US" dirty="0" smtClean="0"/>
              <a:t>The user is given the option of changing the file name and location.</a:t>
            </a:r>
          </a:p>
          <a:p>
            <a:r>
              <a:rPr lang="en-US" dirty="0" smtClean="0"/>
              <a:t>Browse</a:t>
            </a:r>
          </a:p>
          <a:p>
            <a:pPr lvl="1"/>
            <a:r>
              <a:rPr lang="en-US" dirty="0" smtClean="0"/>
              <a:t>Select a saved filter file.</a:t>
            </a:r>
          </a:p>
          <a:p>
            <a:r>
              <a:rPr lang="en-US" dirty="0" smtClean="0"/>
              <a:t>Update Filters from File</a:t>
            </a:r>
          </a:p>
          <a:p>
            <a:pPr lvl="1"/>
            <a:r>
              <a:rPr lang="en-US" dirty="0" smtClean="0"/>
              <a:t>Updates all boxes with the file selected by Browse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948943" y="4264182"/>
            <a:ext cx="4243057" cy="2593818"/>
          </a:xfrm>
          <a:prstGeom prst="rect">
            <a:avLst/>
          </a:prstGeom>
        </p:spPr>
      </p:pic>
      <p:pic>
        <p:nvPicPr>
          <p:cNvPr id="5" name="Picture 4"/>
          <p:cNvPicPr>
            <a:picLocks noChangeAspect="1"/>
          </p:cNvPicPr>
          <p:nvPr/>
        </p:nvPicPr>
        <p:blipFill>
          <a:blip r:embed="rId3"/>
          <a:stretch>
            <a:fillRect/>
          </a:stretch>
        </p:blipFill>
        <p:spPr>
          <a:xfrm>
            <a:off x="838200" y="1262063"/>
            <a:ext cx="7515225" cy="428625"/>
          </a:xfrm>
          <a:prstGeom prst="rect">
            <a:avLst/>
          </a:prstGeom>
        </p:spPr>
      </p:pic>
    </p:spTree>
    <p:extLst>
      <p:ext uri="{BB962C8B-B14F-4D97-AF65-F5344CB8AC3E}">
        <p14:creationId xmlns:p14="http://schemas.microsoft.com/office/powerpoint/2010/main" val="68480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p:txBody>
          <a:bodyPr/>
          <a:lstStyle/>
          <a:p>
            <a:r>
              <a:rPr lang="en-US" dirty="0" err="1" smtClean="0"/>
              <a:t>Uncompress</a:t>
            </a:r>
            <a:r>
              <a:rPr lang="en-US" dirty="0" smtClean="0"/>
              <a:t> zip file </a:t>
            </a:r>
            <a:r>
              <a:rPr lang="en-US" dirty="0" smtClean="0"/>
              <a:t>(DDT_v1_1_3.zip</a:t>
            </a:r>
            <a:r>
              <a:rPr lang="en-US" dirty="0" smtClean="0"/>
              <a:t>) to your computer.</a:t>
            </a:r>
          </a:p>
          <a:p>
            <a:r>
              <a:rPr lang="en-US" dirty="0" smtClean="0"/>
              <a:t>Install R</a:t>
            </a:r>
          </a:p>
          <a:p>
            <a:pPr lvl="1"/>
            <a:r>
              <a:rPr lang="en-US" dirty="0" smtClean="0">
                <a:hlinkClick r:id="rId2"/>
              </a:rPr>
              <a:t>https://cran.r-project.org/</a:t>
            </a:r>
            <a:endParaRPr lang="en-US" dirty="0" smtClean="0"/>
          </a:p>
          <a:p>
            <a:r>
              <a:rPr lang="en-US" dirty="0" smtClean="0"/>
              <a:t>In R, add libraries</a:t>
            </a:r>
          </a:p>
          <a:p>
            <a:pPr lvl="1"/>
            <a:r>
              <a:rPr lang="en-US" dirty="0" smtClean="0"/>
              <a:t>Run </a:t>
            </a:r>
            <a:r>
              <a:rPr lang="en-US" dirty="0" err="1" smtClean="0"/>
              <a:t>xxx.R</a:t>
            </a:r>
            <a:endParaRPr lang="en-US" dirty="0" smtClean="0"/>
          </a:p>
          <a:p>
            <a:pPr lvl="2"/>
            <a:r>
              <a:rPr lang="en-US" dirty="0" smtClean="0"/>
              <a:t>This script installs all necessary libraries for the DDT to run.</a:t>
            </a:r>
            <a:endParaRPr lang="en-US" dirty="0"/>
          </a:p>
        </p:txBody>
      </p:sp>
    </p:spTree>
    <p:extLst>
      <p:ext uri="{BB962C8B-B14F-4D97-AF65-F5344CB8AC3E}">
        <p14:creationId xmlns:p14="http://schemas.microsoft.com/office/powerpoint/2010/main" val="119816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packages in R</a:t>
            </a:r>
            <a:endParaRPr lang="en-US" dirty="0"/>
          </a:p>
        </p:txBody>
      </p:sp>
      <p:sp>
        <p:nvSpPr>
          <p:cNvPr id="4" name="Rectangle 1"/>
          <p:cNvSpPr>
            <a:spLocks noGrp="1" noChangeArrowheads="1"/>
          </p:cNvSpPr>
          <p:nvPr>
            <p:ph idx="1"/>
          </p:nvPr>
        </p:nvSpPr>
        <p:spPr bwMode="auto">
          <a:xfrm>
            <a:off x="838200" y="3616264"/>
            <a:ext cx="8771632" cy="160298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C886B"/>
                </a:solidFill>
                <a:effectLst/>
                <a:latin typeface="Courier New" panose="02070309020205020404" pitchFamily="49" charset="0"/>
              </a:rPr>
              <a:t># libraries to be installed</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0000"/>
                </a:solidFill>
                <a:effectLst/>
                <a:latin typeface="Courier New" panose="02070309020205020404" pitchFamily="49" charset="0"/>
              </a:rPr>
              <a:t>data.packages</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Courier New" panose="02070309020205020404" pitchFamily="49" charset="0"/>
              </a:rPr>
              <a:t>c</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assertthat</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"base64enc"</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chron</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data.table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dataRetrieval</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"DBI"</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devtools</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dplyr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"DT"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"ggplot2"</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"git2r"</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htmlwidgets</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httpuv</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httr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jsonlite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lazyeval</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"leaflet"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lubridate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memoise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openssl</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png</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"R6"</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"raster"</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endParaRPr kumimoji="0" lang="en-US" altLang="en-US" sz="1000" b="0" i="0" u="none" strike="noStrike" cap="none" normalizeH="0" baseline="0" dirty="0" smtClean="0">
              <a:ln>
                <a:noFill/>
              </a:ln>
              <a:solidFill>
                <a:srgbClr val="333333"/>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C886B"/>
                </a:solidFill>
                <a:effectLst/>
                <a:latin typeface="Courier New" panose="02070309020205020404" pitchFamily="49" charset="0"/>
              </a:rPr>
              <a:t>#, </a:t>
            </a:r>
            <a:r>
              <a:rPr kumimoji="0" lang="en-US" altLang="en-US" sz="1000" b="0" i="0" u="none" strike="noStrike" cap="none" normalizeH="0" baseline="0" dirty="0" smtClean="0">
                <a:ln>
                  <a:noFill/>
                </a:ln>
                <a:solidFill>
                  <a:srgbClr val="4C886B"/>
                </a:solidFill>
                <a:effectLst/>
                <a:latin typeface="Courier New" panose="02070309020205020404" pitchFamily="49" charset="0"/>
              </a:rPr>
              <a:t>"</a:t>
            </a:r>
            <a:r>
              <a:rPr kumimoji="0" lang="en-US" altLang="en-US" sz="1000" b="0" i="0" u="none" strike="noStrike" cap="none" normalizeH="0" baseline="0" dirty="0" err="1" smtClean="0">
                <a:ln>
                  <a:noFill/>
                </a:ln>
                <a:solidFill>
                  <a:srgbClr val="4C886B"/>
                </a:solidFill>
                <a:effectLst/>
                <a:latin typeface="Courier New" panose="02070309020205020404" pitchFamily="49" charset="0"/>
              </a:rPr>
              <a:t>rCharts</a:t>
            </a:r>
            <a:r>
              <a:rPr kumimoji="0" lang="en-US" altLang="en-US" sz="1000" b="0" i="0" u="none" strike="noStrike" cap="none" normalizeH="0" baseline="0" dirty="0" smtClean="0">
                <a:ln>
                  <a:noFill/>
                </a:ln>
                <a:solidFill>
                  <a:srgbClr val="4C886B"/>
                </a:solidFill>
                <a:effectLst/>
                <a:latin typeface="Courier New" panose="02070309020205020404" pitchFamily="49" charset="0"/>
              </a:rPr>
              <a:t>" #</a:t>
            </a:r>
            <a:r>
              <a:rPr kumimoji="0" lang="en-US" altLang="en-US" sz="1000" b="0" i="0" u="none" strike="noStrike" cap="none" normalizeH="0" baseline="0" smtClean="0">
                <a:ln>
                  <a:noFill/>
                </a:ln>
                <a:solidFill>
                  <a:srgbClr val="4C886B"/>
                </a:solidFill>
                <a:effectLst/>
                <a:latin typeface="Courier New" panose="02070309020205020404" pitchFamily="49" charset="0"/>
              </a:rPr>
              <a:t>non-CRANN</a:t>
            </a:r>
            <a:r>
              <a:rPr kumimoji="0" lang="en-US" altLang="en-US" sz="1000" b="0" i="0" u="none" strike="noStrike" cap="none" normalizeH="0" baseline="0" smtClean="0">
                <a:ln>
                  <a:noFill/>
                </a:ln>
                <a:solidFill>
                  <a:srgbClr val="333333"/>
                </a:solidFill>
                <a:effectLst/>
                <a:latin typeface="Courier New" panose="02070309020205020404" pitchFamily="49" charset="0"/>
              </a:rPr>
              <a:t> </a:t>
            </a:r>
            <a:endParaRPr kumimoji="0" lang="en-US" altLang="en-US" sz="1000" b="0" i="0" u="none" strike="noStrike" cap="none" normalizeH="0" baseline="0" smtClean="0">
              <a:ln>
                <a:noFill/>
              </a:ln>
              <a:solidFill>
                <a:srgbClr val="333333"/>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readr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rstudioapi</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"scales"</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"shiny"</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shinyBS</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sourcetools</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sp</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stringr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tibble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"whisker"</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withr</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"xml2"</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xtable</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 </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err="1" smtClean="0">
                <a:ln>
                  <a:noFill/>
                </a:ln>
                <a:solidFill>
                  <a:srgbClr val="036A07"/>
                </a:solidFill>
                <a:effectLst/>
                <a:latin typeface="Courier New" panose="02070309020205020404" pitchFamily="49" charset="0"/>
              </a:rPr>
              <a:t>XLConnect</a:t>
            </a:r>
            <a:r>
              <a:rPr kumimoji="0" lang="en-US" altLang="en-US" sz="1000" b="0" i="0" u="none" strike="noStrike" cap="none" normalizeH="0" baseline="0" dirty="0" smtClean="0">
                <a:ln>
                  <a:noFill/>
                </a:ln>
                <a:solidFill>
                  <a:srgbClr val="036A0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C886B"/>
                </a:solidFill>
                <a:effectLst/>
                <a:latin typeface="Courier New" panose="02070309020205020404" pitchFamily="49" charset="0"/>
              </a:rPr>
              <a:t># install via </a:t>
            </a:r>
            <a:r>
              <a:rPr kumimoji="0" lang="en-US" altLang="en-US" sz="1000" b="0" i="0" u="none" strike="noStrike" cap="none" normalizeH="0" baseline="0" dirty="0" err="1" smtClean="0">
                <a:ln>
                  <a:noFill/>
                </a:ln>
                <a:solidFill>
                  <a:srgbClr val="4C886B"/>
                </a:solidFill>
                <a:effectLst/>
                <a:latin typeface="Courier New" panose="02070309020205020404" pitchFamily="49" charset="0"/>
              </a:rPr>
              <a:t>lapply</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0000"/>
                </a:solidFill>
                <a:effectLst/>
                <a:latin typeface="Courier New" panose="02070309020205020404" pitchFamily="49" charset="0"/>
              </a:rPr>
              <a:t>lapply</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Courier New" panose="02070309020205020404" pitchFamily="49" charset="0"/>
              </a:rPr>
              <a:t>data.packages</a:t>
            </a:r>
            <a:r>
              <a:rPr kumimoji="0" lang="en-US" altLang="en-US" sz="1000" b="0" i="0" u="none" strike="noStrike" cap="none" normalizeH="0" baseline="0" dirty="0" err="1" smtClean="0">
                <a:ln>
                  <a:noFill/>
                </a:ln>
                <a:solidFill>
                  <a:srgbClr val="333333"/>
                </a:solidFill>
                <a:effectLst/>
                <a:latin typeface="Courier New" panose="02070309020205020404" pitchFamily="49" charset="0"/>
              </a:rPr>
              <a:t>,</a:t>
            </a:r>
            <a:r>
              <a:rPr kumimoji="0" lang="en-US" altLang="en-US" sz="1000" b="0" i="0" u="none" strike="noStrike" cap="none" normalizeH="0" baseline="0" dirty="0" err="1" smtClean="0">
                <a:ln>
                  <a:noFill/>
                </a:ln>
                <a:solidFill>
                  <a:srgbClr val="0000FF"/>
                </a:solidFill>
                <a:effectLst/>
                <a:latin typeface="Courier New" panose="02070309020205020404" pitchFamily="49" charset="0"/>
              </a:rPr>
              <a:t>function</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rPr>
              <a:t>x</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333333"/>
                </a:solidFill>
                <a:effectLst/>
                <a:latin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Courier New" panose="02070309020205020404" pitchFamily="49" charset="0"/>
              </a:rPr>
              <a:t>install.packages</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Courier New" panose="02070309020205020404" pitchFamily="49" charset="0"/>
              </a:rPr>
              <a:t>x</a:t>
            </a:r>
            <a:r>
              <a:rPr kumimoji="0" lang="en-US" altLang="en-US" sz="1000" b="0" i="0" u="none" strike="noStrike" cap="none" normalizeH="0" baseline="0" dirty="0" smtClean="0">
                <a:ln>
                  <a:noFill/>
                </a:ln>
                <a:solidFill>
                  <a:srgbClr val="687687"/>
                </a:solidFill>
                <a:effectLst/>
                <a:latin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txBox="1">
            <a:spLocks noChangeArrowheads="1"/>
          </p:cNvSpPr>
          <p:nvPr/>
        </p:nvSpPr>
        <p:spPr bwMode="auto">
          <a:xfrm>
            <a:off x="838200" y="5354466"/>
            <a:ext cx="3308598" cy="6796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000" dirty="0" smtClean="0">
                <a:solidFill>
                  <a:srgbClr val="4C886B"/>
                </a:solidFill>
                <a:latin typeface="Courier New" panose="02070309020205020404" pitchFamily="49" charset="0"/>
                <a:cs typeface="Courier New" panose="02070309020205020404" pitchFamily="49" charset="0"/>
              </a:rPr>
              <a:t># Install non-CRAN packages from GitHub</a:t>
            </a:r>
            <a:r>
              <a:rPr lang="en-US" altLang="en-US" sz="1000" dirty="0" smtClean="0">
                <a:solidFill>
                  <a:srgbClr val="333333"/>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FontTx/>
              <a:buNone/>
            </a:pPr>
            <a:r>
              <a:rPr lang="en-US" altLang="en-US" sz="1000" dirty="0" smtClean="0">
                <a:solidFill>
                  <a:srgbClr val="0000FF"/>
                </a:solidFill>
                <a:latin typeface="Courier New" panose="02070309020205020404" pitchFamily="49" charset="0"/>
                <a:cs typeface="Courier New" panose="02070309020205020404" pitchFamily="49" charset="0"/>
              </a:rPr>
              <a:t>require</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err="1" smtClean="0">
                <a:solidFill>
                  <a:srgbClr val="000000"/>
                </a:solidFill>
                <a:latin typeface="Courier New" panose="02070309020205020404" pitchFamily="49" charset="0"/>
                <a:cs typeface="Courier New" panose="02070309020205020404" pitchFamily="49" charset="0"/>
              </a:rPr>
              <a:t>devtools</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333333"/>
                </a:solidFill>
                <a:latin typeface="Courier New" panose="02070309020205020404" pitchFamily="49" charset="0"/>
                <a:cs typeface="Courier New" panose="02070309020205020404" pitchFamily="49" charset="0"/>
              </a:rPr>
              <a:t> </a:t>
            </a:r>
            <a:endParaRPr lang="en-US" altLang="en-US" sz="1000" dirty="0" smtClean="0">
              <a:solidFill>
                <a:srgbClr val="333333"/>
              </a:solidFill>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FontTx/>
              <a:buNone/>
            </a:pPr>
            <a:r>
              <a:rPr lang="en-US" altLang="en-US" sz="1000" dirty="0" err="1" smtClean="0">
                <a:solidFill>
                  <a:srgbClr val="000000"/>
                </a:solidFill>
                <a:latin typeface="Courier New" panose="02070309020205020404" pitchFamily="49" charset="0"/>
                <a:cs typeface="Courier New" panose="02070309020205020404" pitchFamily="49" charset="0"/>
              </a:rPr>
              <a:t>install_github</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036A07"/>
                </a:solidFill>
                <a:latin typeface="Courier New" panose="02070309020205020404" pitchFamily="49" charset="0"/>
                <a:cs typeface="Courier New" panose="02070309020205020404" pitchFamily="49" charset="0"/>
              </a:rPr>
              <a:t>"</a:t>
            </a:r>
            <a:r>
              <a:rPr lang="en-US" altLang="en-US" sz="1000" dirty="0" err="1" smtClean="0">
                <a:solidFill>
                  <a:srgbClr val="036A07"/>
                </a:solidFill>
                <a:latin typeface="Courier New" panose="02070309020205020404" pitchFamily="49" charset="0"/>
                <a:cs typeface="Courier New" panose="02070309020205020404" pitchFamily="49" charset="0"/>
              </a:rPr>
              <a:t>ramnathv</a:t>
            </a:r>
            <a:r>
              <a:rPr lang="en-US" altLang="en-US" sz="1000" dirty="0" smtClean="0">
                <a:solidFill>
                  <a:srgbClr val="036A07"/>
                </a:solidFill>
                <a:latin typeface="Courier New" panose="02070309020205020404" pitchFamily="49" charset="0"/>
                <a:cs typeface="Courier New" panose="02070309020205020404" pitchFamily="49" charset="0"/>
              </a:rPr>
              <a:t>/</a:t>
            </a:r>
            <a:r>
              <a:rPr lang="en-US" altLang="en-US" sz="1000" dirty="0" err="1" smtClean="0">
                <a:solidFill>
                  <a:srgbClr val="036A07"/>
                </a:solidFill>
                <a:latin typeface="Courier New" panose="02070309020205020404" pitchFamily="49" charset="0"/>
                <a:cs typeface="Courier New" panose="02070309020205020404" pitchFamily="49" charset="0"/>
              </a:rPr>
              <a:t>rCharts</a:t>
            </a:r>
            <a:r>
              <a:rPr lang="en-US" altLang="en-US" sz="1000" dirty="0" smtClean="0">
                <a:solidFill>
                  <a:srgbClr val="036A07"/>
                </a:solidFill>
                <a:latin typeface="Courier New" panose="02070309020205020404" pitchFamily="49" charset="0"/>
                <a:cs typeface="Courier New" panose="02070309020205020404" pitchFamily="49" charset="0"/>
              </a:rPr>
              <a:t>"</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333333"/>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FontTx/>
              <a:buNone/>
            </a:pPr>
            <a:r>
              <a:rPr lang="en-US" altLang="en-US" sz="1000" dirty="0" err="1" smtClean="0">
                <a:solidFill>
                  <a:srgbClr val="000000"/>
                </a:solidFill>
                <a:latin typeface="Courier New" panose="02070309020205020404" pitchFamily="49" charset="0"/>
                <a:cs typeface="Courier New" panose="02070309020205020404" pitchFamily="49" charset="0"/>
              </a:rPr>
              <a:t>install_github</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036A07"/>
                </a:solidFill>
                <a:latin typeface="Courier New" panose="02070309020205020404" pitchFamily="49" charset="0"/>
                <a:cs typeface="Courier New" panose="02070309020205020404" pitchFamily="49" charset="0"/>
              </a:rPr>
              <a:t>'</a:t>
            </a:r>
            <a:r>
              <a:rPr lang="en-US" altLang="en-US" sz="1000" dirty="0" err="1" smtClean="0">
                <a:solidFill>
                  <a:srgbClr val="036A07"/>
                </a:solidFill>
                <a:latin typeface="Courier New" panose="02070309020205020404" pitchFamily="49" charset="0"/>
                <a:cs typeface="Courier New" panose="02070309020205020404" pitchFamily="49" charset="0"/>
              </a:rPr>
              <a:t>rstudio</a:t>
            </a:r>
            <a:r>
              <a:rPr lang="en-US" altLang="en-US" sz="1000" dirty="0" smtClean="0">
                <a:solidFill>
                  <a:srgbClr val="036A07"/>
                </a:solidFill>
                <a:latin typeface="Courier New" panose="02070309020205020404" pitchFamily="49" charset="0"/>
                <a:cs typeface="Courier New" panose="02070309020205020404" pitchFamily="49" charset="0"/>
              </a:rPr>
              <a:t>/</a:t>
            </a:r>
            <a:r>
              <a:rPr lang="en-US" altLang="en-US" sz="1000" dirty="0" err="1" smtClean="0">
                <a:solidFill>
                  <a:srgbClr val="036A07"/>
                </a:solidFill>
                <a:latin typeface="Courier New" panose="02070309020205020404" pitchFamily="49" charset="0"/>
                <a:cs typeface="Courier New" panose="02070309020205020404" pitchFamily="49" charset="0"/>
              </a:rPr>
              <a:t>DT@feature</a:t>
            </a:r>
            <a:r>
              <a:rPr lang="en-US" altLang="en-US" sz="1000" dirty="0" smtClean="0">
                <a:solidFill>
                  <a:srgbClr val="036A07"/>
                </a:solidFill>
                <a:latin typeface="Courier New" panose="02070309020205020404" pitchFamily="49" charset="0"/>
                <a:cs typeface="Courier New" panose="02070309020205020404" pitchFamily="49" charset="0"/>
              </a:rPr>
              <a:t>/editor'</a:t>
            </a:r>
            <a:r>
              <a:rPr lang="en-US" altLang="en-US" sz="1000" dirty="0" smtClean="0">
                <a:solidFill>
                  <a:srgbClr val="687687"/>
                </a:solidFill>
                <a:latin typeface="Courier New" panose="02070309020205020404" pitchFamily="49" charset="0"/>
                <a:cs typeface="Courier New" panose="02070309020205020404" pitchFamily="49" charset="0"/>
              </a:rPr>
              <a:t>)</a:t>
            </a:r>
            <a:endParaRPr lang="en-US" altLang="en-US" sz="1800" dirty="0">
              <a:latin typeface="Arial" panose="020B0604020202020204" pitchFamily="34" charset="0"/>
            </a:endParaRPr>
          </a:p>
        </p:txBody>
      </p:sp>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Install libraries using the R code below.</a:t>
            </a:r>
          </a:p>
          <a:p>
            <a:r>
              <a:rPr lang="en-US" dirty="0" smtClean="0"/>
              <a:t>Will need to run both portions.</a:t>
            </a:r>
          </a:p>
          <a:p>
            <a:r>
              <a:rPr lang="en-US" dirty="0" smtClean="0"/>
              <a:t>Will need internet connection.</a:t>
            </a:r>
            <a:endParaRPr lang="en-US" dirty="0"/>
          </a:p>
        </p:txBody>
      </p:sp>
    </p:spTree>
    <p:extLst>
      <p:ext uri="{BB962C8B-B14F-4D97-AF65-F5344CB8AC3E}">
        <p14:creationId xmlns:p14="http://schemas.microsoft.com/office/powerpoint/2010/main" val="139787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DDT</a:t>
            </a:r>
            <a:endParaRPr lang="en-US" dirty="0"/>
          </a:p>
        </p:txBody>
      </p:sp>
      <p:sp>
        <p:nvSpPr>
          <p:cNvPr id="3" name="Content Placeholder 2"/>
          <p:cNvSpPr>
            <a:spLocks noGrp="1"/>
          </p:cNvSpPr>
          <p:nvPr>
            <p:ph idx="1"/>
          </p:nvPr>
        </p:nvSpPr>
        <p:spPr/>
        <p:txBody>
          <a:bodyPr/>
          <a:lstStyle/>
          <a:p>
            <a:r>
              <a:rPr lang="en-US" dirty="0" smtClean="0"/>
              <a:t>Launch R</a:t>
            </a:r>
          </a:p>
          <a:p>
            <a:r>
              <a:rPr lang="en-US" dirty="0" smtClean="0"/>
              <a:t>Change Directory</a:t>
            </a:r>
          </a:p>
          <a:p>
            <a:pPr lvl="1"/>
            <a:r>
              <a:rPr lang="en-US" dirty="0" smtClean="0"/>
              <a:t>Menu bar</a:t>
            </a:r>
          </a:p>
          <a:p>
            <a:pPr lvl="2"/>
            <a:r>
              <a:rPr lang="en-US" dirty="0" smtClean="0"/>
              <a:t>File – Change Directory</a:t>
            </a:r>
          </a:p>
          <a:p>
            <a:pPr lvl="3"/>
            <a:r>
              <a:rPr lang="en-US" dirty="0" smtClean="0"/>
              <a:t>Choose location of unzipped DDT files.</a:t>
            </a:r>
          </a:p>
          <a:p>
            <a:r>
              <a:rPr lang="en-US" dirty="0" smtClean="0"/>
              <a:t>Run the app with R code below.</a:t>
            </a:r>
          </a:p>
          <a:p>
            <a:pPr lvl="1"/>
            <a:r>
              <a:rPr lang="en-US" dirty="0" smtClean="0"/>
              <a:t>Copy and paste (or type) into the console in R.</a:t>
            </a:r>
          </a:p>
          <a:p>
            <a:pPr lvl="2"/>
            <a:r>
              <a:rPr lang="en-US" dirty="0" smtClean="0"/>
              <a:t>(At the red “</a:t>
            </a:r>
            <a:r>
              <a:rPr lang="en-US" dirty="0" smtClean="0">
                <a:solidFill>
                  <a:srgbClr val="FF0000"/>
                </a:solidFill>
              </a:rPr>
              <a:t>&gt;</a:t>
            </a:r>
            <a:r>
              <a:rPr lang="en-US" dirty="0" smtClean="0"/>
              <a:t>” in the screen shot)</a:t>
            </a:r>
          </a:p>
          <a:p>
            <a:endParaRPr lang="en-US" dirty="0"/>
          </a:p>
          <a:p>
            <a:pPr marL="0" indent="0">
              <a:buNone/>
            </a:pPr>
            <a:endParaRPr lang="en-US" dirty="0" smtClean="0"/>
          </a:p>
        </p:txBody>
      </p:sp>
      <p:sp>
        <p:nvSpPr>
          <p:cNvPr id="4" name="Rectangle 1"/>
          <p:cNvSpPr txBox="1">
            <a:spLocks noChangeArrowheads="1"/>
          </p:cNvSpPr>
          <p:nvPr/>
        </p:nvSpPr>
        <p:spPr bwMode="auto">
          <a:xfrm>
            <a:off x="1173178" y="5327283"/>
            <a:ext cx="2000548" cy="371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000" dirty="0" smtClean="0">
                <a:solidFill>
                  <a:srgbClr val="0000FF"/>
                </a:solidFill>
                <a:latin typeface="Courier New" panose="02070309020205020404" pitchFamily="49" charset="0"/>
                <a:cs typeface="Courier New" panose="02070309020205020404" pitchFamily="49" charset="0"/>
              </a:rPr>
              <a:t>require</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000000"/>
                </a:solidFill>
                <a:latin typeface="Courier New" panose="02070309020205020404" pitchFamily="49" charset="0"/>
                <a:cs typeface="Courier New" panose="02070309020205020404" pitchFamily="49" charset="0"/>
              </a:rPr>
              <a:t>shiny</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333333"/>
                </a:solidFill>
                <a:latin typeface="Courier New" panose="02070309020205020404" pitchFamily="49" charset="0"/>
                <a:cs typeface="Courier New" panose="02070309020205020404" pitchFamily="49" charset="0"/>
              </a:rPr>
              <a:t> </a:t>
            </a:r>
          </a:p>
          <a:p>
            <a:pPr marL="0" indent="0" eaLnBrk="0" fontAlgn="base" hangingPunct="0">
              <a:lnSpc>
                <a:spcPct val="100000"/>
              </a:lnSpc>
              <a:spcBef>
                <a:spcPct val="0"/>
              </a:spcBef>
              <a:spcAft>
                <a:spcPct val="0"/>
              </a:spcAft>
              <a:buFontTx/>
              <a:buNone/>
            </a:pPr>
            <a:r>
              <a:rPr lang="en-US" altLang="en-US" sz="1000" dirty="0" err="1" smtClean="0">
                <a:solidFill>
                  <a:srgbClr val="000000"/>
                </a:solidFill>
                <a:latin typeface="Courier New" panose="02070309020205020404" pitchFamily="49" charset="0"/>
                <a:cs typeface="Courier New" panose="02070309020205020404" pitchFamily="49" charset="0"/>
              </a:rPr>
              <a:t>runApp</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err="1" smtClean="0">
                <a:solidFill>
                  <a:srgbClr val="000000"/>
                </a:solidFill>
                <a:latin typeface="Courier New" panose="02070309020205020404" pitchFamily="49" charset="0"/>
                <a:cs typeface="Courier New" panose="02070309020205020404" pitchFamily="49" charset="0"/>
              </a:rPr>
              <a:t>launch.browser</a:t>
            </a:r>
            <a:r>
              <a:rPr lang="en-US"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687687"/>
                </a:solidFill>
                <a:latin typeface="Courier New" panose="02070309020205020404" pitchFamily="49" charset="0"/>
                <a:cs typeface="Courier New" panose="02070309020205020404" pitchFamily="49" charset="0"/>
              </a:rPr>
              <a:t>=</a:t>
            </a:r>
            <a:r>
              <a:rPr lang="en-US"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5848F6"/>
                </a:solidFill>
                <a:latin typeface="Courier New" panose="02070309020205020404" pitchFamily="49" charset="0"/>
                <a:cs typeface="Courier New" panose="02070309020205020404" pitchFamily="49" charset="0"/>
              </a:rPr>
              <a:t>T</a:t>
            </a:r>
            <a:r>
              <a:rPr lang="en-US" altLang="en-US" sz="1000" dirty="0" smtClean="0">
                <a:solidFill>
                  <a:srgbClr val="687687"/>
                </a:solidFill>
                <a:latin typeface="Courier New" panose="02070309020205020404" pitchFamily="49" charset="0"/>
                <a:cs typeface="Courier New" panose="02070309020205020404" pitchFamily="49" charset="0"/>
              </a:rPr>
              <a:t>)</a:t>
            </a:r>
            <a:endParaRPr lang="en-US" altLang="en-US" sz="1800" dirty="0">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7704498" y="1205870"/>
            <a:ext cx="4565181" cy="5652129"/>
          </a:xfrm>
          <a:prstGeom prst="rect">
            <a:avLst/>
          </a:prstGeom>
        </p:spPr>
      </p:pic>
    </p:spTree>
    <p:extLst>
      <p:ext uri="{BB962C8B-B14F-4D97-AF65-F5344CB8AC3E}">
        <p14:creationId xmlns:p14="http://schemas.microsoft.com/office/powerpoint/2010/main" val="162898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DDT – QAQC Mod</a:t>
            </a:r>
            <a:endParaRPr lang="en-US" dirty="0"/>
          </a:p>
        </p:txBody>
      </p:sp>
      <p:sp>
        <p:nvSpPr>
          <p:cNvPr id="3" name="Content Placeholder 2"/>
          <p:cNvSpPr>
            <a:spLocks noGrp="1"/>
          </p:cNvSpPr>
          <p:nvPr>
            <p:ph idx="1"/>
          </p:nvPr>
        </p:nvSpPr>
        <p:spPr/>
        <p:txBody>
          <a:bodyPr/>
          <a:lstStyle/>
          <a:p>
            <a:r>
              <a:rPr lang="en-US" dirty="0" smtClean="0"/>
              <a:t>The DDT will launch in your web browser (e.g., IE, Firefox, Chrome, </a:t>
            </a:r>
            <a:r>
              <a:rPr lang="en-US" dirty="0" err="1" smtClean="0"/>
              <a:t>etc</a:t>
            </a:r>
            <a:r>
              <a:rPr lang="en-US" dirty="0" smtClean="0"/>
              <a:t>).</a:t>
            </a:r>
          </a:p>
          <a:p>
            <a:r>
              <a:rPr lang="en-US" dirty="0" smtClean="0"/>
              <a:t>If “QAQC Mod” appears in the DDT title you have the version</a:t>
            </a:r>
            <a:r>
              <a:rPr lang="en-US" dirty="0"/>
              <a:t> </a:t>
            </a:r>
            <a:r>
              <a:rPr lang="en-US" dirty="0" smtClean="0"/>
              <a:t>with the QAQC modifications.</a:t>
            </a:r>
          </a:p>
          <a:p>
            <a:endParaRPr lang="en-US" dirty="0"/>
          </a:p>
        </p:txBody>
      </p:sp>
      <p:pic>
        <p:nvPicPr>
          <p:cNvPr id="4" name="Picture 3"/>
          <p:cNvPicPr>
            <a:picLocks noChangeAspect="1"/>
          </p:cNvPicPr>
          <p:nvPr/>
        </p:nvPicPr>
        <p:blipFill>
          <a:blip r:embed="rId2"/>
          <a:stretch>
            <a:fillRect/>
          </a:stretch>
        </p:blipFill>
        <p:spPr>
          <a:xfrm>
            <a:off x="0" y="1588"/>
            <a:ext cx="7639050" cy="457200"/>
          </a:xfrm>
          <a:prstGeom prst="rect">
            <a:avLst/>
          </a:prstGeom>
        </p:spPr>
      </p:pic>
    </p:spTree>
    <p:extLst>
      <p:ext uri="{BB962C8B-B14F-4D97-AF65-F5344CB8AC3E}">
        <p14:creationId xmlns:p14="http://schemas.microsoft.com/office/powerpoint/2010/main" val="3474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Data</a:t>
            </a:r>
            <a:endParaRPr lang="en-US" dirty="0"/>
          </a:p>
        </p:txBody>
      </p:sp>
      <p:sp>
        <p:nvSpPr>
          <p:cNvPr id="3" name="Content Placeholder 2"/>
          <p:cNvSpPr>
            <a:spLocks noGrp="1"/>
          </p:cNvSpPr>
          <p:nvPr>
            <p:ph idx="1"/>
          </p:nvPr>
        </p:nvSpPr>
        <p:spPr/>
        <p:txBody>
          <a:bodyPr/>
          <a:lstStyle/>
          <a:p>
            <a:r>
              <a:rPr lang="en-US" dirty="0" smtClean="0"/>
              <a:t>Clear Query Selections</a:t>
            </a:r>
          </a:p>
          <a:p>
            <a:pPr lvl="1"/>
            <a:r>
              <a:rPr lang="en-US" dirty="0" smtClean="0"/>
              <a:t>Deletes contents of all boxes.</a:t>
            </a:r>
          </a:p>
          <a:p>
            <a:r>
              <a:rPr lang="en-US" dirty="0" smtClean="0"/>
              <a:t>Save Query File</a:t>
            </a:r>
          </a:p>
          <a:p>
            <a:pPr lvl="1"/>
            <a:r>
              <a:rPr lang="en-US" dirty="0" smtClean="0"/>
              <a:t>Saves the current query to a file for use later.</a:t>
            </a:r>
          </a:p>
          <a:p>
            <a:pPr lvl="1"/>
            <a:r>
              <a:rPr lang="en-US" dirty="0" smtClean="0"/>
              <a:t>The user is given the option of changing the file name and location.</a:t>
            </a:r>
          </a:p>
          <a:p>
            <a:r>
              <a:rPr lang="en-US" dirty="0" smtClean="0"/>
              <a:t>Browse</a:t>
            </a:r>
          </a:p>
          <a:p>
            <a:pPr lvl="1"/>
            <a:r>
              <a:rPr lang="en-US" dirty="0" smtClean="0"/>
              <a:t>Select a saved query file.</a:t>
            </a:r>
          </a:p>
          <a:p>
            <a:r>
              <a:rPr lang="en-US" dirty="0" smtClean="0"/>
              <a:t>Update Query from File</a:t>
            </a:r>
          </a:p>
          <a:p>
            <a:pPr lvl="1"/>
            <a:r>
              <a:rPr lang="en-US" dirty="0" smtClean="0"/>
              <a:t>Updates all boxes with the file selected by Browse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524592" y="311150"/>
            <a:ext cx="3200400" cy="3028950"/>
          </a:xfrm>
          <a:prstGeom prst="rect">
            <a:avLst/>
          </a:prstGeom>
        </p:spPr>
      </p:pic>
      <p:pic>
        <p:nvPicPr>
          <p:cNvPr id="5" name="Picture 4"/>
          <p:cNvPicPr>
            <a:picLocks noChangeAspect="1"/>
          </p:cNvPicPr>
          <p:nvPr/>
        </p:nvPicPr>
        <p:blipFill>
          <a:blip r:embed="rId3"/>
          <a:stretch>
            <a:fillRect/>
          </a:stretch>
        </p:blipFill>
        <p:spPr>
          <a:xfrm>
            <a:off x="0" y="0"/>
            <a:ext cx="7639050" cy="457200"/>
          </a:xfrm>
          <a:prstGeom prst="rect">
            <a:avLst/>
          </a:prstGeom>
        </p:spPr>
      </p:pic>
    </p:spTree>
    <p:extLst>
      <p:ext uri="{BB962C8B-B14F-4D97-AF65-F5344CB8AC3E}">
        <p14:creationId xmlns:p14="http://schemas.microsoft.com/office/powerpoint/2010/main" val="364654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Data</a:t>
            </a:r>
            <a:endParaRPr lang="en-US" dirty="0"/>
          </a:p>
        </p:txBody>
      </p:sp>
      <p:sp>
        <p:nvSpPr>
          <p:cNvPr id="3" name="Content Placeholder 2"/>
          <p:cNvSpPr>
            <a:spLocks noGrp="1"/>
          </p:cNvSpPr>
          <p:nvPr>
            <p:ph idx="1"/>
          </p:nvPr>
        </p:nvSpPr>
        <p:spPr/>
        <p:txBody>
          <a:bodyPr/>
          <a:lstStyle/>
          <a:p>
            <a:r>
              <a:rPr lang="en-US" dirty="0" smtClean="0"/>
              <a:t>Home</a:t>
            </a:r>
          </a:p>
          <a:p>
            <a:pPr lvl="1"/>
            <a:r>
              <a:rPr lang="en-US" dirty="0" smtClean="0"/>
              <a:t>Non-Detects</a:t>
            </a:r>
          </a:p>
          <a:p>
            <a:pPr lvl="2"/>
            <a:r>
              <a:rPr lang="en-US" dirty="0" smtClean="0"/>
              <a:t>The Non-Detects section was modified to set the default at ½ time the Limit of Detection.</a:t>
            </a:r>
            <a:endParaRPr lang="en-US" dirty="0"/>
          </a:p>
        </p:txBody>
      </p:sp>
      <p:pic>
        <p:nvPicPr>
          <p:cNvPr id="4" name="Picture 3"/>
          <p:cNvPicPr/>
          <p:nvPr/>
        </p:nvPicPr>
        <p:blipFill>
          <a:blip r:embed="rId2"/>
          <a:stretch>
            <a:fillRect/>
          </a:stretch>
        </p:blipFill>
        <p:spPr>
          <a:xfrm>
            <a:off x="2895600" y="3362635"/>
            <a:ext cx="6400800" cy="1856740"/>
          </a:xfrm>
          <a:prstGeom prst="rect">
            <a:avLst/>
          </a:prstGeom>
        </p:spPr>
      </p:pic>
      <p:pic>
        <p:nvPicPr>
          <p:cNvPr id="5" name="Picture 4"/>
          <p:cNvPicPr>
            <a:picLocks noChangeAspect="1"/>
          </p:cNvPicPr>
          <p:nvPr/>
        </p:nvPicPr>
        <p:blipFill>
          <a:blip r:embed="rId3"/>
          <a:stretch>
            <a:fillRect/>
          </a:stretch>
        </p:blipFill>
        <p:spPr>
          <a:xfrm>
            <a:off x="0" y="0"/>
            <a:ext cx="7543800" cy="485775"/>
          </a:xfrm>
          <a:prstGeom prst="rect">
            <a:avLst/>
          </a:prstGeom>
        </p:spPr>
      </p:pic>
    </p:spTree>
    <p:extLst>
      <p:ext uri="{BB962C8B-B14F-4D97-AF65-F5344CB8AC3E}">
        <p14:creationId xmlns:p14="http://schemas.microsoft.com/office/powerpoint/2010/main" val="297942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Data</a:t>
            </a:r>
            <a:endParaRPr lang="en-US" dirty="0"/>
          </a:p>
        </p:txBody>
      </p:sp>
      <p:sp>
        <p:nvSpPr>
          <p:cNvPr id="3" name="Content Placeholder 2"/>
          <p:cNvSpPr>
            <a:spLocks noGrp="1"/>
          </p:cNvSpPr>
          <p:nvPr>
            <p:ph idx="1"/>
          </p:nvPr>
        </p:nvSpPr>
        <p:spPr/>
        <p:txBody>
          <a:bodyPr>
            <a:normAutofit/>
          </a:bodyPr>
          <a:lstStyle/>
          <a:p>
            <a:r>
              <a:rPr lang="en-US" dirty="0" smtClean="0"/>
              <a:t>Save/Load App Data</a:t>
            </a:r>
          </a:p>
          <a:p>
            <a:pPr lvl="1"/>
            <a:r>
              <a:rPr lang="en-US" dirty="0" smtClean="0"/>
              <a:t>Save Data</a:t>
            </a:r>
          </a:p>
          <a:p>
            <a:pPr lvl="2"/>
            <a:r>
              <a:rPr lang="en-US" dirty="0" smtClean="0"/>
              <a:t>Saves the current data to a file for use later.</a:t>
            </a:r>
          </a:p>
          <a:p>
            <a:pPr lvl="2"/>
            <a:r>
              <a:rPr lang="en-US" dirty="0" smtClean="0"/>
              <a:t>The user is given the option of changing the file name and location.</a:t>
            </a:r>
          </a:p>
          <a:p>
            <a:pPr lvl="1"/>
            <a:r>
              <a:rPr lang="en-US" dirty="0" smtClean="0"/>
              <a:t>Browse</a:t>
            </a:r>
          </a:p>
          <a:p>
            <a:pPr lvl="2"/>
            <a:r>
              <a:rPr lang="en-US" dirty="0" smtClean="0"/>
              <a:t>Select a saved data file</a:t>
            </a:r>
            <a:r>
              <a:rPr lang="en-US" dirty="0"/>
              <a:t> </a:t>
            </a:r>
            <a:r>
              <a:rPr lang="en-US" dirty="0" smtClean="0"/>
              <a:t>and loads it into the App</a:t>
            </a:r>
          </a:p>
          <a:p>
            <a:pPr lvl="2"/>
            <a:endParaRPr lang="en-US" dirty="0" smtClean="0"/>
          </a:p>
          <a:p>
            <a:pPr lvl="1"/>
            <a:r>
              <a:rPr lang="en-US" dirty="0" smtClean="0"/>
              <a:t>After loading check the “All Data” tab to see the data.</a:t>
            </a:r>
          </a:p>
          <a:p>
            <a:pPr lvl="2"/>
            <a:r>
              <a:rPr lang="en-US" dirty="0" smtClean="0"/>
              <a:t>In some rare cases it is necessary to exit the app and then load the data into a fresh session.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2982" y="485775"/>
            <a:ext cx="5957180" cy="2203104"/>
          </a:xfrm>
          <a:prstGeom prst="rect">
            <a:avLst/>
          </a:prstGeom>
        </p:spPr>
      </p:pic>
      <p:pic>
        <p:nvPicPr>
          <p:cNvPr id="5" name="Picture 4"/>
          <p:cNvPicPr>
            <a:picLocks noChangeAspect="1"/>
          </p:cNvPicPr>
          <p:nvPr/>
        </p:nvPicPr>
        <p:blipFill>
          <a:blip r:embed="rId3"/>
          <a:stretch>
            <a:fillRect/>
          </a:stretch>
        </p:blipFill>
        <p:spPr>
          <a:xfrm>
            <a:off x="0" y="0"/>
            <a:ext cx="7543800" cy="485775"/>
          </a:xfrm>
          <a:prstGeom prst="rect">
            <a:avLst/>
          </a:prstGeom>
        </p:spPr>
      </p:pic>
    </p:spTree>
    <p:extLst>
      <p:ext uri="{BB962C8B-B14F-4D97-AF65-F5344CB8AC3E}">
        <p14:creationId xmlns:p14="http://schemas.microsoft.com/office/powerpoint/2010/main" val="314679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Data</a:t>
            </a:r>
            <a:endParaRPr lang="en-US" dirty="0"/>
          </a:p>
        </p:txBody>
      </p:sp>
      <p:sp>
        <p:nvSpPr>
          <p:cNvPr id="3" name="Content Placeholder 2"/>
          <p:cNvSpPr>
            <a:spLocks noGrp="1"/>
          </p:cNvSpPr>
          <p:nvPr>
            <p:ph idx="1"/>
          </p:nvPr>
        </p:nvSpPr>
        <p:spPr/>
        <p:txBody>
          <a:bodyPr/>
          <a:lstStyle/>
          <a:p>
            <a:r>
              <a:rPr lang="en-US" dirty="0" smtClean="0"/>
              <a:t>QAQC Decisions</a:t>
            </a:r>
          </a:p>
          <a:p>
            <a:pPr lvl="1"/>
            <a:r>
              <a:rPr lang="en-US" dirty="0" smtClean="0"/>
              <a:t>Save QAQC Decisions File</a:t>
            </a:r>
          </a:p>
          <a:p>
            <a:pPr lvl="2"/>
            <a:r>
              <a:rPr lang="en-US" dirty="0" smtClean="0"/>
              <a:t>Saves the current data to an Excel file for use later.</a:t>
            </a:r>
          </a:p>
          <a:p>
            <a:pPr lvl="2"/>
            <a:r>
              <a:rPr lang="en-US" dirty="0" smtClean="0"/>
              <a:t>The user is given the option of changing the file name and location.</a:t>
            </a:r>
          </a:p>
          <a:p>
            <a:pPr lvl="1"/>
            <a:r>
              <a:rPr lang="en-US" dirty="0" smtClean="0"/>
              <a:t>Browse</a:t>
            </a:r>
          </a:p>
          <a:p>
            <a:pPr lvl="2"/>
            <a:r>
              <a:rPr lang="en-US" dirty="0" smtClean="0"/>
              <a:t>Select a saved data file and loads it into the App</a:t>
            </a:r>
          </a:p>
          <a:p>
            <a:pPr lvl="1"/>
            <a:r>
              <a:rPr lang="en-US" dirty="0" smtClean="0"/>
              <a:t>Update QAQC Decisions From File</a:t>
            </a:r>
          </a:p>
          <a:p>
            <a:pPr lvl="2"/>
            <a:r>
              <a:rPr lang="en-US" dirty="0" smtClean="0"/>
              <a:t>Updates the QAQC Decisions table with the file selected by Browse</a:t>
            </a:r>
          </a:p>
          <a:p>
            <a:pPr lvl="1"/>
            <a:endParaRPr lang="en-US" dirty="0" smtClean="0"/>
          </a:p>
          <a:p>
            <a:pPr lvl="2"/>
            <a:endParaRPr lang="en-US" dirty="0"/>
          </a:p>
        </p:txBody>
      </p:sp>
      <p:pic>
        <p:nvPicPr>
          <p:cNvPr id="4" name="Picture 3"/>
          <p:cNvPicPr/>
          <p:nvPr/>
        </p:nvPicPr>
        <p:blipFill>
          <a:blip r:embed="rId2"/>
          <a:stretch>
            <a:fillRect/>
          </a:stretch>
        </p:blipFill>
        <p:spPr>
          <a:xfrm>
            <a:off x="7740713" y="-1"/>
            <a:ext cx="4451287" cy="2734147"/>
          </a:xfrm>
          <a:prstGeom prst="rect">
            <a:avLst/>
          </a:prstGeom>
        </p:spPr>
      </p:pic>
      <p:pic>
        <p:nvPicPr>
          <p:cNvPr id="6" name="Picture 5"/>
          <p:cNvPicPr>
            <a:picLocks noChangeAspect="1"/>
          </p:cNvPicPr>
          <p:nvPr/>
        </p:nvPicPr>
        <p:blipFill>
          <a:blip r:embed="rId3"/>
          <a:stretch>
            <a:fillRect/>
          </a:stretch>
        </p:blipFill>
        <p:spPr>
          <a:xfrm>
            <a:off x="0" y="0"/>
            <a:ext cx="7543800" cy="485775"/>
          </a:xfrm>
          <a:prstGeom prst="rect">
            <a:avLst/>
          </a:prstGeom>
        </p:spPr>
      </p:pic>
    </p:spTree>
    <p:extLst>
      <p:ext uri="{BB962C8B-B14F-4D97-AF65-F5344CB8AC3E}">
        <p14:creationId xmlns:p14="http://schemas.microsoft.com/office/powerpoint/2010/main" val="3596472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748</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Data Discovery Tool (DDT) QAQC Modifications</vt:lpstr>
      <vt:lpstr>Installing</vt:lpstr>
      <vt:lpstr>Install packages in R</vt:lpstr>
      <vt:lpstr>Starting the DDT</vt:lpstr>
      <vt:lpstr>DDT – QAQC Mod</vt:lpstr>
      <vt:lpstr>Query Data</vt:lpstr>
      <vt:lpstr>Check Data</vt:lpstr>
      <vt:lpstr>Check Data</vt:lpstr>
      <vt:lpstr>Check Data</vt:lpstr>
      <vt:lpstr>Check Data</vt:lpstr>
      <vt:lpstr>View Data</vt:lpstr>
    </vt:vector>
  </TitlesOfParts>
  <Company>Tetra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Discovery Tool (DDT) QAQC Modifications</dc:title>
  <dc:creator>Leppo, Erik</dc:creator>
  <cp:lastModifiedBy>Leppo, Erik</cp:lastModifiedBy>
  <cp:revision>15</cp:revision>
  <dcterms:created xsi:type="dcterms:W3CDTF">2017-09-21T12:27:26Z</dcterms:created>
  <dcterms:modified xsi:type="dcterms:W3CDTF">2017-09-27T18:49:29Z</dcterms:modified>
</cp:coreProperties>
</file>