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Ruan Carlos Binder Da Silv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3BCAE7-F5C3-420D-A981-0FA4BB798B7D}">
  <a:tblStyle styleId="{B93BCAE7-F5C3-420D-A981-0FA4BB798B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6-22T22:25:04.633">
    <p:pos x="6000" y="0"/>
    <p:text>https://pt.tutorialcup.com/java/hashmap-in-java.htm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4b0823dc6_5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34b0823dc6_5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6436a25b6_2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36436a25b6_2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462c6baa2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3462c6baa2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5f877de09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35f877de09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602156af6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3602156af6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602156af6_0_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3602156af6_0_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602156af6_0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3602156af6_0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602156af6_0_6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3602156af6_0_6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602156af6_0_1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3602156af6_0_1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602156af6_0_14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3602156af6_0_14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7dc8a668b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e7dc8a668b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4b0823dc6_5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34b0823dc6_5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60000" y="2592000"/>
            <a:ext cx="921600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60000" y="2592000"/>
            <a:ext cx="921600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360000" y="4835160"/>
            <a:ext cx="921600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60000" y="259200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082480" y="259200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360000" y="483516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082480" y="483516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60000" y="2592000"/>
            <a:ext cx="296748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476160" y="2592000"/>
            <a:ext cx="296748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592320" y="2592000"/>
            <a:ext cx="296748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360000" y="4835160"/>
            <a:ext cx="296748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476160" y="4835160"/>
            <a:ext cx="296748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592320" y="4835160"/>
            <a:ext cx="296748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60000" y="2592000"/>
            <a:ext cx="921600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60000" y="2592000"/>
            <a:ext cx="449712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082480" y="2592000"/>
            <a:ext cx="449712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1584000" y="945360"/>
            <a:ext cx="799164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60000" y="259200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082480" y="2592000"/>
            <a:ext cx="449712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360000" y="483516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60000" y="2592000"/>
            <a:ext cx="449712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082480" y="259200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082480" y="483516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60000" y="259200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082480" y="259200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360000" y="4835160"/>
            <a:ext cx="921600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0" y="0"/>
            <a:ext cx="10079640" cy="7121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60000" y="2592000"/>
            <a:ext cx="921600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688608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47360" y="688608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27360" y="688608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hyperlink" Target="https://www.geeksforgeeks.org/collections-in-java-2/" TargetMode="External"/><Relationship Id="rId7" Type="http://schemas.openxmlformats.org/officeDocument/2006/relationships/hyperlink" Target="https://www.geeksforgeeks.org/map-interface-java-example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0" y="751050"/>
            <a:ext cx="100806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45982F"/>
                </a:solidFill>
              </a:rPr>
              <a:t>HashMap e TreeMap</a:t>
            </a:r>
            <a:endParaRPr b="1" i="0" sz="38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01250" y="6276700"/>
            <a:ext cx="10283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2300"/>
              <a:t>Discentes:</a:t>
            </a:r>
            <a:r>
              <a:rPr lang="pt-BR" sz="2300"/>
              <a:t> Alexandre Justen, Lucas Mateus, Ruan Binder</a:t>
            </a:r>
            <a:endParaRPr sz="23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163" y="2297200"/>
            <a:ext cx="7826300" cy="36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0" y="681475"/>
            <a:ext cx="100806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800">
                <a:solidFill>
                  <a:srgbClr val="45982F"/>
                </a:solidFill>
              </a:rPr>
              <a:t>Construtores em TreeMap</a:t>
            </a:r>
            <a:endParaRPr b="1" i="0" sz="38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360000" y="2376000"/>
            <a:ext cx="92160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  <a:highlight>
                  <a:srgbClr val="FFFFFF"/>
                </a:highlight>
              </a:rPr>
              <a:t>TreeMap():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 Este construtor é usado para construir um TreeMap vazio.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  <a:highlight>
                  <a:srgbClr val="FFFFFF"/>
                </a:highlight>
              </a:rPr>
              <a:t>TreeMap (Comparator comp):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 Este construtor é usado para construir um objeto TreeMap vazio no qual os elementos precisarão de uma especificação externa da ordem de classificação.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  <a:highlight>
                  <a:srgbClr val="FFFFFF"/>
                </a:highlight>
              </a:rPr>
              <a:t>TreeMap (Map M):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 Este construtor é usado para inicializar um TreeMap com as entradas do map M fornecido, que será classificado usando a ordem natural das chaves.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  <a:highlight>
                  <a:srgbClr val="FFFFFF"/>
                </a:highlight>
              </a:rPr>
              <a:t>TreeMap (SortedMap sm)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: Este construtor é usado para inicializar um TreeMap com as entradas de um determinado mapa classificado, que será armazenado na mesma ordem que o dado.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0" y="681475"/>
            <a:ext cx="100806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800">
                <a:solidFill>
                  <a:srgbClr val="45982F"/>
                </a:solidFill>
              </a:rPr>
              <a:t>Métodos TreeMap</a:t>
            </a:r>
            <a:endParaRPr b="1" i="0" sz="38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360000" y="2376000"/>
            <a:ext cx="92160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  <a:highlight>
                  <a:srgbClr val="FFFFFF"/>
                </a:highlight>
              </a:rPr>
              <a:t>ceilingEntry​(K key):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 Retorna um mapeamento de valor-chave da menor chave, que é maior ou igual à chave especificada ou retorna nulo se não houver tal chave.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  <a:highlight>
                  <a:srgbClr val="FFFFFF"/>
                </a:highlight>
              </a:rPr>
              <a:t>ceilingKey​(K key):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 Retorna a menor chave maior ou igual à chave especificada, ou retorna nulo se essa chave não existir.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  <a:highlight>
                  <a:srgbClr val="FFFFFF"/>
                </a:highlight>
              </a:rPr>
              <a:t>clear​():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 Remove todos os mapeamentos deste mapa.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452" y="4436079"/>
            <a:ext cx="6703149" cy="312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39425"/>
            <a:ext cx="4397488" cy="26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7425" y="1296175"/>
            <a:ext cx="3363200" cy="23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3967500" y="3187188"/>
            <a:ext cx="3717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SortedMap é uma interface na </a:t>
            </a:r>
            <a:r>
              <a:rPr lang="pt-BR" sz="13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estrutura de coleta</a:t>
            </a:r>
            <a:r>
              <a:rPr lang="pt-BR" sz="1300">
                <a:solidFill>
                  <a:schemeClr val="dk1"/>
                </a:solidFill>
              </a:rPr>
              <a:t> . Essa interface estende a </a:t>
            </a:r>
            <a:r>
              <a:rPr lang="pt-BR" sz="13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interface Map</a:t>
            </a:r>
            <a:r>
              <a:rPr lang="pt-BR" sz="1300">
                <a:solidFill>
                  <a:schemeClr val="dk1"/>
                </a:solidFill>
              </a:rPr>
              <a:t> e fornece uma ordenação total de seus elementos (os elementos podem ser percorridos em ordem ordenada de chaves).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0" y="681475"/>
            <a:ext cx="100806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800">
                <a:solidFill>
                  <a:srgbClr val="45982F"/>
                </a:solidFill>
              </a:rPr>
              <a:t>Referências </a:t>
            </a:r>
            <a:endParaRPr b="1" i="0" sz="38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360000" y="1845025"/>
            <a:ext cx="9453000" cy="5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Inicialize um HashMap em Java - Práticas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recomendadas.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Disponível em: &lt;https://marco.dev/java-hashmap&gt;. Acesso em: 22, jun. 2022.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Hashmap em Java com exemplos. Disponível em: &lt;https://acervolima.com/hashmap-em-java-com-exemplos-1/&gt;. Acesso em: 22, jun. 2022.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Java - The HashMap Class. Disponível em: &lt;https://www.tutorialspoint.com/java/pdf/java_hashmap_class.pdf&gt;. Acesso em: 22, jun. 2022.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HashMap e TreeMap em Java: diferenças e semelhanças. Disponível em: &lt;https://ezerror.com/pt-pt/hashmap-e-treemap-em-java-diferencas-e-semelhancas#O_que_e_HashMap&gt;. Acesso em: 22, jun. 2022.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HashMap Java. Disponível em: &lt;https://pt.tutorialcup.com/java/hashmap-in-java.htm&gt;. Acesso em: 22, jun. 2022.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Java Map: Conhecendo a interface Map do Java. Disponível em: &lt;https://www.devmedia.com.br/conhecendo-a-interface-map-do-java/37463&gt;. Acesso em: 22, jun. 2022.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0" y="587800"/>
            <a:ext cx="100806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800">
              <a:solidFill>
                <a:srgbClr val="45982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800">
                <a:solidFill>
                  <a:srgbClr val="45982F"/>
                </a:solidFill>
              </a:rPr>
              <a:t>HashMap</a:t>
            </a:r>
            <a:endParaRPr b="1" sz="4400">
              <a:solidFill>
                <a:srgbClr val="4598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800">
              <a:solidFill>
                <a:srgbClr val="45982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89825" y="2089925"/>
            <a:ext cx="91599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</a:rPr>
              <a:t>O HashMap está presente na estrutura de coleção do Java e faz parte do pacote java.util. Funciona com base no princípio da técnica Hashing. 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</a:rPr>
              <a:t>Possibilita trabalhar com mapeamento de objetos no esquema chave/valor, ou seja, informada a chave, resgata o valor.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</a:rPr>
              <a:t>O HashMap é a classe responsável por implementar uma estrutura map para a interface Map, armazenar chaves únicas (hashes) e as atribuir a valores.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marR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681475"/>
            <a:ext cx="100806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800">
              <a:solidFill>
                <a:srgbClr val="45982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800">
                <a:solidFill>
                  <a:srgbClr val="45982F"/>
                </a:solidFill>
              </a:rPr>
              <a:t>Recursos HashMap</a:t>
            </a:r>
            <a:endParaRPr b="1" sz="4400">
              <a:solidFill>
                <a:srgbClr val="4598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800">
              <a:solidFill>
                <a:srgbClr val="45982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22475" y="1943875"/>
            <a:ext cx="9053400" cy="4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Armazena valores correspondentes a cada chave;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Contém apenas chaves exclusivas;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Não permite chaves duplicadas, mas podem ter valores duplicados;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Ele não mantém nenhuma ordem, o que significa que a ordem em que os dados são inseridos não é a mesma que a ordem em que são recuperados;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Permite chaves nula e valores nulos;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Não é sincronizado;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0" y="930675"/>
            <a:ext cx="100806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800">
                <a:solidFill>
                  <a:srgbClr val="45982F"/>
                </a:solidFill>
              </a:rPr>
              <a:t>Construtores de classe</a:t>
            </a:r>
            <a:endParaRPr b="1" sz="3800">
              <a:solidFill>
                <a:srgbClr val="45982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800">
                <a:solidFill>
                  <a:srgbClr val="45982F"/>
                </a:solidFill>
              </a:rPr>
              <a:t> Java HashMap</a:t>
            </a:r>
            <a:endParaRPr b="1" i="0" sz="44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60000" y="2089925"/>
            <a:ext cx="92160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2400"/>
              <a:t>HashMap fornece 4 construtores e o modificador de acesso de cada um é público:</a:t>
            </a:r>
            <a:endParaRPr sz="2400"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585113" y="29823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{B93BCAE7-F5C3-420D-A981-0FA4BB798B7D}</a:tableStyleId>
              </a:tblPr>
              <a:tblGrid>
                <a:gridCol w="4161750"/>
                <a:gridCol w="4740450"/>
              </a:tblGrid>
              <a:tr h="47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highlight>
                            <a:schemeClr val="lt1"/>
                          </a:highlight>
                        </a:rPr>
                        <a:t>CONSTRUTOR</a:t>
                      </a:r>
                      <a:endParaRPr b="1" sz="19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highlight>
                            <a:schemeClr val="lt1"/>
                          </a:highlight>
                        </a:rPr>
                        <a:t>DESCRIÇÃO</a:t>
                      </a:r>
                      <a:endParaRPr b="1" sz="18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800"/>
                        <a:t>HashMap( )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Esse construtor constrói um HashMap padrão.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0058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800"/>
                        <a:t>HashMap(Map m)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Esse construtor </a:t>
                      </a:r>
                      <a:r>
                        <a:rPr lang="pt-BR" sz="1800"/>
                        <a:t>inicializa</a:t>
                      </a:r>
                      <a:r>
                        <a:rPr lang="pt-BR" sz="1800"/>
                        <a:t> o mapa de hash usando os elementos do objeto Map fornecido </a:t>
                      </a:r>
                      <a:r>
                        <a:rPr b="1" lang="pt-BR" sz="1800"/>
                        <a:t>m </a:t>
                      </a:r>
                      <a:r>
                        <a:rPr lang="pt-BR" sz="1800"/>
                        <a:t>.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0058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800"/>
                        <a:t>HashMap(int capacity)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Esse construtor inicializa a capacidade do mapa de hash para o valor inteiro fornecido, capacidade.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0058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900"/>
                        <a:t>HashMap(int capacity, float fillRatio)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Esse construtor inicializa a capacidade e a taxa de preenchimento do mapa de hash usando seus argumentos.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587800"/>
            <a:ext cx="100806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800">
                <a:solidFill>
                  <a:srgbClr val="45982F"/>
                </a:solidFill>
              </a:rPr>
              <a:t>Métodos</a:t>
            </a:r>
            <a:r>
              <a:rPr b="1" lang="pt-BR" sz="3800">
                <a:solidFill>
                  <a:srgbClr val="45982F"/>
                </a:solidFill>
              </a:rPr>
              <a:t> HashMap</a:t>
            </a:r>
            <a:endParaRPr b="1" i="0" sz="44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60000" y="1730725"/>
            <a:ext cx="9216000" cy="54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Além dos métodos herdados de suas classes pai, HashMap define os seguintes métodos :</a:t>
            </a:r>
            <a:endParaRPr sz="2400"/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585113" y="272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{B93BCAE7-F5C3-420D-A981-0FA4BB798B7D}</a:tableStyleId>
              </a:tblPr>
              <a:tblGrid>
                <a:gridCol w="4073975"/>
                <a:gridCol w="4640475"/>
              </a:tblGrid>
              <a:tr h="52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highlight>
                            <a:schemeClr val="lt1"/>
                          </a:highlight>
                        </a:rPr>
                        <a:t>CONSTRUTOR</a:t>
                      </a:r>
                      <a:endParaRPr b="1" sz="19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highlight>
                            <a:schemeClr val="lt1"/>
                          </a:highlight>
                        </a:rPr>
                        <a:t>DESCRIÇÃO</a:t>
                      </a:r>
                      <a:endParaRPr b="1" sz="18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  <a:tr h="8079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void clear()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Remove todos os mapeamentos deste mapa.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1108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Object clone()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Retorna uma cópia superficial desta instância de HashMap: as próprias chaves e valores não são clonados.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1108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boolean containsKey(Object key)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Retorna true se este mapa contiver um mapeamento para a chave especificada.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1108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boolean containsValue(Object value)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Retorna true se este mapa mapear uma ou mais chaves para o valor especificado.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0" y="734750"/>
            <a:ext cx="100806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800">
                <a:solidFill>
                  <a:srgbClr val="45982F"/>
                </a:solidFill>
              </a:rPr>
              <a:t>Métodos HashMap</a:t>
            </a:r>
            <a:endParaRPr b="1" i="0" sz="44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585113" y="19437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{B93BCAE7-F5C3-420D-A981-0FA4BB798B7D}</a:tableStyleId>
              </a:tblPr>
              <a:tblGrid>
                <a:gridCol w="4073975"/>
                <a:gridCol w="4640475"/>
              </a:tblGrid>
              <a:tr h="46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highlight>
                            <a:schemeClr val="lt1"/>
                          </a:highlight>
                        </a:rPr>
                        <a:t>CONSTRUTOR</a:t>
                      </a:r>
                      <a:endParaRPr b="1" sz="19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highlight>
                            <a:schemeClr val="lt1"/>
                          </a:highlight>
                        </a:rPr>
                        <a:t>DESCRIÇÃO</a:t>
                      </a:r>
                      <a:endParaRPr b="1" sz="18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  <a:tr h="7173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Set entrySet()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Retorna uma exibição de coleção dos mapeamentos contidos no mapa.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255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Object get(Object key)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Retorna o valor para o qual a chave especificada é mapeada no mapa de hash de identidade ou null se o mapa não contiver mapeamento para a chave.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982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boolean isEmpty()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Retorna verdadeiro se o mapa não contiver mapeamentos de valores-chave.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982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Set keySet()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Retorna uma visualização de conjunto das chaves contidas no mapa.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982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Object put(Object key, Object value)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Associa o valor especificado com a chave especificada no mapa.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0" y="604125"/>
            <a:ext cx="100806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800">
                <a:solidFill>
                  <a:srgbClr val="45982F"/>
                </a:solidFill>
              </a:rPr>
              <a:t>Métodos HashMap</a:t>
            </a:r>
            <a:endParaRPr b="1" i="0" sz="44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585113" y="19437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{B93BCAE7-F5C3-420D-A981-0FA4BB798B7D}</a:tableStyleId>
              </a:tblPr>
              <a:tblGrid>
                <a:gridCol w="4073975"/>
                <a:gridCol w="4640475"/>
              </a:tblGrid>
              <a:tr h="61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highlight>
                            <a:schemeClr val="lt1"/>
                          </a:highlight>
                        </a:rPr>
                        <a:t>CONSTRUTOR</a:t>
                      </a:r>
                      <a:endParaRPr b="1" sz="19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highlight>
                            <a:schemeClr val="lt1"/>
                          </a:highlight>
                        </a:rPr>
                        <a:t>DESCRIÇÃO</a:t>
                      </a:r>
                      <a:endParaRPr b="1" sz="18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  <a:tr h="14909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Object remove(Object key)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Remove o mapeamento para a chave do mapa, se presente.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1663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int size()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Retorna o número de mapeamentos de valor-chave do mapa.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378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Collection values()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Retorna uma visualização de coleção dos valores contidos no mapa.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0" y="681475"/>
            <a:ext cx="100806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800">
                <a:solidFill>
                  <a:srgbClr val="45982F"/>
                </a:solidFill>
              </a:rPr>
              <a:t>TreeMap</a:t>
            </a:r>
            <a:endParaRPr b="1" i="0" sz="38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60000" y="2376000"/>
            <a:ext cx="92160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700">
                <a:solidFill>
                  <a:schemeClr val="dk1"/>
                </a:solidFill>
                <a:highlight>
                  <a:srgbClr val="FFFFFF"/>
                </a:highlight>
              </a:rPr>
              <a:t>O treemap é uma técnica de visualização para representar dados hierárquicos usando conjuntos de retângulos aninhados.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388" y="3820650"/>
            <a:ext cx="7579226" cy="34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0" y="681475"/>
            <a:ext cx="100806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800">
                <a:solidFill>
                  <a:srgbClr val="45982F"/>
                </a:solidFill>
              </a:rPr>
              <a:t>Característica </a:t>
            </a:r>
            <a:r>
              <a:rPr b="1" lang="pt-BR" sz="3800">
                <a:solidFill>
                  <a:srgbClr val="45982F"/>
                </a:solidFill>
              </a:rPr>
              <a:t>TreeMap</a:t>
            </a:r>
            <a:endParaRPr b="1" i="0" sz="38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60000" y="2376000"/>
            <a:ext cx="92160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pt-BR" sz="2600">
                <a:solidFill>
                  <a:schemeClr val="dk1"/>
                </a:solidFill>
                <a:highlight>
                  <a:srgbClr val="FFFFFF"/>
                </a:highlight>
              </a:rPr>
              <a:t>TreeMap </a:t>
            </a:r>
            <a:r>
              <a:rPr lang="pt-BR" sz="2600">
                <a:solidFill>
                  <a:schemeClr val="dk1"/>
                </a:solidFill>
                <a:highlight>
                  <a:srgbClr val="FFFFFF"/>
                </a:highlight>
              </a:rPr>
              <a:t>é a implementação</a:t>
            </a:r>
            <a:r>
              <a:rPr lang="pt-BR" sz="2600">
                <a:solidFill>
                  <a:schemeClr val="dk1"/>
                </a:solidFill>
                <a:highlight>
                  <a:srgbClr val="FFFFFF"/>
                </a:highlight>
              </a:rPr>
              <a:t> das interfaces Map e sortedMap.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pt-BR" sz="2600">
                <a:solidFill>
                  <a:schemeClr val="dk1"/>
                </a:solidFill>
                <a:highlight>
                  <a:srgbClr val="FFFFFF"/>
                </a:highlight>
              </a:rPr>
              <a:t>É bastante usado na manipulação de dados hierárquicos e não tem suporte para uso de valores nulos (“null”).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pt-BR" sz="2600">
                <a:solidFill>
                  <a:schemeClr val="dk1"/>
                </a:solidFill>
                <a:highlight>
                  <a:srgbClr val="FFFFFF"/>
                </a:highlight>
              </a:rPr>
              <a:t>Armazena pares de valores-chave, classificando a chave em ordem crescente ou por um Comparador fornecido no momento da criação do mapa, dependendo de qual construtor é usado.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