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e9376345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e937634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9523dabb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9523dabb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e9376345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e937634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e80952096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e8095209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e9376345c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e937634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eb895c4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eb895c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2cedbcc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2cedbc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72046eb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72046e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72046eba2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72046eb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e9376345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e937634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523dabb1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9523dab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e9376345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e937634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9523dabb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9523dab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524481" y="1121879"/>
            <a:ext cx="9143040" cy="2387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43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24481" y="3601819"/>
            <a:ext cx="9143040" cy="1656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177"/>
              <a:buNone/>
              <a:defRPr sz="2177"/>
            </a:lvl1pPr>
            <a:lvl2pPr lvl="1" algn="ctr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814"/>
              <a:buNone/>
              <a:defRPr sz="1814"/>
            </a:lvl2pPr>
            <a:lvl3pPr lvl="2" algn="ctr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633"/>
              <a:buNone/>
              <a:defRPr sz="1633"/>
            </a:lvl3pPr>
            <a:lvl4pPr lvl="3" algn="ctr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1452"/>
              <a:buNone/>
              <a:defRPr sz="1452"/>
            </a:lvl4pPr>
            <a:lvl5pPr lvl="4" algn="ctr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1452"/>
              <a:buNone/>
              <a:defRPr sz="1452"/>
            </a:lvl5pPr>
            <a:lvl6pPr lvl="5" algn="ctr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sz="1452"/>
            </a:lvl6pPr>
            <a:lvl7pPr lvl="6" algn="ctr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sz="1452"/>
            </a:lvl7pPr>
            <a:lvl8pPr lvl="7" algn="ctr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sz="1452"/>
            </a:lvl8pPr>
            <a:lvl9pPr lvl="8" algn="ctr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sz="1452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864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70240" y="6247376"/>
            <a:ext cx="3861121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4176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2960640" y="0"/>
            <a:ext cx="8791681" cy="1042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82832" y="-1769862"/>
            <a:ext cx="3974817" cy="107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0864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170240" y="6247376"/>
            <a:ext cx="3861121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74176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569788" y="1396613"/>
            <a:ext cx="5579146" cy="278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905787" y="-1297146"/>
            <a:ext cx="5579146" cy="8173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0864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170240" y="6247376"/>
            <a:ext cx="3861121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74176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2960640" y="0"/>
            <a:ext cx="8791681" cy="1042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0864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170240" y="6247376"/>
            <a:ext cx="3861121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74176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2960640" y="0"/>
            <a:ext cx="8791681" cy="1042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8641" y="1604329"/>
            <a:ext cx="10723199" cy="3974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864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70240" y="6247376"/>
            <a:ext cx="3861121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4176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960640" y="0"/>
            <a:ext cx="8791681" cy="1042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08641" y="1604329"/>
            <a:ext cx="5268480" cy="3974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6061441" y="1604329"/>
            <a:ext cx="5270399" cy="3974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864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70240" y="6247376"/>
            <a:ext cx="3861121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4176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361" y="1709460"/>
            <a:ext cx="10515839" cy="28529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43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361" y="4589763"/>
            <a:ext cx="10515839" cy="14991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177"/>
              <a:buNone/>
              <a:defRPr sz="2177"/>
            </a:lvl1pPr>
            <a:lvl2pPr indent="-228600" lvl="1" marL="91440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814"/>
              <a:buNone/>
              <a:defRPr sz="1814"/>
            </a:lvl2pPr>
            <a:lvl3pPr indent="-228600" lvl="2" marL="137160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633"/>
              <a:buNone/>
              <a:defRPr sz="1633"/>
            </a:lvl3pPr>
            <a:lvl4pPr indent="-228600" lvl="3" marL="182880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1452"/>
              <a:buNone/>
              <a:defRPr sz="1452"/>
            </a:lvl4pPr>
            <a:lvl5pPr indent="-228600" lvl="4" marL="228600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1452"/>
              <a:buNone/>
              <a:defRPr sz="1452"/>
            </a:lvl5pPr>
            <a:lvl6pPr indent="-2286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sz="1452"/>
            </a:lvl6pPr>
            <a:lvl7pPr indent="-2286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sz="1452"/>
            </a:lvl7pPr>
            <a:lvl8pPr indent="-2286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sz="1452"/>
            </a:lvl8pPr>
            <a:lvl9pPr indent="-2286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sz="1452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864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170240" y="6247376"/>
            <a:ext cx="3861121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74176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9041" y="365798"/>
            <a:ext cx="10515839" cy="1324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9041" y="1680657"/>
            <a:ext cx="5159039" cy="8237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177"/>
              <a:buNone/>
              <a:defRPr b="1" sz="2177"/>
            </a:lvl1pPr>
            <a:lvl2pPr indent="-228600" lvl="1" marL="91440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814"/>
              <a:buNone/>
              <a:defRPr b="1" sz="1814"/>
            </a:lvl2pPr>
            <a:lvl3pPr indent="-228600" lvl="2" marL="137160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633"/>
              <a:buNone/>
              <a:defRPr b="1" sz="1633"/>
            </a:lvl3pPr>
            <a:lvl4pPr indent="-228600" lvl="3" marL="182880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1452"/>
              <a:buNone/>
              <a:defRPr b="1" sz="1452"/>
            </a:lvl4pPr>
            <a:lvl5pPr indent="-228600" lvl="4" marL="228600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1452"/>
              <a:buNone/>
              <a:defRPr b="1" sz="1452"/>
            </a:lvl5pPr>
            <a:lvl6pPr indent="-2286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b="1" sz="1452"/>
            </a:lvl6pPr>
            <a:lvl7pPr indent="-2286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b="1" sz="1452"/>
            </a:lvl7pPr>
            <a:lvl8pPr indent="-2286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b="1" sz="1452"/>
            </a:lvl8pPr>
            <a:lvl9pPr indent="-2286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b="1" sz="1452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839041" y="2504424"/>
            <a:ext cx="5159039" cy="3685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801" y="1680657"/>
            <a:ext cx="5182079" cy="8237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177"/>
              <a:buNone/>
              <a:defRPr b="1" sz="2177"/>
            </a:lvl1pPr>
            <a:lvl2pPr indent="-228600" lvl="1" marL="91440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814"/>
              <a:buNone/>
              <a:defRPr b="1" sz="1814"/>
            </a:lvl2pPr>
            <a:lvl3pPr indent="-228600" lvl="2" marL="137160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633"/>
              <a:buNone/>
              <a:defRPr b="1" sz="1633"/>
            </a:lvl3pPr>
            <a:lvl4pPr indent="-228600" lvl="3" marL="182880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1452"/>
              <a:buNone/>
              <a:defRPr b="1" sz="1452"/>
            </a:lvl4pPr>
            <a:lvl5pPr indent="-228600" lvl="4" marL="228600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1452"/>
              <a:buNone/>
              <a:defRPr b="1" sz="1452"/>
            </a:lvl5pPr>
            <a:lvl6pPr indent="-2286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b="1" sz="1452"/>
            </a:lvl6pPr>
            <a:lvl7pPr indent="-2286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b="1" sz="1452"/>
            </a:lvl7pPr>
            <a:lvl8pPr indent="-2286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b="1" sz="1452"/>
            </a:lvl8pPr>
            <a:lvl9pPr indent="-2286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452"/>
              <a:buNone/>
              <a:defRPr b="1" sz="1452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801" y="2504424"/>
            <a:ext cx="5182079" cy="3685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0864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170240" y="6247376"/>
            <a:ext cx="3861121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74176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2960640" y="0"/>
            <a:ext cx="8791681" cy="1042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0864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170240" y="6247376"/>
            <a:ext cx="3861121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74176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60864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170240" y="6247376"/>
            <a:ext cx="3861121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74176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041" y="456528"/>
            <a:ext cx="3932160" cy="16014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3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4001" y="987944"/>
            <a:ext cx="6170880" cy="4873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3"/>
            </a:lvl1pPr>
            <a:lvl2pPr indent="-228600" lvl="1" marL="91440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400"/>
              <a:buNone/>
              <a:defRPr sz="2540"/>
            </a:lvl2pPr>
            <a:lvl3pPr indent="-228600" lvl="2" marL="137160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400"/>
              <a:buNone/>
              <a:defRPr sz="2177"/>
            </a:lvl3pPr>
            <a:lvl4pPr indent="-228600" lvl="3" marL="182880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1400"/>
              <a:buNone/>
              <a:defRPr sz="1814"/>
            </a:lvl4pPr>
            <a:lvl5pPr indent="-228600" lvl="4" marL="228600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1400"/>
              <a:buNone/>
              <a:defRPr sz="1814"/>
            </a:lvl5pPr>
            <a:lvl6pPr indent="-343789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sz="1814"/>
            </a:lvl6pPr>
            <a:lvl7pPr indent="-343789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sz="1814"/>
            </a:lvl7pPr>
            <a:lvl8pPr indent="-343789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sz="1814"/>
            </a:lvl8pPr>
            <a:lvl9pPr indent="-343789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sz="1814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041" y="2057977"/>
            <a:ext cx="3932160" cy="3810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452"/>
            </a:lvl1pPr>
            <a:lvl2pPr indent="-228600" lvl="1" marL="91440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270"/>
              <a:buNone/>
              <a:defRPr sz="1270"/>
            </a:lvl2pPr>
            <a:lvl3pPr indent="-228600" lvl="2" marL="137160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089"/>
              <a:buNone/>
              <a:defRPr sz="1089"/>
            </a:lvl3pPr>
            <a:lvl4pPr indent="-228600" lvl="3" marL="182880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907"/>
              <a:buNone/>
              <a:defRPr sz="907"/>
            </a:lvl4pPr>
            <a:lvl5pPr indent="-228600" lvl="4" marL="228600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907"/>
              <a:buNone/>
              <a:defRPr sz="907"/>
            </a:lvl5pPr>
            <a:lvl6pPr indent="-2286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907"/>
              <a:buNone/>
              <a:defRPr sz="907"/>
            </a:lvl6pPr>
            <a:lvl7pPr indent="-2286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907"/>
              <a:buNone/>
              <a:defRPr sz="907"/>
            </a:lvl7pPr>
            <a:lvl8pPr indent="-2286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907"/>
              <a:buNone/>
              <a:defRPr sz="907"/>
            </a:lvl8pPr>
            <a:lvl9pPr indent="-2286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907"/>
              <a:buNone/>
              <a:defRPr sz="907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0864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170240" y="6247376"/>
            <a:ext cx="3861121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74176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041" y="456528"/>
            <a:ext cx="3932160" cy="16014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3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4001" y="987944"/>
            <a:ext cx="6170880" cy="487347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041" y="2057977"/>
            <a:ext cx="3932160" cy="3810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452"/>
            </a:lvl1pPr>
            <a:lvl2pPr indent="-228600" lvl="1" marL="91440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270"/>
              <a:buNone/>
              <a:defRPr sz="1270"/>
            </a:lvl2pPr>
            <a:lvl3pPr indent="-228600" lvl="2" marL="137160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089"/>
              <a:buNone/>
              <a:defRPr sz="1089"/>
            </a:lvl3pPr>
            <a:lvl4pPr indent="-228600" lvl="3" marL="182880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907"/>
              <a:buNone/>
              <a:defRPr sz="907"/>
            </a:lvl4pPr>
            <a:lvl5pPr indent="-228600" lvl="4" marL="228600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907"/>
              <a:buNone/>
              <a:defRPr sz="907"/>
            </a:lvl5pPr>
            <a:lvl6pPr indent="-2286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907"/>
              <a:buNone/>
              <a:defRPr sz="907"/>
            </a:lvl6pPr>
            <a:lvl7pPr indent="-2286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907"/>
              <a:buNone/>
              <a:defRPr sz="907"/>
            </a:lvl7pPr>
            <a:lvl8pPr indent="-2286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907"/>
              <a:buNone/>
              <a:defRPr sz="907"/>
            </a:lvl8pPr>
            <a:lvl9pPr indent="-2286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907"/>
              <a:buNone/>
              <a:defRPr sz="907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0864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170240" y="6247376"/>
            <a:ext cx="3861121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74176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960640" y="0"/>
            <a:ext cx="8791681" cy="1042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8641" y="1604329"/>
            <a:ext cx="10723199" cy="3974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293"/>
              </a:spcBef>
              <a:spcAft>
                <a:spcPts val="0"/>
              </a:spcAft>
              <a:buSzPts val="1400"/>
              <a:buNone/>
              <a:defRPr b="0" i="0" sz="25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032"/>
              </a:spcBef>
              <a:spcAft>
                <a:spcPts val="0"/>
              </a:spcAft>
              <a:buSzPts val="1400"/>
              <a:buNone/>
              <a:defRPr b="0" i="0" sz="21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771"/>
              </a:spcBef>
              <a:spcAft>
                <a:spcPts val="0"/>
              </a:spcAft>
              <a:buSzPts val="1400"/>
              <a:buNone/>
              <a:defRPr b="0" i="0" sz="18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22"/>
              </a:spcBef>
              <a:spcAft>
                <a:spcPts val="0"/>
              </a:spcAft>
              <a:buSzPts val="1400"/>
              <a:buNone/>
              <a:defRPr b="0" i="0" sz="18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2295" lvl="5" marL="27432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2295" lvl="6" marL="32004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2295" lvl="7" marL="36576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2295" lvl="8" marL="41148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864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70240" y="6247376"/>
            <a:ext cx="3861121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41761" y="6247376"/>
            <a:ext cx="2835839" cy="4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992700" y="1096100"/>
            <a:ext cx="102066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/>
              <a:t>Motivações para Empreender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/>
              <a:t>no Brasil e no Mundo</a:t>
            </a:r>
            <a:endParaRPr sz="4800"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450200" y="4769502"/>
            <a:ext cx="91431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Alunos: Ruan Binder e Yasmin Leite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2960640" y="0"/>
            <a:ext cx="8791800" cy="104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 no Brasil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608641" y="1604329"/>
            <a:ext cx="10723200" cy="39747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O Brasil ficou como o 6° país nesta motivação, com 65,5%.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93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088" y="3095475"/>
            <a:ext cx="8011825" cy="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960650" y="530950"/>
            <a:ext cx="87918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Motivação para ganhar a vida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porque os empregos são escassos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610575" y="1199775"/>
            <a:ext cx="11142000" cy="12174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>
                <a:solidFill>
                  <a:schemeClr val="dk1"/>
                </a:solidFill>
              </a:rPr>
              <a:t>América Latina e Caribe: Guatemala com 88,9% dos empreendedores nascentes e 92,3% dos novos;</a:t>
            </a:r>
            <a:endParaRPr sz="2003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>
                <a:solidFill>
                  <a:schemeClr val="dk1"/>
                </a:solidFill>
              </a:rPr>
              <a:t>Europa e América do Norte: Itália com 91,9% dos empreendedores novos e 71,0% dos nascentes; </a:t>
            </a:r>
            <a:endParaRPr sz="2003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>
                <a:solidFill>
                  <a:schemeClr val="dk1"/>
                </a:solidFill>
              </a:rPr>
              <a:t>Oriente Médio e África: Arábia Saudita com 90,7% dos empreendedores nascentes e 87,3% dos novos;</a:t>
            </a:r>
            <a:endParaRPr sz="2003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>
                <a:solidFill>
                  <a:schemeClr val="dk1"/>
                </a:solidFill>
              </a:rPr>
              <a:t>Ásia Central e Oriental: Índia com 87,6% dos empreendedores nascentes e 85,0% dos novos.</a:t>
            </a:r>
            <a:endParaRPr sz="2003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3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3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3">
              <a:solidFill>
                <a:schemeClr val="dk1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500" y="3777075"/>
            <a:ext cx="7850400" cy="27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2960640" y="0"/>
            <a:ext cx="8791800" cy="104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 no Brasil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608641" y="1604329"/>
            <a:ext cx="10723200" cy="39747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3">
                <a:solidFill>
                  <a:schemeClr val="dk1"/>
                </a:solidFill>
              </a:rPr>
              <a:t>O Brasil se classificou na 9ª posição, com 82%.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93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006" y="2883781"/>
            <a:ext cx="9162500" cy="10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2431925" y="676250"/>
            <a:ext cx="87918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61025" y="1043050"/>
            <a:ext cx="4082700" cy="53442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66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266">
                <a:solidFill>
                  <a:schemeClr val="dk1"/>
                </a:solidFill>
              </a:rPr>
              <a:t>Principais Atividades Econômicas dos Empreendedores em Estágio Inicial segundo a Motivação</a:t>
            </a:r>
            <a:endParaRPr b="1" sz="326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66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3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3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3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200" y="257225"/>
            <a:ext cx="7090476" cy="613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2960640" y="0"/>
            <a:ext cx="8791800" cy="104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608641" y="1604329"/>
            <a:ext cx="10723200" cy="39747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93"/>
              </a:spcAft>
              <a:buNone/>
            </a:pPr>
            <a:r>
              <a:rPr lang="pt-BR"/>
              <a:t>GEM-LivroEmpreendedorismonoBrasil2020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960640" y="0"/>
            <a:ext cx="8791800" cy="104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93"/>
              </a:spcAft>
              <a:buNone/>
            </a:pPr>
            <a:r>
              <a:rPr lang="pt-BR" sz="3203">
                <a:solidFill>
                  <a:schemeClr val="dk1"/>
                </a:solidFill>
              </a:rPr>
              <a:t>Capítulo 2 do relatório GEM 2020</a:t>
            </a:r>
            <a:endParaRPr sz="3866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08641" y="1604329"/>
            <a:ext cx="10723200" cy="39747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900"/>
              <a:t>A</a:t>
            </a:r>
            <a:r>
              <a:rPr lang="pt-BR" sz="2900"/>
              <a:t>presenta as motivações que impulsionam os empreendedores a iniciar seus negócios;</a:t>
            </a:r>
            <a:endParaRPr sz="2900"/>
          </a:p>
          <a:p>
            <a:pPr indent="0" lvl="0" marL="0" rtl="0" algn="just">
              <a:spcBef>
                <a:spcPts val="1293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2750" lvl="0" marL="457200" rtl="0" algn="just">
              <a:spcBef>
                <a:spcPts val="1293"/>
              </a:spcBef>
              <a:spcAft>
                <a:spcPts val="0"/>
              </a:spcAft>
              <a:buSzPts val="2900"/>
              <a:buChar char="●"/>
            </a:pPr>
            <a:r>
              <a:rPr lang="pt-BR" sz="2900"/>
              <a:t>P</a:t>
            </a:r>
            <a:r>
              <a:rPr lang="pt-BR" sz="2900"/>
              <a:t>esquisa</a:t>
            </a:r>
            <a:r>
              <a:rPr lang="pt-BR" sz="2900"/>
              <a:t> com a população adulta (APS) permitiu que as pessoas escolhessem entre quatro afirmativas para expressar as razões para empreender.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960640" y="145300"/>
            <a:ext cx="8791800" cy="104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Motivações dos Empreendedores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531600" y="1318124"/>
            <a:ext cx="10723200" cy="53529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Sendo elas:</a:t>
            </a:r>
            <a:endParaRPr/>
          </a:p>
          <a:p>
            <a:pPr indent="-412750" lvl="0" marL="457200" rtl="0" algn="l">
              <a:lnSpc>
                <a:spcPct val="150000"/>
              </a:lnSpc>
              <a:spcBef>
                <a:spcPts val="1293"/>
              </a:spcBef>
              <a:spcAft>
                <a:spcPts val="0"/>
              </a:spcAft>
              <a:buSzPts val="2900"/>
              <a:buChar char="●"/>
            </a:pPr>
            <a:r>
              <a:rPr lang="pt-BR"/>
              <a:t>Para continuar uma tradição familiar;</a:t>
            </a:r>
            <a:endParaRPr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/>
              <a:t>Para construir uma grande riqueza ou uma renda muito alta;</a:t>
            </a:r>
            <a:endParaRPr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/>
              <a:t>Para fazer diferença no mundo;</a:t>
            </a:r>
            <a:endParaRPr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/>
              <a:t>Para ganhar a vida porque os empregos são escassos.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93"/>
              </a:spcBef>
              <a:spcAft>
                <a:spcPts val="1293"/>
              </a:spcAft>
              <a:buNone/>
            </a:pPr>
            <a:r>
              <a:rPr lang="pt-BR"/>
              <a:t>Os empreendedores poderiam concordar com mais de uma     motivação.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08650" y="1406178"/>
            <a:ext cx="10723200" cy="10428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resultados sinalizam que são vários os fatores que impulsionam o indivíduo para o empreendedorismo.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93"/>
              </a:spcBef>
              <a:spcAft>
                <a:spcPts val="1293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-5321" l="2075" r="-5875" t="-5321"/>
          <a:stretch/>
        </p:blipFill>
        <p:spPr>
          <a:xfrm>
            <a:off x="796225" y="2448975"/>
            <a:ext cx="10535626" cy="36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type="title"/>
          </p:nvPr>
        </p:nvSpPr>
        <p:spPr>
          <a:xfrm>
            <a:off x="2960640" y="145300"/>
            <a:ext cx="8791800" cy="104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Resultados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960650" y="530950"/>
            <a:ext cx="87918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Motivação para continuar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uma tradição familiar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610575" y="1199775"/>
            <a:ext cx="11142000" cy="12174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/>
              <a:t>América Latina e Caribe: Panamá com 43,2% dos empreendedores nascentes e 51,3% dos novos;</a:t>
            </a:r>
            <a:endParaRPr sz="2003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/>
              <a:t>Europa e América do Norte: Alemanha com 77,2% dos empreendedores nascentes e 36,6% dos novos; </a:t>
            </a:r>
            <a:endParaRPr sz="2003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/>
              <a:t>Oriente Médio e África: Arábia Saudita com 55,1% dos empreendedores nascentes e 51,1% dos novos;</a:t>
            </a:r>
            <a:endParaRPr sz="2003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/>
              <a:t>Ásia Central e Oriental: Índia com 77,4% dos empreendedores nascentes e 76,3% dos novos.</a:t>
            </a:r>
            <a:endParaRPr sz="2003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3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3"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7808" l="0" r="0" t="0"/>
          <a:stretch/>
        </p:blipFill>
        <p:spPr>
          <a:xfrm>
            <a:off x="2290525" y="3777075"/>
            <a:ext cx="8134800" cy="27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960640" y="0"/>
            <a:ext cx="8791800" cy="104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 no Brasil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08641" y="1604329"/>
            <a:ext cx="10723200" cy="39747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Entre os empreendedores nascentes, o Brasil ficou em 20ª posição, e se situou na 26ª posição relativamente aos empreendedores novos.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93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1273" r="0" t="0"/>
          <a:stretch/>
        </p:blipFill>
        <p:spPr>
          <a:xfrm>
            <a:off x="1778420" y="2865963"/>
            <a:ext cx="8635174" cy="11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960650" y="530950"/>
            <a:ext cx="87918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Motivação para construir uma grande riqueza ou uma </a:t>
            </a:r>
            <a:r>
              <a:rPr lang="pt-BR">
                <a:solidFill>
                  <a:schemeClr val="dk1"/>
                </a:solidFill>
              </a:rPr>
              <a:t>renda</a:t>
            </a:r>
            <a:r>
              <a:rPr lang="pt-BR">
                <a:solidFill>
                  <a:schemeClr val="dk1"/>
                </a:solidFill>
              </a:rPr>
              <a:t> muito alta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610575" y="1199775"/>
            <a:ext cx="11142000" cy="12174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/>
              <a:t>América Latina e Caribe: Colômbia com 62,3% dos empreendedores nascentes e 60,2% dos novos;</a:t>
            </a:r>
            <a:endParaRPr sz="2003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/>
              <a:t>Europa e América do Norte: Itália com 94,8% dos empreendedores nascentes e 95,8% dos novos; </a:t>
            </a:r>
            <a:endParaRPr sz="2003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/>
              <a:t>Oriente Médio e África: Irã com 88,3% dos empreendedores nascentes e 89,6% dos novos;</a:t>
            </a:r>
            <a:endParaRPr sz="2003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/>
              <a:t>Ásia Central e Oriental: Cazaquistão com 95,8% dos empreendedores nascentes e 93,4% dos novos.</a:t>
            </a:r>
            <a:endParaRPr sz="2003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3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3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3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525" y="3619175"/>
            <a:ext cx="7900200" cy="28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960640" y="0"/>
            <a:ext cx="8791800" cy="104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 no Brasil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08641" y="1604329"/>
            <a:ext cx="10723200" cy="39747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O Brasil se posicionou como o 22º nesta motivação, entre os empreendedores iniciais.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93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00" y="2830706"/>
            <a:ext cx="8418988" cy="10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960650" y="530950"/>
            <a:ext cx="87918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Motivação para fazer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diferença no mundo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610575" y="1199775"/>
            <a:ext cx="11142000" cy="12174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>
                <a:solidFill>
                  <a:schemeClr val="dk1"/>
                </a:solidFill>
              </a:rPr>
              <a:t>América Latina e Caribe: Guatemala com 79,0% dos empreendedores nascentes e 73,9% dos novos;</a:t>
            </a:r>
            <a:endParaRPr sz="2003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>
                <a:solidFill>
                  <a:schemeClr val="dk1"/>
                </a:solidFill>
              </a:rPr>
              <a:t>Europa e América do Norte: Estados Unidos com 71,8% dos empreendedores nascentes e 60,4% dos novos; </a:t>
            </a:r>
            <a:endParaRPr sz="2003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>
                <a:solidFill>
                  <a:schemeClr val="dk1"/>
                </a:solidFill>
              </a:rPr>
              <a:t>Oriente Médio e África: Angola com 65,8% dos empreendedores nascentes e 64,2% dos novos;</a:t>
            </a:r>
            <a:endParaRPr sz="2003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3">
                <a:solidFill>
                  <a:schemeClr val="dk1"/>
                </a:solidFill>
              </a:rPr>
              <a:t>Ásia Central e Oriental: Índia com 85,3% dos empreendedores nascentes e 72,0% dos novos.</a:t>
            </a:r>
            <a:endParaRPr sz="2003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3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3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3">
              <a:solidFill>
                <a:schemeClr val="dk1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7552" l="0" r="0" t="0"/>
          <a:stretch/>
        </p:blipFill>
        <p:spPr>
          <a:xfrm>
            <a:off x="2214325" y="3700875"/>
            <a:ext cx="7885375" cy="271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1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