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4" r:id="rId16"/>
    <p:sldId id="275" r:id="rId17"/>
    <p:sldId id="289" r:id="rId18"/>
    <p:sldId id="294" r:id="rId19"/>
    <p:sldId id="291" r:id="rId20"/>
    <p:sldId id="272" r:id="rId21"/>
    <p:sldId id="273" r:id="rId22"/>
    <p:sldId id="299" r:id="rId23"/>
    <p:sldId id="295" r:id="rId24"/>
    <p:sldId id="296" r:id="rId25"/>
    <p:sldId id="297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presProps" Target="presProps.xml"  /><Relationship Id="rId28" Type="http://schemas.openxmlformats.org/officeDocument/2006/relationships/viewProps" Target="viewProps.xml"  /><Relationship Id="rId29" Type="http://schemas.openxmlformats.org/officeDocument/2006/relationships/theme" Target="theme/theme1.xml"  /><Relationship Id="rId3" Type="http://schemas.openxmlformats.org/officeDocument/2006/relationships/slide" Target="slides/slide2.xml"  /><Relationship Id="rId30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Relationship Id="rId3" Type="http://schemas.openxmlformats.org/officeDocument/2006/relationships/image" Target="../media/image2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/Users/USER/Desktop/SU2_mid/NACA0012.mp4" TargetMode="External" /><Relationship Id="rId3" Type="http://schemas.microsoft.com/office/2007/relationships/media" Target="file:///C:\Users\USER\Desktop\SU2_mid\NACA0012.mp4" TargetMode="External" /><Relationship Id="rId4" Type="http://schemas.openxmlformats.org/officeDocument/2006/relationships/image" Target="../media/image2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/Users/USER/Desktop/SU2_mid/NACA2822.mp4" TargetMode="External" /><Relationship Id="rId3" Type="http://schemas.microsoft.com/office/2007/relationships/media" Target="file:///C:\Users\USER\Desktop\SU2_mid\NACA2822.mp4" TargetMode="External" /><Relationship Id="rId4" Type="http://schemas.openxmlformats.org/officeDocument/2006/relationships/image" Target="../media/image3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/Users/USER/Desktop/SU2_mid/NACARAE6-9CK.mp4" TargetMode="External" /><Relationship Id="rId3" Type="http://schemas.microsoft.com/office/2007/relationships/media" Target="file:///C:\Users\USER\Desktop\SU2_mid\NACARAE6-9CK.mp4" TargetMode="External" /><Relationship Id="rId4" Type="http://schemas.openxmlformats.org/officeDocument/2006/relationships/image" Target="../media/image3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4.png"  /><Relationship Id="rId3" Type="http://schemas.openxmlformats.org/officeDocument/2006/relationships/image" Target="../media/image3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8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Relationship Id="rId7" Type="http://schemas.openxmlformats.org/officeDocument/2006/relationships/image" Target="../media/image43.png"  /><Relationship Id="rId8" Type="http://schemas.openxmlformats.org/officeDocument/2006/relationships/image" Target="../media/image4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/Users/USER/Desktop/SU2_mid/Naca64-215.mp4" TargetMode="External" /><Relationship Id="rId3" Type="http://schemas.microsoft.com/office/2007/relationships/media" Target="file:///C:\Users\USER\Desktop\SU2_mid\Naca64-215.mp4" TargetMode="External" /><Relationship Id="rId4" Type="http://schemas.openxmlformats.org/officeDocument/2006/relationships/image" Target="../media/image4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Relationship Id="rId3" Type="http://schemas.openxmlformats.org/officeDocument/2006/relationships/image" Target="../media/image30.png"  /><Relationship Id="rId4" Type="http://schemas.openxmlformats.org/officeDocument/2006/relationships/image" Target="../media/image32.png"  /><Relationship Id="rId5" Type="http://schemas.openxmlformats.org/officeDocument/2006/relationships/image" Target="../media/image4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7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/Users/USER/Desktop/SU2_mid/Naca64-215_2.mp4" TargetMode="External" /><Relationship Id="rId3" Type="http://schemas.microsoft.com/office/2007/relationships/media" Target="file:///C:\Users\USER\Desktop\SU2_mid\Naca64-215_2.mp4" TargetMode="External" /><Relationship Id="rId4" Type="http://schemas.openxmlformats.org/officeDocument/2006/relationships/image" Target="../media/image50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1.png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7.png"  /><Relationship Id="rId7" Type="http://schemas.openxmlformats.org/officeDocument/2006/relationships/image" Target="../media/image8.png"  /><Relationship Id="rId8" Type="http://schemas.openxmlformats.org/officeDocument/2006/relationships/image" Target="../media/image9.png"  /><Relationship Id="rId9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/Users/USER/Desktop/SU2_mid/cylinder_wake.mp4" TargetMode="External" /><Relationship Id="rId3" Type="http://schemas.microsoft.com/office/2007/relationships/media" Target="file:///C:\Users\USER\Desktop\SU2_mid\cylinder_wake.mp4" TargetMode="External" /><Relationship Id="rId4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4.png"  /><Relationship Id="rId11" Type="http://schemas.openxmlformats.org/officeDocument/2006/relationships/image" Target="../media/image25.png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Relationship Id="rId8" Type="http://schemas.openxmlformats.org/officeDocument/2006/relationships/image" Target="../media/image22.png"  /><Relationship Id="rId9" Type="http://schemas.openxmlformats.org/officeDocument/2006/relationships/image" Target="../media/image2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/Users/USER/Desktop/SU2_mid/cyl_2.mp4" TargetMode="External" /><Relationship Id="rId3" Type="http://schemas.microsoft.com/office/2007/relationships/media" Target="file:///C:\Users\USER\Desktop\SU2_mid\cyl_2.mp4" TargetMode="External" /><Relationship Id="rId4" Type="http://schemas.openxmlformats.org/officeDocument/2006/relationships/image" Target="../media/image2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solidFill>
            <a:schemeClr val="accent1"/>
          </a:solidFill>
        </p:spPr>
        <p:txBody>
          <a:bodyPr/>
          <a:lstStyle/>
          <a:p>
            <a:pPr lvl="0">
              <a:defRPr/>
            </a:pPr>
            <a:r>
              <a:rPr lang="ko-KR" altLang="en-US">
                <a:ln w="9525">
                  <a:solidFill>
                    <a:schemeClr val="accent3"/>
                  </a:solidFill>
                </a:ln>
                <a:solidFill>
                  <a:schemeClr val="dk1"/>
                </a:solidFill>
              </a:rPr>
              <a:t>전산유체해석실습 중간고사 과제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lvl="0">
              <a:defRPr/>
            </a:pPr>
            <a:r>
              <a:rPr lang="ko-KR" altLang="en-US" b="1">
                <a:latin typeface="굴림"/>
                <a:ea typeface="굴림"/>
              </a:rPr>
              <a:t>과목명 </a:t>
            </a:r>
            <a:r>
              <a:rPr lang="en-US" altLang="ko-KR" b="1">
                <a:latin typeface="굴림"/>
                <a:ea typeface="굴림"/>
              </a:rPr>
              <a:t>:</a:t>
            </a:r>
            <a:r>
              <a:rPr lang="ko-KR" altLang="en-US" b="1">
                <a:latin typeface="굴림"/>
                <a:ea typeface="굴림"/>
              </a:rPr>
              <a:t> 전산유체해석실습</a:t>
            </a:r>
            <a:endParaRPr lang="ko-KR" altLang="en-US" b="1">
              <a:latin typeface="굴림"/>
              <a:ea typeface="굴림"/>
            </a:endParaRPr>
          </a:p>
          <a:p>
            <a:pPr lvl="0">
              <a:defRPr/>
            </a:pPr>
            <a:r>
              <a:rPr lang="ko-KR" altLang="en-US" b="1">
                <a:latin typeface="굴림"/>
                <a:ea typeface="굴림"/>
              </a:rPr>
              <a:t>담당교수 </a:t>
            </a:r>
            <a:r>
              <a:rPr lang="en-US" altLang="ko-KR" b="1">
                <a:latin typeface="굴림"/>
                <a:ea typeface="굴림"/>
              </a:rPr>
              <a:t>:</a:t>
            </a:r>
            <a:r>
              <a:rPr lang="ko-KR" altLang="en-US" b="1">
                <a:latin typeface="굴림"/>
                <a:ea typeface="굴림"/>
              </a:rPr>
              <a:t> 임동균 교수님</a:t>
            </a:r>
            <a:endParaRPr lang="ko-KR" altLang="en-US" b="1">
              <a:latin typeface="굴림"/>
              <a:ea typeface="굴림"/>
            </a:endParaRPr>
          </a:p>
          <a:p>
            <a:pPr lvl="0">
              <a:defRPr/>
            </a:pPr>
            <a:r>
              <a:rPr lang="ko-KR" altLang="en-US" b="1">
                <a:latin typeface="굴림"/>
                <a:ea typeface="굴림"/>
              </a:rPr>
              <a:t>학과 </a:t>
            </a:r>
            <a:r>
              <a:rPr lang="en-US" altLang="ko-KR" b="1">
                <a:latin typeface="굴림"/>
                <a:ea typeface="굴림"/>
              </a:rPr>
              <a:t>:</a:t>
            </a:r>
            <a:r>
              <a:rPr lang="ko-KR" altLang="en-US" b="1">
                <a:latin typeface="굴림"/>
                <a:ea typeface="굴림"/>
              </a:rPr>
              <a:t> 항공기계공학과 </a:t>
            </a:r>
            <a:endParaRPr lang="ko-KR" altLang="en-US" b="1">
              <a:latin typeface="굴림"/>
              <a:ea typeface="굴림"/>
            </a:endParaRPr>
          </a:p>
          <a:p>
            <a:pPr lvl="0">
              <a:defRPr/>
            </a:pPr>
            <a:r>
              <a:rPr lang="ko-KR" altLang="en-US" b="1">
                <a:latin typeface="굴림"/>
                <a:ea typeface="굴림"/>
              </a:rPr>
              <a:t>학번 </a:t>
            </a:r>
            <a:r>
              <a:rPr lang="en-US" altLang="ko-KR" b="1">
                <a:latin typeface="굴림"/>
                <a:ea typeface="굴림"/>
              </a:rPr>
              <a:t>:</a:t>
            </a:r>
            <a:r>
              <a:rPr lang="ko-KR" altLang="en-US" b="1">
                <a:latin typeface="굴림"/>
                <a:ea typeface="굴림"/>
              </a:rPr>
              <a:t> </a:t>
            </a:r>
            <a:r>
              <a:rPr lang="en-US" altLang="ko-KR" b="1">
                <a:latin typeface="굴림"/>
                <a:ea typeface="굴림"/>
              </a:rPr>
              <a:t>2021010530</a:t>
            </a:r>
            <a:endParaRPr lang="en-US" altLang="ko-KR" b="1">
              <a:latin typeface="굴림"/>
              <a:ea typeface="굴림"/>
            </a:endParaRPr>
          </a:p>
          <a:p>
            <a:pPr lvl="0">
              <a:defRPr/>
            </a:pPr>
            <a:r>
              <a:rPr lang="ko-KR" altLang="en-US" b="1">
                <a:latin typeface="굴림"/>
                <a:ea typeface="굴림"/>
              </a:rPr>
              <a:t>이름 </a:t>
            </a:r>
            <a:r>
              <a:rPr lang="en-US" altLang="ko-KR" b="1">
                <a:latin typeface="굴림"/>
                <a:ea typeface="굴림"/>
              </a:rPr>
              <a:t>:</a:t>
            </a:r>
            <a:r>
              <a:rPr lang="ko-KR" altLang="en-US" b="1">
                <a:latin typeface="굴림"/>
                <a:ea typeface="굴림"/>
              </a:rPr>
              <a:t> 박진우</a:t>
            </a:r>
            <a:endParaRPr lang="ko-KR" altLang="en-US" b="1">
              <a:latin typeface="굴림"/>
              <a:ea typeface="굴림"/>
            </a:endParaRPr>
          </a:p>
          <a:p>
            <a:pPr lvl="0">
              <a:defRPr/>
            </a:pPr>
            <a:r>
              <a:rPr lang="ko-KR" altLang="en-US" b="1">
                <a:latin typeface="굴림"/>
                <a:ea typeface="굴림"/>
              </a:rPr>
              <a:t>제출일 </a:t>
            </a:r>
            <a:r>
              <a:rPr lang="en-US" altLang="ko-KR" b="1">
                <a:latin typeface="굴림"/>
                <a:ea typeface="굴림"/>
              </a:rPr>
              <a:t>:</a:t>
            </a:r>
            <a:r>
              <a:rPr lang="ko-KR" altLang="en-US" b="1">
                <a:latin typeface="굴림"/>
                <a:ea typeface="굴림"/>
              </a:rPr>
              <a:t> </a:t>
            </a:r>
            <a:r>
              <a:rPr lang="en-US" altLang="ko-KR" b="1">
                <a:latin typeface="굴림"/>
                <a:ea typeface="굴림"/>
              </a:rPr>
              <a:t>25-10-30</a:t>
            </a:r>
            <a:endParaRPr lang="en-US" altLang="ko-KR" b="1"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Cylinder_wake VS Cyl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comparison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3989" y="2453371"/>
            <a:ext cx="5351226" cy="195125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453371"/>
            <a:ext cx="5756546" cy="1951256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303989" y="2090083"/>
            <a:ext cx="5351226" cy="363288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en-US" altLang="ko-KR"/>
              <a:t>Cylinder_wake</a:t>
            </a:r>
            <a:endParaRPr lang="en-US" altLang="ko-KR"/>
          </a:p>
        </p:txBody>
      </p:sp>
      <p:sp>
        <p:nvSpPr>
          <p:cNvPr id="7" name="가로 글상자 6"/>
          <p:cNvSpPr txBox="1"/>
          <p:nvPr/>
        </p:nvSpPr>
        <p:spPr>
          <a:xfrm>
            <a:off x="6096000" y="2090083"/>
            <a:ext cx="5756546" cy="365720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en-US" altLang="ko-KR"/>
              <a:t>Cyl</a:t>
            </a:r>
            <a:endParaRPr lang="en-US" altLang="ko-KR"/>
          </a:p>
        </p:txBody>
      </p:sp>
      <p:sp>
        <p:nvSpPr>
          <p:cNvPr id="8" name="가로 글상자 7"/>
          <p:cNvSpPr txBox="1"/>
          <p:nvPr/>
        </p:nvSpPr>
        <p:spPr>
          <a:xfrm>
            <a:off x="303989" y="4670290"/>
            <a:ext cx="11548557" cy="1557155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just" eaLnBrk="1" latinLnBrk="1" hangingPunct="1">
              <a:lnSpc>
                <a:spcPct val="150000"/>
              </a:lnSpc>
              <a:buFont typeface="Arial"/>
              <a:buNone/>
              <a:defRPr/>
            </a:pPr>
            <a:r>
              <a:rPr kumimoji="0" lang="ko-KR" altLang="en-US" sz="1600">
                <a:latin typeface="+mn-ea"/>
                <a:ea typeface="+mn-ea"/>
                <a:sym typeface="Wingdings"/>
              </a:rPr>
              <a:t>원형 단면 주위에 경계층이 형성되며 항상 뒤쪽의 박리점으로부터 경계층이 떨어져 나간다</a:t>
            </a:r>
            <a:r>
              <a:rPr kumimoji="0" lang="en-US" altLang="ko-KR" sz="1600">
                <a:latin typeface="+mn-ea"/>
                <a:ea typeface="+mn-ea"/>
                <a:sym typeface="Wingdings"/>
              </a:rPr>
              <a:t>. </a:t>
            </a:r>
            <a:r>
              <a:rPr kumimoji="0" lang="ko-KR" altLang="en-US" sz="1600">
                <a:latin typeface="+mn-ea"/>
                <a:ea typeface="+mn-ea"/>
                <a:sym typeface="Wingdings"/>
              </a:rPr>
              <a:t>따라서 원형 단면 뒤쪽에서는 와동에 의한 후류가 형성되는 박리 영역이 나타난다</a:t>
            </a:r>
            <a:r>
              <a:rPr kumimoji="0" lang="en-US" altLang="ko-KR" sz="1600">
                <a:latin typeface="+mn-ea"/>
                <a:ea typeface="+mn-ea"/>
                <a:sym typeface="Wingdings"/>
              </a:rPr>
              <a:t>. </a:t>
            </a:r>
            <a:r>
              <a:rPr kumimoji="0" lang="ko-KR" altLang="en-US" sz="1600">
                <a:latin typeface="+mn-ea"/>
                <a:ea typeface="+mn-ea"/>
                <a:sym typeface="Wingdings"/>
              </a:rPr>
              <a:t>이러한 박리 영역은 매우 낮은 압력이 형성되므로 원형 단면 앞뒤의 압력 차이에 의해 발생되는 압력 항력이 원형 단면 항력의 대부분을 차지하게 된다</a:t>
            </a:r>
            <a:r>
              <a:rPr kumimoji="0" lang="en-US" altLang="ko-KR" sz="1600">
                <a:latin typeface="+mn-ea"/>
                <a:ea typeface="+mn-ea"/>
                <a:sym typeface="Wingdings"/>
              </a:rPr>
              <a:t>. </a:t>
            </a:r>
            <a:r>
              <a:rPr kumimoji="0" lang="ko-KR" altLang="en-US" sz="1600">
                <a:latin typeface="+mn-ea"/>
                <a:ea typeface="+mn-ea"/>
                <a:sym typeface="Wingdings"/>
              </a:rPr>
              <a:t>즉 표면 마찰 항력에 비해 압력 항력이 지배적이다</a:t>
            </a:r>
            <a:r>
              <a:rPr kumimoji="0" lang="en-US" altLang="ko-KR" sz="1600">
                <a:latin typeface="+mn-ea"/>
                <a:ea typeface="+mn-ea"/>
                <a:sym typeface="Wingdings"/>
              </a:rPr>
              <a:t>.</a:t>
            </a:r>
            <a:endParaRPr lang="ko-KR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NACA0012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Pressure</a:t>
            </a:r>
            <a:endParaRPr lang="ko-KR" altLang="en-US" sz="2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7658" y="1436807"/>
            <a:ext cx="4877480" cy="5058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NACA0012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Pressure_video</a:t>
            </a:r>
            <a:endParaRPr lang="en-US" altLang="ko-KR" sz="2000"/>
          </a:p>
        </p:txBody>
      </p:sp>
      <p:pic>
        <p:nvPicPr>
          <p:cNvPr id="4" name="그림 3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452139" y="1577761"/>
            <a:ext cx="9287721" cy="46498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3833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NACA2822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Pressure</a:t>
            </a:r>
            <a:endParaRPr lang="en-US" altLang="ko-KR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228295" y="1499681"/>
            <a:ext cx="7735408" cy="51657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NACA2822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Pressure_video</a:t>
            </a:r>
            <a:endParaRPr lang="ko-KR" altLang="en-US" sz="2000"/>
          </a:p>
        </p:txBody>
      </p:sp>
      <p:pic>
        <p:nvPicPr>
          <p:cNvPr id="4" name="그림 3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564513" y="1710446"/>
            <a:ext cx="9062972" cy="45489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375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NACARAE6-9CK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Pressure</a:t>
            </a:r>
            <a:endParaRPr lang="en-US" altLang="ko-KR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7581" y="1618717"/>
            <a:ext cx="8976837" cy="5043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NACARAE6-9CK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Pressure_video</a:t>
            </a:r>
            <a:endParaRPr lang="ko-KR" altLang="en-US" sz="2000"/>
          </a:p>
        </p:txBody>
      </p:sp>
      <p:pic>
        <p:nvPicPr>
          <p:cNvPr id="4" name="그림 3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590879" y="1688156"/>
            <a:ext cx="9010241" cy="4505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37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Naca64-215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Mesh</a:t>
            </a:r>
            <a:endParaRPr lang="en-US" altLang="ko-KR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80506" y="1744289"/>
            <a:ext cx="8823343" cy="51137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50997" y="571500"/>
            <a:ext cx="3675809" cy="10045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Naca64-215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Mesh</a:t>
            </a:r>
            <a:endParaRPr lang="en-US" altLang="ko-KR" sz="2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0276" y="1576048"/>
            <a:ext cx="8595191" cy="496365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92618" y="156046"/>
            <a:ext cx="3967715" cy="1238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Naca64-215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condition</a:t>
            </a:r>
            <a:endParaRPr lang="en-US" altLang="ko-KR" sz="2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9760" y="2110313"/>
            <a:ext cx="1104021" cy="3935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9760" y="2503825"/>
            <a:ext cx="1543265" cy="56205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9760" y="3065878"/>
            <a:ext cx="1543265" cy="363121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649760" y="1839438"/>
            <a:ext cx="1104021" cy="2708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>
                <a:latin typeface="굴림"/>
                <a:ea typeface="굴림"/>
              </a:rPr>
              <a:t>.su2</a:t>
            </a:r>
            <a:endParaRPr lang="en-US" altLang="ko-KR" sz="1200">
              <a:latin typeface="굴림"/>
              <a:ea typeface="굴림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21339" y="2784852"/>
            <a:ext cx="3024046" cy="531155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2721339" y="2503825"/>
            <a:ext cx="3024046" cy="2723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>
                <a:latin typeface="굴림"/>
                <a:ea typeface="굴림"/>
              </a:rPr>
              <a:t> airfoil.geo</a:t>
            </a:r>
            <a:endParaRPr lang="en-US" altLang="ko-KR" sz="1200">
              <a:latin typeface="굴림"/>
              <a:ea typeface="굴림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89856" y="934734"/>
            <a:ext cx="4167827" cy="3417884"/>
          </a:xfrm>
          <a:prstGeom prst="rect">
            <a:avLst/>
          </a:prstGeom>
        </p:spPr>
      </p:pic>
      <p:sp>
        <p:nvSpPr>
          <p:cNvPr id="13" name="가로 글상자 12"/>
          <p:cNvSpPr txBox="1"/>
          <p:nvPr/>
        </p:nvSpPr>
        <p:spPr>
          <a:xfrm>
            <a:off x="6389856" y="669939"/>
            <a:ext cx="4907534" cy="2647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>
                <a:latin typeface="굴림"/>
                <a:ea typeface="굴림"/>
              </a:rPr>
              <a:t>mach=0.3</a:t>
            </a:r>
            <a:endParaRPr lang="en-US" altLang="ko-KR" sz="1200">
              <a:latin typeface="굴림"/>
              <a:ea typeface="굴림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6389856" y="4525533"/>
            <a:ext cx="4167828" cy="2040706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649760" y="3983241"/>
            <a:ext cx="5024614" cy="2296966"/>
          </a:xfrm>
          <a:prstGeom prst="rect">
            <a:avLst/>
          </a:prstGeom>
        </p:spPr>
      </p:pic>
      <p:sp>
        <p:nvSpPr>
          <p:cNvPr id="16" name="가로 글상자 15"/>
          <p:cNvSpPr txBox="1"/>
          <p:nvPr/>
        </p:nvSpPr>
        <p:spPr>
          <a:xfrm>
            <a:off x="649760" y="3719662"/>
            <a:ext cx="5024615" cy="2635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200">
                <a:latin typeface="굴림"/>
                <a:ea typeface="굴림"/>
              </a:rPr>
              <a:t> .cfg</a:t>
            </a:r>
            <a:endParaRPr lang="en-US" altLang="ko-KR" sz="1200">
              <a:latin typeface="굴림"/>
              <a:ea typeface="굴림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Cylinder_wake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Mesh</a:t>
            </a:r>
            <a:endParaRPr lang="en-US" altLang="ko-KR" sz="2000"/>
          </a:p>
        </p:txBody>
      </p:sp>
      <p:pic>
        <p:nvPicPr>
          <p:cNvPr id="4" name="그림 3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" y="2512332"/>
            <a:ext cx="10972798" cy="383829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04852" y="274430"/>
            <a:ext cx="2367859" cy="19959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Naca64-215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Pressure</a:t>
            </a:r>
            <a:endParaRPr lang="en-US" altLang="ko-KR" sz="2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7899" y="1897033"/>
            <a:ext cx="8876201" cy="4502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Naca64-215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Pressure_video</a:t>
            </a:r>
            <a:endParaRPr lang="ko-KR" altLang="en-US" sz="2000"/>
          </a:p>
        </p:txBody>
      </p:sp>
      <p:pic>
        <p:nvPicPr>
          <p:cNvPr id="4" name="그림 3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495835" y="1649920"/>
            <a:ext cx="9200329" cy="4611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427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ko-KR" altLang="en-US"/>
              <a:t>분석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0956" y="3649585"/>
            <a:ext cx="11644216" cy="2589576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유동이 날개 표면에서 박리되면서 후류(Wake)가 형성되고, 이 후류가 불안정하게 진동하며 주기적으로 날개 뒷부분에 영향을 미치게 된다. 이러한 비정상적인 와류의 주기적인 변화로 인해 날개에 반복적인 압력 변동이 발생하며, 그 결과 날개가 진동하는 버핏(Buffering) 현상이 나타난다.</a:t>
            </a:r>
            <a:endParaRPr lang="en-US" altLang="ko-KR" sz="2000"/>
          </a:p>
          <a:p>
            <a:pPr lvl="0">
              <a:defRPr/>
            </a:pP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latin typeface="맑은 고딕"/>
                <a:ea typeface="맑은 고딕"/>
                <a:cs typeface="맑은 고딕"/>
              </a:rPr>
              <a:t>유동 박리가 일어나는 양력계수값에서부터 최대 양력계수값에 가까워질수록 강해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>
                <a:latin typeface="맑은 고딕"/>
                <a:ea typeface="맑은 고딕"/>
                <a:cs typeface="맑은 고딕"/>
              </a:rPr>
              <a:t>진다</a:t>
            </a: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lang="en-US" altLang="ko-KR" sz="2000" b="0" i="0" u="none" strike="noStrike" mc:Ignorable="hp" hp:hslEmbossed="0"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56" y="1503653"/>
            <a:ext cx="1598485" cy="165780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09280" y="1503653"/>
            <a:ext cx="2576447" cy="17205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86399" y="1504329"/>
            <a:ext cx="2949687" cy="165712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11638" y="1504329"/>
            <a:ext cx="3083535" cy="1564249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250956" y="1143000"/>
            <a:ext cx="1598486" cy="360653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en-US" altLang="ko-KR"/>
              <a:t>NACA0012</a:t>
            </a:r>
            <a:endParaRPr lang="ko-KR" altLang="en-US"/>
          </a:p>
        </p:txBody>
      </p:sp>
      <p:sp>
        <p:nvSpPr>
          <p:cNvPr id="9" name="가로 글상자 8"/>
          <p:cNvSpPr txBox="1"/>
          <p:nvPr/>
        </p:nvSpPr>
        <p:spPr>
          <a:xfrm>
            <a:off x="2409280" y="1143000"/>
            <a:ext cx="2576447" cy="360653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en-US" altLang="ko-KR"/>
              <a:t>NACA2822</a:t>
            </a: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5486399" y="1143000"/>
            <a:ext cx="2949687" cy="360653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en-US" altLang="ko-KR"/>
              <a:t>NACARAE6-9CK</a:t>
            </a:r>
            <a:endParaRPr lang="ko-KR" altLang="en-US"/>
          </a:p>
        </p:txBody>
      </p:sp>
      <p:sp>
        <p:nvSpPr>
          <p:cNvPr id="11" name="가로 글상자 10"/>
          <p:cNvSpPr txBox="1"/>
          <p:nvPr/>
        </p:nvSpPr>
        <p:spPr>
          <a:xfrm>
            <a:off x="8811638" y="1143027"/>
            <a:ext cx="3083535" cy="361302"/>
          </a:xfrm>
          <a:prstGeom prst="rect">
            <a:avLst/>
          </a:prstGeom>
        </p:spPr>
        <p:txBody>
          <a:bodyPr wrap="square">
            <a:spAutoFit/>
          </a:bodyPr>
          <a:p>
            <a:pPr lvl="0" algn="l">
              <a:defRPr/>
            </a:pPr>
            <a:r>
              <a:rPr lang="en-US" altLang="ko-KR"/>
              <a:t>Naca64-215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Naca64-215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5486399" cy="4725296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sz="2000"/>
              <a:t>condition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endParaRPr lang="ko-KR" altLang="en-US" sz="2000"/>
          </a:p>
          <a:p>
            <a:pPr lvl="0">
              <a:defRPr/>
            </a:pPr>
            <a:r>
              <a:rPr lang="ko-KR" altLang="en-US" sz="2000"/>
              <a:t>동일한 조건에서</a:t>
            </a:r>
            <a:endParaRPr lang="ko-KR" altLang="en-US" sz="2000"/>
          </a:p>
          <a:p>
            <a:pPr lvl="0">
              <a:defRPr/>
            </a:pPr>
            <a:r>
              <a:rPr lang="en-US" altLang="ko-KR" sz="2000"/>
              <a:t>AOA =3.0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PITCHING_AMPL=(0.0,0.0,12.0)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PITCHING_OMEGA=(0.0,0.0,10.0)</a:t>
            </a:r>
            <a:endParaRPr lang="en-US" altLang="ko-KR" sz="2000"/>
          </a:p>
          <a:p>
            <a:pPr lvl="0">
              <a:defRPr/>
            </a:pPr>
            <a:r>
              <a:rPr lang="en-US" altLang="ko-KR" sz="2000"/>
              <a:t>으로 변화시켜 해석을 수행하였다.</a:t>
            </a:r>
            <a:endParaRPr lang="en-US" altLang="ko-KR" sz="2000"/>
          </a:p>
          <a:p>
            <a:pPr lvl="0">
              <a:defRPr/>
            </a:pPr>
            <a:endParaRPr lang="en-US" altLang="ko-KR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92900" y="571500"/>
            <a:ext cx="2257740" cy="1467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71818" y="661999"/>
            <a:ext cx="2229161" cy="128605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86399" y="2379060"/>
            <a:ext cx="3781953" cy="37819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Naca64-215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Pressure_video</a:t>
            </a:r>
            <a:endParaRPr lang="ko-KR" altLang="en-US" sz="2000"/>
          </a:p>
        </p:txBody>
      </p:sp>
      <p:pic>
        <p:nvPicPr>
          <p:cNvPr id="4" name="그림 3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074095" y="1770839"/>
            <a:ext cx="8824608" cy="4412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341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Naca64-215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ko-KR" altLang="en-US" sz="2000">
                <a:latin typeface="굴림"/>
                <a:ea typeface="굴림"/>
                <a:cs typeface="Calibri"/>
              </a:rPr>
              <a:t>분석</a:t>
            </a:r>
            <a:endParaRPr lang="ko-KR" altLang="en-US" sz="2000">
              <a:latin typeface="굴림"/>
              <a:ea typeface="굴림"/>
              <a:cs typeface="Calibri"/>
            </a:endParaRPr>
          </a:p>
          <a:p>
            <a:pPr marL="0" lvl="0" indent="0">
              <a:buNone/>
              <a:defRPr/>
            </a:pPr>
            <a:endParaRPr lang="ko-KR" altLang="en-US" sz="1500">
              <a:latin typeface="굴림"/>
              <a:ea typeface="굴림"/>
              <a:cs typeface="Calibri"/>
            </a:endParaRPr>
          </a:p>
          <a:p>
            <a:pPr lvl="0">
              <a:defRPr/>
            </a:pPr>
            <a:r>
              <a:rPr lang="ko-KR" altLang="en-US" sz="1500">
                <a:latin typeface="굴림"/>
                <a:ea typeface="굴림"/>
                <a:cs typeface="Calibri"/>
              </a:rPr>
              <a:t>받음각(Alpha)이 약 15° 부근에 도달할 때 최대 양력계수(Clmax)가 나타나는 것을 확인하였다.</a:t>
            </a:r>
            <a:endParaRPr lang="ko-KR" altLang="en-US" sz="1500">
              <a:latin typeface="굴림"/>
              <a:ea typeface="굴림"/>
              <a:cs typeface="Calibri"/>
            </a:endParaRPr>
          </a:p>
          <a:p>
            <a:pPr lvl="0">
              <a:defRPr/>
            </a:pPr>
            <a:r>
              <a:rPr lang="ko-KR" altLang="en-US" sz="1500">
                <a:latin typeface="굴림"/>
                <a:ea typeface="굴림"/>
                <a:cs typeface="Calibri"/>
              </a:rPr>
              <a:t>이 구간에서 양력계수는 급격히 증가하다가 최대값 이후 감소하는 것을 확인 할 수 있다.</a:t>
            </a:r>
            <a:endParaRPr lang="ko-KR" altLang="en-US" sz="1500">
              <a:latin typeface="굴림"/>
              <a:ea typeface="굴림"/>
              <a:cs typeface="Calibri"/>
            </a:endParaRPr>
          </a:p>
          <a:p>
            <a:pPr lvl="0">
              <a:defRPr/>
            </a:pPr>
            <a:r>
              <a:rPr lang="ko-KR" altLang="en-US" sz="1500">
                <a:latin typeface="굴림"/>
                <a:ea typeface="굴림"/>
                <a:cs typeface="Calibri"/>
              </a:rPr>
              <a:t>이는 받음각이 일정 범위를 초과하면 경계층이 후퇴하면서 박리가 발생하고, 그로 인해 실속(Stall) 현상과 함께 양력이 급격히 감소하기 때문이다.</a:t>
            </a:r>
            <a:endParaRPr lang="ko-KR" altLang="en-US" sz="1500">
              <a:latin typeface="굴림"/>
              <a:ea typeface="굴림"/>
              <a:cs typeface="Calibri"/>
            </a:endParaRPr>
          </a:p>
          <a:p>
            <a:pPr lvl="0">
              <a:defRPr/>
            </a:pPr>
            <a:endParaRPr lang="ko-KR" altLang="en-US" sz="1500">
              <a:latin typeface="굴림"/>
              <a:ea typeface="굴림"/>
              <a:cs typeface="Calibri"/>
            </a:endParaRPr>
          </a:p>
          <a:p>
            <a:pPr lvl="0">
              <a:defRPr/>
            </a:pPr>
            <a:r>
              <a:rPr lang="ko-KR" altLang="en-US" sz="1500">
                <a:latin typeface="굴림"/>
                <a:ea typeface="굴림"/>
                <a:cs typeface="Calibri"/>
              </a:rPr>
              <a:t>이러한 양력 저하는 주로 실속 시 형성되는 와류의 박리 및 후류의 이동에 의한 것으로,</a:t>
            </a:r>
            <a:endParaRPr lang="ko-KR" altLang="en-US" sz="1500">
              <a:latin typeface="굴림"/>
              <a:ea typeface="굴림"/>
              <a:cs typeface="Calibri"/>
            </a:endParaRPr>
          </a:p>
          <a:p>
            <a:pPr lvl="0">
              <a:defRPr/>
            </a:pPr>
            <a:r>
              <a:rPr lang="ko-KR" altLang="en-US" sz="1500">
                <a:latin typeface="굴림"/>
                <a:ea typeface="굴림"/>
                <a:cs typeface="Calibri"/>
              </a:rPr>
              <a:t>시간에 따라 받음각이 계속 변하는 동적 상태에서 나타나는 동적 실속(Dynamic stall) 특성이 반영된 결과로 판단된다.</a:t>
            </a:r>
            <a:endParaRPr lang="ko-KR" altLang="en-US" sz="1500">
              <a:latin typeface="굴림"/>
              <a:ea typeface="굴림"/>
              <a:cs typeface="Calibri"/>
            </a:endParaRPr>
          </a:p>
          <a:p>
            <a:pPr lvl="0">
              <a:defRPr/>
            </a:pPr>
            <a:endParaRPr lang="ko-KR" altLang="en-US" sz="1500">
              <a:latin typeface="굴림"/>
              <a:ea typeface="굴림"/>
              <a:cs typeface="Calibri"/>
            </a:endParaRPr>
          </a:p>
          <a:p>
            <a:pPr lvl="0">
              <a:defRPr/>
            </a:pPr>
            <a:r>
              <a:rPr lang="ko-KR" altLang="en-US" sz="1500">
                <a:latin typeface="굴림"/>
                <a:ea typeface="굴림"/>
                <a:cs typeface="Calibri"/>
              </a:rPr>
              <a:t>동적 실속은 날개가 시간에 따라 빠르게 받음각이 변할 때, 정상적인 실속각(Static Stall Angle)을 초과해서 양력이 계속 증가하다가 갑작스럽게 급격한 양력 감소와 큰 진동이 발생하는 현상을 말한다</a:t>
            </a:r>
            <a:r>
              <a:rPr lang="en-US" altLang="ko-KR" sz="1500">
                <a:latin typeface="굴림"/>
                <a:ea typeface="굴림"/>
                <a:cs typeface="Calibri"/>
              </a:rPr>
              <a:t>.</a:t>
            </a:r>
            <a:endParaRPr lang="en-US" altLang="ko-KR" sz="1500">
              <a:latin typeface="굴림"/>
              <a:ea typeface="굴림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23018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Cylinder_wake.geo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condition</a:t>
            </a:r>
            <a:endParaRPr lang="en-US" altLang="ko-KR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8147" y="1754680"/>
            <a:ext cx="4622901" cy="16743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8146" y="4064034"/>
            <a:ext cx="4622902" cy="8271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246664"/>
            <a:ext cx="4622902" cy="9615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00" y="4006529"/>
            <a:ext cx="5498664" cy="2049318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408147" y="3698578"/>
            <a:ext cx="4622902" cy="3654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.cfg</a:t>
            </a:r>
            <a:endParaRPr lang="en-US" altLang="ko-KR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8147" y="5691981"/>
            <a:ext cx="1829055" cy="543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08147" y="6232084"/>
            <a:ext cx="1914792" cy="362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719598" y="5691982"/>
            <a:ext cx="1838581" cy="34294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719598" y="6055847"/>
            <a:ext cx="1524212" cy="35247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408147" y="5349034"/>
            <a:ext cx="1028843" cy="342947"/>
          </a:xfrm>
          <a:prstGeom prst="rect">
            <a:avLst/>
          </a:prstGeom>
        </p:spPr>
      </p:pic>
      <p:sp>
        <p:nvSpPr>
          <p:cNvPr id="14" name="가로 글상자 13"/>
          <p:cNvSpPr txBox="1"/>
          <p:nvPr/>
        </p:nvSpPr>
        <p:spPr>
          <a:xfrm>
            <a:off x="408147" y="4987166"/>
            <a:ext cx="4622902" cy="3618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.su2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Cylinder_wake.geo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Pressure</a:t>
            </a:r>
            <a:endParaRPr lang="en-US" altLang="ko-KR" sz="20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4774" y="2093837"/>
            <a:ext cx="10702451" cy="39025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Cylinder_wake.geo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Pressure_video</a:t>
            </a:r>
            <a:endParaRPr lang="en-US" altLang="ko-KR" sz="2000"/>
          </a:p>
        </p:txBody>
      </p:sp>
      <p:pic>
        <p:nvPicPr>
          <p:cNvPr id="4" name="그림 3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700159" y="1714641"/>
            <a:ext cx="8791683" cy="44014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194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Cyl.geo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Mesh</a:t>
            </a:r>
            <a:endParaRPr lang="ko-KR" altLang="en-US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50093" y="2553068"/>
            <a:ext cx="9891814" cy="405188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52859" y="270682"/>
            <a:ext cx="2649079" cy="2018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Cyl.geo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condition</a:t>
            </a:r>
            <a:endParaRPr lang="en-US" altLang="ko-KR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8620" y="1723673"/>
            <a:ext cx="4765779" cy="17053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8620" y="3904668"/>
            <a:ext cx="4970621" cy="913133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398620" y="3544623"/>
            <a:ext cx="4970621" cy="3600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.cfg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98620" y="5344132"/>
            <a:ext cx="1091426" cy="41799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98620" y="5762125"/>
            <a:ext cx="1333686" cy="51442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98620" y="6276547"/>
            <a:ext cx="1448002" cy="35247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514408" y="5609704"/>
            <a:ext cx="1286054" cy="3334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514408" y="5943125"/>
            <a:ext cx="1409896" cy="33342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2514408" y="6276547"/>
            <a:ext cx="1352738" cy="342947"/>
          </a:xfrm>
          <a:prstGeom prst="rect">
            <a:avLst/>
          </a:prstGeom>
        </p:spPr>
      </p:pic>
      <p:sp>
        <p:nvSpPr>
          <p:cNvPr id="13" name="가로 글상자 12"/>
          <p:cNvSpPr txBox="1"/>
          <p:nvPr/>
        </p:nvSpPr>
        <p:spPr>
          <a:xfrm>
            <a:off x="398620" y="4978007"/>
            <a:ext cx="4970621" cy="36612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.su2</a:t>
            </a:r>
            <a:endParaRPr lang="en-US" altLang="ko-KR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698774" y="2280690"/>
            <a:ext cx="5463169" cy="1148309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698774" y="3904668"/>
            <a:ext cx="6241574" cy="23923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Cyl.geo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43000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Pressure</a:t>
            </a:r>
            <a:endParaRPr lang="ko-KR" altLang="en-US" sz="20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5703" y="2407320"/>
            <a:ext cx="10560592" cy="29919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lstStyle/>
          <a:p>
            <a:pPr lvl="0" algn="l">
              <a:defRPr/>
            </a:pPr>
            <a:r>
              <a:rPr lang="en-US" altLang="ko-KR"/>
              <a:t>Cyl.geo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166018"/>
            <a:ext cx="10972798" cy="4525963"/>
          </a:xfrm>
        </p:spPr>
        <p:txBody>
          <a:bodyPr/>
          <a:lstStyle/>
          <a:p>
            <a:pPr lvl="0">
              <a:defRPr/>
            </a:pPr>
            <a:r>
              <a:rPr lang="en-US" altLang="ko-KR" sz="2000"/>
              <a:t>Pressure_video</a:t>
            </a:r>
            <a:endParaRPr lang="ko-KR" altLang="en-US" sz="2000"/>
          </a:p>
        </p:txBody>
      </p:sp>
      <p:pic>
        <p:nvPicPr>
          <p:cNvPr id="4" name="그림 3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565548" y="1754023"/>
            <a:ext cx="9060903" cy="45304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2024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270</ep:Words>
  <ep:PresentationFormat>화면 슬라이드 쇼(4:3)</ep:PresentationFormat>
  <ep:Paragraphs>82</ep:Paragraphs>
  <ep:Slides>25</ep:Slides>
  <ep:Notes>0</ep:Notes>
  <ep:TotalTime>0</ep:TotalTime>
  <ep:HiddenSlides>0</ep:HiddenSlides>
  <ep:MMClips>7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ep:HeadingPairs>
  <ep:TitlesOfParts>
    <vt:vector size="26" baseType="lpstr">
      <vt:lpstr>한컴오피스</vt:lpstr>
      <vt:lpstr>전산유체해석실습 중간고사 과제</vt:lpstr>
      <vt:lpstr>Cylinder_wake</vt:lpstr>
      <vt:lpstr>Cylinder_wake.geo</vt:lpstr>
      <vt:lpstr>Cylinder_wake.geo</vt:lpstr>
      <vt:lpstr>Cylinder_wake.geo</vt:lpstr>
      <vt:lpstr>Cyl.geo</vt:lpstr>
      <vt:lpstr>Cyl.geo</vt:lpstr>
      <vt:lpstr>Cyl.geo</vt:lpstr>
      <vt:lpstr>Cyl.geo</vt:lpstr>
      <vt:lpstr>Cylinder_wake VS Cyl</vt:lpstr>
      <vt:lpstr>NACA0012</vt:lpstr>
      <vt:lpstr>NACA0012</vt:lpstr>
      <vt:lpstr>NACA2822</vt:lpstr>
      <vt:lpstr>NACA2822</vt:lpstr>
      <vt:lpstr>NACARAE6-9CK</vt:lpstr>
      <vt:lpstr>NACARAE6-9CK</vt:lpstr>
      <vt:lpstr>Naca64-215</vt:lpstr>
      <vt:lpstr>Naca64-215</vt:lpstr>
      <vt:lpstr>Naca64-215</vt:lpstr>
      <vt:lpstr>Naca64-215</vt:lpstr>
      <vt:lpstr>Naca64-215</vt:lpstr>
      <vt:lpstr>분석</vt:lpstr>
      <vt:lpstr>Naca64-215</vt:lpstr>
      <vt:lpstr>Naca64-215</vt:lpstr>
      <vt:lpstr>Naca64-215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2025-10-30T02:36:58.016</dcterms:created>
  <dc:creator>USER</dc:creator>
  <cp:lastModifiedBy>USER</cp:lastModifiedBy>
  <dcterms:modified xsi:type="dcterms:W3CDTF">2025-10-30T06:59:22.282</dcterms:modified>
  <cp:revision>34</cp:revision>
  <dc:title>전산유체해석실습 중간고사 과제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