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nl-NL"/>
    </a:defPPr>
    <a:lvl1pPr marL="0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12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025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539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053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567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079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2594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106" algn="l" defTabSz="1075025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53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9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48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60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46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6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7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2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0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0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3BB7-686E-494C-AB16-C2EECD573E3F}" type="datetimeFigureOut">
              <a:rPr lang="nl-NL" smtClean="0"/>
              <a:t>30-7-2015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9514-F2ED-45F2-85C7-4C7A6922E4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09084" y="7873438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1</a:t>
            </a:r>
          </a:p>
          <a:p>
            <a:pPr algn="ctr"/>
            <a:r>
              <a:rPr lang="en-US" sz="1400" dirty="0"/>
              <a:t>Physical</a:t>
            </a:r>
          </a:p>
        </p:txBody>
      </p:sp>
      <p:sp>
        <p:nvSpPr>
          <p:cNvPr id="5" name="Rechthoek 4"/>
          <p:cNvSpPr/>
          <p:nvPr/>
        </p:nvSpPr>
        <p:spPr>
          <a:xfrm>
            <a:off x="509081" y="7235042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2</a:t>
            </a:r>
          </a:p>
          <a:p>
            <a:pPr algn="ctr"/>
            <a:r>
              <a:rPr lang="nl-NL" sz="1400" dirty="0"/>
              <a:t>Data Link</a:t>
            </a:r>
          </a:p>
        </p:txBody>
      </p:sp>
      <p:sp>
        <p:nvSpPr>
          <p:cNvPr id="6" name="Rechthoek 5"/>
          <p:cNvSpPr/>
          <p:nvPr/>
        </p:nvSpPr>
        <p:spPr>
          <a:xfrm>
            <a:off x="509081" y="6596646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3</a:t>
            </a:r>
          </a:p>
          <a:p>
            <a:pPr algn="ctr"/>
            <a:r>
              <a:rPr lang="nl-NL" sz="1400" dirty="0"/>
              <a:t>Network</a:t>
            </a:r>
          </a:p>
        </p:txBody>
      </p:sp>
      <p:sp>
        <p:nvSpPr>
          <p:cNvPr id="7" name="Rechthoek 6"/>
          <p:cNvSpPr/>
          <p:nvPr/>
        </p:nvSpPr>
        <p:spPr>
          <a:xfrm>
            <a:off x="509081" y="5958250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4</a:t>
            </a:r>
          </a:p>
          <a:p>
            <a:pPr algn="ctr"/>
            <a:r>
              <a:rPr lang="nl-NL" sz="1400" dirty="0"/>
              <a:t>Transport</a:t>
            </a:r>
          </a:p>
        </p:txBody>
      </p:sp>
      <p:sp>
        <p:nvSpPr>
          <p:cNvPr id="8" name="Rechthoek 7"/>
          <p:cNvSpPr/>
          <p:nvPr/>
        </p:nvSpPr>
        <p:spPr>
          <a:xfrm>
            <a:off x="509081" y="5319854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5</a:t>
            </a:r>
          </a:p>
          <a:p>
            <a:pPr algn="ctr"/>
            <a:r>
              <a:rPr lang="en-US" sz="1400" dirty="0"/>
              <a:t>Session</a:t>
            </a:r>
          </a:p>
        </p:txBody>
      </p:sp>
      <p:sp>
        <p:nvSpPr>
          <p:cNvPr id="9" name="Rechthoek 8"/>
          <p:cNvSpPr/>
          <p:nvPr/>
        </p:nvSpPr>
        <p:spPr>
          <a:xfrm>
            <a:off x="509079" y="4681458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6</a:t>
            </a:r>
          </a:p>
          <a:p>
            <a:pPr algn="ctr"/>
            <a:r>
              <a:rPr lang="nl-NL" sz="1400" dirty="0"/>
              <a:t>Presentation</a:t>
            </a:r>
          </a:p>
        </p:txBody>
      </p:sp>
      <p:sp>
        <p:nvSpPr>
          <p:cNvPr id="10" name="Rechthoek 9"/>
          <p:cNvSpPr/>
          <p:nvPr/>
        </p:nvSpPr>
        <p:spPr>
          <a:xfrm>
            <a:off x="509081" y="4039681"/>
            <a:ext cx="1779269" cy="641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7</a:t>
            </a:r>
          </a:p>
          <a:p>
            <a:pPr algn="ctr"/>
            <a:r>
              <a:rPr lang="nl-NL" sz="1400" dirty="0"/>
              <a:t>Application</a:t>
            </a:r>
          </a:p>
        </p:txBody>
      </p:sp>
      <p:sp>
        <p:nvSpPr>
          <p:cNvPr id="11" name="Rechthoek 10"/>
          <p:cNvSpPr/>
          <p:nvPr/>
        </p:nvSpPr>
        <p:spPr>
          <a:xfrm>
            <a:off x="509080" y="3402285"/>
            <a:ext cx="1779269" cy="63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8</a:t>
            </a:r>
          </a:p>
          <a:p>
            <a:pPr algn="ctr"/>
            <a:r>
              <a:rPr lang="nl-NL" sz="1400" dirty="0"/>
              <a:t>Message</a:t>
            </a:r>
          </a:p>
        </p:txBody>
      </p:sp>
      <p:sp>
        <p:nvSpPr>
          <p:cNvPr id="12" name="Rechthoek 11"/>
          <p:cNvSpPr/>
          <p:nvPr/>
        </p:nvSpPr>
        <p:spPr>
          <a:xfrm>
            <a:off x="509079" y="2766270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9</a:t>
            </a:r>
          </a:p>
          <a:p>
            <a:pPr algn="ctr"/>
            <a:r>
              <a:rPr lang="nl-NL" sz="1400" dirty="0"/>
              <a:t>Transaction</a:t>
            </a:r>
          </a:p>
        </p:txBody>
      </p:sp>
      <p:sp>
        <p:nvSpPr>
          <p:cNvPr id="13" name="Rechthoek 12"/>
          <p:cNvSpPr/>
          <p:nvPr/>
        </p:nvSpPr>
        <p:spPr>
          <a:xfrm>
            <a:off x="509079" y="2127874"/>
            <a:ext cx="1779269" cy="63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10</a:t>
            </a:r>
          </a:p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14" name="Rechthoek 13"/>
          <p:cNvSpPr/>
          <p:nvPr/>
        </p:nvSpPr>
        <p:spPr>
          <a:xfrm>
            <a:off x="2570533" y="6340873"/>
            <a:ext cx="3148095" cy="114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/>
              <a:t>Data in Transit </a:t>
            </a:r>
            <a:r>
              <a:rPr lang="nl-NL" sz="1400" b="1" baseline="30000" dirty="0" smtClean="0"/>
              <a:t>1</a:t>
            </a:r>
            <a:endParaRPr lang="nl-NL" sz="1400" b="1" dirty="0"/>
          </a:p>
          <a:p>
            <a:pPr marL="285771" indent="-285771">
              <a:buFontTx/>
              <a:buChar char="-"/>
            </a:pPr>
            <a:r>
              <a:rPr lang="nl-NL" sz="1400" dirty="0" smtClean="0"/>
              <a:t>IPv4 + </a:t>
            </a:r>
            <a:r>
              <a:rPr lang="nl-NL" sz="1400" dirty="0" err="1" smtClean="0"/>
              <a:t>IPSec</a:t>
            </a:r>
            <a:r>
              <a:rPr lang="nl-NL" sz="1400" dirty="0" smtClean="0"/>
              <a:t> </a:t>
            </a:r>
            <a:r>
              <a:rPr lang="nl-NL" sz="1400" baseline="30000" dirty="0" smtClean="0"/>
              <a:t>4</a:t>
            </a:r>
            <a:endParaRPr lang="nl-NL" sz="1400" baseline="30000" dirty="0"/>
          </a:p>
          <a:p>
            <a:pPr marL="285771" indent="-285771">
              <a:buFontTx/>
              <a:buChar char="-"/>
            </a:pPr>
            <a:r>
              <a:rPr lang="nl-NL" sz="1400" dirty="0" smtClean="0"/>
              <a:t>IPv6 </a:t>
            </a:r>
            <a:r>
              <a:rPr lang="nl-NL" sz="1400" baseline="30000" dirty="0" smtClean="0"/>
              <a:t>4</a:t>
            </a:r>
            <a:r>
              <a:rPr lang="nl-NL" sz="1400" dirty="0" smtClean="0"/>
              <a:t> (</a:t>
            </a:r>
            <a:r>
              <a:rPr lang="nl-NL" sz="1400" i="1" dirty="0" err="1" smtClean="0"/>
              <a:t>IPSec</a:t>
            </a:r>
            <a:r>
              <a:rPr lang="nl-NL" sz="1400" i="1" dirty="0" smtClean="0"/>
              <a:t> </a:t>
            </a:r>
            <a:r>
              <a:rPr lang="nl-NL" sz="1400" i="1" dirty="0" err="1" smtClean="0"/>
              <a:t>incorporated</a:t>
            </a:r>
            <a:r>
              <a:rPr lang="nl-NL" sz="1400" dirty="0" smtClean="0"/>
              <a:t>)</a:t>
            </a:r>
            <a:endParaRPr lang="nl-NL" sz="1400" baseline="30000" dirty="0"/>
          </a:p>
          <a:p>
            <a:pPr marL="285771" indent="-285771">
              <a:buFontTx/>
              <a:buChar char="-"/>
            </a:pPr>
            <a:r>
              <a:rPr lang="nl-NL" sz="1400" dirty="0" err="1" smtClean="0"/>
              <a:t>IPSec</a:t>
            </a:r>
            <a:r>
              <a:rPr lang="nl-NL" sz="1400" dirty="0" smtClean="0"/>
              <a:t> + </a:t>
            </a:r>
            <a:r>
              <a:rPr lang="nl-NL" sz="1400" dirty="0" err="1" smtClean="0"/>
              <a:t>Encapsulating</a:t>
            </a:r>
            <a:r>
              <a:rPr lang="nl-NL" sz="1400" dirty="0" smtClean="0"/>
              <a:t> Security </a:t>
            </a:r>
            <a:r>
              <a:rPr lang="nl-NL" sz="1400" dirty="0" err="1" smtClean="0"/>
              <a:t>Payload</a:t>
            </a:r>
            <a:r>
              <a:rPr lang="nl-NL" sz="1400" dirty="0" smtClean="0"/>
              <a:t> (ESP)</a:t>
            </a:r>
            <a:endParaRPr lang="nl-NL" sz="1400" dirty="0"/>
          </a:p>
        </p:txBody>
      </p:sp>
      <p:sp>
        <p:nvSpPr>
          <p:cNvPr id="18" name="Rechthoek 17"/>
          <p:cNvSpPr/>
          <p:nvPr/>
        </p:nvSpPr>
        <p:spPr>
          <a:xfrm>
            <a:off x="2570534" y="4914899"/>
            <a:ext cx="3148094" cy="88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/>
              <a:t>Data in Transit </a:t>
            </a:r>
            <a:r>
              <a:rPr lang="nl-NL" sz="1400" b="1" baseline="30000" dirty="0" smtClean="0"/>
              <a:t>1</a:t>
            </a:r>
            <a:endParaRPr lang="nl-NL" sz="1400" b="1" dirty="0"/>
          </a:p>
          <a:p>
            <a:pPr marL="285771" indent="-285771">
              <a:buFontTx/>
              <a:buChar char="-"/>
            </a:pPr>
            <a:r>
              <a:rPr lang="nl-NL" sz="1400" dirty="0" smtClean="0"/>
              <a:t>Transport </a:t>
            </a:r>
            <a:r>
              <a:rPr lang="nl-NL" sz="1400" dirty="0" err="1" smtClean="0"/>
              <a:t>Layer</a:t>
            </a:r>
            <a:r>
              <a:rPr lang="nl-NL" sz="1400" dirty="0" smtClean="0"/>
              <a:t> Security (TLS) </a:t>
            </a:r>
            <a:r>
              <a:rPr lang="nl-NL" sz="1400" baseline="30000" dirty="0" smtClean="0"/>
              <a:t>4</a:t>
            </a:r>
          </a:p>
          <a:p>
            <a:pPr marL="285771" indent="-285771">
              <a:buFontTx/>
              <a:buChar char="-"/>
            </a:pPr>
            <a:r>
              <a:rPr lang="nl-NL" sz="1400" dirty="0" smtClean="0"/>
              <a:t>Secure Socket </a:t>
            </a:r>
            <a:r>
              <a:rPr lang="nl-NL" sz="1400" dirty="0" err="1" smtClean="0"/>
              <a:t>Layer</a:t>
            </a:r>
            <a:r>
              <a:rPr lang="nl-NL" sz="1400" dirty="0" smtClean="0"/>
              <a:t> (SSL) </a:t>
            </a:r>
            <a:r>
              <a:rPr lang="nl-NL" sz="1400" baseline="30000" dirty="0"/>
              <a:t>4</a:t>
            </a:r>
            <a:r>
              <a:rPr lang="nl-NL" sz="1400" baseline="30000" dirty="0" smtClean="0"/>
              <a:t>, 5</a:t>
            </a:r>
            <a:endParaRPr lang="nl-NL" sz="1400" baseline="30000" dirty="0"/>
          </a:p>
        </p:txBody>
      </p:sp>
      <p:cxnSp>
        <p:nvCxnSpPr>
          <p:cNvPr id="19" name="Rechte verbindingslijn met pijl 18"/>
          <p:cNvCxnSpPr>
            <a:stCxn id="8" idx="3"/>
          </p:cNvCxnSpPr>
          <p:nvPr/>
        </p:nvCxnSpPr>
        <p:spPr>
          <a:xfrm>
            <a:off x="2288350" y="5639052"/>
            <a:ext cx="282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endCxn id="9" idx="3"/>
          </p:cNvCxnSpPr>
          <p:nvPr/>
        </p:nvCxnSpPr>
        <p:spPr>
          <a:xfrm flipH="1">
            <a:off x="2288348" y="5000656"/>
            <a:ext cx="282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4" idx="1"/>
            <a:endCxn id="6" idx="3"/>
          </p:cNvCxnSpPr>
          <p:nvPr/>
        </p:nvCxnSpPr>
        <p:spPr>
          <a:xfrm flipH="1">
            <a:off x="2288350" y="6915844"/>
            <a:ext cx="282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6429339" y="3085469"/>
            <a:ext cx="1186136" cy="1712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Data at </a:t>
            </a:r>
            <a:r>
              <a:rPr lang="nl-NL" sz="1400" b="1" dirty="0" smtClean="0"/>
              <a:t>Rest </a:t>
            </a:r>
            <a:r>
              <a:rPr lang="nl-NL" sz="1400" b="1" baseline="30000" dirty="0" smtClean="0"/>
              <a:t>3</a:t>
            </a:r>
          </a:p>
        </p:txBody>
      </p:sp>
      <p:sp>
        <p:nvSpPr>
          <p:cNvPr id="36" name="Rechthoek 35"/>
          <p:cNvSpPr/>
          <p:nvPr/>
        </p:nvSpPr>
        <p:spPr>
          <a:xfrm>
            <a:off x="8616134" y="4066048"/>
            <a:ext cx="3633099" cy="681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smtClean="0"/>
              <a:t>Swap Space / Pagefile </a:t>
            </a:r>
            <a:r>
              <a:rPr lang="nl-NL" sz="1400" b="1" dirty="0" err="1" smtClean="0"/>
              <a:t>Encryption</a:t>
            </a:r>
            <a:endParaRPr lang="nl-NL" sz="1400" b="1" dirty="0" smtClean="0"/>
          </a:p>
          <a:p>
            <a:pPr marL="285750" indent="-285750">
              <a:buFontTx/>
              <a:buChar char="-"/>
            </a:pPr>
            <a:r>
              <a:rPr lang="nl-NL" sz="1400" dirty="0" err="1" smtClean="0"/>
              <a:t>Encrypted</a:t>
            </a:r>
            <a:r>
              <a:rPr lang="nl-NL" sz="1400" dirty="0" smtClean="0"/>
              <a:t> </a:t>
            </a:r>
            <a:r>
              <a:rPr lang="nl-NL" sz="1400" dirty="0" err="1" smtClean="0"/>
              <a:t>temporary</a:t>
            </a:r>
            <a:r>
              <a:rPr lang="nl-NL" sz="1400" dirty="0" smtClean="0"/>
              <a:t> memory on a disk, </a:t>
            </a:r>
            <a:r>
              <a:rPr lang="nl-NL" sz="1400" dirty="0" err="1" smtClean="0"/>
              <a:t>partition</a:t>
            </a:r>
            <a:r>
              <a:rPr lang="nl-NL" sz="1400" dirty="0" smtClean="0"/>
              <a:t> or volume</a:t>
            </a:r>
          </a:p>
        </p:txBody>
      </p:sp>
      <p:cxnSp>
        <p:nvCxnSpPr>
          <p:cNvPr id="37" name="Rechte verbindingslijn met pijl 36"/>
          <p:cNvCxnSpPr>
            <a:endCxn id="11" idx="3"/>
          </p:cNvCxnSpPr>
          <p:nvPr/>
        </p:nvCxnSpPr>
        <p:spPr>
          <a:xfrm flipH="1">
            <a:off x="2288349" y="3720328"/>
            <a:ext cx="4136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>
            <a:stCxn id="36" idx="1"/>
            <a:endCxn id="35" idx="3"/>
          </p:cNvCxnSpPr>
          <p:nvPr/>
        </p:nvCxnSpPr>
        <p:spPr>
          <a:xfrm flipH="1" flipV="1">
            <a:off x="7615475" y="3941823"/>
            <a:ext cx="1000659" cy="465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8616133" y="4733865"/>
            <a:ext cx="3633100" cy="675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smtClean="0"/>
              <a:t>File Level </a:t>
            </a:r>
            <a:r>
              <a:rPr lang="nl-NL" sz="1400" b="1" dirty="0" err="1" smtClean="0"/>
              <a:t>Encryption</a:t>
            </a:r>
            <a:endParaRPr lang="nl-NL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Encrypted file in which files and folders are stored</a:t>
            </a:r>
            <a:endParaRPr lang="en-US" sz="1400" dirty="0"/>
          </a:p>
        </p:txBody>
      </p:sp>
      <p:sp>
        <p:nvSpPr>
          <p:cNvPr id="47" name="Rechthoek 46"/>
          <p:cNvSpPr/>
          <p:nvPr/>
        </p:nvSpPr>
        <p:spPr>
          <a:xfrm>
            <a:off x="8615357" y="6077393"/>
            <a:ext cx="3634652" cy="541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err="1" smtClean="0"/>
              <a:t>Partition</a:t>
            </a:r>
            <a:r>
              <a:rPr lang="nl-NL" sz="1400" b="1" dirty="0" smtClean="0"/>
              <a:t> </a:t>
            </a:r>
            <a:r>
              <a:rPr lang="nl-NL" sz="1400" b="1" dirty="0" err="1" smtClean="0"/>
              <a:t>Encryption</a:t>
            </a:r>
            <a:endParaRPr lang="nl-NL" sz="1400" b="1" dirty="0" smtClean="0"/>
          </a:p>
          <a:p>
            <a:pPr marL="285771" indent="-285771">
              <a:buFontTx/>
              <a:buChar char="-"/>
            </a:pPr>
            <a:r>
              <a:rPr lang="nl-NL" sz="1400" dirty="0" err="1" smtClean="0"/>
              <a:t>Encrypt</a:t>
            </a:r>
            <a:r>
              <a:rPr lang="nl-NL" sz="1400" dirty="0" smtClean="0"/>
              <a:t> a </a:t>
            </a:r>
            <a:r>
              <a:rPr lang="nl-NL" sz="1400" dirty="0" err="1" smtClean="0"/>
              <a:t>partition</a:t>
            </a:r>
            <a:r>
              <a:rPr lang="nl-NL" sz="1400" dirty="0" smtClean="0"/>
              <a:t> on a disk</a:t>
            </a:r>
            <a:endParaRPr lang="nl-NL" sz="1400" dirty="0"/>
          </a:p>
        </p:txBody>
      </p:sp>
      <p:cxnSp>
        <p:nvCxnSpPr>
          <p:cNvPr id="51" name="Rechte verbindingslijn 50"/>
          <p:cNvCxnSpPr/>
          <p:nvPr/>
        </p:nvCxnSpPr>
        <p:spPr>
          <a:xfrm flipH="1">
            <a:off x="6147159" y="763006"/>
            <a:ext cx="2570" cy="8070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4356624" y="72827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/>
              <a:t>Transport </a:t>
            </a:r>
            <a:r>
              <a:rPr lang="nl-NL" sz="1800" b="1" dirty="0" smtClean="0"/>
              <a:t>Level</a:t>
            </a:r>
          </a:p>
          <a:p>
            <a:pPr algn="ctr"/>
            <a:r>
              <a:rPr lang="nl-NL" sz="1800" b="1" dirty="0" err="1" smtClean="0"/>
              <a:t>Encryption</a:t>
            </a:r>
            <a:endParaRPr lang="nl-NL" sz="1800" b="1" dirty="0"/>
          </a:p>
        </p:txBody>
      </p:sp>
      <p:sp>
        <p:nvSpPr>
          <p:cNvPr id="53" name="Tekstvak 52"/>
          <p:cNvSpPr txBox="1"/>
          <p:nvPr/>
        </p:nvSpPr>
        <p:spPr>
          <a:xfrm>
            <a:off x="6147159" y="72388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800" b="1" dirty="0"/>
              <a:t>Storage </a:t>
            </a:r>
            <a:r>
              <a:rPr lang="nl-NL" sz="1800" b="1" dirty="0" smtClean="0"/>
              <a:t>Level </a:t>
            </a:r>
            <a:r>
              <a:rPr lang="nl-NL" sz="1800" b="1" dirty="0" err="1" smtClean="0"/>
              <a:t>Encryption</a:t>
            </a:r>
            <a:endParaRPr lang="nl-NL" sz="1800" b="1" dirty="0"/>
          </a:p>
        </p:txBody>
      </p:sp>
      <p:sp>
        <p:nvSpPr>
          <p:cNvPr id="54" name="Rechthoek 53"/>
          <p:cNvSpPr/>
          <p:nvPr/>
        </p:nvSpPr>
        <p:spPr>
          <a:xfrm>
            <a:off x="8616133" y="6618881"/>
            <a:ext cx="3636212" cy="542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smtClean="0"/>
              <a:t>Disk </a:t>
            </a:r>
            <a:r>
              <a:rPr lang="nl-NL" sz="1400" b="1" dirty="0" err="1" smtClean="0"/>
              <a:t>Encryption</a:t>
            </a:r>
            <a:endParaRPr lang="nl-NL" sz="1400" b="1" dirty="0"/>
          </a:p>
          <a:p>
            <a:pPr marL="285771" indent="-285771">
              <a:buFontTx/>
              <a:buChar char="-"/>
            </a:pPr>
            <a:r>
              <a:rPr lang="nl-NL" sz="1400" dirty="0" err="1" smtClean="0"/>
              <a:t>Encrypt</a:t>
            </a:r>
            <a:r>
              <a:rPr lang="nl-NL" sz="1400" dirty="0" smtClean="0"/>
              <a:t> </a:t>
            </a:r>
            <a:r>
              <a:rPr lang="nl-NL" sz="1400" dirty="0" err="1" smtClean="0"/>
              <a:t>an</a:t>
            </a:r>
            <a:r>
              <a:rPr lang="nl-NL" sz="1400" dirty="0" smtClean="0"/>
              <a:t> </a:t>
            </a:r>
            <a:r>
              <a:rPr lang="nl-NL" sz="1400" dirty="0" err="1" smtClean="0"/>
              <a:t>entire</a:t>
            </a:r>
            <a:r>
              <a:rPr lang="nl-NL" sz="1400" dirty="0" smtClean="0"/>
              <a:t> </a:t>
            </a:r>
            <a:r>
              <a:rPr lang="nl-NL" sz="1400" dirty="0" err="1" smtClean="0"/>
              <a:t>physical</a:t>
            </a:r>
            <a:r>
              <a:rPr lang="nl-NL" sz="1400" dirty="0" smtClean="0"/>
              <a:t> disk</a:t>
            </a:r>
            <a:endParaRPr lang="nl-NL" sz="1400" dirty="0"/>
          </a:p>
        </p:txBody>
      </p:sp>
      <p:sp>
        <p:nvSpPr>
          <p:cNvPr id="65" name="Rechthoek 64"/>
          <p:cNvSpPr/>
          <p:nvPr/>
        </p:nvSpPr>
        <p:spPr>
          <a:xfrm>
            <a:off x="2570533" y="3920341"/>
            <a:ext cx="3148095" cy="87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/>
              <a:t>Data in </a:t>
            </a:r>
            <a:r>
              <a:rPr lang="nl-NL" sz="1400" b="1" dirty="0" smtClean="0"/>
              <a:t>Transit </a:t>
            </a:r>
            <a:r>
              <a:rPr lang="nl-NL" sz="1400" b="1" baseline="30000" dirty="0" smtClean="0"/>
              <a:t>1</a:t>
            </a:r>
            <a:endParaRPr lang="nl-NL" sz="1400" b="1" baseline="30000" dirty="0"/>
          </a:p>
          <a:p>
            <a:pPr marL="285771" indent="-285771">
              <a:buFontTx/>
              <a:buChar char="-"/>
            </a:pPr>
            <a:r>
              <a:rPr lang="nl-NL" sz="1400" dirty="0" smtClean="0"/>
              <a:t>Secure Shell (SSH) </a:t>
            </a:r>
            <a:r>
              <a:rPr lang="nl-NL" sz="1400" baseline="30000" dirty="0"/>
              <a:t>4</a:t>
            </a:r>
            <a:endParaRPr lang="nl-NL" sz="1400" dirty="0"/>
          </a:p>
          <a:p>
            <a:pPr marL="285771" indent="-285771">
              <a:buFontTx/>
              <a:buChar char="-"/>
            </a:pPr>
            <a:r>
              <a:rPr lang="nl-NL" sz="1400" dirty="0" smtClean="0"/>
              <a:t>HTTPS, FTPS, </a:t>
            </a:r>
            <a:r>
              <a:rPr lang="nl-NL" sz="1400" dirty="0" err="1" smtClean="0"/>
              <a:t>sFTP</a:t>
            </a:r>
            <a:r>
              <a:rPr lang="nl-NL" sz="1400" dirty="0" smtClean="0"/>
              <a:t>, …</a:t>
            </a:r>
            <a:endParaRPr lang="nl-NL" sz="1400" dirty="0"/>
          </a:p>
        </p:txBody>
      </p:sp>
      <p:cxnSp>
        <p:nvCxnSpPr>
          <p:cNvPr id="66" name="Rechte verbindingslijn met pijl 65"/>
          <p:cNvCxnSpPr>
            <a:stCxn id="65" idx="1"/>
            <a:endCxn id="10" idx="3"/>
          </p:cNvCxnSpPr>
          <p:nvPr/>
        </p:nvCxnSpPr>
        <p:spPr>
          <a:xfrm flipH="1">
            <a:off x="2288350" y="4359259"/>
            <a:ext cx="282183" cy="1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>
            <a:endCxn id="13" idx="3"/>
          </p:cNvCxnSpPr>
          <p:nvPr/>
        </p:nvCxnSpPr>
        <p:spPr>
          <a:xfrm flipH="1">
            <a:off x="2288348" y="2447072"/>
            <a:ext cx="30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46" idx="1"/>
            <a:endCxn id="35" idx="3"/>
          </p:cNvCxnSpPr>
          <p:nvPr/>
        </p:nvCxnSpPr>
        <p:spPr>
          <a:xfrm flipH="1" flipV="1">
            <a:off x="7615475" y="3941823"/>
            <a:ext cx="1000658" cy="1129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47" idx="1"/>
            <a:endCxn id="35" idx="3"/>
          </p:cNvCxnSpPr>
          <p:nvPr/>
        </p:nvCxnSpPr>
        <p:spPr>
          <a:xfrm flipH="1" flipV="1">
            <a:off x="7615475" y="3941823"/>
            <a:ext cx="999882" cy="2406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>
            <a:stCxn id="54" idx="1"/>
            <a:endCxn id="35" idx="3"/>
          </p:cNvCxnSpPr>
          <p:nvPr/>
        </p:nvCxnSpPr>
        <p:spPr>
          <a:xfrm flipH="1" flipV="1">
            <a:off x="7615475" y="3941823"/>
            <a:ext cx="1000658" cy="2948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65107" y="1233078"/>
            <a:ext cx="246721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dirty="0" smtClean="0"/>
              <a:t>Extended OSI model</a:t>
            </a:r>
          </a:p>
        </p:txBody>
      </p:sp>
      <p:sp>
        <p:nvSpPr>
          <p:cNvPr id="108" name="Tekstvak 107"/>
          <p:cNvSpPr txBox="1"/>
          <p:nvPr/>
        </p:nvSpPr>
        <p:spPr>
          <a:xfrm>
            <a:off x="8871839" y="1346113"/>
            <a:ext cx="312168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Layered</a:t>
            </a:r>
            <a:r>
              <a:rPr lang="nl-NL" b="1" dirty="0" smtClean="0"/>
              <a:t> </a:t>
            </a:r>
            <a:r>
              <a:rPr lang="nl-NL" b="1" dirty="0" err="1" smtClean="0"/>
              <a:t>Encryption</a:t>
            </a:r>
            <a:r>
              <a:rPr lang="nl-NL" b="1" dirty="0" smtClean="0"/>
              <a:t> model</a:t>
            </a:r>
            <a:endParaRPr lang="nl-NL" b="1" dirty="0"/>
          </a:p>
        </p:txBody>
      </p:sp>
      <p:sp>
        <p:nvSpPr>
          <p:cNvPr id="111" name="Rechthoek 110"/>
          <p:cNvSpPr/>
          <p:nvPr/>
        </p:nvSpPr>
        <p:spPr>
          <a:xfrm>
            <a:off x="8620572" y="3376522"/>
            <a:ext cx="3633099" cy="697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err="1" smtClean="0"/>
              <a:t>Hibernation</a:t>
            </a:r>
            <a:r>
              <a:rPr lang="nl-NL" sz="1400" b="1" dirty="0" smtClean="0"/>
              <a:t> file </a:t>
            </a:r>
            <a:r>
              <a:rPr lang="nl-NL" sz="1400" b="1" dirty="0" err="1" smtClean="0"/>
              <a:t>Encryption</a:t>
            </a:r>
            <a:endParaRPr lang="nl-NL" sz="1400" b="1" dirty="0" smtClean="0"/>
          </a:p>
          <a:p>
            <a:pPr marL="285750" indent="-285750">
              <a:buFontTx/>
              <a:buChar char="-"/>
            </a:pPr>
            <a:r>
              <a:rPr lang="nl-NL" sz="1400" dirty="0" err="1" smtClean="0"/>
              <a:t>Encrypted</a:t>
            </a:r>
            <a:r>
              <a:rPr lang="nl-NL" sz="1400" dirty="0" smtClean="0"/>
              <a:t> </a:t>
            </a:r>
            <a:r>
              <a:rPr lang="nl-NL" sz="1400" dirty="0" err="1" smtClean="0"/>
              <a:t>hibernation</a:t>
            </a:r>
            <a:r>
              <a:rPr lang="nl-NL" sz="1400" dirty="0" smtClean="0"/>
              <a:t> file on a disk, </a:t>
            </a:r>
            <a:r>
              <a:rPr lang="nl-NL" sz="1400" dirty="0" err="1" smtClean="0"/>
              <a:t>partition</a:t>
            </a:r>
            <a:r>
              <a:rPr lang="nl-NL" sz="1400" dirty="0" smtClean="0"/>
              <a:t> or volume</a:t>
            </a:r>
          </a:p>
        </p:txBody>
      </p:sp>
      <p:sp>
        <p:nvSpPr>
          <p:cNvPr id="112" name="Rechthoek 111"/>
          <p:cNvSpPr/>
          <p:nvPr/>
        </p:nvSpPr>
        <p:spPr>
          <a:xfrm>
            <a:off x="8616133" y="2124699"/>
            <a:ext cx="3633100" cy="1154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smtClean="0"/>
              <a:t>Data </a:t>
            </a:r>
            <a:r>
              <a:rPr lang="nl-NL" sz="1400" b="1" dirty="0" err="1" smtClean="0"/>
              <a:t>Encryption</a:t>
            </a:r>
            <a:endParaRPr lang="nl-NL" sz="1400" b="1" dirty="0" smtClean="0"/>
          </a:p>
          <a:p>
            <a:pPr marL="285750" indent="-285750">
              <a:buFontTx/>
              <a:buChar char="-"/>
            </a:pPr>
            <a:r>
              <a:rPr lang="nl-NL" sz="1400" dirty="0" err="1" smtClean="0"/>
              <a:t>Encrypt</a:t>
            </a:r>
            <a:r>
              <a:rPr lang="nl-NL" sz="1400" dirty="0" smtClean="0"/>
              <a:t> the data or the data-store </a:t>
            </a:r>
            <a:r>
              <a:rPr lang="nl-NL" sz="1400" dirty="0" err="1" smtClean="0"/>
              <a:t>it</a:t>
            </a:r>
            <a:r>
              <a:rPr lang="nl-NL" sz="1400" dirty="0" smtClean="0"/>
              <a:t> is </a:t>
            </a:r>
            <a:r>
              <a:rPr lang="nl-NL" sz="1400" dirty="0" err="1" smtClean="0"/>
              <a:t>stored</a:t>
            </a:r>
            <a:r>
              <a:rPr lang="nl-NL" sz="1400" dirty="0" smtClean="0"/>
              <a:t> in (i.e. the database), </a:t>
            </a:r>
            <a:r>
              <a:rPr lang="nl-NL" sz="1400" dirty="0" err="1" smtClean="0"/>
              <a:t>before</a:t>
            </a:r>
            <a:r>
              <a:rPr lang="nl-NL" sz="1400" dirty="0" smtClean="0"/>
              <a:t> or </a:t>
            </a:r>
            <a:r>
              <a:rPr lang="nl-NL" sz="1400" dirty="0" err="1" smtClean="0"/>
              <a:t>during</a:t>
            </a:r>
            <a:r>
              <a:rPr lang="nl-NL" sz="1400" dirty="0" smtClean="0"/>
              <a:t> </a:t>
            </a:r>
            <a:r>
              <a:rPr lang="nl-NL" sz="1400" dirty="0" err="1" smtClean="0"/>
              <a:t>it</a:t>
            </a:r>
            <a:r>
              <a:rPr lang="nl-NL" sz="1400" dirty="0" smtClean="0"/>
              <a:t> is </a:t>
            </a:r>
            <a:r>
              <a:rPr lang="nl-NL" sz="1400" dirty="0" err="1" smtClean="0"/>
              <a:t>processed</a:t>
            </a:r>
            <a:r>
              <a:rPr lang="nl-NL" sz="1400" dirty="0" smtClean="0"/>
              <a:t> in a transaction as part of a </a:t>
            </a:r>
            <a:r>
              <a:rPr lang="nl-NL" sz="1400" dirty="0" err="1" smtClean="0"/>
              <a:t>process</a:t>
            </a:r>
            <a:r>
              <a:rPr lang="nl-NL" sz="1400" dirty="0" smtClean="0"/>
              <a:t> in a Information System</a:t>
            </a:r>
          </a:p>
        </p:txBody>
      </p:sp>
      <p:cxnSp>
        <p:nvCxnSpPr>
          <p:cNvPr id="116" name="Rechte verbindingslijn met pijl 115"/>
          <p:cNvCxnSpPr>
            <a:stCxn id="111" idx="1"/>
            <a:endCxn id="35" idx="3"/>
          </p:cNvCxnSpPr>
          <p:nvPr/>
        </p:nvCxnSpPr>
        <p:spPr>
          <a:xfrm flipH="1">
            <a:off x="7615475" y="3725245"/>
            <a:ext cx="1005097" cy="216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met pijl 118"/>
          <p:cNvCxnSpPr>
            <a:stCxn id="112" idx="1"/>
            <a:endCxn id="187" idx="3"/>
          </p:cNvCxnSpPr>
          <p:nvPr/>
        </p:nvCxnSpPr>
        <p:spPr>
          <a:xfrm flipH="1" flipV="1">
            <a:off x="6915150" y="2701195"/>
            <a:ext cx="1700983" cy="54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Rechthoek 144"/>
          <p:cNvSpPr/>
          <p:nvPr/>
        </p:nvSpPr>
        <p:spPr>
          <a:xfrm>
            <a:off x="8617694" y="5409098"/>
            <a:ext cx="3634651" cy="668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sz="1400" b="1" dirty="0" smtClean="0"/>
              <a:t>Volume </a:t>
            </a:r>
            <a:r>
              <a:rPr lang="nl-NL" sz="1400" b="1" dirty="0" err="1" smtClean="0"/>
              <a:t>Encryption</a:t>
            </a:r>
            <a:endParaRPr lang="nl-NL" sz="1400" b="1" dirty="0" smtClean="0"/>
          </a:p>
          <a:p>
            <a:pPr marL="285771" indent="-285771">
              <a:buFontTx/>
              <a:buChar char="-"/>
            </a:pPr>
            <a:r>
              <a:rPr lang="nl-NL" sz="1400" dirty="0" err="1" smtClean="0"/>
              <a:t>Encrypt</a:t>
            </a:r>
            <a:r>
              <a:rPr lang="nl-NL" sz="1400" dirty="0" smtClean="0"/>
              <a:t> a volume spanning multiple disks </a:t>
            </a:r>
            <a:r>
              <a:rPr lang="nl-NL" sz="1400" dirty="0" err="1" smtClean="0"/>
              <a:t>and</a:t>
            </a:r>
            <a:r>
              <a:rPr lang="nl-NL" sz="1400" dirty="0" smtClean="0"/>
              <a:t>/or </a:t>
            </a:r>
            <a:r>
              <a:rPr lang="nl-NL" sz="1400" dirty="0" err="1" smtClean="0"/>
              <a:t>partitions</a:t>
            </a:r>
            <a:endParaRPr lang="nl-NL" sz="1400" dirty="0"/>
          </a:p>
        </p:txBody>
      </p:sp>
      <p:sp>
        <p:nvSpPr>
          <p:cNvPr id="187" name="Rechthoek 186"/>
          <p:cNvSpPr/>
          <p:nvPr/>
        </p:nvSpPr>
        <p:spPr>
          <a:xfrm>
            <a:off x="5341257" y="1857375"/>
            <a:ext cx="1573893" cy="1687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/>
              <a:t>Data </a:t>
            </a:r>
            <a:r>
              <a:rPr lang="nl-NL" sz="1400" b="1" dirty="0" smtClean="0"/>
              <a:t>in </a:t>
            </a:r>
            <a:r>
              <a:rPr lang="nl-NL" sz="1400" b="1" dirty="0" err="1" smtClean="0"/>
              <a:t>Process</a:t>
            </a:r>
            <a:r>
              <a:rPr lang="nl-NL" sz="1400" b="1" dirty="0" smtClean="0"/>
              <a:t> </a:t>
            </a:r>
            <a:r>
              <a:rPr lang="nl-NL" sz="1400" b="1" baseline="30000" dirty="0" smtClean="0"/>
              <a:t>2</a:t>
            </a:r>
          </a:p>
        </p:txBody>
      </p:sp>
      <p:cxnSp>
        <p:nvCxnSpPr>
          <p:cNvPr id="190" name="Rechte verbindingslijn met pijl 189"/>
          <p:cNvCxnSpPr>
            <a:endCxn id="12" idx="3"/>
          </p:cNvCxnSpPr>
          <p:nvPr/>
        </p:nvCxnSpPr>
        <p:spPr>
          <a:xfrm flipH="1">
            <a:off x="2288348" y="3085468"/>
            <a:ext cx="3052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Tekstvak 284"/>
          <p:cNvSpPr txBox="1"/>
          <p:nvPr/>
        </p:nvSpPr>
        <p:spPr>
          <a:xfrm>
            <a:off x="6357556" y="8063907"/>
            <a:ext cx="38138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nl-NL" sz="1100" dirty="0" smtClean="0"/>
              <a:t>Data </a:t>
            </a:r>
            <a:r>
              <a:rPr lang="nl-NL" sz="1100" dirty="0" err="1" smtClean="0"/>
              <a:t>that</a:t>
            </a:r>
            <a:r>
              <a:rPr lang="nl-NL" sz="1100" dirty="0" smtClean="0"/>
              <a:t> </a:t>
            </a:r>
            <a:r>
              <a:rPr lang="nl-NL" sz="1100" dirty="0" err="1" smtClean="0"/>
              <a:t>flows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</a:t>
            </a:r>
            <a:r>
              <a:rPr lang="nl-NL" sz="1100" dirty="0" err="1" smtClean="0"/>
              <a:t>one</a:t>
            </a:r>
            <a:r>
              <a:rPr lang="nl-NL" sz="1100" dirty="0" smtClean="0"/>
              <a:t> Information System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another</a:t>
            </a:r>
            <a:endParaRPr lang="nl-NL" sz="1100" dirty="0" smtClean="0"/>
          </a:p>
          <a:p>
            <a:pPr marL="228600" indent="-228600">
              <a:buFontTx/>
              <a:buAutoNum type="arabicParenR"/>
            </a:pPr>
            <a:r>
              <a:rPr lang="nl-NL" sz="1100" dirty="0"/>
              <a:t>Data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flows</a:t>
            </a:r>
            <a:r>
              <a:rPr lang="nl-NL" sz="1100" dirty="0"/>
              <a:t> </a:t>
            </a:r>
            <a:r>
              <a:rPr lang="nl-NL" sz="1100" dirty="0" err="1"/>
              <a:t>through</a:t>
            </a:r>
            <a:r>
              <a:rPr lang="nl-NL" sz="1100" dirty="0"/>
              <a:t> the Information System </a:t>
            </a:r>
            <a:r>
              <a:rPr lang="nl-NL" sz="1100" dirty="0" err="1"/>
              <a:t>itself</a:t>
            </a:r>
            <a:endParaRPr lang="nl-NL" sz="1100" dirty="0"/>
          </a:p>
          <a:p>
            <a:pPr marL="228600" indent="-228600">
              <a:buFontTx/>
              <a:buAutoNum type="arabicParenR"/>
            </a:pPr>
            <a:r>
              <a:rPr lang="nl-NL" sz="1100" dirty="0"/>
              <a:t>Data </a:t>
            </a:r>
            <a:r>
              <a:rPr lang="nl-NL" sz="1100" dirty="0" err="1"/>
              <a:t>that</a:t>
            </a:r>
            <a:r>
              <a:rPr lang="nl-NL" sz="1100" dirty="0"/>
              <a:t> is </a:t>
            </a:r>
            <a:r>
              <a:rPr lang="nl-NL" sz="1100" dirty="0" err="1"/>
              <a:t>stored</a:t>
            </a:r>
            <a:r>
              <a:rPr lang="nl-NL" sz="1100" dirty="0"/>
              <a:t> in </a:t>
            </a:r>
            <a:r>
              <a:rPr lang="nl-NL" sz="1100" dirty="0" err="1"/>
              <a:t>an</a:t>
            </a:r>
            <a:r>
              <a:rPr lang="nl-NL" sz="1100" dirty="0"/>
              <a:t> Information </a:t>
            </a:r>
            <a:r>
              <a:rPr lang="nl-NL" sz="1100" dirty="0" smtClean="0"/>
              <a:t>System</a:t>
            </a:r>
          </a:p>
          <a:p>
            <a:pPr marL="228600" indent="-228600">
              <a:buFontTx/>
              <a:buAutoNum type="arabicParenR"/>
            </a:pPr>
            <a:r>
              <a:rPr lang="nl-NL" sz="1100" dirty="0" err="1" smtClean="0"/>
              <a:t>Also</a:t>
            </a:r>
            <a:r>
              <a:rPr lang="nl-NL" sz="1100" dirty="0" smtClean="0"/>
              <a:t> </a:t>
            </a:r>
            <a:r>
              <a:rPr lang="nl-NL" sz="1100" dirty="0" err="1" smtClean="0"/>
              <a:t>used</a:t>
            </a:r>
            <a:r>
              <a:rPr lang="nl-NL" sz="1100" dirty="0" smtClean="0"/>
              <a:t> </a:t>
            </a:r>
            <a:r>
              <a:rPr lang="nl-NL" sz="1100" dirty="0" err="1" smtClean="0"/>
              <a:t>to</a:t>
            </a:r>
            <a:r>
              <a:rPr lang="nl-NL" sz="1100" dirty="0" smtClean="0"/>
              <a:t> secure VPN-</a:t>
            </a:r>
            <a:r>
              <a:rPr lang="nl-NL" sz="1100" dirty="0" err="1" smtClean="0"/>
              <a:t>tunneling</a:t>
            </a:r>
            <a:r>
              <a:rPr lang="nl-NL" sz="1100" dirty="0" smtClean="0"/>
              <a:t> </a:t>
            </a:r>
            <a:r>
              <a:rPr lang="nl-NL" sz="1100" dirty="0" err="1" smtClean="0"/>
              <a:t>protocols</a:t>
            </a:r>
            <a:r>
              <a:rPr lang="nl-NL" sz="1100" dirty="0" smtClean="0"/>
              <a:t> on </a:t>
            </a:r>
            <a:r>
              <a:rPr lang="nl-NL" sz="1100" dirty="0" err="1" smtClean="0"/>
              <a:t>layer</a:t>
            </a:r>
            <a:r>
              <a:rPr lang="nl-NL" sz="1100" dirty="0" smtClean="0"/>
              <a:t> 7</a:t>
            </a:r>
          </a:p>
          <a:p>
            <a:pPr marL="228600" indent="-228600">
              <a:buFontTx/>
              <a:buAutoNum type="arabicParenR"/>
            </a:pPr>
            <a:r>
              <a:rPr lang="nl-NL" sz="1100" dirty="0" err="1" smtClean="0"/>
              <a:t>Deemed</a:t>
            </a:r>
            <a:r>
              <a:rPr lang="nl-NL" sz="1100" dirty="0" smtClean="0"/>
              <a:t> </a:t>
            </a:r>
            <a:r>
              <a:rPr lang="nl-NL" sz="1100" dirty="0" err="1" smtClean="0"/>
              <a:t>insecure</a:t>
            </a:r>
            <a:r>
              <a:rPr lang="nl-NL" sz="1100" dirty="0" smtClean="0"/>
              <a:t> protocol, </a:t>
            </a:r>
            <a:r>
              <a:rPr lang="nl-NL" sz="1100" dirty="0" err="1" smtClean="0"/>
              <a:t>mentioned</a:t>
            </a:r>
            <a:r>
              <a:rPr lang="nl-NL" sz="1100" dirty="0" smtClean="0"/>
              <a:t> </a:t>
            </a:r>
            <a:r>
              <a:rPr lang="nl-NL" sz="1100" dirty="0" err="1" smtClean="0"/>
              <a:t>due</a:t>
            </a:r>
            <a:r>
              <a:rPr lang="nl-NL" sz="1100" dirty="0" smtClean="0"/>
              <a:t>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popularity</a:t>
            </a:r>
            <a:endParaRPr lang="nl-NL" sz="1100" dirty="0"/>
          </a:p>
        </p:txBody>
      </p:sp>
      <p:cxnSp>
        <p:nvCxnSpPr>
          <p:cNvPr id="43" name="Rechte verbindingslijn met pijl 42"/>
          <p:cNvCxnSpPr>
            <a:stCxn id="112" idx="1"/>
            <a:endCxn id="35" idx="3"/>
          </p:cNvCxnSpPr>
          <p:nvPr/>
        </p:nvCxnSpPr>
        <p:spPr>
          <a:xfrm flipH="1">
            <a:off x="7615475" y="2701735"/>
            <a:ext cx="1000658" cy="1240088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11178906" y="8417850"/>
            <a:ext cx="11079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© Joram Teusink</a:t>
            </a:r>
          </a:p>
          <a:p>
            <a:pPr algn="ctr"/>
            <a:r>
              <a:rPr lang="nl-NL" sz="1050" dirty="0" smtClean="0"/>
              <a:t>www.teusink.eu</a:t>
            </a:r>
            <a:endParaRPr lang="nl-NL" sz="1050" dirty="0"/>
          </a:p>
        </p:txBody>
      </p:sp>
      <p:pic>
        <p:nvPicPr>
          <p:cNvPr id="1028" name="Picture 4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78" y="8787740"/>
            <a:ext cx="1032655" cy="3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609017" y="191726"/>
            <a:ext cx="903837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+mj-lt"/>
              </a:rPr>
              <a:t>Model of </a:t>
            </a:r>
            <a:r>
              <a:rPr lang="nl-NL" dirty="0" err="1" smtClean="0">
                <a:latin typeface="+mj-lt"/>
              </a:rPr>
              <a:t>Encryption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techniques</a:t>
            </a:r>
            <a:r>
              <a:rPr lang="nl-NL" dirty="0" smtClean="0">
                <a:latin typeface="+mj-lt"/>
              </a:rPr>
              <a:t> in context </a:t>
            </a:r>
            <a:r>
              <a:rPr lang="nl-NL" dirty="0" err="1" smtClean="0">
                <a:latin typeface="+mj-lt"/>
              </a:rPr>
              <a:t>to</a:t>
            </a:r>
            <a:r>
              <a:rPr lang="nl-NL" dirty="0" smtClean="0">
                <a:latin typeface="+mj-lt"/>
              </a:rPr>
              <a:t> data in transit, in </a:t>
            </a:r>
            <a:r>
              <a:rPr lang="nl-NL" dirty="0" err="1" smtClean="0">
                <a:latin typeface="+mj-lt"/>
              </a:rPr>
              <a:t>process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and</a:t>
            </a:r>
            <a:r>
              <a:rPr lang="nl-NL" dirty="0" smtClean="0">
                <a:latin typeface="+mj-lt"/>
              </a:rPr>
              <a:t> at rest</a:t>
            </a:r>
            <a:endParaRPr lang="nl-NL" dirty="0">
              <a:latin typeface="+mj-lt"/>
            </a:endParaRPr>
          </a:p>
        </p:txBody>
      </p:sp>
      <p:sp>
        <p:nvSpPr>
          <p:cNvPr id="55" name="Rechthoek 54"/>
          <p:cNvSpPr/>
          <p:nvPr/>
        </p:nvSpPr>
        <p:spPr>
          <a:xfrm rot="16200000">
            <a:off x="140453" y="7056337"/>
            <a:ext cx="1276794" cy="357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VPN</a:t>
            </a:r>
          </a:p>
          <a:p>
            <a:pPr algn="ctr"/>
            <a:r>
              <a:rPr lang="nl-NL" sz="1400" b="1" baseline="30000" dirty="0" smtClean="0"/>
              <a:t>Tunnel</a:t>
            </a:r>
          </a:p>
        </p:txBody>
      </p:sp>
      <p:sp>
        <p:nvSpPr>
          <p:cNvPr id="58" name="Rechthoek 57"/>
          <p:cNvSpPr/>
          <p:nvPr/>
        </p:nvSpPr>
        <p:spPr>
          <a:xfrm rot="16200000">
            <a:off x="458064" y="4181969"/>
            <a:ext cx="641570" cy="35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VPN</a:t>
            </a:r>
          </a:p>
          <a:p>
            <a:pPr algn="ctr"/>
            <a:r>
              <a:rPr lang="nl-NL" sz="1400" b="1" baseline="30000" dirty="0" smtClean="0"/>
              <a:t>Tunnel</a:t>
            </a:r>
          </a:p>
        </p:txBody>
      </p:sp>
      <p:sp>
        <p:nvSpPr>
          <p:cNvPr id="59" name="Rechthoek 58"/>
          <p:cNvSpPr/>
          <p:nvPr/>
        </p:nvSpPr>
        <p:spPr>
          <a:xfrm rot="16200000">
            <a:off x="-517171" y="2922639"/>
            <a:ext cx="1915189" cy="319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Information System</a:t>
            </a:r>
            <a:endParaRPr lang="nl-NL" sz="1400" b="1" baseline="30000" dirty="0" smtClean="0"/>
          </a:p>
        </p:txBody>
      </p:sp>
      <p:sp>
        <p:nvSpPr>
          <p:cNvPr id="60" name="Rechthoek 59"/>
          <p:cNvSpPr/>
          <p:nvPr/>
        </p:nvSpPr>
        <p:spPr>
          <a:xfrm rot="16200000">
            <a:off x="-1795651" y="6116106"/>
            <a:ext cx="4472154" cy="31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Networking </a:t>
            </a:r>
            <a:r>
              <a:rPr lang="nl-NL" sz="1400" b="1" dirty="0" err="1" smtClean="0"/>
              <a:t>Layers</a:t>
            </a:r>
            <a:endParaRPr lang="nl-NL" sz="1400" b="1" baseline="30000" dirty="0" smtClean="0"/>
          </a:p>
        </p:txBody>
      </p:sp>
      <p:sp>
        <p:nvSpPr>
          <p:cNvPr id="61" name="Rechthoek 60"/>
          <p:cNvSpPr/>
          <p:nvPr/>
        </p:nvSpPr>
        <p:spPr>
          <a:xfrm rot="16200000">
            <a:off x="10394675" y="5109038"/>
            <a:ext cx="3784456" cy="31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Filesystem </a:t>
            </a:r>
            <a:r>
              <a:rPr lang="nl-NL" sz="1400" b="1" dirty="0" err="1" smtClean="0"/>
              <a:t>centric</a:t>
            </a:r>
            <a:endParaRPr lang="nl-NL" sz="1400" b="1" baseline="30000" dirty="0" smtClean="0"/>
          </a:p>
        </p:txBody>
      </p:sp>
      <p:sp>
        <p:nvSpPr>
          <p:cNvPr id="62" name="Rechthoek 61"/>
          <p:cNvSpPr/>
          <p:nvPr/>
        </p:nvSpPr>
        <p:spPr>
          <a:xfrm rot="16200000">
            <a:off x="11709866" y="2542082"/>
            <a:ext cx="1154074" cy="31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400" b="1" dirty="0" smtClean="0"/>
              <a:t>Data </a:t>
            </a:r>
            <a:r>
              <a:rPr lang="nl-NL" sz="1400" b="1" dirty="0" err="1" smtClean="0"/>
              <a:t>centric</a:t>
            </a:r>
            <a:endParaRPr lang="nl-NL" sz="14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116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275</Words>
  <Application>Microsoft Office PowerPoint</Application>
  <PresentationFormat>A3 (297 x 420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Joram Teusink</dc:creator>
  <cp:lastModifiedBy>Joram Teusink</cp:lastModifiedBy>
  <cp:revision>47</cp:revision>
  <dcterms:created xsi:type="dcterms:W3CDTF">2015-06-26T18:49:48Z</dcterms:created>
  <dcterms:modified xsi:type="dcterms:W3CDTF">2015-07-30T14:41:58Z</dcterms:modified>
</cp:coreProperties>
</file>