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66" r:id="rId2"/>
    <p:sldId id="267" r:id="rId3"/>
    <p:sldId id="268" r:id="rId4"/>
    <p:sldId id="269" r:id="rId5"/>
    <p:sldId id="27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EEEEEE"/>
    <a:srgbClr val="BFBFBF"/>
    <a:srgbClr val="2F5597"/>
    <a:srgbClr val="00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2" autoAdjust="0"/>
    <p:restoredTop sz="84082" autoAdjust="0"/>
  </p:normalViewPr>
  <p:slideViewPr>
    <p:cSldViewPr snapToGrid="0">
      <p:cViewPr varScale="1">
        <p:scale>
          <a:sx n="142" d="100"/>
          <a:sy n="142" d="100"/>
        </p:scale>
        <p:origin x="1464" y="176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E15F0-28CB-6C44-8F41-A6A147B3E09F}" type="datetimeFigureOut">
              <a:rPr lang="en-BY" smtClean="0"/>
              <a:t>1/24/24</a:t>
            </a:fld>
            <a:endParaRPr lang="en-B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DADB6-3AC5-A84A-B346-77E72A64FC9D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49888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1pPr>
    <a:lvl2pPr marL="341080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2pPr>
    <a:lvl3pPr marL="682158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3pPr>
    <a:lvl4pPr marL="1023238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4pPr>
    <a:lvl5pPr marL="1364318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5pPr>
    <a:lvl6pPr marL="1705397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6pPr>
    <a:lvl7pPr marL="2046476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7pPr>
    <a:lvl8pPr marL="2387556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8pPr>
    <a:lvl9pPr marL="2728635" algn="l" defTabSz="682158" rtl="0" eaLnBrk="1" latinLnBrk="0" hangingPunct="1">
      <a:defRPr sz="8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1/24/24</a:t>
            </a:fld>
            <a:endParaRPr lang="en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55646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1/24/24</a:t>
            </a:fld>
            <a:endParaRPr lang="en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7940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1/24/24</a:t>
            </a:fld>
            <a:endParaRPr lang="en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43246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1/24/24</a:t>
            </a:fld>
            <a:endParaRPr lang="en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5990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1/24/24</a:t>
            </a:fld>
            <a:endParaRPr lang="en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237283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1/24/24</a:t>
            </a:fld>
            <a:endParaRPr lang="en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8863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1/24/24</a:t>
            </a:fld>
            <a:endParaRPr lang="en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60798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1/24/24</a:t>
            </a:fld>
            <a:endParaRPr lang="en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32380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1/24/24</a:t>
            </a:fld>
            <a:endParaRPr lang="en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0244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1/24/24</a:t>
            </a:fld>
            <a:endParaRPr lang="en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5462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ED44-F34C-FE4C-BFEE-EEAB482C9B5F}" type="datetimeFigureOut">
              <a:rPr lang="en-BY" smtClean="0"/>
              <a:t>1/24/24</a:t>
            </a:fld>
            <a:endParaRPr lang="en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52319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ED44-F34C-FE4C-BFEE-EEAB482C9B5F}" type="datetimeFigureOut">
              <a:rPr lang="en-BY" smtClean="0"/>
              <a:t>1/24/24</a:t>
            </a:fld>
            <a:endParaRPr lang="en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4718-9BEA-E64E-B45C-4C192A0B9314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98189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A7D97-B59C-2B4F-C341-4E53B9B69EB0}"/>
              </a:ext>
            </a:extLst>
          </p:cNvPr>
          <p:cNvSpPr txBox="1"/>
          <p:nvPr/>
        </p:nvSpPr>
        <p:spPr>
          <a:xfrm>
            <a:off x="534390" y="153781"/>
            <a:ext cx="8075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L" sz="3200" dirty="0">
                <a:latin typeface="Arial" panose="020B0604020202020204" pitchFamily="34" charset="0"/>
                <a:cs typeface="Arial" panose="020B0604020202020204" pitchFamily="34" charset="0"/>
              </a:rPr>
              <a:t>Requested Data from Raicol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52631F-A6E1-C2D7-1F3B-3CA18EADAB40}"/>
                  </a:ext>
                </a:extLst>
              </p:cNvPr>
              <p:cNvSpPr txBox="1"/>
              <p:nvPr/>
            </p:nvSpPr>
            <p:spPr>
              <a:xfrm>
                <a:off x="863600" y="1168400"/>
                <a:ext cx="7509933" cy="384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Refractive indices and thermooptic properties of KTP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Electrooptic and nonlinearity parameters of ppKTP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Refractive index modification </a:t>
                </a:r>
                <a14:m>
                  <m:oMath xmlns:m="http://schemas.openxmlformats.org/officeDocument/2006/math">
                    <m:r>
                      <a:rPr lang="en-IL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corresponding to given pulse properties (energy, duration, repetition rate, writing speed)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Waveguide cross-sectional profile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Nonlinear properties of ppKTP at inscription area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Desired SPDC regimes: Type (0, I, or II),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L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IL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L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IL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L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52631F-A6E1-C2D7-1F3B-3CA18EAD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0" y="1168400"/>
                <a:ext cx="7509933" cy="3845027"/>
              </a:xfrm>
              <a:prstGeom prst="rect">
                <a:avLst/>
              </a:prstGeom>
              <a:blipFill>
                <a:blip r:embed="rId2"/>
                <a:stretch>
                  <a:fillRect l="-845" r="-10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82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98436B-1A16-EF09-9B6E-FBD583EFF6A5}"/>
              </a:ext>
            </a:extLst>
          </p:cNvPr>
          <p:cNvSpPr txBox="1"/>
          <p:nvPr/>
        </p:nvSpPr>
        <p:spPr>
          <a:xfrm>
            <a:off x="1542082" y="90925"/>
            <a:ext cx="6455044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sz="1800" dirty="0">
                <a:latin typeface="Arial" panose="020B0604020202020204" pitchFamily="34" charset="0"/>
                <a:cs typeface="Arial" panose="020B0604020202020204" pitchFamily="34" charset="0"/>
              </a:rPr>
              <a:t>Refractive indices and </a:t>
            </a:r>
            <a:r>
              <a:rPr lang="en-IL" sz="1800" dirty="0" err="1">
                <a:latin typeface="Arial" panose="020B0604020202020204" pitchFamily="34" charset="0"/>
                <a:cs typeface="Arial" panose="020B0604020202020204" pitchFamily="34" charset="0"/>
              </a:rPr>
              <a:t>thermooptic</a:t>
            </a:r>
            <a:r>
              <a:rPr lang="en-IL" sz="1800" dirty="0">
                <a:latin typeface="Arial" panose="020B0604020202020204" pitchFamily="34" charset="0"/>
                <a:cs typeface="Arial" panose="020B0604020202020204" pitchFamily="34" charset="0"/>
              </a:rPr>
              <a:t> properties of KTP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sz="1800" dirty="0">
                <a:latin typeface="Arial" panose="020B0604020202020204" pitchFamily="34" charset="0"/>
                <a:cs typeface="Arial" panose="020B0604020202020204" pitchFamily="34" charset="0"/>
              </a:rPr>
              <a:t>Electrooptic and nonlinearity parameters of </a:t>
            </a:r>
            <a:r>
              <a:rPr lang="en-IL" sz="1800" dirty="0" err="1">
                <a:latin typeface="Arial" panose="020B0604020202020204" pitchFamily="34" charset="0"/>
                <a:cs typeface="Arial" panose="020B0604020202020204" pitchFamily="34" charset="0"/>
              </a:rPr>
              <a:t>ppKTP</a:t>
            </a:r>
            <a:endParaRPr lang="en-I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5E1DB-07E0-54B1-CC74-6D4991AE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85" y="1169226"/>
            <a:ext cx="5726630" cy="35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287FD4-FE74-E747-E02A-64DEFB83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47" y="0"/>
            <a:ext cx="65009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7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0BF63-973C-E98E-CA99-F271D9013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53"/>
            <a:ext cx="9144000" cy="2073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807C7-41DB-DCBE-11B6-BB4C5631E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0" y="2215885"/>
            <a:ext cx="8849960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0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96A1F1-4BF2-6449-7698-3F34E6563D70}"/>
                  </a:ext>
                </a:extLst>
              </p:cNvPr>
              <p:cNvSpPr txBox="1"/>
              <p:nvPr/>
            </p:nvSpPr>
            <p:spPr>
              <a:xfrm>
                <a:off x="984142" y="171373"/>
                <a:ext cx="8159857" cy="5153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Refractive index modification </a:t>
                </a:r>
                <a14:m>
                  <m:oMath xmlns:m="http://schemas.openxmlformats.org/officeDocument/2006/math">
                    <m:r>
                      <a:rPr lang="en-IL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corresponding to given pulse properties (energy, duration, repetition rate, writing speed)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ICAP doesn’t have the information about their fabricated waveguide. They expect to have it in the future.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Waveguide cross-sectional profile</a:t>
                </a:r>
                <a:endParaRPr lang="en-IL" sz="1600" dirty="0">
                  <a:effectLst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16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year, they plan to fabricate waveguides composed of two tracks. Each track width is ~3-10um  and height is ~10-50um. They can start with 20um in height and 3um in width. The distance between the two tracks is the parameter they are looking to get from the simulations.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Nonlinear properties of </a:t>
                </a:r>
                <a:r>
                  <a:rPr lang="en-IL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ppKTP</a:t>
                </a:r>
                <a:r>
                  <a:rPr lang="en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inscription area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sz="16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Could you elaborate on this? What do you expect to get?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Desired SPDC regimes: Type (0, I, or II),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L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IL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L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  <a:tabLst>
                    <a:tab pos="914400" algn="l"/>
                  </a:tabLst>
                </a:pPr>
                <a:r>
                  <a:rPr lang="en-US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would like to get 405-810nm  (pump – signal Idler) nm type II waveguides</a:t>
                </a:r>
                <a:r>
                  <a:rPr lang="en-US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IL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tabLst>
                    <a:tab pos="914400" algn="l"/>
                  </a:tabLst>
                </a:pPr>
                <a:endParaRPr lang="en-IL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96A1F1-4BF2-6449-7698-3F34E656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42" y="171373"/>
                <a:ext cx="8159857" cy="5153655"/>
              </a:xfrm>
              <a:prstGeom prst="rect">
                <a:avLst/>
              </a:prstGeom>
              <a:blipFill>
                <a:blip r:embed="rId2"/>
                <a:stretch>
                  <a:fillRect l="-311" r="-10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21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3207</TotalTime>
  <Words>231</Words>
  <Application>Microsoft Macintosh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Fedar Marozka</dc:creator>
  <cp:lastModifiedBy>Fedar Marozka</cp:lastModifiedBy>
  <cp:revision>74</cp:revision>
  <dcterms:created xsi:type="dcterms:W3CDTF">2023-05-25T12:12:55Z</dcterms:created>
  <dcterms:modified xsi:type="dcterms:W3CDTF">2024-01-24T19:43:59Z</dcterms:modified>
</cp:coreProperties>
</file>