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3"/>
  </p:notesMasterIdLst>
  <p:sldIdLst>
    <p:sldId id="260" r:id="rId2"/>
    <p:sldId id="267" r:id="rId3"/>
    <p:sldId id="268" r:id="rId4"/>
    <p:sldId id="269" r:id="rId5"/>
    <p:sldId id="256" r:id="rId6"/>
    <p:sldId id="261" r:id="rId7"/>
    <p:sldId id="262" r:id="rId8"/>
    <p:sldId id="264" r:id="rId9"/>
    <p:sldId id="265" r:id="rId10"/>
    <p:sldId id="266" r:id="rId11"/>
    <p:sldId id="271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EEEEEE"/>
    <a:srgbClr val="BFBFBF"/>
    <a:srgbClr val="2F5597"/>
    <a:srgbClr val="004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0"/>
    <p:restoredTop sz="75506"/>
  </p:normalViewPr>
  <p:slideViewPr>
    <p:cSldViewPr snapToGrid="0">
      <p:cViewPr varScale="1">
        <p:scale>
          <a:sx n="156" d="100"/>
          <a:sy n="156" d="100"/>
        </p:scale>
        <p:origin x="992" y="168"/>
      </p:cViewPr>
      <p:guideLst/>
    </p:cSldViewPr>
  </p:slideViewPr>
  <p:notesTextViewPr>
    <p:cViewPr>
      <p:scale>
        <a:sx n="145" d="100"/>
        <a:sy n="14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E15F0-28CB-6C44-8F41-A6A147B3E09F}" type="datetimeFigureOut">
              <a:rPr lang="en-BY" smtClean="0"/>
              <a:t>1/4/24</a:t>
            </a:fld>
            <a:endParaRPr lang="en-B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DADB6-3AC5-A84A-B346-77E72A64FC9D}" type="slidenum">
              <a:rPr lang="en-BY" smtClean="0"/>
              <a:t>‹#›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3498881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2158" rtl="0" eaLnBrk="1" latinLnBrk="0" hangingPunct="1">
      <a:defRPr sz="895" kern="1200">
        <a:solidFill>
          <a:schemeClr val="tx1"/>
        </a:solidFill>
        <a:latin typeface="+mn-lt"/>
        <a:ea typeface="+mn-ea"/>
        <a:cs typeface="+mn-cs"/>
      </a:defRPr>
    </a:lvl1pPr>
    <a:lvl2pPr marL="341080" algn="l" defTabSz="682158" rtl="0" eaLnBrk="1" latinLnBrk="0" hangingPunct="1">
      <a:defRPr sz="895" kern="1200">
        <a:solidFill>
          <a:schemeClr val="tx1"/>
        </a:solidFill>
        <a:latin typeface="+mn-lt"/>
        <a:ea typeface="+mn-ea"/>
        <a:cs typeface="+mn-cs"/>
      </a:defRPr>
    </a:lvl2pPr>
    <a:lvl3pPr marL="682158" algn="l" defTabSz="682158" rtl="0" eaLnBrk="1" latinLnBrk="0" hangingPunct="1">
      <a:defRPr sz="895" kern="1200">
        <a:solidFill>
          <a:schemeClr val="tx1"/>
        </a:solidFill>
        <a:latin typeface="+mn-lt"/>
        <a:ea typeface="+mn-ea"/>
        <a:cs typeface="+mn-cs"/>
      </a:defRPr>
    </a:lvl3pPr>
    <a:lvl4pPr marL="1023238" algn="l" defTabSz="682158" rtl="0" eaLnBrk="1" latinLnBrk="0" hangingPunct="1">
      <a:defRPr sz="895" kern="1200">
        <a:solidFill>
          <a:schemeClr val="tx1"/>
        </a:solidFill>
        <a:latin typeface="+mn-lt"/>
        <a:ea typeface="+mn-ea"/>
        <a:cs typeface="+mn-cs"/>
      </a:defRPr>
    </a:lvl4pPr>
    <a:lvl5pPr marL="1364318" algn="l" defTabSz="682158" rtl="0" eaLnBrk="1" latinLnBrk="0" hangingPunct="1">
      <a:defRPr sz="895" kern="1200">
        <a:solidFill>
          <a:schemeClr val="tx1"/>
        </a:solidFill>
        <a:latin typeface="+mn-lt"/>
        <a:ea typeface="+mn-ea"/>
        <a:cs typeface="+mn-cs"/>
      </a:defRPr>
    </a:lvl5pPr>
    <a:lvl6pPr marL="1705397" algn="l" defTabSz="682158" rtl="0" eaLnBrk="1" latinLnBrk="0" hangingPunct="1">
      <a:defRPr sz="895" kern="1200">
        <a:solidFill>
          <a:schemeClr val="tx1"/>
        </a:solidFill>
        <a:latin typeface="+mn-lt"/>
        <a:ea typeface="+mn-ea"/>
        <a:cs typeface="+mn-cs"/>
      </a:defRPr>
    </a:lvl6pPr>
    <a:lvl7pPr marL="2046476" algn="l" defTabSz="682158" rtl="0" eaLnBrk="1" latinLnBrk="0" hangingPunct="1">
      <a:defRPr sz="895" kern="1200">
        <a:solidFill>
          <a:schemeClr val="tx1"/>
        </a:solidFill>
        <a:latin typeface="+mn-lt"/>
        <a:ea typeface="+mn-ea"/>
        <a:cs typeface="+mn-cs"/>
      </a:defRPr>
    </a:lvl7pPr>
    <a:lvl8pPr marL="2387556" algn="l" defTabSz="682158" rtl="0" eaLnBrk="1" latinLnBrk="0" hangingPunct="1">
      <a:defRPr sz="895" kern="1200">
        <a:solidFill>
          <a:schemeClr val="tx1"/>
        </a:solidFill>
        <a:latin typeface="+mn-lt"/>
        <a:ea typeface="+mn-ea"/>
        <a:cs typeface="+mn-cs"/>
      </a:defRPr>
    </a:lvl8pPr>
    <a:lvl9pPr marL="2728635" algn="l" defTabSz="682158" rtl="0" eaLnBrk="1" latinLnBrk="0" hangingPunct="1">
      <a:defRPr sz="89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DADB6-3AC5-A84A-B346-77E72A64FC9D}" type="slidenum">
              <a:rPr lang="en-BY" smtClean="0"/>
              <a:t>5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3936280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DADB6-3AC5-A84A-B346-77E72A64FC9D}" type="slidenum">
              <a:rPr lang="en-BY" smtClean="0"/>
              <a:t>6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1028779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DADB6-3AC5-A84A-B346-77E72A64FC9D}" type="slidenum">
              <a:rPr lang="en-BY" smtClean="0"/>
              <a:t>8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1484175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ED44-F34C-FE4C-BFEE-EEAB482C9B5F}" type="datetimeFigureOut">
              <a:rPr lang="en-BY" smtClean="0"/>
              <a:t>1/4/24</a:t>
            </a:fld>
            <a:endParaRPr lang="en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4718-9BEA-E64E-B45C-4C192A0B9314}" type="slidenum">
              <a:rPr lang="en-BY" smtClean="0"/>
              <a:t>‹#›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55646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ED44-F34C-FE4C-BFEE-EEAB482C9B5F}" type="datetimeFigureOut">
              <a:rPr lang="en-BY" smtClean="0"/>
              <a:t>1/4/24</a:t>
            </a:fld>
            <a:endParaRPr lang="en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4718-9BEA-E64E-B45C-4C192A0B9314}" type="slidenum">
              <a:rPr lang="en-BY" smtClean="0"/>
              <a:t>‹#›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379401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ED44-F34C-FE4C-BFEE-EEAB482C9B5F}" type="datetimeFigureOut">
              <a:rPr lang="en-BY" smtClean="0"/>
              <a:t>1/4/24</a:t>
            </a:fld>
            <a:endParaRPr lang="en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4718-9BEA-E64E-B45C-4C192A0B9314}" type="slidenum">
              <a:rPr lang="en-BY" smtClean="0"/>
              <a:t>‹#›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343246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ED44-F34C-FE4C-BFEE-EEAB482C9B5F}" type="datetimeFigureOut">
              <a:rPr lang="en-BY" smtClean="0"/>
              <a:t>1/4/24</a:t>
            </a:fld>
            <a:endParaRPr lang="en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4718-9BEA-E64E-B45C-4C192A0B9314}" type="slidenum">
              <a:rPr lang="en-BY" smtClean="0"/>
              <a:t>‹#›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359901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ED44-F34C-FE4C-BFEE-EEAB482C9B5F}" type="datetimeFigureOut">
              <a:rPr lang="en-BY" smtClean="0"/>
              <a:t>1/4/24</a:t>
            </a:fld>
            <a:endParaRPr lang="en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4718-9BEA-E64E-B45C-4C192A0B9314}" type="slidenum">
              <a:rPr lang="en-BY" smtClean="0"/>
              <a:t>‹#›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2372833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ED44-F34C-FE4C-BFEE-EEAB482C9B5F}" type="datetimeFigureOut">
              <a:rPr lang="en-BY" smtClean="0"/>
              <a:t>1/4/24</a:t>
            </a:fld>
            <a:endParaRPr lang="en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4718-9BEA-E64E-B45C-4C192A0B9314}" type="slidenum">
              <a:rPr lang="en-BY" smtClean="0"/>
              <a:t>‹#›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18863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ED44-F34C-FE4C-BFEE-EEAB482C9B5F}" type="datetimeFigureOut">
              <a:rPr lang="en-BY" smtClean="0"/>
              <a:t>1/4/24</a:t>
            </a:fld>
            <a:endParaRPr lang="en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4718-9BEA-E64E-B45C-4C192A0B9314}" type="slidenum">
              <a:rPr lang="en-BY" smtClean="0"/>
              <a:t>‹#›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160798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ED44-F34C-FE4C-BFEE-EEAB482C9B5F}" type="datetimeFigureOut">
              <a:rPr lang="en-BY" smtClean="0"/>
              <a:t>1/4/24</a:t>
            </a:fld>
            <a:endParaRPr lang="en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4718-9BEA-E64E-B45C-4C192A0B9314}" type="slidenum">
              <a:rPr lang="en-BY" smtClean="0"/>
              <a:t>‹#›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132380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ED44-F34C-FE4C-BFEE-EEAB482C9B5F}" type="datetimeFigureOut">
              <a:rPr lang="en-BY" smtClean="0"/>
              <a:t>1/4/24</a:t>
            </a:fld>
            <a:endParaRPr lang="en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4718-9BEA-E64E-B45C-4C192A0B9314}" type="slidenum">
              <a:rPr lang="en-BY" smtClean="0"/>
              <a:t>‹#›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30244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ED44-F34C-FE4C-BFEE-EEAB482C9B5F}" type="datetimeFigureOut">
              <a:rPr lang="en-BY" smtClean="0"/>
              <a:t>1/4/24</a:t>
            </a:fld>
            <a:endParaRPr lang="en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4718-9BEA-E64E-B45C-4C192A0B9314}" type="slidenum">
              <a:rPr lang="en-BY" smtClean="0"/>
              <a:t>‹#›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354628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ED44-F34C-FE4C-BFEE-EEAB482C9B5F}" type="datetimeFigureOut">
              <a:rPr lang="en-BY" smtClean="0"/>
              <a:t>1/4/24</a:t>
            </a:fld>
            <a:endParaRPr lang="en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4718-9BEA-E64E-B45C-4C192A0B9314}" type="slidenum">
              <a:rPr lang="en-BY" smtClean="0"/>
              <a:t>‹#›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352319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8ED44-F34C-FE4C-BFEE-EEAB482C9B5F}" type="datetimeFigureOut">
              <a:rPr lang="en-BY" smtClean="0"/>
              <a:t>1/4/24</a:t>
            </a:fld>
            <a:endParaRPr lang="en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A4718-9BEA-E64E-B45C-4C192A0B9314}" type="slidenum">
              <a:rPr lang="en-BY" smtClean="0"/>
              <a:t>‹#›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98189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3.png"/><Relationship Id="rId26" Type="http://schemas.openxmlformats.org/officeDocument/2006/relationships/image" Target="../media/image20.png"/><Relationship Id="rId3" Type="http://schemas.openxmlformats.org/officeDocument/2006/relationships/image" Target="../media/image4.png"/><Relationship Id="rId25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24" Type="http://schemas.microsoft.com/office/2007/relationships/hdphoto" Target="../media/hdphoto4.wdp"/><Relationship Id="rId32" Type="http://schemas.openxmlformats.org/officeDocument/2006/relationships/image" Target="../media/image8.png"/><Relationship Id="rId5" Type="http://schemas.microsoft.com/office/2007/relationships/hdphoto" Target="../media/hdphoto2.wdp"/><Relationship Id="rId23" Type="http://schemas.openxmlformats.org/officeDocument/2006/relationships/image" Target="../media/image16.png"/><Relationship Id="rId28" Type="http://schemas.openxmlformats.org/officeDocument/2006/relationships/image" Target="../media/image9.png"/><Relationship Id="rId19" Type="http://schemas.microsoft.com/office/2007/relationships/hdphoto" Target="../media/hdphoto3.wdp"/><Relationship Id="rId31" Type="http://schemas.openxmlformats.org/officeDocument/2006/relationships/image" Target="../media/image7.png"/><Relationship Id="rId4" Type="http://schemas.microsoft.com/office/2007/relationships/hdphoto" Target="../media/hdphoto1.wdp"/><Relationship Id="rId27" Type="http://schemas.openxmlformats.org/officeDocument/2006/relationships/image" Target="../media/image30.png"/><Relationship Id="rId30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D3AD-FAA0-3AD5-050C-674CB5A5B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628" y="1137992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of waveguides in nonlinear crystals for efficient frequency conversion</a:t>
            </a:r>
            <a:endParaRPr lang="en-B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1811D-B6B1-A72C-6FC4-F6794E489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077" y="3773982"/>
            <a:ext cx="2181033" cy="874843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6542B7D-E1A8-FB87-205E-23D69EEDA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707" y="3902875"/>
            <a:ext cx="2820838" cy="61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B1EEA9-6CCE-310E-A8B6-DA3EBC5FA26C}"/>
              </a:ext>
            </a:extLst>
          </p:cNvPr>
          <p:cNvSpPr txBox="1"/>
          <p:nvPr/>
        </p:nvSpPr>
        <p:spPr>
          <a:xfrm>
            <a:off x="3979147" y="3275763"/>
            <a:ext cx="1446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04-01-2024</a:t>
            </a:r>
            <a:endParaRPr lang="en-IL" dirty="0"/>
          </a:p>
        </p:txBody>
      </p:sp>
      <p:pic>
        <p:nvPicPr>
          <p:cNvPr id="1026" name="Picture 2" descr="NCAP Logo">
            <a:extLst>
              <a:ext uri="{FF2B5EF4-FFF2-40B4-BE49-F238E27FC236}">
                <a16:creationId xmlns:a16="http://schemas.microsoft.com/office/drawing/2014/main" id="{3DCF9F6E-DB66-4B7D-8434-5DBB6132E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61" y="3738062"/>
            <a:ext cx="1708220" cy="94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436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A7D97-B59C-2B4F-C341-4E53B9B69EB0}"/>
              </a:ext>
            </a:extLst>
          </p:cNvPr>
          <p:cNvSpPr txBox="1"/>
          <p:nvPr/>
        </p:nvSpPr>
        <p:spPr>
          <a:xfrm>
            <a:off x="534390" y="153781"/>
            <a:ext cx="8075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L" sz="3200" dirty="0">
                <a:latin typeface="Arial" panose="020B0604020202020204" pitchFamily="34" charset="0"/>
                <a:cs typeface="Arial" panose="020B0604020202020204" pitchFamily="34" charset="0"/>
              </a:rPr>
              <a:t>Requested Data from Raicol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52631F-A6E1-C2D7-1F3B-3CA18EADAB40}"/>
                  </a:ext>
                </a:extLst>
              </p:cNvPr>
              <p:cNvSpPr txBox="1"/>
              <p:nvPr/>
            </p:nvSpPr>
            <p:spPr>
              <a:xfrm>
                <a:off x="863600" y="1168400"/>
                <a:ext cx="7509933" cy="3845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Refractive indices and thermooptic properties of KTP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Electrooptic and nonlinearity parameters of ppKTP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Refractive index modification </a:t>
                </a:r>
                <a14:m>
                  <m:oMath xmlns:m="http://schemas.openxmlformats.org/officeDocument/2006/math">
                    <m:r>
                      <a:rPr lang="en-IL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I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corresponding to given pulse properties (energy, duration, repetition rate, writing speed)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Waveguide cross-sectional profile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Nonlinear properties of ppKTP at inscription area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Desired SPDC regimes: Type (0, I, or II),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L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I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L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endParaRPr lang="en-IL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IL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52631F-A6E1-C2D7-1F3B-3CA18EADA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1168400"/>
                <a:ext cx="7509933" cy="3845027"/>
              </a:xfrm>
              <a:prstGeom prst="rect">
                <a:avLst/>
              </a:prstGeom>
              <a:blipFill>
                <a:blip r:embed="rId2"/>
                <a:stretch>
                  <a:fillRect l="-845" r="-101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82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65DFD-9213-57A0-04BF-F8C04FA04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for coupling (up to 1dBm) from fiber to waveguide via adiabatic mode converter considering the fabrication parameters (RI, losses) as an efficient photon pair source –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pending</a:t>
            </a:r>
          </a:p>
          <a:p>
            <a:pPr algn="r" rtl="1"/>
            <a:r>
              <a:rPr lang="he-IL" sz="18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תכן לצימוד אופטי של מוליך הגל עם הממיר </a:t>
            </a:r>
            <a:r>
              <a:rPr lang="he-IL" sz="18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האדיאבטי</a:t>
            </a:r>
            <a:r>
              <a:rPr lang="he-IL" sz="18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לסיב בהתחשב בפרמטרים של ייצור (מקדם שבירה, הפסדים) ותכן מוליך גל אקטיבי כמקור פוטונים מצומדים</a:t>
            </a:r>
            <a:endParaRPr lang="en-US" i="1" dirty="0"/>
          </a:p>
          <a:p>
            <a:endParaRPr lang="en-US" i="1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characterization of the simulator of passive non-linear waveguides for adiabatic frequency conversion –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pending</a:t>
            </a:r>
          </a:p>
          <a:p>
            <a:pPr algn="r" rtl="1"/>
            <a:r>
              <a:rPr lang="he-IL" sz="18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בניית סימולטור של מוליכי גל לגבישים לא לינאריים ובדיקתו על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RTP</a:t>
            </a:r>
            <a:r>
              <a:rPr lang="he-IL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כלי זה יאפשר לתכנן מוליכי גל וממירים </a:t>
            </a:r>
            <a:r>
              <a:rPr lang="he-IL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אדיאבטיים</a:t>
            </a:r>
            <a:r>
              <a:rPr lang="he-IL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בכל גביש לא לינארי שיש </a:t>
            </a:r>
            <a:r>
              <a:rPr lang="he-IL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לרייקול</a:t>
            </a:r>
            <a:r>
              <a:rPr lang="he-IL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הכלי </a:t>
            </a:r>
            <a:r>
              <a:rPr lang="he-IL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יתן</a:t>
            </a:r>
            <a:r>
              <a:rPr lang="he-IL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יתרון תחרותי משמעותי </a:t>
            </a:r>
            <a:r>
              <a:rPr lang="he-IL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לרייקול</a:t>
            </a:r>
            <a:r>
              <a:rPr lang="he-IL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שתוכל לפתח מקורות אור קוונטיים ואחרים, זעירים ויעילים באורכי גל רבים, </a:t>
            </a:r>
            <a:r>
              <a:rPr lang="he-IL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ובאיבודים</a:t>
            </a:r>
            <a:r>
              <a:rPr lang="he-IL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נמוכים מאוד במערכת. 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16EA3B7-E591-A011-D97F-FE88DA96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latin typeface="Arial" panose="020B0604020202020204" pitchFamily="34" charset="0"/>
                <a:cs typeface="Arial" panose="020B0604020202020204" pitchFamily="34" charset="0"/>
              </a:rPr>
              <a:t>BGU task: status YEAR II</a:t>
            </a:r>
          </a:p>
        </p:txBody>
      </p:sp>
    </p:spTree>
    <p:extLst>
      <p:ext uri="{BB962C8B-B14F-4D97-AF65-F5344CB8AC3E}">
        <p14:creationId xmlns:p14="http://schemas.microsoft.com/office/powerpoint/2010/main" val="41332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8243-0E95-0F69-90B6-E27160967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BGU task: status YEAR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65DFD-9213-57A0-04BF-F8C04FA04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Theory development of efficient quantum pair sources on a chip 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ppKTP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in progress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Building the numerical simulator 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ppKTP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in progress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Design of the adiabatic mode converter – 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pending</a:t>
            </a:r>
          </a:p>
        </p:txBody>
      </p:sp>
    </p:spTree>
    <p:extLst>
      <p:ext uri="{BB962C8B-B14F-4D97-AF65-F5344CB8AC3E}">
        <p14:creationId xmlns:p14="http://schemas.microsoft.com/office/powerpoint/2010/main" val="272547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65DFD-9213-57A0-04BF-F8C04FA04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Theory development of efficient quantum pair sources on a chip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ppKTP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in progress</a:t>
            </a:r>
          </a:p>
          <a:p>
            <a:endParaRPr lang="en-US" i="1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 the numerical simulator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ppKTP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775-1550nm and 0.5cps/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in progress</a:t>
            </a:r>
          </a:p>
          <a:p>
            <a:endParaRPr lang="en-US" i="1" dirty="0"/>
          </a:p>
          <a:p>
            <a:pPr marL="36195" marR="0" algn="r" rtl="1">
              <a:spcBef>
                <a:spcPts val="0"/>
              </a:spcBef>
              <a:spcAft>
                <a:spcPts val="0"/>
              </a:spcAft>
              <a:tabLst>
                <a:tab pos="252095" algn="l"/>
                <a:tab pos="504190" algn="l"/>
                <a:tab pos="756285" algn="l"/>
                <a:tab pos="1008380" algn="l"/>
                <a:tab pos="1260475" algn="l"/>
                <a:tab pos="1511935" algn="l"/>
                <a:tab pos="1764030" algn="l"/>
              </a:tabLst>
            </a:pPr>
            <a:r>
              <a:rPr lang="he-IL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תכן למוליך גל ב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PPKTP</a:t>
            </a:r>
            <a:r>
              <a:rPr lang="he-IL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בקבוצת מחקר של פרופ' קרבצ'בסקי באוניברסיטת בן גוריון בנגב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r" rtl="1"/>
            <a:r>
              <a:rPr lang="he-IL" sz="18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(</a:t>
            </a:r>
            <a:r>
              <a:rPr lang="he-IL" sz="18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אב"ג</a:t>
            </a:r>
            <a:r>
              <a:rPr lang="he-IL" sz="18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). </a:t>
            </a:r>
            <a:r>
              <a:rPr lang="he-IL" sz="18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באב"ג</a:t>
            </a:r>
            <a:r>
              <a:rPr lang="he-IL" sz="18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יממשו את הידע הקיים בתכנון מוליכי גל לפיתוח מוליכי גל ב-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PPKTP</a:t>
            </a:r>
            <a:r>
              <a:rPr lang="he-IL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בן גוריון יפתחו יכולות חדשות בתכנון מוליכי גל בגבישים לא </a:t>
            </a:r>
            <a:r>
              <a:rPr lang="he-IL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לינארים</a:t>
            </a:r>
            <a:r>
              <a:rPr lang="he-IL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היכולת הזו תקנה </a:t>
            </a:r>
            <a:r>
              <a:rPr lang="he-IL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לרייקול</a:t>
            </a:r>
            <a:r>
              <a:rPr lang="he-IL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לראשונה את היכולת לתכנן מוליכי גל באיכות הגבוהה של </a:t>
            </a:r>
            <a:r>
              <a:rPr lang="he-IL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רייקול</a:t>
            </a:r>
            <a:r>
              <a:rPr lang="he-IL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ללקוחותיה שכיום מתקשים להשיג מוליכי גל באיכות מספקת ובהתאמה לצרכיהם המגוונים. זה ימצב את </a:t>
            </a:r>
            <a:r>
              <a:rPr lang="he-IL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רייקול</a:t>
            </a:r>
            <a:r>
              <a:rPr lang="he-IL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כמובילה עולמית לא רק ב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BULK</a:t>
            </a:r>
            <a:r>
              <a:rPr lang="he-IL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PPKTP</a:t>
            </a:r>
            <a:r>
              <a:rPr lang="he-IL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אלא גם במוליכי גל של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PPKTP</a:t>
            </a:r>
            <a:r>
              <a:rPr lang="he-IL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5022CA6-C921-838B-E98E-4341324F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BGU task: status YEAR I</a:t>
            </a:r>
          </a:p>
        </p:txBody>
      </p:sp>
    </p:spTree>
    <p:extLst>
      <p:ext uri="{BB962C8B-B14F-4D97-AF65-F5344CB8AC3E}">
        <p14:creationId xmlns:p14="http://schemas.microsoft.com/office/powerpoint/2010/main" val="106839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65DFD-9213-57A0-04BF-F8C04FA04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of the adiabatic mode converter – pending</a:t>
            </a:r>
          </a:p>
          <a:p>
            <a:endParaRPr lang="en-US" dirty="0"/>
          </a:p>
          <a:p>
            <a:pPr algn="r" rtl="1"/>
            <a:r>
              <a:rPr lang="he-IL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תכנון ממיר אופנים </a:t>
            </a:r>
            <a:r>
              <a:rPr lang="he-IL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אדיאבטי</a:t>
            </a:r>
            <a:r>
              <a:rPr lang="he-IL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ב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PPKTP</a:t>
            </a:r>
            <a:r>
              <a:rPr lang="he-IL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הממיר </a:t>
            </a:r>
            <a:r>
              <a:rPr lang="he-IL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האדיאבטי</a:t>
            </a:r>
            <a:r>
              <a:rPr lang="he-IL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שיפותח בבן גוריון על בסיס פטנט קיים שלהם יאפשר צימוד אופטי בהפסדים מאוד נמוכים. בכך הוא יאפשר למכור מערכות קוונטיות </a:t>
            </a:r>
            <a:r>
              <a:rPr lang="he-IL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מצומדות</a:t>
            </a:r>
            <a:r>
              <a:rPr lang="he-IL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סיב בהפסדים נמוכים, תכונה מאוד משמעותית בעולמות הקוונטיים. כיום אין </a:t>
            </a:r>
            <a:r>
              <a:rPr lang="he-IL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לרייקול</a:t>
            </a:r>
            <a:r>
              <a:rPr lang="he-IL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יכולות צימוד סיב מספקות </a:t>
            </a:r>
            <a:r>
              <a:rPr lang="he-IL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ובאיבודים</a:t>
            </a:r>
            <a:r>
              <a:rPr lang="he-IL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נמוכים ועל כן הם לא מותאמים לעולמות הקוונטיים. הפיתוח כאן יאפשר את הטמעת הטכנולוגיה של מוליכי גל בגבישים לא לינאריים לעולמות הקוונטיים.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6C1164-6A09-1387-8DD7-D1A9A862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BGU task: status YEAR I</a:t>
            </a:r>
          </a:p>
        </p:txBody>
      </p:sp>
    </p:spTree>
    <p:extLst>
      <p:ext uri="{BB962C8B-B14F-4D97-AF65-F5344CB8AC3E}">
        <p14:creationId xmlns:p14="http://schemas.microsoft.com/office/powerpoint/2010/main" val="144652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7366FB2-DE53-0E16-2ECA-B5227289133B}"/>
              </a:ext>
            </a:extLst>
          </p:cNvPr>
          <p:cNvGrpSpPr/>
          <p:nvPr/>
        </p:nvGrpSpPr>
        <p:grpSpPr>
          <a:xfrm>
            <a:off x="3847287" y="3921838"/>
            <a:ext cx="1466320" cy="269701"/>
            <a:chOff x="10960779" y="6599300"/>
            <a:chExt cx="1466320" cy="26970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7954950-A3F5-820D-5C3E-9D9EFFD4F458}"/>
                </a:ext>
              </a:extLst>
            </p:cNvPr>
            <p:cNvSpPr/>
            <p:nvPr/>
          </p:nvSpPr>
          <p:spPr>
            <a:xfrm>
              <a:off x="10963637" y="6599300"/>
              <a:ext cx="1463462" cy="45719"/>
            </a:xfrm>
            <a:prstGeom prst="rect">
              <a:avLst/>
            </a:prstGeom>
            <a:solidFill>
              <a:schemeClr val="bg1">
                <a:lumMod val="7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Y" sz="3538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FD5C209-64AC-5597-0049-EBB59FF2EF74}"/>
                </a:ext>
              </a:extLst>
            </p:cNvPr>
            <p:cNvSpPr/>
            <p:nvPr/>
          </p:nvSpPr>
          <p:spPr>
            <a:xfrm>
              <a:off x="10970387" y="6670089"/>
              <a:ext cx="1456712" cy="45719"/>
            </a:xfrm>
            <a:prstGeom prst="rect">
              <a:avLst/>
            </a:prstGeom>
            <a:solidFill>
              <a:schemeClr val="bg1">
                <a:lumMod val="7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Y" sz="3538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B8EEFD3-EA02-F7B5-091C-A2A22C458F79}"/>
                </a:ext>
              </a:extLst>
            </p:cNvPr>
            <p:cNvSpPr/>
            <p:nvPr/>
          </p:nvSpPr>
          <p:spPr>
            <a:xfrm>
              <a:off x="10960779" y="6752493"/>
              <a:ext cx="1463462" cy="45719"/>
            </a:xfrm>
            <a:prstGeom prst="rect">
              <a:avLst/>
            </a:prstGeom>
            <a:solidFill>
              <a:schemeClr val="bg1">
                <a:lumMod val="7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Y" sz="3538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7A96AC8-F946-5495-8F34-13C43221D469}"/>
                </a:ext>
              </a:extLst>
            </p:cNvPr>
            <p:cNvSpPr/>
            <p:nvPr/>
          </p:nvSpPr>
          <p:spPr>
            <a:xfrm>
              <a:off x="10967529" y="6823282"/>
              <a:ext cx="1456712" cy="45719"/>
            </a:xfrm>
            <a:prstGeom prst="rect">
              <a:avLst/>
            </a:prstGeom>
            <a:solidFill>
              <a:schemeClr val="bg1">
                <a:lumMod val="7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Y" sz="3538"/>
            </a:p>
          </p:txBody>
        </p:sp>
      </p:grpSp>
      <p:sp>
        <p:nvSpPr>
          <p:cNvPr id="408" name="TextBox 407">
            <a:extLst>
              <a:ext uri="{FF2B5EF4-FFF2-40B4-BE49-F238E27FC236}">
                <a16:creationId xmlns:a16="http://schemas.microsoft.com/office/drawing/2014/main" id="{B7A1E9F6-CBF5-A31F-4B72-2B0C55E2435B}"/>
              </a:ext>
            </a:extLst>
          </p:cNvPr>
          <p:cNvSpPr txBox="1"/>
          <p:nvPr/>
        </p:nvSpPr>
        <p:spPr>
          <a:xfrm>
            <a:off x="33335" y="783950"/>
            <a:ext cx="1604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Free-space</a:t>
            </a:r>
            <a:endParaRPr lang="en-BY" sz="2400" dirty="0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D1062885-DCBF-86FB-7E46-20735DA5D860}"/>
              </a:ext>
            </a:extLst>
          </p:cNvPr>
          <p:cNvSpPr/>
          <p:nvPr/>
        </p:nvSpPr>
        <p:spPr>
          <a:xfrm>
            <a:off x="3838966" y="3983797"/>
            <a:ext cx="1624738" cy="12188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  <a:lumMod val="0"/>
                  <a:lumOff val="100000"/>
                </a:schemeClr>
              </a:gs>
              <a:gs pos="100000">
                <a:schemeClr val="bg1">
                  <a:alpha val="0"/>
                </a:schemeClr>
              </a:gs>
              <a:gs pos="60000">
                <a:srgbClr val="0432FF">
                  <a:alpha val="79537"/>
                </a:srgbClr>
              </a:gs>
              <a:gs pos="45000">
                <a:srgbClr val="0432FF">
                  <a:alpha val="80031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 sz="3538"/>
          </a:p>
        </p:txBody>
      </p: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E8709DA0-DAFC-CD45-1BCC-3A5B8ADE4CE5}"/>
              </a:ext>
            </a:extLst>
          </p:cNvPr>
          <p:cNvGrpSpPr/>
          <p:nvPr/>
        </p:nvGrpSpPr>
        <p:grpSpPr>
          <a:xfrm>
            <a:off x="2858974" y="3375389"/>
            <a:ext cx="833415" cy="1217726"/>
            <a:chOff x="3371274" y="3427496"/>
            <a:chExt cx="1027661" cy="1537892"/>
          </a:xfrm>
        </p:grpSpPr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647C8C40-5711-53AD-71CF-9AAED1E73EE5}"/>
                </a:ext>
              </a:extLst>
            </p:cNvPr>
            <p:cNvGrpSpPr/>
            <p:nvPr/>
          </p:nvGrpSpPr>
          <p:grpSpPr>
            <a:xfrm>
              <a:off x="3371274" y="3427496"/>
              <a:ext cx="255329" cy="453325"/>
              <a:chOff x="3371274" y="3427496"/>
              <a:chExt cx="255329" cy="453325"/>
            </a:xfrm>
          </p:grpSpPr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CD5E0D99-1CE4-314F-D342-41953FBFC513}"/>
                  </a:ext>
                </a:extLst>
              </p:cNvPr>
              <p:cNvSpPr/>
              <p:nvPr/>
            </p:nvSpPr>
            <p:spPr>
              <a:xfrm>
                <a:off x="3452682" y="3427496"/>
                <a:ext cx="173921" cy="4533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Y" sz="3538"/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792FFDC3-DAE7-5A92-A0DE-7993F0236D4F}"/>
                  </a:ext>
                </a:extLst>
              </p:cNvPr>
              <p:cNvSpPr/>
              <p:nvPr/>
            </p:nvSpPr>
            <p:spPr>
              <a:xfrm>
                <a:off x="3371274" y="3545618"/>
                <a:ext cx="173921" cy="2266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Y" sz="3538"/>
              </a:p>
            </p:txBody>
          </p:sp>
        </p:grp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4EEA930F-453C-F1F6-93D4-3B2C1FF5660E}"/>
                </a:ext>
              </a:extLst>
            </p:cNvPr>
            <p:cNvSpPr/>
            <p:nvPr/>
          </p:nvSpPr>
          <p:spPr>
            <a:xfrm>
              <a:off x="4331776" y="4489733"/>
              <a:ext cx="67159" cy="4756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Y" sz="3538"/>
            </a:p>
          </p:txBody>
        </p:sp>
      </p:grpSp>
      <p:sp>
        <p:nvSpPr>
          <p:cNvPr id="329" name="Rectangle 328">
            <a:extLst>
              <a:ext uri="{FF2B5EF4-FFF2-40B4-BE49-F238E27FC236}">
                <a16:creationId xmlns:a16="http://schemas.microsoft.com/office/drawing/2014/main" id="{5CB7BF05-F59C-35F1-AC69-7DD49D78CB26}"/>
              </a:ext>
            </a:extLst>
          </p:cNvPr>
          <p:cNvSpPr/>
          <p:nvPr/>
        </p:nvSpPr>
        <p:spPr>
          <a:xfrm flipV="1">
            <a:off x="4712300" y="4000434"/>
            <a:ext cx="696941" cy="10844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  <a:lumMod val="0"/>
                  <a:lumOff val="100000"/>
                </a:schemeClr>
              </a:gs>
              <a:gs pos="100000">
                <a:schemeClr val="bg1">
                  <a:alpha val="0"/>
                </a:schemeClr>
              </a:gs>
              <a:gs pos="50000">
                <a:srgbClr val="FF0000">
                  <a:alpha val="60223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 sz="3538" dirty="0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65C0BA6F-80ED-AA81-7847-955E534370E6}"/>
              </a:ext>
            </a:extLst>
          </p:cNvPr>
          <p:cNvSpPr/>
          <p:nvPr/>
        </p:nvSpPr>
        <p:spPr>
          <a:xfrm flipV="1">
            <a:off x="4413521" y="4005484"/>
            <a:ext cx="304900" cy="12188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  <a:lumMod val="0"/>
                  <a:lumOff val="100000"/>
                </a:schemeClr>
              </a:gs>
              <a:gs pos="100000">
                <a:schemeClr val="bg1">
                  <a:alpha val="0"/>
                </a:schemeClr>
              </a:gs>
              <a:gs pos="50000">
                <a:srgbClr val="FF0000">
                  <a:alpha val="40034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 sz="3538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442E3FFA-8BCA-3306-03E5-EC45AC93B525}"/>
              </a:ext>
            </a:extLst>
          </p:cNvPr>
          <p:cNvSpPr/>
          <p:nvPr/>
        </p:nvSpPr>
        <p:spPr>
          <a:xfrm flipV="1">
            <a:off x="3851729" y="3992774"/>
            <a:ext cx="233237" cy="135552"/>
          </a:xfrm>
          <a:prstGeom prst="rect">
            <a:avLst/>
          </a:prstGeom>
          <a:gradFill flip="none" rotWithShape="0">
            <a:gsLst>
              <a:gs pos="0">
                <a:schemeClr val="accent1">
                  <a:alpha val="0"/>
                  <a:lumMod val="0"/>
                  <a:lumOff val="100000"/>
                </a:schemeClr>
              </a:gs>
              <a:gs pos="100000">
                <a:schemeClr val="bg1">
                  <a:alpha val="0"/>
                </a:schemeClr>
              </a:gs>
              <a:gs pos="50000">
                <a:srgbClr val="FF0000">
                  <a:alpha val="15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 sz="3538" dirty="0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65955BCD-BED7-C439-7638-4D8CF657FE7C}"/>
              </a:ext>
            </a:extLst>
          </p:cNvPr>
          <p:cNvSpPr/>
          <p:nvPr/>
        </p:nvSpPr>
        <p:spPr>
          <a:xfrm flipV="1">
            <a:off x="4083280" y="3998164"/>
            <a:ext cx="330598" cy="13555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  <a:lumMod val="0"/>
                  <a:lumOff val="100000"/>
                </a:schemeClr>
              </a:gs>
              <a:gs pos="100000">
                <a:schemeClr val="bg1">
                  <a:alpha val="0"/>
                </a:schemeClr>
              </a:gs>
              <a:gs pos="50000">
                <a:srgbClr val="FF0000">
                  <a:alpha val="24947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 sz="3538" dirty="0"/>
          </a:p>
        </p:txBody>
      </p:sp>
      <p:sp>
        <p:nvSpPr>
          <p:cNvPr id="335" name="Trapezoid 334">
            <a:extLst>
              <a:ext uri="{FF2B5EF4-FFF2-40B4-BE49-F238E27FC236}">
                <a16:creationId xmlns:a16="http://schemas.microsoft.com/office/drawing/2014/main" id="{5476FB6D-6CD3-8952-2D0D-0BCD11E58376}"/>
              </a:ext>
            </a:extLst>
          </p:cNvPr>
          <p:cNvSpPr/>
          <p:nvPr/>
        </p:nvSpPr>
        <p:spPr>
          <a:xfrm rot="16200000">
            <a:off x="3701682" y="3992575"/>
            <a:ext cx="135307" cy="159154"/>
          </a:xfrm>
          <a:prstGeom prst="trapezoid">
            <a:avLst>
              <a:gd name="adj" fmla="val 10385"/>
            </a:avLst>
          </a:prstGeom>
          <a:gradFill>
            <a:gsLst>
              <a:gs pos="0">
                <a:schemeClr val="accent1">
                  <a:alpha val="0"/>
                  <a:lumMod val="0"/>
                  <a:lumOff val="100000"/>
                </a:schemeClr>
              </a:gs>
              <a:gs pos="100000">
                <a:schemeClr val="bg1">
                  <a:alpha val="0"/>
                </a:schemeClr>
              </a:gs>
              <a:gs pos="60000">
                <a:srgbClr val="0432FF">
                  <a:alpha val="79537"/>
                </a:srgbClr>
              </a:gs>
              <a:gs pos="45000">
                <a:srgbClr val="0432FF">
                  <a:alpha val="80031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 sz="3538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FBF75C07-D44E-C037-FC89-D6A63CF74FFE}"/>
              </a:ext>
            </a:extLst>
          </p:cNvPr>
          <p:cNvSpPr/>
          <p:nvPr/>
        </p:nvSpPr>
        <p:spPr>
          <a:xfrm rot="10800000">
            <a:off x="5409241" y="3528433"/>
            <a:ext cx="54465" cy="376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 sz="3538"/>
          </a:p>
        </p:txBody>
      </p: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D3601420-DC14-BF2D-5D63-EF0FFF23DCC8}"/>
              </a:ext>
            </a:extLst>
          </p:cNvPr>
          <p:cNvGrpSpPr/>
          <p:nvPr/>
        </p:nvGrpSpPr>
        <p:grpSpPr>
          <a:xfrm>
            <a:off x="5342220" y="3631215"/>
            <a:ext cx="2302366" cy="1093696"/>
            <a:chOff x="6926584" y="5042704"/>
            <a:chExt cx="2302366" cy="1093696"/>
          </a:xfrm>
        </p:grpSpPr>
        <p:grpSp>
          <p:nvGrpSpPr>
            <p:cNvPr id="421" name="Group 420">
              <a:extLst>
                <a:ext uri="{FF2B5EF4-FFF2-40B4-BE49-F238E27FC236}">
                  <a16:creationId xmlns:a16="http://schemas.microsoft.com/office/drawing/2014/main" id="{F460E965-41CF-EFD9-3D2D-745B95E9FD64}"/>
                </a:ext>
              </a:extLst>
            </p:cNvPr>
            <p:cNvGrpSpPr/>
            <p:nvPr/>
          </p:nvGrpSpPr>
          <p:grpSpPr>
            <a:xfrm>
              <a:off x="6926584" y="5042704"/>
              <a:ext cx="2302366" cy="1093696"/>
              <a:chOff x="6926584" y="5042704"/>
              <a:chExt cx="2302366" cy="1093696"/>
            </a:xfrm>
          </p:grpSpPr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597E409A-BD98-C77F-568C-15987EAF45B5}"/>
                  </a:ext>
                </a:extLst>
              </p:cNvPr>
              <p:cNvGrpSpPr/>
              <p:nvPr/>
            </p:nvGrpSpPr>
            <p:grpSpPr>
              <a:xfrm rot="10800000">
                <a:off x="6926584" y="5042704"/>
                <a:ext cx="2302366" cy="1093696"/>
                <a:chOff x="1687231" y="3427496"/>
                <a:chExt cx="2838983" cy="1381252"/>
              </a:xfrm>
            </p:grpSpPr>
            <p:pic>
              <p:nvPicPr>
                <p:cNvPr id="369" name="Picture 368">
                  <a:extLst>
                    <a:ext uri="{FF2B5EF4-FFF2-40B4-BE49-F238E27FC236}">
                      <a16:creationId xmlns:a16="http://schemas.microsoft.com/office/drawing/2014/main" id="{6B53048D-8179-EE04-3ECF-0FB233E2C8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9964" b="93841" l="2748" r="99866">
                              <a14:foregroundMark x1="7909" y1="47464" x2="7909" y2="47464"/>
                              <a14:foregroundMark x1="17091" y1="55072" x2="17091" y2="55072"/>
                              <a14:foregroundMark x1="17292" y1="50906" x2="12802" y2="51630"/>
                              <a14:foregroundMark x1="7038" y1="46920" x2="78351" y2="60145"/>
                              <a14:foregroundMark x1="78351" y1="60145" x2="80630" y2="52174"/>
                              <a14:foregroundMark x1="29088" y1="64312" x2="23928" y2="59601"/>
                              <a14:foregroundMark x1="56434" y1="51630" x2="92830" y2="58372"/>
                              <a14:foregroundMark x1="84249" y1="48007" x2="99866" y2="49275"/>
                              <a14:foregroundMark x1="29692" y1="93841" x2="29692" y2="93841"/>
                              <a14:foregroundMark x1="5965" y1="39493" x2="2748" y2="40036"/>
                              <a14:foregroundMark x1="91086" y1="59058" x2="99866" y2="52717"/>
                              <a14:backgroundMark x1="96046" y1="56159" x2="99665" y2="55616"/>
                              <a14:backgroundMark x1="92869" y1="60080" x2="99866" y2="59058"/>
                              <a14:backgroundMark x1="4088" y1="19746" x2="6434" y2="19203"/>
                              <a14:backgroundMark x1="4491" y1="22645" x2="4491" y2="22645"/>
                              <a14:backgroundMark x1="4491" y1="22645" x2="4491" y2="22645"/>
                              <a14:backgroundMark x1="4692" y1="30072" x2="2346" y2="4167"/>
                              <a14:backgroundMark x1="3820" y1="2355" x2="3217" y2="34239"/>
                            </a14:backgroundRemoval>
                          </a14:imgEffect>
                          <a14:imgEffect>
                            <a14:sharpenSoften amount="5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1687231" y="3758402"/>
                  <a:ext cx="2838983" cy="1050346"/>
                </a:xfrm>
                <a:prstGeom prst="rect">
                  <a:avLst/>
                </a:prstGeom>
              </p:spPr>
            </p:pic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E51A4E5B-9A18-6A05-2E49-3DC5A40F7C0A}"/>
                    </a:ext>
                  </a:extLst>
                </p:cNvPr>
                <p:cNvSpPr/>
                <p:nvPr/>
              </p:nvSpPr>
              <p:spPr>
                <a:xfrm>
                  <a:off x="3452682" y="3427496"/>
                  <a:ext cx="173921" cy="4533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Y" sz="3538"/>
                </a:p>
              </p:txBody>
            </p:sp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5244259B-9648-71BD-B65B-27F778AAF851}"/>
                    </a:ext>
                  </a:extLst>
                </p:cNvPr>
                <p:cNvSpPr/>
                <p:nvPr/>
              </p:nvSpPr>
              <p:spPr>
                <a:xfrm>
                  <a:off x="3371274" y="3545618"/>
                  <a:ext cx="173921" cy="2266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Y" sz="3538"/>
                </a:p>
              </p:txBody>
            </p:sp>
          </p:grp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77E5B2CB-D24E-B525-993A-64C5EACDCB3B}"/>
                  </a:ext>
                </a:extLst>
              </p:cNvPr>
              <p:cNvSpPr/>
              <p:nvPr/>
            </p:nvSpPr>
            <p:spPr>
              <a:xfrm>
                <a:off x="7467495" y="5774705"/>
                <a:ext cx="233084" cy="1794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Y" sz="3538"/>
              </a:p>
            </p:txBody>
          </p:sp>
        </p:grp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A1CEB893-8B14-0ED5-183C-50E75599EF3E}"/>
                </a:ext>
              </a:extLst>
            </p:cNvPr>
            <p:cNvSpPr/>
            <p:nvPr/>
          </p:nvSpPr>
          <p:spPr>
            <a:xfrm>
              <a:off x="7350953" y="5721706"/>
              <a:ext cx="233084" cy="179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Y" sz="3538" dirty="0"/>
                <a:t>‸</a:t>
              </a:r>
            </a:p>
          </p:txBody>
        </p:sp>
      </p:grp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8ED4461E-033A-D658-E302-C3A2754D3ADA}"/>
              </a:ext>
            </a:extLst>
          </p:cNvPr>
          <p:cNvGrpSpPr/>
          <p:nvPr/>
        </p:nvGrpSpPr>
        <p:grpSpPr>
          <a:xfrm>
            <a:off x="-245870" y="3395996"/>
            <a:ext cx="3995798" cy="1093696"/>
            <a:chOff x="1374695" y="4797191"/>
            <a:chExt cx="3995798" cy="1093696"/>
          </a:xfrm>
        </p:grpSpPr>
        <p:grpSp>
          <p:nvGrpSpPr>
            <p:cNvPr id="423" name="Group 422">
              <a:extLst>
                <a:ext uri="{FF2B5EF4-FFF2-40B4-BE49-F238E27FC236}">
                  <a16:creationId xmlns:a16="http://schemas.microsoft.com/office/drawing/2014/main" id="{3E6FF1C3-7F27-14C4-7622-0DD8723CFAF2}"/>
                </a:ext>
              </a:extLst>
            </p:cNvPr>
            <p:cNvGrpSpPr/>
            <p:nvPr/>
          </p:nvGrpSpPr>
          <p:grpSpPr>
            <a:xfrm rot="10800000">
              <a:off x="3068127" y="4797191"/>
              <a:ext cx="2302366" cy="1093696"/>
              <a:chOff x="6926584" y="5042704"/>
              <a:chExt cx="2302366" cy="1093696"/>
            </a:xfrm>
          </p:grpSpPr>
          <p:grpSp>
            <p:nvGrpSpPr>
              <p:cNvPr id="424" name="Group 423">
                <a:extLst>
                  <a:ext uri="{FF2B5EF4-FFF2-40B4-BE49-F238E27FC236}">
                    <a16:creationId xmlns:a16="http://schemas.microsoft.com/office/drawing/2014/main" id="{33D4EAC7-6873-3753-5E5B-7D65DBEA72C3}"/>
                  </a:ext>
                </a:extLst>
              </p:cNvPr>
              <p:cNvGrpSpPr/>
              <p:nvPr/>
            </p:nvGrpSpPr>
            <p:grpSpPr>
              <a:xfrm>
                <a:off x="6926584" y="5042704"/>
                <a:ext cx="2302366" cy="1093696"/>
                <a:chOff x="6926584" y="5042704"/>
                <a:chExt cx="2302366" cy="1093696"/>
              </a:xfrm>
            </p:grpSpPr>
            <p:grpSp>
              <p:nvGrpSpPr>
                <p:cNvPr id="426" name="Group 425">
                  <a:extLst>
                    <a:ext uri="{FF2B5EF4-FFF2-40B4-BE49-F238E27FC236}">
                      <a16:creationId xmlns:a16="http://schemas.microsoft.com/office/drawing/2014/main" id="{FB6D919C-0A06-8CC4-481A-CF2AD3E3D52B}"/>
                    </a:ext>
                  </a:extLst>
                </p:cNvPr>
                <p:cNvGrpSpPr/>
                <p:nvPr/>
              </p:nvGrpSpPr>
              <p:grpSpPr>
                <a:xfrm rot="10800000">
                  <a:off x="6926584" y="5042704"/>
                  <a:ext cx="2302366" cy="1093696"/>
                  <a:chOff x="1687231" y="3427496"/>
                  <a:chExt cx="2838983" cy="1381252"/>
                </a:xfrm>
              </p:grpSpPr>
              <p:pic>
                <p:nvPicPr>
                  <p:cNvPr id="428" name="Picture 427">
                    <a:extLst>
                      <a:ext uri="{FF2B5EF4-FFF2-40B4-BE49-F238E27FC236}">
                        <a16:creationId xmlns:a16="http://schemas.microsoft.com/office/drawing/2014/main" id="{B1B4AD1B-9E09-46C8-FFF2-5FE052BEEB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9964" b="93841" l="2748" r="99866">
                                <a14:foregroundMark x1="7909" y1="47464" x2="7909" y2="47464"/>
                                <a14:foregroundMark x1="17091" y1="55072" x2="17091" y2="55072"/>
                                <a14:foregroundMark x1="17292" y1="50906" x2="12802" y2="51630"/>
                                <a14:foregroundMark x1="7038" y1="46920" x2="78351" y2="60145"/>
                                <a14:foregroundMark x1="78351" y1="60145" x2="80630" y2="52174"/>
                                <a14:foregroundMark x1="29088" y1="64312" x2="23928" y2="59601"/>
                                <a14:foregroundMark x1="56434" y1="51630" x2="92830" y2="58372"/>
                                <a14:foregroundMark x1="84249" y1="48007" x2="99866" y2="49275"/>
                                <a14:foregroundMark x1="29692" y1="93841" x2="29692" y2="93841"/>
                                <a14:foregroundMark x1="5965" y1="39493" x2="2748" y2="40036"/>
                                <a14:foregroundMark x1="91086" y1="59058" x2="99866" y2="52717"/>
                                <a14:backgroundMark x1="96046" y1="56159" x2="99665" y2="55616"/>
                                <a14:backgroundMark x1="92869" y1="60080" x2="99866" y2="59058"/>
                                <a14:backgroundMark x1="4088" y1="19746" x2="6434" y2="19203"/>
                                <a14:backgroundMark x1="4491" y1="22645" x2="4491" y2="22645"/>
                                <a14:backgroundMark x1="4491" y1="22645" x2="4491" y2="22645"/>
                                <a14:backgroundMark x1="4692" y1="30072" x2="2346" y2="4167"/>
                                <a14:backgroundMark x1="3820" y1="2355" x2="3217" y2="34239"/>
                              </a14:backgroundRemoval>
                            </a14:imgEffect>
                            <a14:imgEffect>
                              <a14:sharpenSoften amount="5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rot="10800000">
                    <a:off x="1687231" y="3758402"/>
                    <a:ext cx="2838983" cy="1050346"/>
                  </a:xfrm>
                  <a:prstGeom prst="rect">
                    <a:avLst/>
                  </a:prstGeom>
                </p:spPr>
              </p:pic>
              <p:sp>
                <p:nvSpPr>
                  <p:cNvPr id="429" name="Rectangle 428">
                    <a:extLst>
                      <a:ext uri="{FF2B5EF4-FFF2-40B4-BE49-F238E27FC236}">
                        <a16:creationId xmlns:a16="http://schemas.microsoft.com/office/drawing/2014/main" id="{9B7CE803-AA0A-1447-9259-4913CF1C8108}"/>
                      </a:ext>
                    </a:extLst>
                  </p:cNvPr>
                  <p:cNvSpPr/>
                  <p:nvPr/>
                </p:nvSpPr>
                <p:spPr>
                  <a:xfrm>
                    <a:off x="3452682" y="3427496"/>
                    <a:ext cx="173921" cy="4533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BY" sz="3538"/>
                  </a:p>
                </p:txBody>
              </p:sp>
              <p:sp>
                <p:nvSpPr>
                  <p:cNvPr id="430" name="Rectangle 429">
                    <a:extLst>
                      <a:ext uri="{FF2B5EF4-FFF2-40B4-BE49-F238E27FC236}">
                        <a16:creationId xmlns:a16="http://schemas.microsoft.com/office/drawing/2014/main" id="{16623CA6-7BB2-9679-3792-9EB52300DF84}"/>
                      </a:ext>
                    </a:extLst>
                  </p:cNvPr>
                  <p:cNvSpPr/>
                  <p:nvPr/>
                </p:nvSpPr>
                <p:spPr>
                  <a:xfrm>
                    <a:off x="3371274" y="3545618"/>
                    <a:ext cx="173921" cy="22666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BY" sz="3538"/>
                  </a:p>
                </p:txBody>
              </p:sp>
            </p:grpSp>
            <p:sp>
              <p:nvSpPr>
                <p:cNvPr id="427" name="Rectangle 426">
                  <a:extLst>
                    <a:ext uri="{FF2B5EF4-FFF2-40B4-BE49-F238E27FC236}">
                      <a16:creationId xmlns:a16="http://schemas.microsoft.com/office/drawing/2014/main" id="{9AF013DE-213D-8C40-50A6-D0A27AC38814}"/>
                    </a:ext>
                  </a:extLst>
                </p:cNvPr>
                <p:cNvSpPr/>
                <p:nvPr/>
              </p:nvSpPr>
              <p:spPr>
                <a:xfrm>
                  <a:off x="7467495" y="5774705"/>
                  <a:ext cx="233084" cy="1794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Y" sz="3538"/>
                </a:p>
              </p:txBody>
            </p:sp>
          </p:grpSp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8E24406F-63DE-7ABD-8DB0-D5ED73307DBC}"/>
                  </a:ext>
                </a:extLst>
              </p:cNvPr>
              <p:cNvSpPr/>
              <p:nvPr/>
            </p:nvSpPr>
            <p:spPr>
              <a:xfrm>
                <a:off x="7350953" y="5721706"/>
                <a:ext cx="233084" cy="1794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BY" sz="3538" dirty="0"/>
                  <a:t>‸</a:t>
                </a:r>
              </a:p>
            </p:txBody>
          </p:sp>
        </p:grp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3C656B44-84F7-86F2-BEC6-139BF57179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4695" y="5475047"/>
              <a:ext cx="1817843" cy="0"/>
            </a:xfrm>
            <a:prstGeom prst="line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B8CEDEC3-D8C7-4BA3-D5EC-19F8FD35E31D}"/>
              </a:ext>
            </a:extLst>
          </p:cNvPr>
          <p:cNvCxnSpPr>
            <a:cxnSpLocks/>
          </p:cNvCxnSpPr>
          <p:nvPr/>
        </p:nvCxnSpPr>
        <p:spPr>
          <a:xfrm flipH="1">
            <a:off x="7521521" y="4048219"/>
            <a:ext cx="1715357" cy="0"/>
          </a:xfrm>
          <a:prstGeom prst="line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11A35924-F240-A7BF-3A9C-6DED2EA9F05C}"/>
              </a:ext>
            </a:extLst>
          </p:cNvPr>
          <p:cNvCxnSpPr>
            <a:cxnSpLocks/>
          </p:cNvCxnSpPr>
          <p:nvPr/>
        </p:nvCxnSpPr>
        <p:spPr>
          <a:xfrm>
            <a:off x="1827414" y="3554864"/>
            <a:ext cx="919302" cy="0"/>
          </a:xfrm>
          <a:prstGeom prst="straightConnector1">
            <a:avLst/>
          </a:prstGeom>
          <a:ln w="508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64F79405-DD39-BC9C-35E0-FE593E1D4E66}"/>
                  </a:ext>
                </a:extLst>
              </p:cNvPr>
              <p:cNvSpPr txBox="1"/>
              <p:nvPr/>
            </p:nvSpPr>
            <p:spPr>
              <a:xfrm>
                <a:off x="1876514" y="1065179"/>
                <a:ext cx="513987" cy="271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pump</m:t>
                          </m:r>
                        </m:sub>
                      </m:sSub>
                    </m:oMath>
                  </m:oMathPara>
                </a14:m>
                <a:endParaRPr lang="en-BY" sz="2400" dirty="0"/>
              </a:p>
            </p:txBody>
          </p:sp>
        </mc:Choice>
        <mc:Fallback xmlns=""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64F79405-DD39-BC9C-35E0-FE593E1D4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514" y="1065179"/>
                <a:ext cx="513987" cy="271421"/>
              </a:xfrm>
              <a:prstGeom prst="rect">
                <a:avLst/>
              </a:prstGeom>
              <a:blipFill>
                <a:blip r:embed="rId6"/>
                <a:stretch>
                  <a:fillRect l="-7143" r="-2381" b="-1363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1" name="Group 510">
            <a:extLst>
              <a:ext uri="{FF2B5EF4-FFF2-40B4-BE49-F238E27FC236}">
                <a16:creationId xmlns:a16="http://schemas.microsoft.com/office/drawing/2014/main" id="{3EEF96CA-65F9-B133-D3FE-B6990CF4EC7E}"/>
              </a:ext>
            </a:extLst>
          </p:cNvPr>
          <p:cNvGrpSpPr/>
          <p:nvPr/>
        </p:nvGrpSpPr>
        <p:grpSpPr>
          <a:xfrm rot="10800000">
            <a:off x="1267149" y="1217835"/>
            <a:ext cx="512273" cy="786969"/>
            <a:chOff x="7350953" y="5721706"/>
            <a:chExt cx="512273" cy="414690"/>
          </a:xfrm>
        </p:grpSpPr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226450A0-341D-BB0C-985F-309F5390E1DA}"/>
                </a:ext>
              </a:extLst>
            </p:cNvPr>
            <p:cNvGrpSpPr/>
            <p:nvPr/>
          </p:nvGrpSpPr>
          <p:grpSpPr>
            <a:xfrm>
              <a:off x="7467495" y="5774705"/>
              <a:ext cx="395731" cy="361691"/>
              <a:chOff x="7467495" y="5774705"/>
              <a:chExt cx="395731" cy="361691"/>
            </a:xfrm>
          </p:grpSpPr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D7866CA0-C66E-F93B-F13C-8598D6F5ABF7}"/>
                  </a:ext>
                </a:extLst>
              </p:cNvPr>
              <p:cNvGrpSpPr/>
              <p:nvPr/>
            </p:nvGrpSpPr>
            <p:grpSpPr>
              <a:xfrm rot="10800000">
                <a:off x="7656159" y="5777446"/>
                <a:ext cx="207067" cy="358950"/>
                <a:chOff x="3371274" y="3427496"/>
                <a:chExt cx="255329" cy="453325"/>
              </a:xfrm>
            </p:grpSpPr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6C44CE29-69E6-7844-C971-E0440C47319E}"/>
                    </a:ext>
                  </a:extLst>
                </p:cNvPr>
                <p:cNvSpPr/>
                <p:nvPr/>
              </p:nvSpPr>
              <p:spPr>
                <a:xfrm>
                  <a:off x="3452682" y="3427496"/>
                  <a:ext cx="173921" cy="4533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Y" sz="3538"/>
                </a:p>
              </p:txBody>
            </p:sp>
            <p:sp>
              <p:nvSpPr>
                <p:cNvPr id="519" name="Rectangle 518">
                  <a:extLst>
                    <a:ext uri="{FF2B5EF4-FFF2-40B4-BE49-F238E27FC236}">
                      <a16:creationId xmlns:a16="http://schemas.microsoft.com/office/drawing/2014/main" id="{4B0B9D00-9665-7A01-E991-107C4540368B}"/>
                    </a:ext>
                  </a:extLst>
                </p:cNvPr>
                <p:cNvSpPr/>
                <p:nvPr/>
              </p:nvSpPr>
              <p:spPr>
                <a:xfrm>
                  <a:off x="3371274" y="3545618"/>
                  <a:ext cx="173921" cy="2266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Y" sz="3538"/>
                </a:p>
              </p:txBody>
            </p:sp>
          </p:grp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31980E92-68C3-3B54-E9D5-4A7F0353FBBB}"/>
                  </a:ext>
                </a:extLst>
              </p:cNvPr>
              <p:cNvSpPr/>
              <p:nvPr/>
            </p:nvSpPr>
            <p:spPr>
              <a:xfrm>
                <a:off x="7467495" y="5774705"/>
                <a:ext cx="233084" cy="1794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Y" sz="3538"/>
              </a:p>
            </p:txBody>
          </p:sp>
        </p:grp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09E1B5D5-4577-ECB2-977C-E61668753DEE}"/>
                </a:ext>
              </a:extLst>
            </p:cNvPr>
            <p:cNvSpPr/>
            <p:nvPr/>
          </p:nvSpPr>
          <p:spPr>
            <a:xfrm>
              <a:off x="7350953" y="5721706"/>
              <a:ext cx="233084" cy="179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Y" sz="3538" dirty="0"/>
                <a:t>‸</a:t>
              </a:r>
            </a:p>
          </p:txBody>
        </p:sp>
      </p:grpSp>
      <p:sp>
        <p:nvSpPr>
          <p:cNvPr id="64" name="Trapezoid 63">
            <a:extLst>
              <a:ext uri="{FF2B5EF4-FFF2-40B4-BE49-F238E27FC236}">
                <a16:creationId xmlns:a16="http://schemas.microsoft.com/office/drawing/2014/main" id="{859A55EF-9A76-64C7-19C7-07F53A236AEF}"/>
              </a:ext>
            </a:extLst>
          </p:cNvPr>
          <p:cNvSpPr/>
          <p:nvPr/>
        </p:nvSpPr>
        <p:spPr>
          <a:xfrm rot="16200000">
            <a:off x="5235724" y="1017314"/>
            <a:ext cx="266063" cy="1765451"/>
          </a:xfrm>
          <a:prstGeom prst="trapezoid">
            <a:avLst>
              <a:gd name="adj" fmla="val 44319"/>
            </a:avLst>
          </a:prstGeom>
          <a:gradFill>
            <a:gsLst>
              <a:gs pos="0">
                <a:schemeClr val="accent1">
                  <a:alpha val="0"/>
                  <a:lumMod val="0"/>
                  <a:lumOff val="100000"/>
                </a:schemeClr>
              </a:gs>
              <a:gs pos="100000">
                <a:schemeClr val="bg1">
                  <a:alpha val="0"/>
                </a:schemeClr>
              </a:gs>
              <a:gs pos="60000">
                <a:srgbClr val="0432FF">
                  <a:alpha val="79537"/>
                </a:srgbClr>
              </a:gs>
              <a:gs pos="45000">
                <a:srgbClr val="0432FF">
                  <a:alpha val="80031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 sz="3538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1D4506-282C-EB7B-D955-22A0C2D3D411}"/>
              </a:ext>
            </a:extLst>
          </p:cNvPr>
          <p:cNvSpPr/>
          <p:nvPr/>
        </p:nvSpPr>
        <p:spPr>
          <a:xfrm rot="10800000">
            <a:off x="7470815" y="1271664"/>
            <a:ext cx="113554" cy="127213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 sz="3538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2BC4C8F-2C5D-4CBF-E9C8-90A29515FBEA}"/>
              </a:ext>
            </a:extLst>
          </p:cNvPr>
          <p:cNvGrpSpPr/>
          <p:nvPr/>
        </p:nvGrpSpPr>
        <p:grpSpPr>
          <a:xfrm>
            <a:off x="7746941" y="1136773"/>
            <a:ext cx="917458" cy="335577"/>
            <a:chOff x="7970660" y="463725"/>
            <a:chExt cx="1360138" cy="497495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5E8A5-9BCF-DBF8-3144-C29C14B13E50}"/>
                </a:ext>
              </a:extLst>
            </p:cNvPr>
            <p:cNvCxnSpPr>
              <a:cxnSpLocks/>
            </p:cNvCxnSpPr>
            <p:nvPr/>
          </p:nvCxnSpPr>
          <p:spPr>
            <a:xfrm>
              <a:off x="7970660" y="961220"/>
              <a:ext cx="754114" cy="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6AD19E7-CDBE-E00A-178E-464C8C7B99EC}"/>
                    </a:ext>
                  </a:extLst>
                </p:cNvPr>
                <p:cNvSpPr txBox="1"/>
                <p:nvPr/>
              </p:nvSpPr>
              <p:spPr>
                <a:xfrm>
                  <a:off x="8221445" y="463725"/>
                  <a:ext cx="843836" cy="3785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BY" sz="1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6AD19E7-CDBE-E00A-178E-464C8C7B99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1445" y="463725"/>
                  <a:ext cx="843836" cy="378522"/>
                </a:xfrm>
                <a:prstGeom prst="rect">
                  <a:avLst/>
                </a:prstGeom>
                <a:blipFill>
                  <a:blip r:embed="rId18"/>
                  <a:stretch>
                    <a:fillRect l="-8889" t="-4762" r="-4444" b="-42857"/>
                  </a:stretch>
                </a:blipFill>
              </p:spPr>
              <p:txBody>
                <a:bodyPr/>
                <a:lstStyle/>
                <a:p>
                  <a:r>
                    <a:rPr lang="en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4A01427-7839-4C74-5F3E-0FB3FFC74A7F}"/>
                </a:ext>
              </a:extLst>
            </p:cNvPr>
            <p:cNvCxnSpPr>
              <a:cxnSpLocks/>
            </p:cNvCxnSpPr>
            <p:nvPr/>
          </p:nvCxnSpPr>
          <p:spPr>
            <a:xfrm>
              <a:off x="8724774" y="961220"/>
              <a:ext cx="606024" cy="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3695D4EE-415D-F111-DE42-19BEC0B885D4}"/>
              </a:ext>
            </a:extLst>
          </p:cNvPr>
          <p:cNvGrpSpPr/>
          <p:nvPr/>
        </p:nvGrpSpPr>
        <p:grpSpPr>
          <a:xfrm>
            <a:off x="6251637" y="1768293"/>
            <a:ext cx="1226443" cy="266061"/>
            <a:chOff x="7989072" y="1081079"/>
            <a:chExt cx="1226443" cy="266061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492FD78-1FD4-4FCA-EBD6-57899911D934}"/>
                </a:ext>
              </a:extLst>
            </p:cNvPr>
            <p:cNvSpPr/>
            <p:nvPr/>
          </p:nvSpPr>
          <p:spPr>
            <a:xfrm>
              <a:off x="7989072" y="1081079"/>
              <a:ext cx="1219183" cy="26606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100000">
                  <a:schemeClr val="bg1">
                    <a:alpha val="0"/>
                  </a:schemeClr>
                </a:gs>
                <a:gs pos="60000">
                  <a:srgbClr val="0432FF">
                    <a:alpha val="79537"/>
                  </a:srgbClr>
                </a:gs>
                <a:gs pos="45000">
                  <a:srgbClr val="0432FF">
                    <a:alpha val="80031"/>
                  </a:srgb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Y" sz="3538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807E172-FA5B-2B26-92C0-C0CEF75A3113}"/>
                </a:ext>
              </a:extLst>
            </p:cNvPr>
            <p:cNvSpPr/>
            <p:nvPr/>
          </p:nvSpPr>
          <p:spPr>
            <a:xfrm>
              <a:off x="7996332" y="1178465"/>
              <a:ext cx="1219183" cy="7128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rgbClr val="FF0000">
                    <a:alpha val="60223"/>
                  </a:srgb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Y" sz="3538"/>
            </a:p>
          </p:txBody>
        </p:sp>
      </p:grpSp>
      <p:sp>
        <p:nvSpPr>
          <p:cNvPr id="120" name="Trapezoid 119">
            <a:extLst>
              <a:ext uri="{FF2B5EF4-FFF2-40B4-BE49-F238E27FC236}">
                <a16:creationId xmlns:a16="http://schemas.microsoft.com/office/drawing/2014/main" id="{2B246095-D2EA-E8BC-838B-AA77547DA473}"/>
              </a:ext>
            </a:extLst>
          </p:cNvPr>
          <p:cNvSpPr/>
          <p:nvPr/>
        </p:nvSpPr>
        <p:spPr>
          <a:xfrm rot="16200000" flipH="1">
            <a:off x="5332451" y="1025011"/>
            <a:ext cx="81314" cy="1757050"/>
          </a:xfrm>
          <a:prstGeom prst="trapezoid">
            <a:avLst>
              <a:gd name="adj" fmla="val 44319"/>
            </a:avLst>
          </a:prstGeom>
          <a:gradFill>
            <a:gsLst>
              <a:gs pos="0">
                <a:schemeClr val="accent1">
                  <a:alpha val="0"/>
                  <a:lumMod val="0"/>
                  <a:lumOff val="100000"/>
                </a:schemeClr>
              </a:gs>
              <a:gs pos="100000">
                <a:schemeClr val="bg1">
                  <a:alpha val="0"/>
                </a:schemeClr>
              </a:gs>
              <a:gs pos="50000">
                <a:srgbClr val="FF0000">
                  <a:alpha val="60337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 sz="3538" dirty="0"/>
          </a:p>
        </p:txBody>
      </p: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0B21556B-CF01-83BD-C7FC-842DB90FC4D2}"/>
              </a:ext>
            </a:extLst>
          </p:cNvPr>
          <p:cNvGrpSpPr/>
          <p:nvPr/>
        </p:nvGrpSpPr>
        <p:grpSpPr>
          <a:xfrm rot="10800000">
            <a:off x="8213531" y="1489786"/>
            <a:ext cx="3726665" cy="1093697"/>
            <a:chOff x="1643828" y="4797187"/>
            <a:chExt cx="3726665" cy="1093697"/>
          </a:xfrm>
        </p:grpSpPr>
        <p:grpSp>
          <p:nvGrpSpPr>
            <p:cNvPr id="521" name="Group 520">
              <a:extLst>
                <a:ext uri="{FF2B5EF4-FFF2-40B4-BE49-F238E27FC236}">
                  <a16:creationId xmlns:a16="http://schemas.microsoft.com/office/drawing/2014/main" id="{4BBCBE5E-C8A8-3188-DC40-5DF3E8F5E80A}"/>
                </a:ext>
              </a:extLst>
            </p:cNvPr>
            <p:cNvGrpSpPr/>
            <p:nvPr/>
          </p:nvGrpSpPr>
          <p:grpSpPr>
            <a:xfrm rot="10800000">
              <a:off x="3068127" y="4797187"/>
              <a:ext cx="2302366" cy="1093697"/>
              <a:chOff x="6926584" y="5042707"/>
              <a:chExt cx="2302366" cy="1093697"/>
            </a:xfrm>
          </p:grpSpPr>
          <p:grpSp>
            <p:nvGrpSpPr>
              <p:cNvPr id="523" name="Group 522">
                <a:extLst>
                  <a:ext uri="{FF2B5EF4-FFF2-40B4-BE49-F238E27FC236}">
                    <a16:creationId xmlns:a16="http://schemas.microsoft.com/office/drawing/2014/main" id="{4060C54F-C33C-36BE-311E-2B4593D10B7F}"/>
                  </a:ext>
                </a:extLst>
              </p:cNvPr>
              <p:cNvGrpSpPr/>
              <p:nvPr/>
            </p:nvGrpSpPr>
            <p:grpSpPr>
              <a:xfrm>
                <a:off x="6926584" y="5042707"/>
                <a:ext cx="2302366" cy="1093697"/>
                <a:chOff x="6926584" y="5042707"/>
                <a:chExt cx="2302366" cy="1093697"/>
              </a:xfrm>
            </p:grpSpPr>
            <p:grpSp>
              <p:nvGrpSpPr>
                <p:cNvPr id="525" name="Group 524">
                  <a:extLst>
                    <a:ext uri="{FF2B5EF4-FFF2-40B4-BE49-F238E27FC236}">
                      <a16:creationId xmlns:a16="http://schemas.microsoft.com/office/drawing/2014/main" id="{C97156E1-0AE7-52B2-A0C2-5D1A10754CF3}"/>
                    </a:ext>
                  </a:extLst>
                </p:cNvPr>
                <p:cNvGrpSpPr/>
                <p:nvPr/>
              </p:nvGrpSpPr>
              <p:grpSpPr>
                <a:xfrm rot="10800000">
                  <a:off x="6926584" y="5042707"/>
                  <a:ext cx="2302366" cy="1093697"/>
                  <a:chOff x="1687231" y="3427496"/>
                  <a:chExt cx="2838983" cy="1381255"/>
                </a:xfrm>
              </p:grpSpPr>
              <p:pic>
                <p:nvPicPr>
                  <p:cNvPr id="527" name="Picture 526">
                    <a:extLst>
                      <a:ext uri="{FF2B5EF4-FFF2-40B4-BE49-F238E27FC236}">
                        <a16:creationId xmlns:a16="http://schemas.microsoft.com/office/drawing/2014/main" id="{7EA23CF1-F730-EA49-33C9-00F99FADA0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19">
                            <a14:imgEffect>
                              <a14:backgroundRemoval t="9964" b="93841" l="2748" r="99866">
                                <a14:foregroundMark x1="7909" y1="47464" x2="7909" y2="47464"/>
                                <a14:foregroundMark x1="17091" y1="55072" x2="17091" y2="55072"/>
                                <a14:foregroundMark x1="17292" y1="50906" x2="12802" y2="51630"/>
                                <a14:foregroundMark x1="7038" y1="46920" x2="78351" y2="60145"/>
                                <a14:foregroundMark x1="78351" y1="60145" x2="80630" y2="52174"/>
                                <a14:foregroundMark x1="29088" y1="64312" x2="23928" y2="59601"/>
                                <a14:foregroundMark x1="56434" y1="51630" x2="92830" y2="58372"/>
                                <a14:foregroundMark x1="84249" y1="48007" x2="99866" y2="49275"/>
                                <a14:foregroundMark x1="29692" y1="93841" x2="29692" y2="93841"/>
                                <a14:foregroundMark x1="5965" y1="39493" x2="2748" y2="40036"/>
                                <a14:foregroundMark x1="91086" y1="59058" x2="99866" y2="52717"/>
                                <a14:backgroundMark x1="96046" y1="56159" x2="99665" y2="55616"/>
                                <a14:backgroundMark x1="92869" y1="60080" x2="99866" y2="59058"/>
                                <a14:backgroundMark x1="4088" y1="19746" x2="6434" y2="19203"/>
                                <a14:backgroundMark x1="4491" y1="22645" x2="4491" y2="22645"/>
                                <a14:backgroundMark x1="4491" y1="22645" x2="4491" y2="22645"/>
                                <a14:backgroundMark x1="4692" y1="30072" x2="2346" y2="4167"/>
                                <a14:backgroundMark x1="3820" y1="2355" x2="3217" y2="34239"/>
                              </a14:backgroundRemoval>
                            </a14:imgEffect>
                            <a14:imgEffect>
                              <a14:sharpenSoften amount="5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rot="10800000">
                    <a:off x="1687231" y="3758406"/>
                    <a:ext cx="2838983" cy="1050345"/>
                  </a:xfrm>
                  <a:prstGeom prst="rect">
                    <a:avLst/>
                  </a:prstGeom>
                </p:spPr>
              </p:pic>
              <p:sp>
                <p:nvSpPr>
                  <p:cNvPr id="528" name="Rectangle 527">
                    <a:extLst>
                      <a:ext uri="{FF2B5EF4-FFF2-40B4-BE49-F238E27FC236}">
                        <a16:creationId xmlns:a16="http://schemas.microsoft.com/office/drawing/2014/main" id="{602CE9BE-1DD0-B525-816D-28D031913588}"/>
                      </a:ext>
                    </a:extLst>
                  </p:cNvPr>
                  <p:cNvSpPr/>
                  <p:nvPr/>
                </p:nvSpPr>
                <p:spPr>
                  <a:xfrm>
                    <a:off x="3452682" y="3427496"/>
                    <a:ext cx="173921" cy="4533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BY" sz="3538"/>
                  </a:p>
                </p:txBody>
              </p:sp>
              <p:sp>
                <p:nvSpPr>
                  <p:cNvPr id="529" name="Rectangle 528">
                    <a:extLst>
                      <a:ext uri="{FF2B5EF4-FFF2-40B4-BE49-F238E27FC236}">
                        <a16:creationId xmlns:a16="http://schemas.microsoft.com/office/drawing/2014/main" id="{F3A2BEBD-B940-8FE1-0299-2511ADA5180A}"/>
                      </a:ext>
                    </a:extLst>
                  </p:cNvPr>
                  <p:cNvSpPr/>
                  <p:nvPr/>
                </p:nvSpPr>
                <p:spPr>
                  <a:xfrm>
                    <a:off x="3371274" y="3545618"/>
                    <a:ext cx="173921" cy="22666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BY" sz="3538"/>
                  </a:p>
                </p:txBody>
              </p:sp>
            </p:grpSp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F5E05A30-006A-8927-0792-D8F71657429F}"/>
                    </a:ext>
                  </a:extLst>
                </p:cNvPr>
                <p:cNvSpPr/>
                <p:nvPr/>
              </p:nvSpPr>
              <p:spPr>
                <a:xfrm>
                  <a:off x="7467495" y="5774705"/>
                  <a:ext cx="233084" cy="1794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Y" sz="3538"/>
                </a:p>
              </p:txBody>
            </p:sp>
          </p:grp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A2249941-6310-4DBB-9F66-7CC63B5A8EDB}"/>
                  </a:ext>
                </a:extLst>
              </p:cNvPr>
              <p:cNvSpPr/>
              <p:nvPr/>
            </p:nvSpPr>
            <p:spPr>
              <a:xfrm>
                <a:off x="7350953" y="5721706"/>
                <a:ext cx="233084" cy="1794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BY" sz="3538" dirty="0"/>
                  <a:t>‸</a:t>
                </a:r>
              </a:p>
            </p:txBody>
          </p:sp>
        </p:grp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FD3BFAEB-75B4-CDA4-9BEC-2FFF181196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3828" y="5475047"/>
              <a:ext cx="1548710" cy="0"/>
            </a:xfrm>
            <a:prstGeom prst="line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5" name="Rectangle 534">
            <a:extLst>
              <a:ext uri="{FF2B5EF4-FFF2-40B4-BE49-F238E27FC236}">
                <a16:creationId xmlns:a16="http://schemas.microsoft.com/office/drawing/2014/main" id="{1B5F022A-5F06-B124-92A6-1B8788B83F50}"/>
              </a:ext>
            </a:extLst>
          </p:cNvPr>
          <p:cNvSpPr/>
          <p:nvPr/>
        </p:nvSpPr>
        <p:spPr>
          <a:xfrm>
            <a:off x="7584071" y="1858952"/>
            <a:ext cx="705140" cy="8524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  <a:lumMod val="0"/>
                  <a:lumOff val="100000"/>
                </a:schemeClr>
              </a:gs>
              <a:gs pos="100000">
                <a:schemeClr val="bg1">
                  <a:alpha val="0"/>
                </a:schemeClr>
              </a:gs>
              <a:gs pos="50000">
                <a:srgbClr val="FF0000">
                  <a:alpha val="60223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 sz="3538"/>
          </a:p>
        </p:txBody>
      </p: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A8DE1B8F-49D5-3F0B-E186-A64DDA68BF89}"/>
              </a:ext>
            </a:extLst>
          </p:cNvPr>
          <p:cNvGrpSpPr/>
          <p:nvPr/>
        </p:nvGrpSpPr>
        <p:grpSpPr>
          <a:xfrm rot="10800000">
            <a:off x="6050507" y="1266396"/>
            <a:ext cx="221446" cy="1274995"/>
            <a:chOff x="3289231" y="1153882"/>
            <a:chExt cx="328296" cy="1890190"/>
          </a:xfrm>
        </p:grpSpPr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FBE8EE5A-31A3-CBE8-C850-01F990DD6E52}"/>
                </a:ext>
              </a:extLst>
            </p:cNvPr>
            <p:cNvSpPr/>
            <p:nvPr/>
          </p:nvSpPr>
          <p:spPr>
            <a:xfrm>
              <a:off x="3289231" y="1153882"/>
              <a:ext cx="168344" cy="18859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Y" sz="3538"/>
            </a:p>
          </p:txBody>
        </p: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0151F6F0-78D2-DD6E-F6D9-97DF48FDDB2D}"/>
                </a:ext>
              </a:extLst>
            </p:cNvPr>
            <p:cNvSpPr/>
            <p:nvPr/>
          </p:nvSpPr>
          <p:spPr>
            <a:xfrm>
              <a:off x="3289992" y="1158122"/>
              <a:ext cx="327535" cy="188595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Y" sz="3538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3CF94A76-50D1-32C5-38AA-69014A95973E}"/>
              </a:ext>
            </a:extLst>
          </p:cNvPr>
          <p:cNvSpPr txBox="1"/>
          <p:nvPr/>
        </p:nvSpPr>
        <p:spPr>
          <a:xfrm>
            <a:off x="6957530" y="2623567"/>
            <a:ext cx="114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Y" sz="2000" dirty="0"/>
              <a:t>Filter</a:t>
            </a:r>
          </a:p>
        </p:txBody>
      </p:sp>
      <p:grpSp>
        <p:nvGrpSpPr>
          <p:cNvPr id="678" name="Group 677">
            <a:extLst>
              <a:ext uri="{FF2B5EF4-FFF2-40B4-BE49-F238E27FC236}">
                <a16:creationId xmlns:a16="http://schemas.microsoft.com/office/drawing/2014/main" id="{666E8227-8B52-9AED-C6C4-7A98ED218C85}"/>
              </a:ext>
            </a:extLst>
          </p:cNvPr>
          <p:cNvGrpSpPr/>
          <p:nvPr/>
        </p:nvGrpSpPr>
        <p:grpSpPr>
          <a:xfrm>
            <a:off x="5629190" y="2891599"/>
            <a:ext cx="917458" cy="335577"/>
            <a:chOff x="7970660" y="463725"/>
            <a:chExt cx="1360138" cy="497495"/>
          </a:xfrm>
        </p:grpSpPr>
        <p:cxnSp>
          <p:nvCxnSpPr>
            <p:cNvPr id="679" name="Straight Arrow Connector 678">
              <a:extLst>
                <a:ext uri="{FF2B5EF4-FFF2-40B4-BE49-F238E27FC236}">
                  <a16:creationId xmlns:a16="http://schemas.microsoft.com/office/drawing/2014/main" id="{E6DBADEF-9FB4-BB0D-A4CA-D3A4321B9296}"/>
                </a:ext>
              </a:extLst>
            </p:cNvPr>
            <p:cNvCxnSpPr>
              <a:cxnSpLocks/>
            </p:cNvCxnSpPr>
            <p:nvPr/>
          </p:nvCxnSpPr>
          <p:spPr>
            <a:xfrm>
              <a:off x="7970660" y="961220"/>
              <a:ext cx="754114" cy="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0" name="TextBox 679">
                  <a:extLst>
                    <a:ext uri="{FF2B5EF4-FFF2-40B4-BE49-F238E27FC236}">
                      <a16:creationId xmlns:a16="http://schemas.microsoft.com/office/drawing/2014/main" id="{2B0B34EB-47D2-1800-605A-ACB72AF87B6E}"/>
                    </a:ext>
                  </a:extLst>
                </p:cNvPr>
                <p:cNvSpPr txBox="1"/>
                <p:nvPr/>
              </p:nvSpPr>
              <p:spPr>
                <a:xfrm>
                  <a:off x="8221445" y="463725"/>
                  <a:ext cx="843836" cy="3785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BY" sz="1400" dirty="0"/>
                </a:p>
              </p:txBody>
            </p:sp>
          </mc:Choice>
          <mc:Fallback xmlns="">
            <p:sp>
              <p:nvSpPr>
                <p:cNvPr id="680" name="TextBox 679">
                  <a:extLst>
                    <a:ext uri="{FF2B5EF4-FFF2-40B4-BE49-F238E27FC236}">
                      <a16:creationId xmlns:a16="http://schemas.microsoft.com/office/drawing/2014/main" id="{2B0B34EB-47D2-1800-605A-ACB72AF87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1445" y="463725"/>
                  <a:ext cx="843836" cy="378522"/>
                </a:xfrm>
                <a:prstGeom prst="rect">
                  <a:avLst/>
                </a:prstGeom>
                <a:blipFill>
                  <a:blip r:embed="rId23"/>
                  <a:stretch>
                    <a:fillRect l="-6522" t="-4762" r="-2174" b="-42857"/>
                  </a:stretch>
                </a:blipFill>
              </p:spPr>
              <p:txBody>
                <a:bodyPr/>
                <a:lstStyle/>
                <a:p>
                  <a:r>
                    <a:rPr lang="en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1" name="Straight Arrow Connector 680">
              <a:extLst>
                <a:ext uri="{FF2B5EF4-FFF2-40B4-BE49-F238E27FC236}">
                  <a16:creationId xmlns:a16="http://schemas.microsoft.com/office/drawing/2014/main" id="{BCE0B29E-E1AF-9FF1-6946-339D4896657E}"/>
                </a:ext>
              </a:extLst>
            </p:cNvPr>
            <p:cNvCxnSpPr>
              <a:cxnSpLocks/>
            </p:cNvCxnSpPr>
            <p:nvPr/>
          </p:nvCxnSpPr>
          <p:spPr>
            <a:xfrm>
              <a:off x="8724774" y="961220"/>
              <a:ext cx="606024" cy="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AD252F7-FF19-9284-8900-928E7FD21BD1}"/>
              </a:ext>
            </a:extLst>
          </p:cNvPr>
          <p:cNvGrpSpPr/>
          <p:nvPr/>
        </p:nvGrpSpPr>
        <p:grpSpPr>
          <a:xfrm>
            <a:off x="-1464166" y="1190481"/>
            <a:ext cx="5958748" cy="1350891"/>
            <a:chOff x="5762715" y="3914014"/>
            <a:chExt cx="5958748" cy="135089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A957105-D8B9-6C68-CA04-A656580CE0F4}"/>
                </a:ext>
              </a:extLst>
            </p:cNvPr>
            <p:cNvGrpSpPr/>
            <p:nvPr/>
          </p:nvGrpSpPr>
          <p:grpSpPr>
            <a:xfrm>
              <a:off x="5762715" y="3914014"/>
              <a:ext cx="5260520" cy="1350891"/>
              <a:chOff x="5703920" y="6007576"/>
              <a:chExt cx="5260520" cy="1350891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8E82BC6-E6A9-8F06-A063-6E0798233461}"/>
                  </a:ext>
                </a:extLst>
              </p:cNvPr>
              <p:cNvSpPr/>
              <p:nvPr/>
            </p:nvSpPr>
            <p:spPr>
              <a:xfrm>
                <a:off x="10069107" y="6086332"/>
                <a:ext cx="220933" cy="127213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Y" sz="3538"/>
              </a:p>
            </p:txBody>
          </p:sp>
          <p:sp>
            <p:nvSpPr>
              <p:cNvPr id="10" name="Trapezoid 9">
                <a:extLst>
                  <a:ext uri="{FF2B5EF4-FFF2-40B4-BE49-F238E27FC236}">
                    <a16:creationId xmlns:a16="http://schemas.microsoft.com/office/drawing/2014/main" id="{C1BA5743-A564-A6B6-B93C-2F6DEACF1455}"/>
                  </a:ext>
                </a:extLst>
              </p:cNvPr>
              <p:cNvSpPr/>
              <p:nvPr/>
            </p:nvSpPr>
            <p:spPr>
              <a:xfrm rot="5400000">
                <a:off x="10379541" y="6269740"/>
                <a:ext cx="274307" cy="895491"/>
              </a:xfrm>
              <a:prstGeom prst="trapezoid">
                <a:avLst>
                  <a:gd name="adj" fmla="val 25693"/>
                </a:avLst>
              </a:prstGeom>
              <a:gradFill>
                <a:gsLst>
                  <a:gs pos="0">
                    <a:schemeClr val="accent1">
                      <a:alpha val="0"/>
                      <a:lumMod val="0"/>
                      <a:lumOff val="100000"/>
                    </a:schemeClr>
                  </a:gs>
                  <a:gs pos="100000">
                    <a:schemeClr val="bg1">
                      <a:alpha val="0"/>
                    </a:schemeClr>
                  </a:gs>
                  <a:gs pos="60000">
                    <a:srgbClr val="0432FF">
                      <a:alpha val="79537"/>
                    </a:srgbClr>
                  </a:gs>
                  <a:gs pos="45000">
                    <a:srgbClr val="0432FF">
                      <a:alpha val="80031"/>
                    </a:srgb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Y" sz="3538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6FBF9C4-3D30-3C18-B3E3-B753118838F7}"/>
                  </a:ext>
                </a:extLst>
              </p:cNvPr>
              <p:cNvGrpSpPr/>
              <p:nvPr/>
            </p:nvGrpSpPr>
            <p:grpSpPr>
              <a:xfrm>
                <a:off x="5703920" y="6007576"/>
                <a:ext cx="4401479" cy="1125845"/>
                <a:chOff x="214477" y="2596831"/>
                <a:chExt cx="4371757" cy="1125845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7B0F5BDF-4081-3792-5BEB-05B6A6E7C708}"/>
                    </a:ext>
                  </a:extLst>
                </p:cNvPr>
                <p:cNvGrpSpPr/>
                <p:nvPr/>
              </p:nvGrpSpPr>
              <p:grpSpPr>
                <a:xfrm>
                  <a:off x="3411292" y="2596831"/>
                  <a:ext cx="919302" cy="369332"/>
                  <a:chOff x="3447981" y="4587493"/>
                  <a:chExt cx="919302" cy="369332"/>
                </a:xfrm>
              </p:grpSpPr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05DDBEC6-76B9-3E6B-579A-A217882F0BF2}"/>
                      </a:ext>
                    </a:extLst>
                  </p:cNvPr>
                  <p:cNvSpPr txBox="1"/>
                  <p:nvPr/>
                </p:nvSpPr>
                <p:spPr>
                  <a:xfrm>
                    <a:off x="3650639" y="4587493"/>
                    <a:ext cx="6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endParaRPr lang="en-BY" sz="2400" dirty="0"/>
                  </a:p>
                </p:txBody>
              </p: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3E0A942C-E724-EF65-4774-774F1D9314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7981" y="4945109"/>
                    <a:ext cx="919302" cy="0"/>
                  </a:xfrm>
                  <a:prstGeom prst="straightConnector1">
                    <a:avLst/>
                  </a:prstGeom>
                  <a:ln w="50800">
                    <a:solidFill>
                      <a:srgbClr val="0432F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5765566D-8A6C-5E76-84BA-B08E75001625}"/>
                    </a:ext>
                  </a:extLst>
                </p:cNvPr>
                <p:cNvGrpSpPr/>
                <p:nvPr/>
              </p:nvGrpSpPr>
              <p:grpSpPr>
                <a:xfrm>
                  <a:off x="214477" y="2628981"/>
                  <a:ext cx="3724949" cy="1093695"/>
                  <a:chOff x="1645545" y="4797192"/>
                  <a:chExt cx="3724949" cy="1093695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E439CFDD-D28E-9FC7-6F53-CB9CFD60901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068128" y="4797192"/>
                    <a:ext cx="2302366" cy="1093695"/>
                    <a:chOff x="6926583" y="5042704"/>
                    <a:chExt cx="2302366" cy="1093695"/>
                  </a:xfrm>
                </p:grpSpPr>
                <p:grpSp>
                  <p:nvGrpSpPr>
                    <p:cNvPr id="17" name="Group 16">
                      <a:extLst>
                        <a:ext uri="{FF2B5EF4-FFF2-40B4-BE49-F238E27FC236}">
                          <a16:creationId xmlns:a16="http://schemas.microsoft.com/office/drawing/2014/main" id="{33142F65-06F4-6150-5F53-EDB8DF2805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26583" y="5042704"/>
                      <a:ext cx="2302366" cy="1093695"/>
                      <a:chOff x="6926583" y="5042704"/>
                      <a:chExt cx="2302366" cy="1093695"/>
                    </a:xfrm>
                  </p:grpSpPr>
                  <p:grpSp>
                    <p:nvGrpSpPr>
                      <p:cNvPr id="19" name="Group 18">
                        <a:extLst>
                          <a:ext uri="{FF2B5EF4-FFF2-40B4-BE49-F238E27FC236}">
                            <a16:creationId xmlns:a16="http://schemas.microsoft.com/office/drawing/2014/main" id="{1D945552-FEF0-BD86-80A5-B6C9E65E6C4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0800000">
                        <a:off x="6926583" y="5042704"/>
                        <a:ext cx="2302366" cy="1093695"/>
                        <a:chOff x="1687232" y="3427496"/>
                        <a:chExt cx="2838983" cy="1381250"/>
                      </a:xfrm>
                    </p:grpSpPr>
                    <p:pic>
                      <p:nvPicPr>
                        <p:cNvPr id="21" name="Picture 20">
                          <a:extLst>
                            <a:ext uri="{FF2B5EF4-FFF2-40B4-BE49-F238E27FC236}">
                              <a16:creationId xmlns:a16="http://schemas.microsoft.com/office/drawing/2014/main" id="{D1F2880A-13CC-08EE-03AD-489D7931619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BEBA8EAE-BF5A-486C-A8C5-ECC9F3942E4B}">
                              <a14:imgProps xmlns:a14="http://schemas.microsoft.com/office/drawing/2010/main">
                                <a14:imgLayer r:embed="rId24">
                                  <a14:imgEffect>
                                    <a14:backgroundRemoval t="9964" b="93841" l="2748" r="99866">
                                      <a14:foregroundMark x1="7909" y1="47464" x2="7909" y2="47464"/>
                                      <a14:foregroundMark x1="17091" y1="55072" x2="17091" y2="55072"/>
                                      <a14:foregroundMark x1="17292" y1="50906" x2="12802" y2="51630"/>
                                      <a14:foregroundMark x1="7038" y1="46920" x2="78351" y2="60145"/>
                                      <a14:foregroundMark x1="78351" y1="60145" x2="80630" y2="52174"/>
                                      <a14:foregroundMark x1="29088" y1="64312" x2="23928" y2="59601"/>
                                      <a14:foregroundMark x1="56434" y1="51630" x2="92830" y2="58372"/>
                                      <a14:foregroundMark x1="84249" y1="48007" x2="99866" y2="49275"/>
                                      <a14:foregroundMark x1="29692" y1="93841" x2="29692" y2="93841"/>
                                      <a14:foregroundMark x1="5965" y1="39493" x2="2748" y2="40036"/>
                                      <a14:foregroundMark x1="91086" y1="59058" x2="99866" y2="52717"/>
                                      <a14:backgroundMark x1="96046" y1="56159" x2="99665" y2="55616"/>
                                      <a14:backgroundMark x1="92869" y1="60080" x2="99866" y2="59058"/>
                                      <a14:backgroundMark x1="4088" y1="19746" x2="6434" y2="19203"/>
                                      <a14:backgroundMark x1="4491" y1="22645" x2="4491" y2="22645"/>
                                      <a14:backgroundMark x1="4491" y1="22645" x2="4491" y2="22645"/>
                                      <a14:backgroundMark x1="4692" y1="30072" x2="2346" y2="4167"/>
                                      <a14:backgroundMark x1="3820" y1="2355" x2="3217" y2="34239"/>
                                    </a14:backgroundRemoval>
                                  </a14:imgEffect>
                                  <a14:imgEffect>
                                    <a14:sharpenSoften amount="50000"/>
                                  </a14:imgEffect>
                                </a14:imgLayer>
                              </a14:imgProps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0800000">
                          <a:off x="1687232" y="3758400"/>
                          <a:ext cx="2838983" cy="1050346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22" name="Rectangle 21">
                          <a:extLst>
                            <a:ext uri="{FF2B5EF4-FFF2-40B4-BE49-F238E27FC236}">
                              <a16:creationId xmlns:a16="http://schemas.microsoft.com/office/drawing/2014/main" id="{A6990319-FF37-CD45-FCAC-442736913E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52682" y="3427496"/>
                          <a:ext cx="173921" cy="4533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BY" sz="3538"/>
                        </a:p>
                      </p:txBody>
                    </p:sp>
                    <p:sp>
                      <p:nvSpPr>
                        <p:cNvPr id="23" name="Rectangle 22">
                          <a:extLst>
                            <a:ext uri="{FF2B5EF4-FFF2-40B4-BE49-F238E27FC236}">
                              <a16:creationId xmlns:a16="http://schemas.microsoft.com/office/drawing/2014/main" id="{D6923B45-830A-B031-F1B1-26381DFB7A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371274" y="3545618"/>
                          <a:ext cx="173921" cy="22666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BY" sz="3538"/>
                        </a:p>
                      </p:txBody>
                    </p:sp>
                  </p:grpSp>
                  <p:sp>
                    <p:nvSpPr>
                      <p:cNvPr id="20" name="Rectangle 19">
                        <a:extLst>
                          <a:ext uri="{FF2B5EF4-FFF2-40B4-BE49-F238E27FC236}">
                            <a16:creationId xmlns:a16="http://schemas.microsoft.com/office/drawing/2014/main" id="{3830C3E4-BC97-C185-6A46-7A4DAB69F3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67495" y="5774705"/>
                        <a:ext cx="233084" cy="1794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BY" sz="3538"/>
                      </a:p>
                    </p:txBody>
                  </p:sp>
                </p:grp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57217335-A862-CBCE-A40D-8FECB53D7C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0953" y="5721706"/>
                      <a:ext cx="233084" cy="1794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BY" sz="3538" dirty="0"/>
                        <a:t>‸</a:t>
                      </a:r>
                    </a:p>
                  </p:txBody>
                </p:sp>
              </p:grp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AE85BCA8-D8C9-CBDC-EBC6-7C1B86D290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45545" y="5473953"/>
                    <a:ext cx="1548710" cy="0"/>
                  </a:xfrm>
                  <a:prstGeom prst="line">
                    <a:avLst/>
                  </a:prstGeom>
                  <a:ln w="698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Trapezoid 13">
                  <a:extLst>
                    <a:ext uri="{FF2B5EF4-FFF2-40B4-BE49-F238E27FC236}">
                      <a16:creationId xmlns:a16="http://schemas.microsoft.com/office/drawing/2014/main" id="{2E06BB11-FE37-4C15-33EF-B42CAAF77AA6}"/>
                    </a:ext>
                  </a:extLst>
                </p:cNvPr>
                <p:cNvSpPr/>
                <p:nvPr/>
              </p:nvSpPr>
              <p:spPr>
                <a:xfrm rot="16200000">
                  <a:off x="4081451" y="2939339"/>
                  <a:ext cx="266063" cy="743502"/>
                </a:xfrm>
                <a:prstGeom prst="trapezoid">
                  <a:avLst>
                    <a:gd name="adj" fmla="val 30493"/>
                  </a:avLst>
                </a:prstGeom>
                <a:gradFill>
                  <a:gsLst>
                    <a:gs pos="0">
                      <a:schemeClr val="accent1">
                        <a:alpha val="0"/>
                        <a:lumMod val="0"/>
                        <a:lumOff val="100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  <a:gs pos="60000">
                      <a:srgbClr val="0432FF">
                        <a:alpha val="79537"/>
                      </a:srgbClr>
                    </a:gs>
                    <a:gs pos="45000">
                      <a:srgbClr val="0432FF">
                        <a:alpha val="80031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Y" sz="3538"/>
                </a:p>
              </p:txBody>
            </p:sp>
          </p:grpSp>
        </p:grpSp>
        <p:sp>
          <p:nvSpPr>
            <p:cNvPr id="26" name="Trapezoid 25">
              <a:extLst>
                <a:ext uri="{FF2B5EF4-FFF2-40B4-BE49-F238E27FC236}">
                  <a16:creationId xmlns:a16="http://schemas.microsoft.com/office/drawing/2014/main" id="{22419ACB-027C-2487-EFC3-B7D3D1D3A84D}"/>
                </a:ext>
              </a:extLst>
            </p:cNvPr>
            <p:cNvSpPr/>
            <p:nvPr/>
          </p:nvSpPr>
          <p:spPr>
            <a:xfrm rot="5400000">
              <a:off x="11292865" y="4271488"/>
              <a:ext cx="155824" cy="701373"/>
            </a:xfrm>
            <a:prstGeom prst="trapezoid">
              <a:avLst>
                <a:gd name="adj" fmla="val 40243"/>
              </a:avLst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100000">
                  <a:schemeClr val="bg1">
                    <a:alpha val="0"/>
                  </a:schemeClr>
                </a:gs>
                <a:gs pos="60000">
                  <a:srgbClr val="0432FF">
                    <a:alpha val="79537"/>
                  </a:srgbClr>
                </a:gs>
                <a:gs pos="45000">
                  <a:srgbClr val="0432FF">
                    <a:alpha val="80031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Y" sz="3538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AFD9189-57B0-87C0-70F7-794B6D1E607A}"/>
              </a:ext>
            </a:extLst>
          </p:cNvPr>
          <p:cNvGrpSpPr/>
          <p:nvPr/>
        </p:nvGrpSpPr>
        <p:grpSpPr>
          <a:xfrm>
            <a:off x="3733413" y="681127"/>
            <a:ext cx="1569545" cy="1866962"/>
            <a:chOff x="10960292" y="3404661"/>
            <a:chExt cx="1569545" cy="1866962"/>
          </a:xfrm>
        </p:grpSpPr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51810485-70B1-269C-D2AC-8CBCA530B31F}"/>
                </a:ext>
              </a:extLst>
            </p:cNvPr>
            <p:cNvGrpSpPr/>
            <p:nvPr/>
          </p:nvGrpSpPr>
          <p:grpSpPr>
            <a:xfrm>
              <a:off x="11297779" y="3404661"/>
              <a:ext cx="919302" cy="855285"/>
              <a:chOff x="5806145" y="98156"/>
              <a:chExt cx="919302" cy="855285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9112AEFF-275D-BE29-4AA6-298037599131}"/>
                  </a:ext>
                </a:extLst>
              </p:cNvPr>
              <p:cNvGrpSpPr/>
              <p:nvPr/>
            </p:nvGrpSpPr>
            <p:grpSpPr>
              <a:xfrm>
                <a:off x="5806145" y="458038"/>
                <a:ext cx="919302" cy="495403"/>
                <a:chOff x="6569705" y="1055452"/>
                <a:chExt cx="1362872" cy="734439"/>
              </a:xfrm>
            </p:grpSpPr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DF7B7B96-95D8-2C32-42B4-9A4E5D41B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72436" y="1055452"/>
                  <a:ext cx="754114" cy="0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4E68597F-399F-287B-85EF-2491B8E0F7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28329" y="1387507"/>
                      <a:ext cx="338978" cy="40238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BY" sz="1400" dirty="0"/>
                    </a:p>
                  </p:txBody>
                </p:sp>
              </mc:Choice>
              <mc:Fallback xmlns=""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4E68597F-399F-287B-85EF-2491B8E0F7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28329" y="1387507"/>
                      <a:ext cx="338978" cy="402384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22222" r="-11111" b="-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0A5DC92C-3536-0DC6-B7FD-7E22D5A4F7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69705" y="1306374"/>
                  <a:ext cx="1362872" cy="0"/>
                </a:xfrm>
                <a:prstGeom prst="straightConnector1">
                  <a:avLst/>
                </a:prstGeom>
                <a:ln w="5080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E876ADA2-B6F4-1E63-44DA-D50B3F221A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26553" y="1055452"/>
                  <a:ext cx="606024" cy="0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0" name="TextBox 469">
                    <a:extLst>
                      <a:ext uri="{FF2B5EF4-FFF2-40B4-BE49-F238E27FC236}">
                        <a16:creationId xmlns:a16="http://schemas.microsoft.com/office/drawing/2014/main" id="{7AF12C89-07CF-8901-C502-2521DEB54639}"/>
                      </a:ext>
                    </a:extLst>
                  </p:cNvPr>
                  <p:cNvSpPr txBox="1"/>
                  <p:nvPr/>
                </p:nvSpPr>
                <p:spPr>
                  <a:xfrm>
                    <a:off x="5818185" y="112287"/>
                    <a:ext cx="211020" cy="24731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oMath>
                      </m:oMathPara>
                    </a14:m>
                    <a:endParaRPr lang="en-BY" sz="1400" dirty="0"/>
                  </a:p>
                </p:txBody>
              </p:sp>
            </mc:Choice>
            <mc:Fallback xmlns="">
              <p:sp>
                <p:nvSpPr>
                  <p:cNvPr id="470" name="TextBox 469">
                    <a:extLst>
                      <a:ext uri="{FF2B5EF4-FFF2-40B4-BE49-F238E27FC236}">
                        <a16:creationId xmlns:a16="http://schemas.microsoft.com/office/drawing/2014/main" id="{7AF12C89-07CF-8901-C502-2521DEB546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8185" y="112287"/>
                    <a:ext cx="211020" cy="24731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1666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1" name="TextBox 470">
                    <a:extLst>
                      <a:ext uri="{FF2B5EF4-FFF2-40B4-BE49-F238E27FC236}">
                        <a16:creationId xmlns:a16="http://schemas.microsoft.com/office/drawing/2014/main" id="{CB16463E-FD55-ACEB-096A-228015B0030E}"/>
                      </a:ext>
                    </a:extLst>
                  </p:cNvPr>
                  <p:cNvSpPr txBox="1"/>
                  <p:nvPr/>
                </p:nvSpPr>
                <p:spPr>
                  <a:xfrm>
                    <a:off x="6367922" y="98156"/>
                    <a:ext cx="190180" cy="24731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oMath>
                      </m:oMathPara>
                    </a14:m>
                    <a:endParaRPr lang="en-BY" sz="1400" dirty="0"/>
                  </a:p>
                </p:txBody>
              </p:sp>
            </mc:Choice>
            <mc:Fallback xmlns="">
              <p:sp>
                <p:nvSpPr>
                  <p:cNvPr id="471" name="TextBox 470">
                    <a:extLst>
                      <a:ext uri="{FF2B5EF4-FFF2-40B4-BE49-F238E27FC236}">
                        <a16:creationId xmlns:a16="http://schemas.microsoft.com/office/drawing/2014/main" id="{CB16463E-FD55-ACEB-096A-228015B003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7922" y="98156"/>
                    <a:ext cx="190180" cy="24731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18750" r="-12500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B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110B7C5-AB69-995C-F387-D719786FD05F}"/>
                </a:ext>
              </a:extLst>
            </p:cNvPr>
            <p:cNvSpPr/>
            <p:nvPr/>
          </p:nvSpPr>
          <p:spPr>
            <a:xfrm>
              <a:off x="11018169" y="4333534"/>
              <a:ext cx="1468555" cy="580079"/>
            </a:xfrm>
            <a:prstGeom prst="rect">
              <a:avLst/>
            </a:prstGeom>
            <a:solidFill>
              <a:schemeClr val="bg1">
                <a:lumMod val="85000"/>
                <a:alpha val="4549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Y" sz="3538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964F64D-5DA3-E96F-58CA-924D28409AD9}"/>
                </a:ext>
              </a:extLst>
            </p:cNvPr>
            <p:cNvSpPr txBox="1"/>
            <p:nvPr/>
          </p:nvSpPr>
          <p:spPr>
            <a:xfrm>
              <a:off x="10960292" y="4902291"/>
              <a:ext cx="1569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BY" dirty="0"/>
                <a:t>ppKTP crystal</a:t>
              </a: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D10FA557-F3F0-B199-318B-BE6CD2E36B62}"/>
                </a:ext>
              </a:extLst>
            </p:cNvPr>
            <p:cNvSpPr txBox="1"/>
            <p:nvPr/>
          </p:nvSpPr>
          <p:spPr>
            <a:xfrm>
              <a:off x="11187466" y="4395164"/>
              <a:ext cx="11401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Y" sz="2400" dirty="0"/>
                <a:t>SPDC</a:t>
              </a:r>
              <a:endParaRPr lang="en-BY" sz="14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93F5007-B705-5933-F78D-7A55BA7CA6BE}"/>
              </a:ext>
            </a:extLst>
          </p:cNvPr>
          <p:cNvGrpSpPr/>
          <p:nvPr/>
        </p:nvGrpSpPr>
        <p:grpSpPr>
          <a:xfrm>
            <a:off x="3377412" y="2877056"/>
            <a:ext cx="1983423" cy="2085423"/>
            <a:chOff x="10487420" y="7678045"/>
            <a:chExt cx="1983423" cy="2085423"/>
          </a:xfrm>
        </p:grpSpPr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E36B19B8-4CEC-3D80-C91E-AEB995C55122}"/>
                </a:ext>
              </a:extLst>
            </p:cNvPr>
            <p:cNvSpPr/>
            <p:nvPr/>
          </p:nvSpPr>
          <p:spPr>
            <a:xfrm>
              <a:off x="10951794" y="8579328"/>
              <a:ext cx="1468555" cy="580079"/>
            </a:xfrm>
            <a:prstGeom prst="rect">
              <a:avLst/>
            </a:prstGeom>
            <a:solidFill>
              <a:schemeClr val="bg1">
                <a:lumMod val="85000"/>
                <a:alpha val="4549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Y" sz="3538"/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CA501327-1C10-6E72-2BF0-F5F77553D9B6}"/>
                </a:ext>
              </a:extLst>
            </p:cNvPr>
            <p:cNvSpPr txBox="1"/>
            <p:nvPr/>
          </p:nvSpPr>
          <p:spPr>
            <a:xfrm>
              <a:off x="11178117" y="8630706"/>
              <a:ext cx="11401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Y" sz="2400" dirty="0"/>
                <a:t>SPDC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F552B35-9027-CE05-BED9-49CAE1B71C17}"/>
                </a:ext>
              </a:extLst>
            </p:cNvPr>
            <p:cNvGrpSpPr/>
            <p:nvPr/>
          </p:nvGrpSpPr>
          <p:grpSpPr>
            <a:xfrm>
              <a:off x="10487420" y="7678045"/>
              <a:ext cx="1983423" cy="2085423"/>
              <a:chOff x="10487420" y="7678045"/>
              <a:chExt cx="1983423" cy="2085423"/>
            </a:xfrm>
          </p:grpSpPr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FA051229-4363-8910-4C2E-0D39B222C9B7}"/>
                  </a:ext>
                </a:extLst>
              </p:cNvPr>
              <p:cNvSpPr txBox="1"/>
              <p:nvPr/>
            </p:nvSpPr>
            <p:spPr>
              <a:xfrm>
                <a:off x="10487420" y="9117137"/>
                <a:ext cx="19834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BY" dirty="0"/>
                  <a:t>ppKTP crystal</a:t>
                </a:r>
                <a:br>
                  <a:rPr lang="en-BY" dirty="0"/>
                </a:br>
                <a:r>
                  <a:rPr lang="en-BY"/>
                  <a:t> with</a:t>
                </a:r>
                <a:r>
                  <a:rPr lang="en-US" dirty="0"/>
                  <a:t> waveguides</a:t>
                </a:r>
                <a:endParaRPr lang="en-BY" dirty="0"/>
              </a:p>
            </p:txBody>
          </p: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4B3151D1-4F9F-A9E5-6C80-36698A8BD323}"/>
                  </a:ext>
                </a:extLst>
              </p:cNvPr>
              <p:cNvGrpSpPr/>
              <p:nvPr/>
            </p:nvGrpSpPr>
            <p:grpSpPr>
              <a:xfrm>
                <a:off x="11204371" y="7678045"/>
                <a:ext cx="919302" cy="529138"/>
                <a:chOff x="5806145" y="98156"/>
                <a:chExt cx="919302" cy="529138"/>
              </a:xfrm>
            </p:grpSpPr>
            <p:grpSp>
              <p:nvGrpSpPr>
                <p:cNvPr id="482" name="Group 481">
                  <a:extLst>
                    <a:ext uri="{FF2B5EF4-FFF2-40B4-BE49-F238E27FC236}">
                      <a16:creationId xmlns:a16="http://schemas.microsoft.com/office/drawing/2014/main" id="{BDF7D62D-F614-F41E-6BA9-D2BD3446EA35}"/>
                    </a:ext>
                  </a:extLst>
                </p:cNvPr>
                <p:cNvGrpSpPr/>
                <p:nvPr/>
              </p:nvGrpSpPr>
              <p:grpSpPr>
                <a:xfrm>
                  <a:off x="5806145" y="458039"/>
                  <a:ext cx="919302" cy="169255"/>
                  <a:chOff x="6569705" y="1055452"/>
                  <a:chExt cx="1362872" cy="250922"/>
                </a:xfrm>
              </p:grpSpPr>
              <p:cxnSp>
                <p:nvCxnSpPr>
                  <p:cNvPr id="485" name="Straight Arrow Connector 484">
                    <a:extLst>
                      <a:ext uri="{FF2B5EF4-FFF2-40B4-BE49-F238E27FC236}">
                        <a16:creationId xmlns:a16="http://schemas.microsoft.com/office/drawing/2014/main" id="{B8601A8F-3743-B7B6-3B1A-FB9240BF6B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72436" y="1055452"/>
                    <a:ext cx="754114" cy="0"/>
                  </a:xfrm>
                  <a:prstGeom prst="straightConnector1">
                    <a:avLst/>
                  </a:prstGeom>
                  <a:ln w="508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Straight Arrow Connector 486">
                    <a:extLst>
                      <a:ext uri="{FF2B5EF4-FFF2-40B4-BE49-F238E27FC236}">
                        <a16:creationId xmlns:a16="http://schemas.microsoft.com/office/drawing/2014/main" id="{DE5093CC-E232-5268-4DFF-3A74C6BB6F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69705" y="1306374"/>
                    <a:ext cx="1362872" cy="0"/>
                  </a:xfrm>
                  <a:prstGeom prst="straightConnector1">
                    <a:avLst/>
                  </a:prstGeom>
                  <a:ln w="50800">
                    <a:solidFill>
                      <a:srgbClr val="0432F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Straight Arrow Connector 487">
                    <a:extLst>
                      <a:ext uri="{FF2B5EF4-FFF2-40B4-BE49-F238E27FC236}">
                        <a16:creationId xmlns:a16="http://schemas.microsoft.com/office/drawing/2014/main" id="{9A13E15A-CF6E-5F4E-A5E6-AC6BBCB8DF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26553" y="1055452"/>
                    <a:ext cx="606024" cy="0"/>
                  </a:xfrm>
                  <a:prstGeom prst="straightConnector1">
                    <a:avLst/>
                  </a:prstGeom>
                  <a:ln w="508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3" name="TextBox 482">
                      <a:extLst>
                        <a:ext uri="{FF2B5EF4-FFF2-40B4-BE49-F238E27FC236}">
                          <a16:creationId xmlns:a16="http://schemas.microsoft.com/office/drawing/2014/main" id="{E75FA61C-3676-18CF-C75B-17535058C5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18185" y="112287"/>
                      <a:ext cx="211020" cy="24731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sub>
                            </m:sSub>
                          </m:oMath>
                        </m:oMathPara>
                      </a14:m>
                      <a:endParaRPr lang="en-BY" sz="1400" dirty="0"/>
                    </a:p>
                  </p:txBody>
                </p:sp>
              </mc:Choice>
              <mc:Fallback xmlns="">
                <p:sp>
                  <p:nvSpPr>
                    <p:cNvPr id="483" name="TextBox 482">
                      <a:extLst>
                        <a:ext uri="{FF2B5EF4-FFF2-40B4-BE49-F238E27FC236}">
                          <a16:creationId xmlns:a16="http://schemas.microsoft.com/office/drawing/2014/main" id="{E75FA61C-3676-18CF-C75B-17535058C55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8185" y="112287"/>
                      <a:ext cx="211020" cy="247312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22222"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B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4" name="TextBox 483">
                      <a:extLst>
                        <a:ext uri="{FF2B5EF4-FFF2-40B4-BE49-F238E27FC236}">
                          <a16:creationId xmlns:a16="http://schemas.microsoft.com/office/drawing/2014/main" id="{55FFA363-0CFE-1A34-5ED1-A789338C6A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67922" y="98156"/>
                      <a:ext cx="190180" cy="24731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oMath>
                        </m:oMathPara>
                      </a14:m>
                      <a:endParaRPr lang="en-BY" sz="1400" dirty="0"/>
                    </a:p>
                  </p:txBody>
                </p:sp>
              </mc:Choice>
              <mc:Fallback xmlns="">
                <p:sp>
                  <p:nvSpPr>
                    <p:cNvPr id="484" name="TextBox 483">
                      <a:extLst>
                        <a:ext uri="{FF2B5EF4-FFF2-40B4-BE49-F238E27FC236}">
                          <a16:creationId xmlns:a16="http://schemas.microsoft.com/office/drawing/2014/main" id="{55FFA363-0CFE-1A34-5ED1-A789338C6A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67922" y="98156"/>
                      <a:ext cx="190180" cy="247312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8750" r="-6250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B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A518E49-2206-8498-4B51-9E5DB417B567}"/>
              </a:ext>
            </a:extLst>
          </p:cNvPr>
          <p:cNvGrpSpPr/>
          <p:nvPr/>
        </p:nvGrpSpPr>
        <p:grpSpPr>
          <a:xfrm>
            <a:off x="8013668" y="4025662"/>
            <a:ext cx="1342928" cy="999982"/>
            <a:chOff x="3697502" y="10830560"/>
            <a:chExt cx="2237912" cy="166641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973DEF4-D765-4673-6464-C75312E242CC}"/>
                </a:ext>
              </a:extLst>
            </p:cNvPr>
            <p:cNvGrpSpPr/>
            <p:nvPr/>
          </p:nvGrpSpPr>
          <p:grpSpPr>
            <a:xfrm>
              <a:off x="4233348" y="10830560"/>
              <a:ext cx="949239" cy="1198880"/>
              <a:chOff x="4233348" y="10830560"/>
              <a:chExt cx="949239" cy="1198880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D74ABBA-743C-D82D-A902-DC56012E19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3348" y="11074400"/>
                <a:ext cx="0" cy="955040"/>
              </a:xfrm>
              <a:prstGeom prst="straightConnector1">
                <a:avLst/>
              </a:prstGeom>
              <a:ln w="666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096EB9C-E0EE-D8AA-5EDC-7355A81D192F}"/>
                  </a:ext>
                </a:extLst>
              </p:cNvPr>
              <p:cNvSpPr txBox="1"/>
              <p:nvPr/>
            </p:nvSpPr>
            <p:spPr>
              <a:xfrm>
                <a:off x="4429760" y="10830560"/>
                <a:ext cx="7528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x</a:t>
                </a:r>
                <a:endParaRPr lang="en-BY" sz="2400" dirty="0"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F0DAF52-B584-97ED-239B-84EC0E6534EF}"/>
                </a:ext>
              </a:extLst>
            </p:cNvPr>
            <p:cNvGrpSpPr/>
            <p:nvPr/>
          </p:nvGrpSpPr>
          <p:grpSpPr>
            <a:xfrm>
              <a:off x="3697502" y="11551920"/>
              <a:ext cx="2237912" cy="945052"/>
              <a:chOff x="3697502" y="11551920"/>
              <a:chExt cx="2237912" cy="945052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6583AC1-AA84-EDC1-E05E-F1AADD0FA3C5}"/>
                  </a:ext>
                </a:extLst>
              </p:cNvPr>
              <p:cNvGrpSpPr/>
              <p:nvPr/>
            </p:nvGrpSpPr>
            <p:grpSpPr>
              <a:xfrm>
                <a:off x="4233348" y="11551920"/>
                <a:ext cx="1702066" cy="477520"/>
                <a:chOff x="4233348" y="11551920"/>
                <a:chExt cx="1702066" cy="477520"/>
              </a:xfrm>
            </p:grpSpPr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61592B6D-D227-2DF3-8589-218C2A1298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3348" y="12029440"/>
                  <a:ext cx="949239" cy="0"/>
                </a:xfrm>
                <a:prstGeom prst="straightConnector1">
                  <a:avLst/>
                </a:prstGeom>
                <a:ln w="66675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03222D3-86DA-05C7-36E6-2832F5AA7736}"/>
                    </a:ext>
                  </a:extLst>
                </p:cNvPr>
                <p:cNvSpPr txBox="1"/>
                <p:nvPr/>
              </p:nvSpPr>
              <p:spPr>
                <a:xfrm>
                  <a:off x="5182587" y="11551920"/>
                  <a:ext cx="75282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cs typeface="Times New Roman" panose="02020603050405020304" pitchFamily="18" charset="0"/>
                    </a:rPr>
                    <a:t>y</a:t>
                  </a:r>
                  <a:endParaRPr lang="en-BY" sz="2400" dirty="0"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8" name="Donut 47">
                <a:extLst>
                  <a:ext uri="{FF2B5EF4-FFF2-40B4-BE49-F238E27FC236}">
                    <a16:creationId xmlns:a16="http://schemas.microsoft.com/office/drawing/2014/main" id="{E262CE62-49C1-A59C-47E7-AFA77D6F34FA}"/>
                  </a:ext>
                </a:extLst>
              </p:cNvPr>
              <p:cNvSpPr/>
              <p:nvPr/>
            </p:nvSpPr>
            <p:spPr>
              <a:xfrm>
                <a:off x="4035659" y="11829386"/>
                <a:ext cx="400110" cy="400110"/>
              </a:xfrm>
              <a:prstGeom prst="donut">
                <a:avLst>
                  <a:gd name="adj" fmla="val 11511"/>
                </a:avLst>
              </a:prstGeom>
              <a:solidFill>
                <a:srgbClr val="0432FF"/>
              </a:solidFill>
              <a:ln>
                <a:solidFill>
                  <a:srgbClr val="043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Y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5A5B9A2-B1C2-8839-77A9-6E4C930CAC71}"/>
                  </a:ext>
                </a:extLst>
              </p:cNvPr>
              <p:cNvSpPr txBox="1"/>
              <p:nvPr/>
            </p:nvSpPr>
            <p:spPr>
              <a:xfrm>
                <a:off x="3697502" y="12035307"/>
                <a:ext cx="7528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z</a:t>
                </a:r>
                <a:endParaRPr lang="en-BY" sz="2400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C55F5EA-88C1-B47F-3F66-F3D794F9149B}"/>
                  </a:ext>
                </a:extLst>
              </p:cNvPr>
              <p:cNvSpPr/>
              <p:nvPr/>
            </p:nvSpPr>
            <p:spPr>
              <a:xfrm>
                <a:off x="4196701" y="11992794"/>
                <a:ext cx="73292" cy="73292"/>
              </a:xfrm>
              <a:prstGeom prst="ellipse">
                <a:avLst/>
              </a:prstGeom>
              <a:solidFill>
                <a:srgbClr val="0432FF"/>
              </a:solidFill>
              <a:ln>
                <a:solidFill>
                  <a:srgbClr val="043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Y"/>
              </a:p>
            </p:txBody>
          </p:sp>
        </p:grp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30B43C0-99FC-ED4D-0FEE-D91701B7CB02}"/>
              </a:ext>
            </a:extLst>
          </p:cNvPr>
          <p:cNvCxnSpPr>
            <a:cxnSpLocks/>
          </p:cNvCxnSpPr>
          <p:nvPr/>
        </p:nvCxnSpPr>
        <p:spPr>
          <a:xfrm>
            <a:off x="5623299" y="3393562"/>
            <a:ext cx="919302" cy="0"/>
          </a:xfrm>
          <a:prstGeom prst="straightConnector1">
            <a:avLst/>
          </a:prstGeom>
          <a:ln w="508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1462D7B-D8D8-AB6A-AE8D-64898CD50A50}"/>
              </a:ext>
            </a:extLst>
          </p:cNvPr>
          <p:cNvSpPr txBox="1"/>
          <p:nvPr/>
        </p:nvSpPr>
        <p:spPr>
          <a:xfrm>
            <a:off x="1506849" y="8937"/>
            <a:ext cx="5996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Studied System</a:t>
            </a:r>
            <a:endParaRPr lang="en-I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40BCC1-DE00-B8CD-2621-2487466D863E}"/>
              </a:ext>
            </a:extLst>
          </p:cNvPr>
          <p:cNvSpPr txBox="1"/>
          <p:nvPr/>
        </p:nvSpPr>
        <p:spPr>
          <a:xfrm>
            <a:off x="0" y="2775274"/>
            <a:ext cx="2597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Waveguide-based</a:t>
            </a:r>
            <a:endParaRPr lang="en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85CC927-F556-FD5B-6677-799026E05DAA}"/>
                  </a:ext>
                </a:extLst>
              </p:cNvPr>
              <p:cNvSpPr txBox="1"/>
              <p:nvPr/>
            </p:nvSpPr>
            <p:spPr>
              <a:xfrm>
                <a:off x="4411241" y="3458453"/>
                <a:ext cx="228652" cy="271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BY" sz="1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85CC927-F556-FD5B-6677-799026E05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241" y="3458453"/>
                <a:ext cx="228652" cy="271421"/>
              </a:xfrm>
              <a:prstGeom prst="rect">
                <a:avLst/>
              </a:prstGeom>
              <a:blipFill>
                <a:blip r:embed="rId30"/>
                <a:stretch>
                  <a:fillRect l="-21053" r="-5263" b="-1818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C2DF913-3990-F0F8-1AF2-1DD7B3B531D2}"/>
                  </a:ext>
                </a:extLst>
              </p:cNvPr>
              <p:cNvSpPr txBox="1"/>
              <p:nvPr/>
            </p:nvSpPr>
            <p:spPr>
              <a:xfrm>
                <a:off x="5981301" y="3424512"/>
                <a:ext cx="228652" cy="271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BY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C2DF913-3990-F0F8-1AF2-1DD7B3B53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301" y="3424512"/>
                <a:ext cx="228652" cy="271421"/>
              </a:xfrm>
              <a:prstGeom prst="rect">
                <a:avLst/>
              </a:prstGeom>
              <a:blipFill>
                <a:blip r:embed="rId31"/>
                <a:stretch>
                  <a:fillRect l="-15000" r="-5000" b="-1818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CD72E38-1037-7980-BAB5-40CE319E585C}"/>
                  </a:ext>
                </a:extLst>
              </p:cNvPr>
              <p:cNvSpPr txBox="1"/>
              <p:nvPr/>
            </p:nvSpPr>
            <p:spPr>
              <a:xfrm>
                <a:off x="2116161" y="3210983"/>
                <a:ext cx="228652" cy="271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BY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CD72E38-1037-7980-BAB5-40CE319E5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161" y="3210983"/>
                <a:ext cx="228652" cy="271421"/>
              </a:xfrm>
              <a:prstGeom prst="rect">
                <a:avLst/>
              </a:prstGeom>
              <a:blipFill>
                <a:blip r:embed="rId32"/>
                <a:stretch>
                  <a:fillRect l="-15789" r="-10526" b="-130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10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6730333-F5D7-73D3-9270-C8A9EF3AF52D}"/>
              </a:ext>
            </a:extLst>
          </p:cNvPr>
          <p:cNvSpPr/>
          <p:nvPr/>
        </p:nvSpPr>
        <p:spPr>
          <a:xfrm rot="10800000">
            <a:off x="320919" y="728361"/>
            <a:ext cx="482399" cy="3086129"/>
          </a:xfrm>
          <a:custGeom>
            <a:avLst/>
            <a:gdLst>
              <a:gd name="connsiteX0" fmla="*/ 874643 w 874643"/>
              <a:gd name="connsiteY0" fmla="*/ 0 h 4671391"/>
              <a:gd name="connsiteX1" fmla="*/ 636104 w 874643"/>
              <a:gd name="connsiteY1" fmla="*/ 39757 h 4671391"/>
              <a:gd name="connsiteX2" fmla="*/ 576469 w 874643"/>
              <a:gd name="connsiteY2" fmla="*/ 59635 h 4671391"/>
              <a:gd name="connsiteX3" fmla="*/ 496956 w 874643"/>
              <a:gd name="connsiteY3" fmla="*/ 79513 h 4671391"/>
              <a:gd name="connsiteX4" fmla="*/ 437322 w 874643"/>
              <a:gd name="connsiteY4" fmla="*/ 139148 h 4671391"/>
              <a:gd name="connsiteX5" fmla="*/ 397565 w 874643"/>
              <a:gd name="connsiteY5" fmla="*/ 218661 h 4671391"/>
              <a:gd name="connsiteX6" fmla="*/ 318052 w 874643"/>
              <a:gd name="connsiteY6" fmla="*/ 278296 h 4671391"/>
              <a:gd name="connsiteX7" fmla="*/ 258417 w 874643"/>
              <a:gd name="connsiteY7" fmla="*/ 337930 h 4671391"/>
              <a:gd name="connsiteX8" fmla="*/ 218661 w 874643"/>
              <a:gd name="connsiteY8" fmla="*/ 417443 h 4671391"/>
              <a:gd name="connsiteX9" fmla="*/ 159026 w 874643"/>
              <a:gd name="connsiteY9" fmla="*/ 477078 h 4671391"/>
              <a:gd name="connsiteX10" fmla="*/ 119269 w 874643"/>
              <a:gd name="connsiteY10" fmla="*/ 556591 h 4671391"/>
              <a:gd name="connsiteX11" fmla="*/ 79513 w 874643"/>
              <a:gd name="connsiteY11" fmla="*/ 616226 h 4671391"/>
              <a:gd name="connsiteX12" fmla="*/ 39756 w 874643"/>
              <a:gd name="connsiteY12" fmla="*/ 735496 h 4671391"/>
              <a:gd name="connsiteX13" fmla="*/ 0 w 874643"/>
              <a:gd name="connsiteY13" fmla="*/ 874643 h 4671391"/>
              <a:gd name="connsiteX14" fmla="*/ 19878 w 874643"/>
              <a:gd name="connsiteY14" fmla="*/ 1133061 h 4671391"/>
              <a:gd name="connsiteX15" fmla="*/ 79513 w 874643"/>
              <a:gd name="connsiteY15" fmla="*/ 1331843 h 4671391"/>
              <a:gd name="connsiteX16" fmla="*/ 99391 w 874643"/>
              <a:gd name="connsiteY16" fmla="*/ 1391478 h 4671391"/>
              <a:gd name="connsiteX17" fmla="*/ 119269 w 874643"/>
              <a:gd name="connsiteY17" fmla="*/ 1451113 h 4671391"/>
              <a:gd name="connsiteX18" fmla="*/ 159026 w 874643"/>
              <a:gd name="connsiteY18" fmla="*/ 1510748 h 4671391"/>
              <a:gd name="connsiteX19" fmla="*/ 178904 w 874643"/>
              <a:gd name="connsiteY19" fmla="*/ 1570383 h 4671391"/>
              <a:gd name="connsiteX20" fmla="*/ 218661 w 874643"/>
              <a:gd name="connsiteY20" fmla="*/ 1649896 h 4671391"/>
              <a:gd name="connsiteX21" fmla="*/ 238539 w 874643"/>
              <a:gd name="connsiteY21" fmla="*/ 1749287 h 4671391"/>
              <a:gd name="connsiteX22" fmla="*/ 258417 w 874643"/>
              <a:gd name="connsiteY22" fmla="*/ 1828800 h 4671391"/>
              <a:gd name="connsiteX23" fmla="*/ 298174 w 874643"/>
              <a:gd name="connsiteY23" fmla="*/ 2047461 h 4671391"/>
              <a:gd name="connsiteX24" fmla="*/ 318052 w 874643"/>
              <a:gd name="connsiteY24" fmla="*/ 2126974 h 4671391"/>
              <a:gd name="connsiteX25" fmla="*/ 357809 w 874643"/>
              <a:gd name="connsiteY25" fmla="*/ 2305878 h 4671391"/>
              <a:gd name="connsiteX26" fmla="*/ 337930 w 874643"/>
              <a:gd name="connsiteY26" fmla="*/ 2584174 h 4671391"/>
              <a:gd name="connsiteX27" fmla="*/ 298174 w 874643"/>
              <a:gd name="connsiteY27" fmla="*/ 2663687 h 4671391"/>
              <a:gd name="connsiteX28" fmla="*/ 258417 w 874643"/>
              <a:gd name="connsiteY28" fmla="*/ 2782957 h 4671391"/>
              <a:gd name="connsiteX29" fmla="*/ 238539 w 874643"/>
              <a:gd name="connsiteY29" fmla="*/ 2842591 h 4671391"/>
              <a:gd name="connsiteX30" fmla="*/ 178904 w 874643"/>
              <a:gd name="connsiteY30" fmla="*/ 2961861 h 4671391"/>
              <a:gd name="connsiteX31" fmla="*/ 99391 w 874643"/>
              <a:gd name="connsiteY31" fmla="*/ 3101009 h 4671391"/>
              <a:gd name="connsiteX32" fmla="*/ 59635 w 874643"/>
              <a:gd name="connsiteY32" fmla="*/ 3220278 h 4671391"/>
              <a:gd name="connsiteX33" fmla="*/ 39756 w 874643"/>
              <a:gd name="connsiteY33" fmla="*/ 3279913 h 4671391"/>
              <a:gd name="connsiteX34" fmla="*/ 99391 w 874643"/>
              <a:gd name="connsiteY34" fmla="*/ 3737113 h 4671391"/>
              <a:gd name="connsiteX35" fmla="*/ 178904 w 874643"/>
              <a:gd name="connsiteY35" fmla="*/ 3856383 h 4671391"/>
              <a:gd name="connsiteX36" fmla="*/ 318052 w 874643"/>
              <a:gd name="connsiteY36" fmla="*/ 4055165 h 4671391"/>
              <a:gd name="connsiteX37" fmla="*/ 377687 w 874643"/>
              <a:gd name="connsiteY37" fmla="*/ 4154557 h 4671391"/>
              <a:gd name="connsiteX38" fmla="*/ 417443 w 874643"/>
              <a:gd name="connsiteY38" fmla="*/ 4214191 h 4671391"/>
              <a:gd name="connsiteX39" fmla="*/ 437322 w 874643"/>
              <a:gd name="connsiteY39" fmla="*/ 4273826 h 4671391"/>
              <a:gd name="connsiteX40" fmla="*/ 457200 w 874643"/>
              <a:gd name="connsiteY40" fmla="*/ 4671391 h 4671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74643" h="4671391">
                <a:moveTo>
                  <a:pt x="874643" y="0"/>
                </a:moveTo>
                <a:cubicBezTo>
                  <a:pt x="796091" y="11222"/>
                  <a:pt x="713624" y="20377"/>
                  <a:pt x="636104" y="39757"/>
                </a:cubicBezTo>
                <a:cubicBezTo>
                  <a:pt x="615776" y="44839"/>
                  <a:pt x="596616" y="53879"/>
                  <a:pt x="576469" y="59635"/>
                </a:cubicBezTo>
                <a:cubicBezTo>
                  <a:pt x="550200" y="67140"/>
                  <a:pt x="523460" y="72887"/>
                  <a:pt x="496956" y="79513"/>
                </a:cubicBezTo>
                <a:cubicBezTo>
                  <a:pt x="477078" y="99391"/>
                  <a:pt x="453662" y="116272"/>
                  <a:pt x="437322" y="139148"/>
                </a:cubicBezTo>
                <a:cubicBezTo>
                  <a:pt x="420098" y="163261"/>
                  <a:pt x="416850" y="196162"/>
                  <a:pt x="397565" y="218661"/>
                </a:cubicBezTo>
                <a:cubicBezTo>
                  <a:pt x="376004" y="243816"/>
                  <a:pt x="343207" y="256735"/>
                  <a:pt x="318052" y="278296"/>
                </a:cubicBezTo>
                <a:cubicBezTo>
                  <a:pt x="296708" y="296591"/>
                  <a:pt x="278295" y="318052"/>
                  <a:pt x="258417" y="337930"/>
                </a:cubicBezTo>
                <a:cubicBezTo>
                  <a:pt x="245165" y="364434"/>
                  <a:pt x="235885" y="393330"/>
                  <a:pt x="218661" y="417443"/>
                </a:cubicBezTo>
                <a:cubicBezTo>
                  <a:pt x="202321" y="440319"/>
                  <a:pt x="175366" y="454202"/>
                  <a:pt x="159026" y="477078"/>
                </a:cubicBezTo>
                <a:cubicBezTo>
                  <a:pt x="141802" y="501191"/>
                  <a:pt x="133971" y="530862"/>
                  <a:pt x="119269" y="556591"/>
                </a:cubicBezTo>
                <a:cubicBezTo>
                  <a:pt x="107416" y="577334"/>
                  <a:pt x="89216" y="594394"/>
                  <a:pt x="79513" y="616226"/>
                </a:cubicBezTo>
                <a:cubicBezTo>
                  <a:pt x="62493" y="654521"/>
                  <a:pt x="53008" y="695739"/>
                  <a:pt x="39756" y="735496"/>
                </a:cubicBezTo>
                <a:cubicBezTo>
                  <a:pt x="11239" y="821046"/>
                  <a:pt x="24959" y="774805"/>
                  <a:pt x="0" y="874643"/>
                </a:cubicBezTo>
                <a:cubicBezTo>
                  <a:pt x="6626" y="960782"/>
                  <a:pt x="9784" y="1047259"/>
                  <a:pt x="19878" y="1133061"/>
                </a:cubicBezTo>
                <a:cubicBezTo>
                  <a:pt x="25341" y="1179493"/>
                  <a:pt x="68819" y="1299762"/>
                  <a:pt x="79513" y="1331843"/>
                </a:cubicBezTo>
                <a:lnTo>
                  <a:pt x="99391" y="1391478"/>
                </a:lnTo>
                <a:cubicBezTo>
                  <a:pt x="106017" y="1411356"/>
                  <a:pt x="107646" y="1433679"/>
                  <a:pt x="119269" y="1451113"/>
                </a:cubicBezTo>
                <a:lnTo>
                  <a:pt x="159026" y="1510748"/>
                </a:lnTo>
                <a:cubicBezTo>
                  <a:pt x="165652" y="1530626"/>
                  <a:pt x="170650" y="1551124"/>
                  <a:pt x="178904" y="1570383"/>
                </a:cubicBezTo>
                <a:cubicBezTo>
                  <a:pt x="190577" y="1597620"/>
                  <a:pt x="209290" y="1621784"/>
                  <a:pt x="218661" y="1649896"/>
                </a:cubicBezTo>
                <a:cubicBezTo>
                  <a:pt x="229345" y="1681949"/>
                  <a:pt x="231210" y="1716305"/>
                  <a:pt x="238539" y="1749287"/>
                </a:cubicBezTo>
                <a:cubicBezTo>
                  <a:pt x="244465" y="1775956"/>
                  <a:pt x="252490" y="1802131"/>
                  <a:pt x="258417" y="1828800"/>
                </a:cubicBezTo>
                <a:cubicBezTo>
                  <a:pt x="301060" y="2020691"/>
                  <a:pt x="255016" y="1831665"/>
                  <a:pt x="298174" y="2047461"/>
                </a:cubicBezTo>
                <a:cubicBezTo>
                  <a:pt x="303532" y="2074251"/>
                  <a:pt x="312126" y="2100305"/>
                  <a:pt x="318052" y="2126974"/>
                </a:cubicBezTo>
                <a:cubicBezTo>
                  <a:pt x="368514" y="2354054"/>
                  <a:pt x="309337" y="2111999"/>
                  <a:pt x="357809" y="2305878"/>
                </a:cubicBezTo>
                <a:cubicBezTo>
                  <a:pt x="351183" y="2398643"/>
                  <a:pt x="353219" y="2492438"/>
                  <a:pt x="337930" y="2584174"/>
                </a:cubicBezTo>
                <a:cubicBezTo>
                  <a:pt x="333058" y="2613403"/>
                  <a:pt x="309179" y="2636174"/>
                  <a:pt x="298174" y="2663687"/>
                </a:cubicBezTo>
                <a:cubicBezTo>
                  <a:pt x="282610" y="2702597"/>
                  <a:pt x="271669" y="2743200"/>
                  <a:pt x="258417" y="2782957"/>
                </a:cubicBezTo>
                <a:cubicBezTo>
                  <a:pt x="251791" y="2802835"/>
                  <a:pt x="250162" y="2825157"/>
                  <a:pt x="238539" y="2842591"/>
                </a:cubicBezTo>
                <a:cubicBezTo>
                  <a:pt x="162139" y="2957193"/>
                  <a:pt x="228283" y="2846643"/>
                  <a:pt x="178904" y="2961861"/>
                </a:cubicBezTo>
                <a:cubicBezTo>
                  <a:pt x="148638" y="3032482"/>
                  <a:pt x="139320" y="3041115"/>
                  <a:pt x="99391" y="3101009"/>
                </a:cubicBezTo>
                <a:lnTo>
                  <a:pt x="59635" y="3220278"/>
                </a:lnTo>
                <a:lnTo>
                  <a:pt x="39756" y="3279913"/>
                </a:lnTo>
                <a:cubicBezTo>
                  <a:pt x="42438" y="3325498"/>
                  <a:pt x="31254" y="3634907"/>
                  <a:pt x="99391" y="3737113"/>
                </a:cubicBezTo>
                <a:cubicBezTo>
                  <a:pt x="125895" y="3776870"/>
                  <a:pt x="150235" y="3818158"/>
                  <a:pt x="178904" y="3856383"/>
                </a:cubicBezTo>
                <a:cubicBezTo>
                  <a:pt x="233269" y="3928869"/>
                  <a:pt x="269109" y="3973592"/>
                  <a:pt x="318052" y="4055165"/>
                </a:cubicBezTo>
                <a:cubicBezTo>
                  <a:pt x="337930" y="4088296"/>
                  <a:pt x="357210" y="4121793"/>
                  <a:pt x="377687" y="4154557"/>
                </a:cubicBezTo>
                <a:cubicBezTo>
                  <a:pt x="390349" y="4174816"/>
                  <a:pt x="406759" y="4192823"/>
                  <a:pt x="417443" y="4214191"/>
                </a:cubicBezTo>
                <a:cubicBezTo>
                  <a:pt x="426814" y="4232933"/>
                  <a:pt x="430696" y="4253948"/>
                  <a:pt x="437322" y="4273826"/>
                </a:cubicBezTo>
                <a:cubicBezTo>
                  <a:pt x="457935" y="4644867"/>
                  <a:pt x="457200" y="4512181"/>
                  <a:pt x="457200" y="4671391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243F5D-6D9F-7557-42AC-F6879D5EC0F3}"/>
              </a:ext>
            </a:extLst>
          </p:cNvPr>
          <p:cNvGrpSpPr/>
          <p:nvPr/>
        </p:nvGrpSpPr>
        <p:grpSpPr>
          <a:xfrm>
            <a:off x="-258397" y="736504"/>
            <a:ext cx="3631523" cy="2711846"/>
            <a:chOff x="-244752" y="801537"/>
            <a:chExt cx="3631523" cy="271184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A8E262D-8F2A-C24F-3516-1C47A3AD7A93}"/>
                </a:ext>
              </a:extLst>
            </p:cNvPr>
            <p:cNvSpPr/>
            <p:nvPr/>
          </p:nvSpPr>
          <p:spPr>
            <a:xfrm>
              <a:off x="632443" y="1169987"/>
              <a:ext cx="2754328" cy="20957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Y" sz="3538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6AF7965-9C94-D64F-7F23-C55739FC28CB}"/>
                </a:ext>
              </a:extLst>
            </p:cNvPr>
            <p:cNvSpPr/>
            <p:nvPr/>
          </p:nvSpPr>
          <p:spPr>
            <a:xfrm>
              <a:off x="1577560" y="1808756"/>
              <a:ext cx="133360" cy="76788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Y" sz="3538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5E578C6-AA50-E971-49A9-E77656506DAC}"/>
                </a:ext>
              </a:extLst>
            </p:cNvPr>
            <p:cNvSpPr/>
            <p:nvPr/>
          </p:nvSpPr>
          <p:spPr>
            <a:xfrm>
              <a:off x="2316606" y="1800444"/>
              <a:ext cx="133360" cy="76788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Y" sz="3538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602EE2C-879E-06A9-22B6-6E4B7A571237}"/>
                </a:ext>
              </a:extLst>
            </p:cNvPr>
            <p:cNvCxnSpPr>
              <a:cxnSpLocks/>
              <a:endCxn id="3" idx="6"/>
            </p:cNvCxnSpPr>
            <p:nvPr/>
          </p:nvCxnSpPr>
          <p:spPr>
            <a:xfrm flipH="1">
              <a:off x="1710919" y="2192700"/>
              <a:ext cx="597373" cy="1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35436C4-4FBA-93B4-0D02-1A71DCF5FD56}"/>
                </a:ext>
              </a:extLst>
            </p:cNvPr>
            <p:cNvSpPr/>
            <p:nvPr/>
          </p:nvSpPr>
          <p:spPr>
            <a:xfrm rot="5400000">
              <a:off x="1700640" y="1839531"/>
              <a:ext cx="527953" cy="2819752"/>
            </a:xfrm>
            <a:custGeom>
              <a:avLst/>
              <a:gdLst>
                <a:gd name="connsiteX0" fmla="*/ 874643 w 874643"/>
                <a:gd name="connsiteY0" fmla="*/ 0 h 4671391"/>
                <a:gd name="connsiteX1" fmla="*/ 636104 w 874643"/>
                <a:gd name="connsiteY1" fmla="*/ 39757 h 4671391"/>
                <a:gd name="connsiteX2" fmla="*/ 576469 w 874643"/>
                <a:gd name="connsiteY2" fmla="*/ 59635 h 4671391"/>
                <a:gd name="connsiteX3" fmla="*/ 496956 w 874643"/>
                <a:gd name="connsiteY3" fmla="*/ 79513 h 4671391"/>
                <a:gd name="connsiteX4" fmla="*/ 437322 w 874643"/>
                <a:gd name="connsiteY4" fmla="*/ 139148 h 4671391"/>
                <a:gd name="connsiteX5" fmla="*/ 397565 w 874643"/>
                <a:gd name="connsiteY5" fmla="*/ 218661 h 4671391"/>
                <a:gd name="connsiteX6" fmla="*/ 318052 w 874643"/>
                <a:gd name="connsiteY6" fmla="*/ 278296 h 4671391"/>
                <a:gd name="connsiteX7" fmla="*/ 258417 w 874643"/>
                <a:gd name="connsiteY7" fmla="*/ 337930 h 4671391"/>
                <a:gd name="connsiteX8" fmla="*/ 218661 w 874643"/>
                <a:gd name="connsiteY8" fmla="*/ 417443 h 4671391"/>
                <a:gd name="connsiteX9" fmla="*/ 159026 w 874643"/>
                <a:gd name="connsiteY9" fmla="*/ 477078 h 4671391"/>
                <a:gd name="connsiteX10" fmla="*/ 119269 w 874643"/>
                <a:gd name="connsiteY10" fmla="*/ 556591 h 4671391"/>
                <a:gd name="connsiteX11" fmla="*/ 79513 w 874643"/>
                <a:gd name="connsiteY11" fmla="*/ 616226 h 4671391"/>
                <a:gd name="connsiteX12" fmla="*/ 39756 w 874643"/>
                <a:gd name="connsiteY12" fmla="*/ 735496 h 4671391"/>
                <a:gd name="connsiteX13" fmla="*/ 0 w 874643"/>
                <a:gd name="connsiteY13" fmla="*/ 874643 h 4671391"/>
                <a:gd name="connsiteX14" fmla="*/ 19878 w 874643"/>
                <a:gd name="connsiteY14" fmla="*/ 1133061 h 4671391"/>
                <a:gd name="connsiteX15" fmla="*/ 79513 w 874643"/>
                <a:gd name="connsiteY15" fmla="*/ 1331843 h 4671391"/>
                <a:gd name="connsiteX16" fmla="*/ 99391 w 874643"/>
                <a:gd name="connsiteY16" fmla="*/ 1391478 h 4671391"/>
                <a:gd name="connsiteX17" fmla="*/ 119269 w 874643"/>
                <a:gd name="connsiteY17" fmla="*/ 1451113 h 4671391"/>
                <a:gd name="connsiteX18" fmla="*/ 159026 w 874643"/>
                <a:gd name="connsiteY18" fmla="*/ 1510748 h 4671391"/>
                <a:gd name="connsiteX19" fmla="*/ 178904 w 874643"/>
                <a:gd name="connsiteY19" fmla="*/ 1570383 h 4671391"/>
                <a:gd name="connsiteX20" fmla="*/ 218661 w 874643"/>
                <a:gd name="connsiteY20" fmla="*/ 1649896 h 4671391"/>
                <a:gd name="connsiteX21" fmla="*/ 238539 w 874643"/>
                <a:gd name="connsiteY21" fmla="*/ 1749287 h 4671391"/>
                <a:gd name="connsiteX22" fmla="*/ 258417 w 874643"/>
                <a:gd name="connsiteY22" fmla="*/ 1828800 h 4671391"/>
                <a:gd name="connsiteX23" fmla="*/ 298174 w 874643"/>
                <a:gd name="connsiteY23" fmla="*/ 2047461 h 4671391"/>
                <a:gd name="connsiteX24" fmla="*/ 318052 w 874643"/>
                <a:gd name="connsiteY24" fmla="*/ 2126974 h 4671391"/>
                <a:gd name="connsiteX25" fmla="*/ 357809 w 874643"/>
                <a:gd name="connsiteY25" fmla="*/ 2305878 h 4671391"/>
                <a:gd name="connsiteX26" fmla="*/ 337930 w 874643"/>
                <a:gd name="connsiteY26" fmla="*/ 2584174 h 4671391"/>
                <a:gd name="connsiteX27" fmla="*/ 298174 w 874643"/>
                <a:gd name="connsiteY27" fmla="*/ 2663687 h 4671391"/>
                <a:gd name="connsiteX28" fmla="*/ 258417 w 874643"/>
                <a:gd name="connsiteY28" fmla="*/ 2782957 h 4671391"/>
                <a:gd name="connsiteX29" fmla="*/ 238539 w 874643"/>
                <a:gd name="connsiteY29" fmla="*/ 2842591 h 4671391"/>
                <a:gd name="connsiteX30" fmla="*/ 178904 w 874643"/>
                <a:gd name="connsiteY30" fmla="*/ 2961861 h 4671391"/>
                <a:gd name="connsiteX31" fmla="*/ 99391 w 874643"/>
                <a:gd name="connsiteY31" fmla="*/ 3101009 h 4671391"/>
                <a:gd name="connsiteX32" fmla="*/ 59635 w 874643"/>
                <a:gd name="connsiteY32" fmla="*/ 3220278 h 4671391"/>
                <a:gd name="connsiteX33" fmla="*/ 39756 w 874643"/>
                <a:gd name="connsiteY33" fmla="*/ 3279913 h 4671391"/>
                <a:gd name="connsiteX34" fmla="*/ 99391 w 874643"/>
                <a:gd name="connsiteY34" fmla="*/ 3737113 h 4671391"/>
                <a:gd name="connsiteX35" fmla="*/ 178904 w 874643"/>
                <a:gd name="connsiteY35" fmla="*/ 3856383 h 4671391"/>
                <a:gd name="connsiteX36" fmla="*/ 318052 w 874643"/>
                <a:gd name="connsiteY36" fmla="*/ 4055165 h 4671391"/>
                <a:gd name="connsiteX37" fmla="*/ 377687 w 874643"/>
                <a:gd name="connsiteY37" fmla="*/ 4154557 h 4671391"/>
                <a:gd name="connsiteX38" fmla="*/ 417443 w 874643"/>
                <a:gd name="connsiteY38" fmla="*/ 4214191 h 4671391"/>
                <a:gd name="connsiteX39" fmla="*/ 437322 w 874643"/>
                <a:gd name="connsiteY39" fmla="*/ 4273826 h 4671391"/>
                <a:gd name="connsiteX40" fmla="*/ 457200 w 874643"/>
                <a:gd name="connsiteY40" fmla="*/ 4671391 h 467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74643" h="4671391">
                  <a:moveTo>
                    <a:pt x="874643" y="0"/>
                  </a:moveTo>
                  <a:cubicBezTo>
                    <a:pt x="796091" y="11222"/>
                    <a:pt x="713624" y="20377"/>
                    <a:pt x="636104" y="39757"/>
                  </a:cubicBezTo>
                  <a:cubicBezTo>
                    <a:pt x="615776" y="44839"/>
                    <a:pt x="596616" y="53879"/>
                    <a:pt x="576469" y="59635"/>
                  </a:cubicBezTo>
                  <a:cubicBezTo>
                    <a:pt x="550200" y="67140"/>
                    <a:pt x="523460" y="72887"/>
                    <a:pt x="496956" y="79513"/>
                  </a:cubicBezTo>
                  <a:cubicBezTo>
                    <a:pt x="477078" y="99391"/>
                    <a:pt x="453662" y="116272"/>
                    <a:pt x="437322" y="139148"/>
                  </a:cubicBezTo>
                  <a:cubicBezTo>
                    <a:pt x="420098" y="163261"/>
                    <a:pt x="416850" y="196162"/>
                    <a:pt x="397565" y="218661"/>
                  </a:cubicBezTo>
                  <a:cubicBezTo>
                    <a:pt x="376004" y="243816"/>
                    <a:pt x="343207" y="256735"/>
                    <a:pt x="318052" y="278296"/>
                  </a:cubicBezTo>
                  <a:cubicBezTo>
                    <a:pt x="296708" y="296591"/>
                    <a:pt x="278295" y="318052"/>
                    <a:pt x="258417" y="337930"/>
                  </a:cubicBezTo>
                  <a:cubicBezTo>
                    <a:pt x="245165" y="364434"/>
                    <a:pt x="235885" y="393330"/>
                    <a:pt x="218661" y="417443"/>
                  </a:cubicBezTo>
                  <a:cubicBezTo>
                    <a:pt x="202321" y="440319"/>
                    <a:pt x="175366" y="454202"/>
                    <a:pt x="159026" y="477078"/>
                  </a:cubicBezTo>
                  <a:cubicBezTo>
                    <a:pt x="141802" y="501191"/>
                    <a:pt x="133971" y="530862"/>
                    <a:pt x="119269" y="556591"/>
                  </a:cubicBezTo>
                  <a:cubicBezTo>
                    <a:pt x="107416" y="577334"/>
                    <a:pt x="89216" y="594394"/>
                    <a:pt x="79513" y="616226"/>
                  </a:cubicBezTo>
                  <a:cubicBezTo>
                    <a:pt x="62493" y="654521"/>
                    <a:pt x="53008" y="695739"/>
                    <a:pt x="39756" y="735496"/>
                  </a:cubicBezTo>
                  <a:cubicBezTo>
                    <a:pt x="11239" y="821046"/>
                    <a:pt x="24959" y="774805"/>
                    <a:pt x="0" y="874643"/>
                  </a:cubicBezTo>
                  <a:cubicBezTo>
                    <a:pt x="6626" y="960782"/>
                    <a:pt x="9784" y="1047259"/>
                    <a:pt x="19878" y="1133061"/>
                  </a:cubicBezTo>
                  <a:cubicBezTo>
                    <a:pt x="25341" y="1179493"/>
                    <a:pt x="68819" y="1299762"/>
                    <a:pt x="79513" y="1331843"/>
                  </a:cubicBezTo>
                  <a:lnTo>
                    <a:pt x="99391" y="1391478"/>
                  </a:lnTo>
                  <a:cubicBezTo>
                    <a:pt x="106017" y="1411356"/>
                    <a:pt x="107646" y="1433679"/>
                    <a:pt x="119269" y="1451113"/>
                  </a:cubicBezTo>
                  <a:lnTo>
                    <a:pt x="159026" y="1510748"/>
                  </a:lnTo>
                  <a:cubicBezTo>
                    <a:pt x="165652" y="1530626"/>
                    <a:pt x="170650" y="1551124"/>
                    <a:pt x="178904" y="1570383"/>
                  </a:cubicBezTo>
                  <a:cubicBezTo>
                    <a:pt x="190577" y="1597620"/>
                    <a:pt x="209290" y="1621784"/>
                    <a:pt x="218661" y="1649896"/>
                  </a:cubicBezTo>
                  <a:cubicBezTo>
                    <a:pt x="229345" y="1681949"/>
                    <a:pt x="231210" y="1716305"/>
                    <a:pt x="238539" y="1749287"/>
                  </a:cubicBezTo>
                  <a:cubicBezTo>
                    <a:pt x="244465" y="1775956"/>
                    <a:pt x="252490" y="1802131"/>
                    <a:pt x="258417" y="1828800"/>
                  </a:cubicBezTo>
                  <a:cubicBezTo>
                    <a:pt x="301060" y="2020691"/>
                    <a:pt x="255016" y="1831665"/>
                    <a:pt x="298174" y="2047461"/>
                  </a:cubicBezTo>
                  <a:cubicBezTo>
                    <a:pt x="303532" y="2074251"/>
                    <a:pt x="312126" y="2100305"/>
                    <a:pt x="318052" y="2126974"/>
                  </a:cubicBezTo>
                  <a:cubicBezTo>
                    <a:pt x="368514" y="2354054"/>
                    <a:pt x="309337" y="2111999"/>
                    <a:pt x="357809" y="2305878"/>
                  </a:cubicBezTo>
                  <a:cubicBezTo>
                    <a:pt x="351183" y="2398643"/>
                    <a:pt x="353219" y="2492438"/>
                    <a:pt x="337930" y="2584174"/>
                  </a:cubicBezTo>
                  <a:cubicBezTo>
                    <a:pt x="333058" y="2613403"/>
                    <a:pt x="309179" y="2636174"/>
                    <a:pt x="298174" y="2663687"/>
                  </a:cubicBezTo>
                  <a:cubicBezTo>
                    <a:pt x="282610" y="2702597"/>
                    <a:pt x="271669" y="2743200"/>
                    <a:pt x="258417" y="2782957"/>
                  </a:cubicBezTo>
                  <a:cubicBezTo>
                    <a:pt x="251791" y="2802835"/>
                    <a:pt x="250162" y="2825157"/>
                    <a:pt x="238539" y="2842591"/>
                  </a:cubicBezTo>
                  <a:cubicBezTo>
                    <a:pt x="162139" y="2957193"/>
                    <a:pt x="228283" y="2846643"/>
                    <a:pt x="178904" y="2961861"/>
                  </a:cubicBezTo>
                  <a:cubicBezTo>
                    <a:pt x="148638" y="3032482"/>
                    <a:pt x="139320" y="3041115"/>
                    <a:pt x="99391" y="3101009"/>
                  </a:cubicBezTo>
                  <a:lnTo>
                    <a:pt x="59635" y="3220278"/>
                  </a:lnTo>
                  <a:lnTo>
                    <a:pt x="39756" y="3279913"/>
                  </a:lnTo>
                  <a:cubicBezTo>
                    <a:pt x="42438" y="3325498"/>
                    <a:pt x="31254" y="3634907"/>
                    <a:pt x="99391" y="3737113"/>
                  </a:cubicBezTo>
                  <a:cubicBezTo>
                    <a:pt x="125895" y="3776870"/>
                    <a:pt x="150235" y="3818158"/>
                    <a:pt x="178904" y="3856383"/>
                  </a:cubicBezTo>
                  <a:cubicBezTo>
                    <a:pt x="233269" y="3928869"/>
                    <a:pt x="269109" y="3973592"/>
                    <a:pt x="318052" y="4055165"/>
                  </a:cubicBezTo>
                  <a:cubicBezTo>
                    <a:pt x="337930" y="4088296"/>
                    <a:pt x="357210" y="4121793"/>
                    <a:pt x="377687" y="4154557"/>
                  </a:cubicBezTo>
                  <a:cubicBezTo>
                    <a:pt x="390349" y="4174816"/>
                    <a:pt x="406759" y="4192823"/>
                    <a:pt x="417443" y="4214191"/>
                  </a:cubicBezTo>
                  <a:cubicBezTo>
                    <a:pt x="426814" y="4232933"/>
                    <a:pt x="430696" y="4253948"/>
                    <a:pt x="437322" y="4273826"/>
                  </a:cubicBezTo>
                  <a:cubicBezTo>
                    <a:pt x="457935" y="4644867"/>
                    <a:pt x="457200" y="4512181"/>
                    <a:pt x="457200" y="4671391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Y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EC25917-57F1-D140-F297-14ABBD8D0AC9}"/>
                </a:ext>
              </a:extLst>
            </p:cNvPr>
            <p:cNvGrpSpPr/>
            <p:nvPr/>
          </p:nvGrpSpPr>
          <p:grpSpPr>
            <a:xfrm>
              <a:off x="745131" y="1128364"/>
              <a:ext cx="1485809" cy="276999"/>
              <a:chOff x="3857834" y="10810143"/>
              <a:chExt cx="2461491" cy="458894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E3A8C17-BEDE-E1EF-77CC-AF2BC681D7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0086" y="11043418"/>
                <a:ext cx="949239" cy="0"/>
              </a:xfrm>
              <a:prstGeom prst="straightConnector1">
                <a:avLst/>
              </a:prstGeom>
              <a:ln w="317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A0C356-5B91-6AEC-D4FB-AD174C9DF408}"/>
                  </a:ext>
                </a:extLst>
              </p:cNvPr>
              <p:cNvSpPr txBox="1"/>
              <p:nvPr/>
            </p:nvSpPr>
            <p:spPr>
              <a:xfrm>
                <a:off x="3857834" y="10810143"/>
                <a:ext cx="1938703" cy="458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crystal axis</a:t>
                </a:r>
                <a:endParaRPr lang="en-BY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4E9B407-68C4-EAF5-ECF8-D9FAD3EF1B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0734" y="1795871"/>
              <a:ext cx="0" cy="793660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AD45C33-D7E4-E782-3548-5CD20CFAE7C3}"/>
                </a:ext>
              </a:extLst>
            </p:cNvPr>
            <p:cNvSpPr txBox="1"/>
            <p:nvPr/>
          </p:nvSpPr>
          <p:spPr>
            <a:xfrm>
              <a:off x="-244752" y="801537"/>
              <a:ext cx="2098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BY" sz="160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KTP </a:t>
              </a:r>
              <a:r>
                <a:rPr lang="en-BY" sz="1600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crystal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D12BDE1-DA69-C76E-0139-86EF647B6492}"/>
                </a:ext>
              </a:extLst>
            </p:cNvPr>
            <p:cNvSpPr/>
            <p:nvPr/>
          </p:nvSpPr>
          <p:spPr>
            <a:xfrm>
              <a:off x="1680386" y="1808756"/>
              <a:ext cx="133360" cy="76788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Y" sz="3538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9774685-8165-0B26-B557-9DEA3AA19AF4}"/>
                </a:ext>
              </a:extLst>
            </p:cNvPr>
            <p:cNvSpPr/>
            <p:nvPr/>
          </p:nvSpPr>
          <p:spPr>
            <a:xfrm>
              <a:off x="1771830" y="1801575"/>
              <a:ext cx="133360" cy="76788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Y" sz="3538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3CEC7BD-2E71-05EB-6716-318400F0AF40}"/>
                </a:ext>
              </a:extLst>
            </p:cNvPr>
            <p:cNvSpPr/>
            <p:nvPr/>
          </p:nvSpPr>
          <p:spPr>
            <a:xfrm>
              <a:off x="1874656" y="1801575"/>
              <a:ext cx="133360" cy="76788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Y" sz="3538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5274A84-0B13-022B-FAFC-88A197D55595}"/>
                </a:ext>
              </a:extLst>
            </p:cNvPr>
            <p:cNvSpPr/>
            <p:nvPr/>
          </p:nvSpPr>
          <p:spPr>
            <a:xfrm>
              <a:off x="1973858" y="1801575"/>
              <a:ext cx="133360" cy="76788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Y" sz="3538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4DC39E6-B7E6-8E55-E5E2-F2709E99184C}"/>
                </a:ext>
              </a:extLst>
            </p:cNvPr>
            <p:cNvSpPr/>
            <p:nvPr/>
          </p:nvSpPr>
          <p:spPr>
            <a:xfrm>
              <a:off x="2076684" y="1801575"/>
              <a:ext cx="133360" cy="76788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Y" sz="3538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22781FB-019D-D2E2-5BB3-0F30635C7C31}"/>
                </a:ext>
              </a:extLst>
            </p:cNvPr>
            <p:cNvSpPr/>
            <p:nvPr/>
          </p:nvSpPr>
          <p:spPr>
            <a:xfrm>
              <a:off x="2144740" y="1795871"/>
              <a:ext cx="133360" cy="76788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Y" sz="3538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B1D2643-15B2-07CD-4E85-7423154C33BB}"/>
                </a:ext>
              </a:extLst>
            </p:cNvPr>
            <p:cNvSpPr/>
            <p:nvPr/>
          </p:nvSpPr>
          <p:spPr>
            <a:xfrm>
              <a:off x="2230940" y="1795871"/>
              <a:ext cx="133360" cy="76788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Y" sz="3538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AAB9961-2DCF-D534-B8F0-06361C3E11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7560" y="2756365"/>
              <a:ext cx="1170242" cy="2755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280D7D-62BC-5BBF-DF37-857499CA3C3E}"/>
                </a:ext>
              </a:extLst>
            </p:cNvPr>
            <p:cNvSpPr txBox="1"/>
            <p:nvPr/>
          </p:nvSpPr>
          <p:spPr>
            <a:xfrm>
              <a:off x="638544" y="2063942"/>
              <a:ext cx="1080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IL" sz="1400" dirty="0">
                  <a:latin typeface="Arial" panose="020B0604020202020204" pitchFamily="34" charset="0"/>
                  <a:cs typeface="Arial" panose="020B0604020202020204" pitchFamily="34" charset="0"/>
                </a:rPr>
                <a:t>=20 um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4673F-8939-D1DB-6932-A2103F2ED9E9}"/>
                </a:ext>
              </a:extLst>
            </p:cNvPr>
            <p:cNvSpPr txBox="1"/>
            <p:nvPr/>
          </p:nvSpPr>
          <p:spPr>
            <a:xfrm>
              <a:off x="1597123" y="2772866"/>
              <a:ext cx="1400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w = </a:t>
              </a:r>
              <a:r>
                <a:rPr lang="en-IL" sz="1400" dirty="0">
                  <a:latin typeface="Arial" panose="020B0604020202020204" pitchFamily="34" charset="0"/>
                  <a:cs typeface="Arial" panose="020B0604020202020204" pitchFamily="34" charset="0"/>
                </a:rPr>
                <a:t>4-40 um</a:t>
              </a:r>
              <a:endParaRPr lang="en-IL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492A7CF-161E-2806-D00D-4563DA709025}"/>
              </a:ext>
            </a:extLst>
          </p:cNvPr>
          <p:cNvSpPr/>
          <p:nvPr/>
        </p:nvSpPr>
        <p:spPr>
          <a:xfrm>
            <a:off x="1548691" y="1713900"/>
            <a:ext cx="1170242" cy="8072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430EEC-73F3-F97C-DA47-C6252392AD09}"/>
              </a:ext>
            </a:extLst>
          </p:cNvPr>
          <p:cNvSpPr txBox="1"/>
          <p:nvPr/>
        </p:nvSpPr>
        <p:spPr>
          <a:xfrm>
            <a:off x="1718296" y="168581"/>
            <a:ext cx="5799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Input Parameters</a:t>
            </a:r>
            <a:endParaRPr lang="en-I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A391448-E1A0-9A64-FF0F-C2D7E0245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725" y="854793"/>
            <a:ext cx="4927600" cy="3492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DE33796-E98A-3346-06C3-86C8E8997BA2}"/>
                  </a:ext>
                </a:extLst>
              </p:cNvPr>
              <p:cNvSpPr txBox="1"/>
              <p:nvPr/>
            </p:nvSpPr>
            <p:spPr>
              <a:xfrm>
                <a:off x="1773924" y="1957455"/>
                <a:ext cx="5565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defect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DE33796-E98A-3346-06C3-86C8E8997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924" y="1957455"/>
                <a:ext cx="556542" cy="369332"/>
              </a:xfrm>
              <a:prstGeom prst="rect">
                <a:avLst/>
              </a:prstGeom>
              <a:blipFill>
                <a:blip r:embed="rId4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6FB538-6BBB-2532-5064-975541C23261}"/>
                  </a:ext>
                </a:extLst>
              </p:cNvPr>
              <p:cNvSpPr txBox="1"/>
              <p:nvPr/>
            </p:nvSpPr>
            <p:spPr>
              <a:xfrm>
                <a:off x="2881114" y="4297877"/>
                <a:ext cx="6512362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Degenerate SPDC: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IL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780 nm,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IL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1560 nm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6FB538-6BBB-2532-5064-975541C23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114" y="4297877"/>
                <a:ext cx="6512362" cy="390748"/>
              </a:xfrm>
              <a:prstGeom prst="rect">
                <a:avLst/>
              </a:prstGeom>
              <a:blipFill>
                <a:blip r:embed="rId5"/>
                <a:stretch>
                  <a:fillRect t="-9375" b="-1562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3CA1BB2-D7A5-7875-2C15-390039173366}"/>
                  </a:ext>
                </a:extLst>
              </p:cNvPr>
              <p:cNvSpPr txBox="1"/>
              <p:nvPr/>
            </p:nvSpPr>
            <p:spPr>
              <a:xfrm>
                <a:off x="2583506" y="1155664"/>
                <a:ext cx="7934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bulk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3CA1BB2-D7A5-7875-2C15-390039173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506" y="1155664"/>
                <a:ext cx="79341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744789D2-380F-003D-AF92-6FFE6DB328A9}"/>
              </a:ext>
            </a:extLst>
          </p:cNvPr>
          <p:cNvSpPr txBox="1"/>
          <p:nvPr/>
        </p:nvSpPr>
        <p:spPr>
          <a:xfrm>
            <a:off x="168029" y="4754046"/>
            <a:ext cx="88079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[1] K. Kato and E. Takaoka, </a:t>
            </a:r>
            <a:r>
              <a:rPr lang="en-US" sz="110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Sellmeier</a:t>
            </a:r>
            <a:r>
              <a:rPr lang="en-US" sz="11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Thermo-Optic Dispersion Formulas for KTP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Appl. Opt., AO </a:t>
            </a:r>
            <a:r>
              <a:rPr lang="en-US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41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5040 (2002).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4F497DC-C495-B180-7217-CBEB055F30EC}"/>
                  </a:ext>
                </a:extLst>
              </p:cNvPr>
              <p:cNvSpPr txBox="1"/>
              <p:nvPr/>
            </p:nvSpPr>
            <p:spPr>
              <a:xfrm>
                <a:off x="343675" y="3024857"/>
                <a:ext cx="3607040" cy="1311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bulk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defect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bulk</m:t>
                        </m:r>
                      </m:sub>
                    </m:sSub>
                  </m:oMath>
                </a14:m>
                <a:r>
                  <a:rPr lang="en-IL" dirty="0"/>
                  <a:t>+</a:t>
                </a:r>
                <a:r>
                  <a:rPr lang="el-GR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IL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IL" dirty="0">
                    <a:latin typeface="Arial" panose="020B0604020202020204" pitchFamily="34" charset="0"/>
                    <a:cs typeface="Arial" panose="020B0604020202020204" pitchFamily="34" charset="0"/>
                  </a:rPr>
                  <a:t>=0.001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4F497DC-C495-B180-7217-CBEB055F3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75" y="3024857"/>
                <a:ext cx="3607040" cy="1311706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267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24B566-DDED-F0D8-B981-C6CA4A1FAC9F}"/>
              </a:ext>
            </a:extLst>
          </p:cNvPr>
          <p:cNvSpPr txBox="1"/>
          <p:nvPr/>
        </p:nvSpPr>
        <p:spPr>
          <a:xfrm>
            <a:off x="534390" y="153781"/>
            <a:ext cx="8075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Calculated Eigenmodes</a:t>
            </a:r>
            <a:endParaRPr lang="en-I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graph with red dots&#10;&#10;Description automatically generated">
            <a:extLst>
              <a:ext uri="{FF2B5EF4-FFF2-40B4-BE49-F238E27FC236}">
                <a16:creationId xmlns:a16="http://schemas.microsoft.com/office/drawing/2014/main" id="{26354ACC-920F-AA92-3389-39835F32A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540" y="738556"/>
            <a:ext cx="5911286" cy="19215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69A19B-6959-125A-8CE5-6AC67449524B}"/>
              </a:ext>
            </a:extLst>
          </p:cNvPr>
          <p:cNvSpPr txBox="1"/>
          <p:nvPr/>
        </p:nvSpPr>
        <p:spPr>
          <a:xfrm>
            <a:off x="237506" y="1663809"/>
            <a:ext cx="20188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sz="1400" dirty="0">
                <a:latin typeface="Arial" panose="020B0604020202020204" pitchFamily="34" charset="0"/>
                <a:cs typeface="Arial" panose="020B0604020202020204" pitchFamily="34" charset="0"/>
              </a:rPr>
              <a:t>Type-II SPDC is assumed, signal and idler are orthogonally polarized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sz="1400" dirty="0">
                <a:latin typeface="Arial" panose="020B0604020202020204" pitchFamily="34" charset="0"/>
                <a:cs typeface="Arial" panose="020B0604020202020204" pitchFamily="34" charset="0"/>
              </a:rPr>
              <a:t>Pump and signal are H-polarized, idler is V-polarized</a:t>
            </a:r>
          </a:p>
        </p:txBody>
      </p:sp>
      <p:pic>
        <p:nvPicPr>
          <p:cNvPr id="12" name="Picture 11" descr="A diagram of a blue circle with a rainbow colored rectangle&#10;&#10;Description automatically generated with medium confidence">
            <a:extLst>
              <a:ext uri="{FF2B5EF4-FFF2-40B4-BE49-F238E27FC236}">
                <a16:creationId xmlns:a16="http://schemas.microsoft.com/office/drawing/2014/main" id="{D93E4F85-F569-3C57-72F5-77291B6E5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540" y="2788784"/>
            <a:ext cx="6015889" cy="220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24B566-DDED-F0D8-B981-C6CA4A1FAC9F}"/>
              </a:ext>
            </a:extLst>
          </p:cNvPr>
          <p:cNvSpPr txBox="1"/>
          <p:nvPr/>
        </p:nvSpPr>
        <p:spPr>
          <a:xfrm>
            <a:off x="534390" y="153781"/>
            <a:ext cx="8075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Estimation of SPDC efficiency</a:t>
            </a:r>
            <a:endParaRPr lang="en-I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B6BE9C-7339-B512-197A-C538CA22F138}"/>
              </a:ext>
            </a:extLst>
          </p:cNvPr>
          <p:cNvSpPr txBox="1"/>
          <p:nvPr/>
        </p:nvSpPr>
        <p:spPr>
          <a:xfrm>
            <a:off x="6080168" y="4220278"/>
            <a:ext cx="30638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[1] M. </a:t>
            </a:r>
            <a:r>
              <a:rPr lang="en-US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Fiorentino</a:t>
            </a:r>
            <a:r>
              <a:rPr lang="en-US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et al., “Spontaneous parametric down-conversion in periodically poled KTP waveguides and bulk crystals,” </a:t>
            </a:r>
            <a:r>
              <a:rPr lang="en-US" sz="11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Opt. Express</a:t>
            </a:r>
            <a:r>
              <a:rPr lang="en-US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vol. 15, no. 12, p. 7479, 2007</a:t>
            </a:r>
            <a:endParaRPr lang="en-IL" sz="1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B0608C71-4CC0-3A4F-C961-C3B61779B0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7664449"/>
                  </p:ext>
                </p:extLst>
              </p:nvPr>
            </p:nvGraphicFramePr>
            <p:xfrm>
              <a:off x="202086" y="1974917"/>
              <a:ext cx="5640574" cy="276885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5200">
                      <a:extLst>
                        <a:ext uri="{9D8B030D-6E8A-4147-A177-3AD203B41FA5}">
                          <a16:colId xmlns:a16="http://schemas.microsoft.com/office/drawing/2014/main" val="2464086265"/>
                        </a:ext>
                      </a:extLst>
                    </a:gridCol>
                    <a:gridCol w="4275374">
                      <a:extLst>
                        <a:ext uri="{9D8B030D-6E8A-4147-A177-3AD203B41FA5}">
                          <a16:colId xmlns:a16="http://schemas.microsoft.com/office/drawing/2014/main" val="103842641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1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Symbol</a:t>
                          </a:r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Description</a:t>
                          </a:r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057407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L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sz="11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Efficiency of coupling pump light to the waveguide mode</a:t>
                          </a:r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432249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L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Collection efficiency of the signal photons to the detection system</a:t>
                          </a:r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460860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L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spd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Single photon detector efficiency</a:t>
                          </a:r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00348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L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Pump power</a:t>
                          </a:r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5694821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L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Refractive index of the crystal at pump, signal, idler frequency</a:t>
                          </a:r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6257087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L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Propagation constants of pump, signal, idler modes</a:t>
                          </a:r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509960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L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Normalized field profiles</a:t>
                          </a:r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723790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L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 of signal, idler photons</a:t>
                          </a:r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424545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L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Central frequency of the pump filter</a:t>
                          </a:r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4586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oMath>
                            </m:oMathPara>
                          </a14:m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Passband of the pump filter</a:t>
                          </a:r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810021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Effective nonlinear coefficient</a:t>
                          </a:r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444293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Length of the waveguide</a:t>
                          </a:r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444105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oMath>
                            </m:oMathPara>
                          </a14:m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Poling period</a:t>
                          </a:r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6356675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Speed of light in vacuum</a:t>
                          </a:r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684888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L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Vacuum permittivity</a:t>
                          </a:r>
                          <a:endParaRPr lang="en-IL" sz="11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153133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B0608C71-4CC0-3A4F-C961-C3B61779B0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7664449"/>
                  </p:ext>
                </p:extLst>
              </p:nvPr>
            </p:nvGraphicFramePr>
            <p:xfrm>
              <a:off x="202086" y="1974917"/>
              <a:ext cx="5640574" cy="277945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5200">
                      <a:extLst>
                        <a:ext uri="{9D8B030D-6E8A-4147-A177-3AD203B41FA5}">
                          <a16:colId xmlns:a16="http://schemas.microsoft.com/office/drawing/2014/main" val="2464086265"/>
                        </a:ext>
                      </a:extLst>
                    </a:gridCol>
                    <a:gridCol w="4275374">
                      <a:extLst>
                        <a:ext uri="{9D8B030D-6E8A-4147-A177-3AD203B41FA5}">
                          <a16:colId xmlns:a16="http://schemas.microsoft.com/office/drawing/2014/main" val="1038426411"/>
                        </a:ext>
                      </a:extLst>
                    </a:gridCol>
                  </a:tblGrid>
                  <a:tr h="167640">
                    <a:tc>
                      <a:txBody>
                        <a:bodyPr/>
                        <a:lstStyle/>
                        <a:p>
                          <a:r>
                            <a:rPr lang="en-US" sz="1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Symbol</a:t>
                          </a:r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Description</a:t>
                          </a:r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05740795"/>
                      </a:ext>
                    </a:extLst>
                  </a:tr>
                  <a:tr h="182626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106667" r="-314815" b="-13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Efficiency of coupling pump light to the waveguide mode</a:t>
                          </a:r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43224912"/>
                      </a:ext>
                    </a:extLst>
                  </a:tr>
                  <a:tr h="16764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238462" r="-314815" b="-14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Collection efficiency of the signal photons to the detection system</a:t>
                          </a:r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46086038"/>
                      </a:ext>
                    </a:extLst>
                  </a:tr>
                  <a:tr h="182626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314286" r="-314815" b="-12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Single photon detector efficiency</a:t>
                          </a:r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00348715"/>
                      </a:ext>
                    </a:extLst>
                  </a:tr>
                  <a:tr h="182626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386667" r="-314815" b="-10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Pump power</a:t>
                          </a:r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56948214"/>
                      </a:ext>
                    </a:extLst>
                  </a:tr>
                  <a:tr h="182626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521429" r="-314815" b="-10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Refractive index of the crystal at pump, signal, idler frequency</a:t>
                          </a:r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62570872"/>
                      </a:ext>
                    </a:extLst>
                  </a:tr>
                  <a:tr h="182626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580000" r="-314815" b="-8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Propagation constants of pump, signal, idler modes</a:t>
                          </a:r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50996024"/>
                      </a:ext>
                    </a:extLst>
                  </a:tr>
                  <a:tr h="182626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728571" r="-314815" b="-8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Normalized field profiles</a:t>
                          </a:r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72379008"/>
                      </a:ext>
                    </a:extLst>
                  </a:tr>
                  <a:tr h="174943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828571" r="-314815" b="-7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 of signal, idler photons</a:t>
                          </a:r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4245451"/>
                      </a:ext>
                    </a:extLst>
                  </a:tr>
                  <a:tr h="16764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1000000" r="-314815" b="-67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Central frequency of the pump filter</a:t>
                          </a:r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45863410"/>
                      </a:ext>
                    </a:extLst>
                  </a:tr>
                  <a:tr h="16764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1021429" r="-314815" b="-5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Passband of the pump filter</a:t>
                          </a:r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81002122"/>
                      </a:ext>
                    </a:extLst>
                  </a:tr>
                  <a:tr h="16764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1207692" r="-314815" b="-4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Effective nonlinear coefficient</a:t>
                          </a:r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44429305"/>
                      </a:ext>
                    </a:extLst>
                  </a:tr>
                  <a:tr h="16764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1307692" r="-314815" b="-3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Length of the waveguide</a:t>
                          </a:r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44410561"/>
                      </a:ext>
                    </a:extLst>
                  </a:tr>
                  <a:tr h="16764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1407692" r="-314815" b="-2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Poling period</a:t>
                          </a:r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63566754"/>
                      </a:ext>
                    </a:extLst>
                  </a:tr>
                  <a:tr h="16764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1400000" r="-314815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Speed of light in vacuum</a:t>
                          </a:r>
                          <a:endParaRPr lang="en-IL" sz="11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68488862"/>
                      </a:ext>
                    </a:extLst>
                  </a:tr>
                  <a:tr h="16764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1615385" r="-314815" b="-6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Vacuum permittivity</a:t>
                          </a:r>
                          <a:endParaRPr lang="en-IL" sz="11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153133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60C013-F656-5C2F-5551-4321930C7B9E}"/>
                  </a:ext>
                </a:extLst>
              </p:cNvPr>
              <p:cNvSpPr txBox="1"/>
              <p:nvPr/>
            </p:nvSpPr>
            <p:spPr>
              <a:xfrm>
                <a:off x="0" y="907347"/>
                <a:ext cx="5937250" cy="8807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L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L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L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IL" sz="1600" i="0">
                              <a:latin typeface="Cambria Math" panose="02040503050406030204" pitchFamily="18" charset="0"/>
                            </a:rPr>
                            <m:t>WG</m:t>
                          </m:r>
                        </m:sup>
                      </m:sSubSup>
                      <m:r>
                        <a:rPr lang="en-IL" sz="16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IL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IL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L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L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L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IL" sz="1600" i="0">
                              <a:latin typeface="Cambria Math" panose="02040503050406030204" pitchFamily="18" charset="0"/>
                            </a:rPr>
                            <m:t>Δ</m:t>
                          </m:r>
                          <m:f>
                            <m:fPr>
                              <m:type m:val="lin"/>
                              <m:ctrlPr>
                                <a:rPr lang="en-IL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L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IL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sSub>
                            <m:sSubPr>
                              <m:ctrlPr>
                                <a:rPr lang="en-IL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L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L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L" sz="16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IL" sz="1600" i="0">
                              <a:latin typeface="Cambria Math" panose="02040503050406030204" pitchFamily="18" charset="0"/>
                            </a:rPr>
                            <m:t>Δ</m:t>
                          </m:r>
                          <m:f>
                            <m:fPr>
                              <m:type m:val="lin"/>
                              <m:ctrlPr>
                                <a:rPr lang="en-IL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L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IL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f>
                            <m:fPr>
                              <m:ctrlPr>
                                <a:rPr lang="en-IL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L" sz="1600" i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  <m:sSup>
                                <m:sSupPr>
                                  <m:ctrlPr>
                                    <a:rPr lang="en-IL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L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IL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IL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L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IL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IL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IL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L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IL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IL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L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IL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L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IL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IL" sz="16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L" sz="1600" i="1">
                                              <a:latin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L" sz="1600" i="0">
                                              <a:latin typeface="Cambria Math" panose="02040503050406030204" pitchFamily="18" charset="0"/>
                                            </a:rPr>
                                            <m:t>spd</m:t>
                                          </m:r>
                                        </m:sub>
                                      </m:sSub>
                                      <m:r>
                                        <a:rPr lang="en-IL" sz="1600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IL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IL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IL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L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IL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L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IL" sz="16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L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L" sz="16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IL" sz="16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L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L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IL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L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L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IL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L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L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IL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L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L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L" sz="16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IL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L" sz="1600" i="0">
                                  <a:latin typeface="Cambria Math" panose="02040503050406030204" pitchFamily="18" charset="0"/>
                                </a:rPr>
                                <m:t>sinc</m:t>
                              </m:r>
                            </m:e>
                            <m:sup>
                              <m:r>
                                <a:rPr lang="en-IL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IL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L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IL" sz="1600" i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IL" sz="1600" i="1">
                                      <a:latin typeface="Cambria Math" panose="02040503050406030204" pitchFamily="18" charset="0"/>
                                    </a:rPr>
                                    <m:t>𝑘𝐿</m:t>
                                  </m:r>
                                </m:num>
                                <m:den>
                                  <m:r>
                                    <a:rPr lang="en-IL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IL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L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L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L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L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60C013-F656-5C2F-5551-4321930C7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7347"/>
                <a:ext cx="5937250" cy="880754"/>
              </a:xfrm>
              <a:prstGeom prst="rect">
                <a:avLst/>
              </a:prstGeom>
              <a:blipFill>
                <a:blip r:embed="rId4"/>
                <a:stretch>
                  <a:fillRect t="-95714" b="-1471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B4B99D-FB65-AF2A-E358-6AB3A3C6A0DB}"/>
                  </a:ext>
                </a:extLst>
              </p:cNvPr>
              <p:cNvSpPr txBox="1"/>
              <p:nvPr/>
            </p:nvSpPr>
            <p:spPr>
              <a:xfrm>
                <a:off x="6080168" y="1043601"/>
                <a:ext cx="3063832" cy="18181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L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L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IL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L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L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limLoc m:val="subSup"/>
                                <m:supHide m:val="on"/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IL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  <m:sup/>
                              <m:e>
                                <m:r>
                                  <a:rPr lang="en-IL" i="1">
                                    <a:latin typeface="Cambria Math" panose="02040503050406030204" pitchFamily="18" charset="0"/>
                                  </a:rPr>
                                  <m:t>𝑑𝑥𝑑𝑦</m:t>
                                </m:r>
                              </m:e>
                            </m:nary>
                            <m:r>
                              <a:rPr lang="en-IL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IL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L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IL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IL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L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IL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L" i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IL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L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IL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IL" i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IL" i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IL" dirty="0"/>
                  <a:t>,</a:t>
                </a:r>
              </a:p>
              <a:p>
                <a:pPr algn="ctr"/>
                <a:endParaRPr lang="en-IL" dirty="0"/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IL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 (Body CS)"/>
                          </a:rPr>
                          <m:t>𝐴</m:t>
                        </m:r>
                      </m:sub>
                      <m:sup/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 (Body CS)"/>
                          </a:rPr>
                          <m:t>𝑑𝑥𝑑𝑦</m:t>
                        </m:r>
                      </m:e>
                    </m:nary>
                    <m:sSup>
                      <m:sSupPr>
                        <m:ctrlPr>
                          <a:rPr lang="en-IL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L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L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 (Body CS)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 (Body CS)"/>
                                  </a:rPr>
                                  <m:t>𝑝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 (Body CS)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 (Body CS)"/>
                                  </a:rPr>
                                  <m:t>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 (Body CS)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 (Body CS)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 (Body CS)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 (Body CS)"/>
                      </a:rPr>
                      <m:t>=1</m:t>
                    </m:r>
                  </m:oMath>
                </a14:m>
                <a:r>
                  <a:rPr lang="en-IL" dirty="0">
                    <a:effectLst/>
                  </a:rPr>
                  <a:t>, </a:t>
                </a:r>
                <a:endParaRPr lang="en-IL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subSup"/>
                                  <m:supHide m:val="on"/>
                                  <m:ctrlPr>
                                    <a:rPr lang="en-IL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L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/>
                                <m:e>
                                  <m:r>
                                    <a:rPr lang="en-IL" i="1">
                                      <a:latin typeface="Cambria Math" panose="02040503050406030204" pitchFamily="18" charset="0"/>
                                    </a:rPr>
                                    <m:t>𝑑𝑥𝑑𝑦</m:t>
                                  </m:r>
                                </m:e>
                              </m:nary>
                              <m:r>
                                <a:rPr lang="en-IL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L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L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IL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L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out</m:t>
                                  </m:r>
                                </m:sub>
                                <m:sup>
                                  <m:r>
                                    <a:rPr lang="en-IL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B4B99D-FB65-AF2A-E358-6AB3A3C6A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168" y="1043601"/>
                <a:ext cx="3063832" cy="1818190"/>
              </a:xfrm>
              <a:prstGeom prst="rect">
                <a:avLst/>
              </a:prstGeom>
              <a:blipFill>
                <a:blip r:embed="rId5"/>
                <a:stretch>
                  <a:fillRect t="-25000" b="-902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DAEE5A-C1F2-D4AB-272C-9C46B593759B}"/>
                  </a:ext>
                </a:extLst>
              </p:cNvPr>
              <p:cNvSpPr txBox="1"/>
              <p:nvPr/>
            </p:nvSpPr>
            <p:spPr>
              <a:xfrm>
                <a:off x="6169232" y="3367134"/>
                <a:ext cx="2772682" cy="7327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L" sz="1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L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IL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IL" sz="1800" i="0">
                                  <a:latin typeface="Cambria Math" panose="02040503050406030204" pitchFamily="18" charset="0"/>
                                </a:rPr>
                                <m:t>WG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I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L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DAEE5A-C1F2-D4AB-272C-9C46B5937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232" y="3367134"/>
                <a:ext cx="2772682" cy="7327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B3AC97-01FE-AAB2-0152-872DA232C92E}"/>
                  </a:ext>
                </a:extLst>
              </p:cNvPr>
              <p:cNvSpPr txBox="1"/>
              <p:nvPr/>
            </p:nvSpPr>
            <p:spPr>
              <a:xfrm>
                <a:off x="5892767" y="2986068"/>
                <a:ext cx="3147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L" dirty="0">
                    <a:latin typeface="Arial" panose="020B0604020202020204" pitchFamily="34" charset="0"/>
                    <a:cs typeface="Arial" panose="020B0604020202020204" pitchFamily="34" charset="0"/>
                  </a:rPr>
                  <a:t>We define a merit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IL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B3AC97-01FE-AAB2-0152-872DA232C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767" y="2986068"/>
                <a:ext cx="3147483" cy="369332"/>
              </a:xfrm>
              <a:prstGeom prst="rect">
                <a:avLst/>
              </a:prstGeom>
              <a:blipFill>
                <a:blip r:embed="rId7"/>
                <a:stretch>
                  <a:fillRect l="-2016" t="-13793" b="-2758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65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24B566-DDED-F0D8-B981-C6CA4A1FAC9F}"/>
              </a:ext>
            </a:extLst>
          </p:cNvPr>
          <p:cNvSpPr txBox="1"/>
          <p:nvPr/>
        </p:nvSpPr>
        <p:spPr>
          <a:xfrm>
            <a:off x="534390" y="153781"/>
            <a:ext cx="8075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L" sz="3200" dirty="0">
                <a:latin typeface="Arial" panose="020B0604020202020204" pitchFamily="34" charset="0"/>
                <a:cs typeface="Arial" panose="020B0604020202020204" pitchFamily="34" charset="0"/>
              </a:rPr>
              <a:t>Estimation of SPDC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4D6760-77F4-01F0-5F7A-32A9F32120E9}"/>
                  </a:ext>
                </a:extLst>
              </p:cNvPr>
              <p:cNvSpPr txBox="1"/>
              <p:nvPr/>
            </p:nvSpPr>
            <p:spPr>
              <a:xfrm>
                <a:off x="296883" y="1188796"/>
                <a:ext cx="37604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L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Based on calculated modes we have estimated interaction effective area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sub>
                    </m:sSub>
                  </m:oMath>
                </a14:m>
                <a:endParaRPr lang="en-IL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4D6760-77F4-01F0-5F7A-32A9F3212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83" y="1188796"/>
                <a:ext cx="3760483" cy="523220"/>
              </a:xfrm>
              <a:prstGeom prst="rect">
                <a:avLst/>
              </a:prstGeom>
              <a:blipFill>
                <a:blip r:embed="rId2"/>
                <a:stretch>
                  <a:fillRect l="-337" t="-2381" b="-95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9E94FB-CC92-F513-F681-725782DADBE5}"/>
                  </a:ext>
                </a:extLst>
              </p:cNvPr>
              <p:cNvSpPr txBox="1"/>
              <p:nvPr/>
            </p:nvSpPr>
            <p:spPr>
              <a:xfrm>
                <a:off x="296882" y="2224400"/>
                <a:ext cx="3760483" cy="1202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We have calculated coupling efficiencies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coupling of the pump mode to the mode of Thorlabs SMF 780HP fiber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the signal and idler modes to the mode of Corning SMF-28 fiber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9E94FB-CC92-F513-F681-725782DAD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82" y="2224400"/>
                <a:ext cx="3760483" cy="1202765"/>
              </a:xfrm>
              <a:prstGeom prst="rect">
                <a:avLst/>
              </a:prstGeom>
              <a:blipFill>
                <a:blip r:embed="rId3"/>
                <a:stretch>
                  <a:fillRect l="-337" t="-1053" b="-421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54A513-9C5D-14E7-03D5-70932F98D4D8}"/>
                  </a:ext>
                </a:extLst>
              </p:cNvPr>
              <p:cNvSpPr txBox="1"/>
              <p:nvPr/>
            </p:nvSpPr>
            <p:spPr>
              <a:xfrm>
                <a:off x="296881" y="3667939"/>
                <a:ext cx="3760483" cy="1081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Down-converted photon rate is proportional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inversely proportional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The third subplot shows the merit function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L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IL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sub>
                        </m:sSub>
                      </m:den>
                    </m:f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54A513-9C5D-14E7-03D5-70932F98D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81" y="3667939"/>
                <a:ext cx="3760483" cy="1081706"/>
              </a:xfrm>
              <a:prstGeom prst="rect">
                <a:avLst/>
              </a:prstGeom>
              <a:blipFill>
                <a:blip r:embed="rId4"/>
                <a:stretch>
                  <a:fillRect l="-33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13F7C2A6-D28B-4552-6121-5F051E3AE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8915" y="738556"/>
            <a:ext cx="4139197" cy="440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60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2652</TotalTime>
  <Words>845</Words>
  <Application>Microsoft Macintosh PowerPoint</Application>
  <PresentationFormat>On-screen Show (16:9)</PresentationFormat>
  <Paragraphs>119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Design of waveguides in nonlinear crystals for efficient frequency conversion</vt:lpstr>
      <vt:lpstr>BGU task: status YEAR I</vt:lpstr>
      <vt:lpstr>BGU task: status YEAR I</vt:lpstr>
      <vt:lpstr>BGU task: status YEAR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BGU task: status YEAR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Fedar Marozka</dc:creator>
  <cp:lastModifiedBy>Fedar Marozka</cp:lastModifiedBy>
  <cp:revision>73</cp:revision>
  <dcterms:created xsi:type="dcterms:W3CDTF">2023-05-25T12:12:55Z</dcterms:created>
  <dcterms:modified xsi:type="dcterms:W3CDTF">2024-01-04T10:20:02Z</dcterms:modified>
</cp:coreProperties>
</file>