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77097"/>
  </p:normalViewPr>
  <p:slideViewPr>
    <p:cSldViewPr snapToGrid="0" snapToObjects="1">
      <p:cViewPr varScale="1">
        <p:scale>
          <a:sx n="71" d="100"/>
          <a:sy n="71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AF3D4E-23AF-2B47-95AE-97F8F098C0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863C8-9432-1544-8AFE-8AA707C0A9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53B2-708A-9A4A-A9FE-F613EAC3EE69}" type="datetimeFigureOut">
              <a:rPr lang="tr-TR" smtClean="0"/>
              <a:t>30.12.2019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E2FBB-C337-A84E-96D2-3A00F4AFBA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Tuğba PAMAY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E904-2179-2C4A-AA1A-1A2C3472FB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1FCFC-B573-9345-8ADB-4737AB21D4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712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220A3-D900-A249-86BB-682CA17701EA}" type="datetimeFigureOut">
              <a:rPr lang="tr-TR" smtClean="0"/>
              <a:t>30.12.2019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Tuğba PAMAY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7A2C9-6C1F-064F-AFCB-4DA58D6539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9922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21A0-9849-0842-BA9D-06A478EF52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14494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38B9-F47E-3A4F-BB8D-60DED3A79B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452776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dont</a:t>
            </a:r>
            <a:r>
              <a:rPr lang="tr-TR" dirty="0"/>
              <a:t> </a:t>
            </a:r>
            <a:r>
              <a:rPr lang="tr-TR" dirty="0" err="1"/>
              <a:t>care</a:t>
            </a:r>
            <a:r>
              <a:rPr lang="tr-TR" dirty="0"/>
              <a:t> bit beside </a:t>
            </a:r>
            <a:r>
              <a:rPr lang="tr-TR" dirty="0" err="1"/>
              <a:t>the</a:t>
            </a:r>
            <a:r>
              <a:rPr lang="tr-TR" dirty="0"/>
              <a:t> bit 1 </a:t>
            </a:r>
            <a:r>
              <a:rPr lang="tr-TR" dirty="0" err="1"/>
              <a:t>for</a:t>
            </a:r>
            <a:r>
              <a:rPr lang="tr-TR" dirty="0"/>
              <a:t> Y1 ?</a:t>
            </a:r>
          </a:p>
          <a:p>
            <a:r>
              <a:rPr lang="tr-TR" dirty="0" err="1"/>
              <a:t>Why</a:t>
            </a:r>
            <a:r>
              <a:rPr lang="tr-TR" dirty="0"/>
              <a:t> ?</a:t>
            </a:r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4894-C0A6-A64D-A401-C47ED13A8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6799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F5A5-6A19-BD4A-BA43-AFFF62D6B0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111919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AF71-E2BF-E54D-8982-1CD81E1EE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59590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36A7-0249-844D-B814-E28985AB80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4029486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16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1317-785A-4348-AC3D-F2D2B22BE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405087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10BC-2D51-9C4C-BE41-4F3F33C70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540261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7D81-B65B-D847-854F-E8A7A8F97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732121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0B93-55FC-7D41-924D-FE3567C6CB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25456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FD4F-0FA6-7A49-AFD6-4D2195CC55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44188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279F-0F1E-3C42-B976-B2A73F2FFC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4028090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F1C8-9C62-7248-B414-F7B536EC9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188508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F2B4-77AB-CD48-91EF-15D6D5718A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54829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D18E-19F1-0F49-BE07-EDAF3ACDCE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677435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BBE4-A9CC-D04D-8981-2B5CD22E03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4172660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0EB8-ACBB-DF43-AEF8-05170CB09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918147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26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AB33-3A3C-2146-A432-3D2C16B2E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1212388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FD36-E214-F64A-BA35-B3632A7368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228690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28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DC8F-6059-614E-B525-A015F9C31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165177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3356-3729-8B4B-AC33-D8391F9FD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32747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217D-C0C4-5A43-9B65-8A82D456A7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173237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6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02DF-EAFF-7D4F-9E24-74957324A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167370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7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A497-C08C-4043-B0A4-3971AEC20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22879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D408-9E7C-1B45-9BCE-68FC1F5FEE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166656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DE7F-7B4B-E74D-8B16-E36F22DDD4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262988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A2C9-6C1F-064F-AFCB-4DA58D6539F2}" type="slidenum">
              <a:rPr lang="tr-TR" smtClean="0"/>
              <a:t>10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5CB5-677B-BB49-9483-875DAF73D8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Tuğba PAMAY</a:t>
            </a:r>
          </a:p>
        </p:txBody>
      </p:sp>
    </p:spTree>
    <p:extLst>
      <p:ext uri="{BB962C8B-B14F-4D97-AF65-F5344CB8AC3E}">
        <p14:creationId xmlns:p14="http://schemas.microsoft.com/office/powerpoint/2010/main" val="39135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42271F2-A03D-6344-BBE2-0524A1AA2BB9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C999-1429-EF4F-9AAC-4BEAD77DD080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1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2DD6-7A07-5148-BEE2-005F8FCFDE88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51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F7F3-C160-B246-9375-223BF55B10C8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30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D6A-9A82-3B4D-A895-4D2F039F0B52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43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35A4-D331-4242-B588-43F1AA3F899E}" type="datetime1">
              <a:rPr lang="tr-TR" smtClean="0"/>
              <a:t>30.12.2019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83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F49E-ED50-6C4A-B6C2-E41C85A76B58}" type="datetime1">
              <a:rPr lang="tr-TR" smtClean="0"/>
              <a:t>30.12.2019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19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9D4E-96CA-2C42-B9A4-8024AAA2B7B4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62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C389-19D4-3246-ABA2-ED4669F75F34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089-73AF-0445-BAB7-A9876F5FA20B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1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5928-7E59-CE40-96EA-F29AD5050D4B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2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2ED7-1751-1142-8A27-915D8BE3BF5F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2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A96B-2BD7-6549-8F04-C80E4E2BC3AE}" type="datetime1">
              <a:rPr lang="tr-TR" smtClean="0"/>
              <a:t>30.12.2019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58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1C34-C8C6-684F-B69D-655DD77ADBFB}" type="datetime1">
              <a:rPr lang="tr-TR" smtClean="0"/>
              <a:t>30.12.2019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32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93E3-8D2C-3347-BEFB-E9C77F0532E8}" type="datetime1">
              <a:rPr lang="tr-TR" smtClean="0"/>
              <a:t>30.12.2019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8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C41-D599-0D46-A975-8825DF56098C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0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DED6-9720-6D47-B517-6242452A753A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76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BD1580-8744-C348-A677-3AC3CE81B07F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BECE292-803F-C045-849C-65D96F1D5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8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747-3539-3F4D-966C-7EF53165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171" y="1385888"/>
            <a:ext cx="10603658" cy="3405781"/>
          </a:xfrm>
        </p:spPr>
        <p:txBody>
          <a:bodyPr/>
          <a:lstStyle/>
          <a:p>
            <a:r>
              <a:rPr lang="tr-TR" dirty="0"/>
              <a:t>BLG 231E – </a:t>
            </a:r>
            <a:r>
              <a:rPr lang="tr-TR" dirty="0" err="1"/>
              <a:t>Recitation</a:t>
            </a:r>
            <a:r>
              <a:rPr lang="tr-TR" dirty="0"/>
              <a:t> #5</a:t>
            </a:r>
            <a:br>
              <a:rPr lang="tr-TR" dirty="0"/>
            </a:br>
            <a:br>
              <a:rPr lang="tr-TR" dirty="0"/>
            </a:br>
            <a:r>
              <a:rPr lang="tr-TR" sz="5200" dirty="0" err="1"/>
              <a:t>Synchronous</a:t>
            </a:r>
            <a:r>
              <a:rPr lang="tr-TR" sz="5200" dirty="0"/>
              <a:t> </a:t>
            </a:r>
            <a:r>
              <a:rPr lang="tr-TR" sz="5200" dirty="0" err="1"/>
              <a:t>Sequential</a:t>
            </a:r>
            <a:r>
              <a:rPr lang="tr-TR" sz="5200" dirty="0"/>
              <a:t> </a:t>
            </a:r>
            <a:r>
              <a:rPr lang="tr-TR" sz="5200" dirty="0" err="1"/>
              <a:t>Circuits</a:t>
            </a:r>
            <a:endParaRPr lang="tr-TR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9E8E-02B7-DA42-A64D-E04F62A7F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55690"/>
            <a:ext cx="8825658" cy="861420"/>
          </a:xfrm>
        </p:spPr>
        <p:txBody>
          <a:bodyPr/>
          <a:lstStyle/>
          <a:p>
            <a:r>
              <a:rPr lang="tr-TR" dirty="0" err="1"/>
              <a:t>Res</a:t>
            </a:r>
            <a:r>
              <a:rPr lang="tr-TR" dirty="0"/>
              <a:t>. Ast. Tuğba PAMAY (2019 Fall)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088F-27C6-4545-9FD4-26093DE3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91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48A3F-1E30-1F4B-931B-F63EB9CA3564}"/>
              </a:ext>
            </a:extLst>
          </p:cNvPr>
          <p:cNvSpPr txBox="1"/>
          <p:nvPr/>
        </p:nvSpPr>
        <p:spPr>
          <a:xfrm>
            <a:off x="1273488" y="3429000"/>
            <a:ext cx="92288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u="sng" dirty="0"/>
              <a:t># of </a:t>
            </a:r>
            <a:r>
              <a:rPr lang="tr-TR" sz="2800" i="1" u="sng" dirty="0" err="1"/>
              <a:t>outputs</a:t>
            </a:r>
            <a:r>
              <a:rPr lang="tr-TR" sz="2800" i="1" u="sng" dirty="0"/>
              <a:t>:</a:t>
            </a:r>
          </a:p>
          <a:p>
            <a:endParaRPr lang="tr-TR" sz="2800" i="1" u="sng" dirty="0"/>
          </a:p>
          <a:p>
            <a:r>
              <a:rPr lang="tr-TR" sz="2800" i="1" dirty="0"/>
              <a:t>	2 </a:t>
            </a:r>
            <a:r>
              <a:rPr lang="tr-TR" sz="2800" i="1" dirty="0" err="1"/>
              <a:t>traffic</a:t>
            </a:r>
            <a:r>
              <a:rPr lang="tr-TR" sz="2800" i="1" dirty="0"/>
              <a:t> </a:t>
            </a:r>
            <a:r>
              <a:rPr lang="tr-TR" sz="2800" i="1" dirty="0" err="1"/>
              <a:t>lights</a:t>
            </a:r>
            <a:r>
              <a:rPr lang="tr-TR" sz="2800" i="1" dirty="0"/>
              <a:t> * 3 </a:t>
            </a:r>
            <a:r>
              <a:rPr lang="tr-TR" sz="2800" i="1" dirty="0" err="1"/>
              <a:t>different</a:t>
            </a:r>
            <a:r>
              <a:rPr lang="tr-TR" sz="2800" i="1" dirty="0"/>
              <a:t> </a:t>
            </a:r>
            <a:r>
              <a:rPr lang="tr-TR" sz="2800" i="1" dirty="0" err="1"/>
              <a:t>colors</a:t>
            </a:r>
            <a:r>
              <a:rPr lang="tr-TR" sz="2800" i="1" dirty="0"/>
              <a:t>: 6 </a:t>
            </a:r>
            <a:r>
              <a:rPr lang="tr-TR" sz="2800" i="1" dirty="0" err="1"/>
              <a:t>outputs</a:t>
            </a:r>
            <a:r>
              <a:rPr lang="tr-TR" sz="2800" i="1" dirty="0"/>
              <a:t> in total</a:t>
            </a:r>
          </a:p>
          <a:p>
            <a:endParaRPr lang="tr-TR" sz="2800" i="1" dirty="0"/>
          </a:p>
          <a:p>
            <a:pPr algn="ctr"/>
            <a:r>
              <a:rPr lang="tr-TR" sz="2800" i="1" dirty="0"/>
              <a:t>	R1, Y1, G1, R2, Y2, G2</a:t>
            </a:r>
            <a:endParaRPr lang="tr-TR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0C1335-6C6E-ED41-BD44-4B5034E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66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29360"/>
              </p:ext>
            </p:extLst>
          </p:nvPr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195758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i="1" u="sng" dirty="0"/>
              <a:t>Step #6.1</a:t>
            </a:r>
            <a:r>
              <a:rPr lang="tr-TR" sz="2200" dirty="0"/>
              <a:t>: </a:t>
            </a:r>
            <a:r>
              <a:rPr lang="tr-TR" sz="2200" dirty="0">
                <a:solidFill>
                  <a:srgbClr val="C00000"/>
                </a:solidFill>
              </a:rPr>
              <a:t>R1</a:t>
            </a:r>
            <a:endParaRPr lang="tr-TR" sz="2200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00451"/>
              </p:ext>
            </p:extLst>
          </p:nvPr>
        </p:nvGraphicFramePr>
        <p:xfrm>
          <a:off x="4626287" y="3858158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6299200" y="4707466"/>
            <a:ext cx="2443155" cy="42333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9308611" y="4603081"/>
                <a:ext cx="1325522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rgbClr val="C00000"/>
                    </a:solidFill>
                  </a:rPr>
                  <a:t>R1 </a:t>
                </a:r>
                <a:r>
                  <a:rPr lang="tr-TR" sz="25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tr-TR" sz="25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11" y="4603081"/>
                <a:ext cx="1325522" cy="477888"/>
              </a:xfrm>
              <a:prstGeom prst="rect">
                <a:avLst/>
              </a:prstGeom>
              <a:blipFill>
                <a:blip r:embed="rId3"/>
                <a:stretch>
                  <a:fillRect l="-7547" t="-5000" b="-275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A8C360-C8A0-9547-A4A5-B98F667B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8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/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19527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i="1" u="sng" dirty="0"/>
              <a:t>Step #6.2</a:t>
            </a:r>
            <a:r>
              <a:rPr lang="tr-TR" sz="2200" dirty="0"/>
              <a:t>: </a:t>
            </a:r>
            <a:r>
              <a:rPr lang="tr-TR" sz="2200" dirty="0">
                <a:solidFill>
                  <a:srgbClr val="FFC000"/>
                </a:solidFill>
              </a:rPr>
              <a:t>Y1</a:t>
            </a:r>
            <a:endParaRPr lang="tr-TR" sz="2200" baseline="-25000" dirty="0">
              <a:solidFill>
                <a:srgbClr val="FFC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32950"/>
              </p:ext>
            </p:extLst>
          </p:nvPr>
        </p:nvGraphicFramePr>
        <p:xfrm>
          <a:off x="4626287" y="3858158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6824599" y="5201571"/>
            <a:ext cx="1341501" cy="57732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9460726" y="4579581"/>
                <a:ext cx="1681123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rgbClr val="FFC000"/>
                    </a:solidFill>
                  </a:rPr>
                  <a:t>Y1</a:t>
                </a:r>
                <a:r>
                  <a:rPr lang="tr-TR" sz="2500" dirty="0">
                    <a:solidFill>
                      <a:srgbClr val="C00000"/>
                    </a:solidFill>
                  </a:rPr>
                  <a:t> </a:t>
                </a:r>
                <a:r>
                  <a:rPr lang="tr-TR" sz="25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5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tr-TR" sz="25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tr-TR" sz="25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tr-TR" sz="2500" b="0" i="0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726" y="4579581"/>
                <a:ext cx="1681123" cy="477888"/>
              </a:xfrm>
              <a:prstGeom prst="rect">
                <a:avLst/>
              </a:prstGeom>
              <a:blipFill>
                <a:blip r:embed="rId3"/>
                <a:stretch>
                  <a:fillRect l="-5970" t="-10256" b="-25641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DD00-088A-504A-B14D-FFB9CB0D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/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203132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i="1" u="sng" dirty="0"/>
              <a:t>Step #6.3</a:t>
            </a:r>
            <a:r>
              <a:rPr lang="tr-TR" sz="2200" dirty="0"/>
              <a:t>: </a:t>
            </a:r>
            <a:r>
              <a:rPr lang="tr-TR" sz="2200" dirty="0">
                <a:solidFill>
                  <a:schemeClr val="accent1">
                    <a:lumMod val="50000"/>
                  </a:schemeClr>
                </a:solidFill>
              </a:rPr>
              <a:t>G1</a:t>
            </a:r>
            <a:endParaRPr lang="tr-TR" sz="22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85575"/>
              </p:ext>
            </p:extLst>
          </p:nvPr>
        </p:nvGraphicFramePr>
        <p:xfrm>
          <a:off x="4626287" y="3858158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063586" y="5201571"/>
            <a:ext cx="694267" cy="577322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E125-0296-F342-951D-E37E6E0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13</a:t>
            </a:fld>
            <a:endParaRPr lang="tr-TR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F65952B-B3D8-2E44-8AC5-103D69A72FEA}"/>
              </a:ext>
            </a:extLst>
          </p:cNvPr>
          <p:cNvSpPr/>
          <p:nvPr/>
        </p:nvSpPr>
        <p:spPr>
          <a:xfrm>
            <a:off x="6204488" y="5201571"/>
            <a:ext cx="694267" cy="577322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9308610" y="4603081"/>
                <a:ext cx="1882129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chemeClr val="accent1">
                        <a:lumMod val="50000"/>
                      </a:schemeClr>
                    </a:solidFill>
                  </a:rPr>
                  <a:t>G1</a:t>
                </a:r>
                <a:r>
                  <a:rPr lang="tr-TR" sz="2500" dirty="0">
                    <a:solidFill>
                      <a:srgbClr val="C00000"/>
                    </a:solidFill>
                  </a:rPr>
                  <a:t> </a:t>
                </a:r>
                <a:r>
                  <a:rPr lang="tr-TR" sz="25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5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tr-TR" sz="2500" b="0" i="0" baseline="-25000" smtClean="0">
                        <a:latin typeface="Cambria Math" panose="02040503050406030204" pitchFamily="18" charset="0"/>
                      </a:rPr>
                      <m:t>2 </m:t>
                    </m:r>
                    <m:acc>
                      <m:accPr>
                        <m:chr m:val="̅"/>
                        <m:ctrlPr>
                          <a:rPr lang="tr-T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tr-TR" sz="25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10" y="4603081"/>
                <a:ext cx="1882129" cy="477888"/>
              </a:xfrm>
              <a:prstGeom prst="rect">
                <a:avLst/>
              </a:prstGeom>
              <a:blipFill>
                <a:blip r:embed="rId3"/>
                <a:stretch>
                  <a:fillRect l="-5333" t="-5000" b="-30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9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/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195758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i="1" u="sng" dirty="0"/>
              <a:t>Step #6.4</a:t>
            </a:r>
            <a:r>
              <a:rPr lang="tr-TR" sz="2200" dirty="0"/>
              <a:t>: </a:t>
            </a:r>
            <a:r>
              <a:rPr lang="tr-TR" sz="2200" dirty="0">
                <a:solidFill>
                  <a:srgbClr val="C00000"/>
                </a:solidFill>
              </a:rPr>
              <a:t>R2</a:t>
            </a:r>
            <a:endParaRPr lang="tr-TR" sz="2200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71031"/>
              </p:ext>
            </p:extLst>
          </p:nvPr>
        </p:nvGraphicFramePr>
        <p:xfrm>
          <a:off x="4626287" y="3858158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6299200" y="5244046"/>
            <a:ext cx="2443155" cy="53484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7150129" y="2846466"/>
                <a:ext cx="4116067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rgbClr val="C00000"/>
                    </a:solidFill>
                  </a:rPr>
                  <a:t>R2 </a:t>
                </a:r>
                <a:r>
                  <a:rPr lang="tr-TR" sz="25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tr-TR" sz="2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tr-T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latin typeface="Cambria Math" panose="02040503050406030204" pitchFamily="18" charset="0"/>
                          </a:rPr>
                          <m:t>0  </m:t>
                        </m:r>
                      </m:e>
                    </m:acc>
                    <m:r>
                      <a:rPr lang="tr-TR" sz="25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sz="2500" dirty="0"/>
                  <a:t> + </a:t>
                </a:r>
                <a14:m>
                  <m:oMath xmlns:m="http://schemas.openxmlformats.org/officeDocument/2006/math">
                    <m:r>
                      <a:rPr lang="tr-TR" sz="2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sz="2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129" y="2846466"/>
                <a:ext cx="4116067" cy="477888"/>
              </a:xfrm>
              <a:prstGeom prst="rect">
                <a:avLst/>
              </a:prstGeom>
              <a:blipFill>
                <a:blip r:embed="rId3"/>
                <a:stretch>
                  <a:fillRect l="-2454" t="-7500" b="-30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8C3B3DF5-B34E-9242-887E-08AA8D58066F}"/>
              </a:ext>
            </a:extLst>
          </p:cNvPr>
          <p:cNvSpPr/>
          <p:nvPr/>
        </p:nvSpPr>
        <p:spPr>
          <a:xfrm>
            <a:off x="6236740" y="4664074"/>
            <a:ext cx="694267" cy="111481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679F7BC-FE8E-C34C-8A38-5AC102660617}"/>
              </a:ext>
            </a:extLst>
          </p:cNvPr>
          <p:cNvSpPr/>
          <p:nvPr/>
        </p:nvSpPr>
        <p:spPr>
          <a:xfrm>
            <a:off x="7433733" y="4603080"/>
            <a:ext cx="694267" cy="117581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8E61-AA5B-F64E-8795-0670CA23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3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/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19527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i="1" u="sng" dirty="0"/>
              <a:t>Step #6.5</a:t>
            </a:r>
            <a:r>
              <a:rPr lang="tr-TR" sz="2200" dirty="0"/>
              <a:t>: </a:t>
            </a:r>
            <a:r>
              <a:rPr lang="tr-TR" sz="2200" dirty="0">
                <a:solidFill>
                  <a:srgbClr val="FFC000"/>
                </a:solidFill>
              </a:rPr>
              <a:t>Y2</a:t>
            </a:r>
            <a:endParaRPr lang="tr-TR" sz="2200" baseline="-25000" dirty="0">
              <a:solidFill>
                <a:srgbClr val="FFC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47379"/>
              </p:ext>
            </p:extLst>
          </p:nvPr>
        </p:nvGraphicFramePr>
        <p:xfrm>
          <a:off x="4626287" y="3858158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048088" y="4596513"/>
            <a:ext cx="694267" cy="118237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9308611" y="4596514"/>
                <a:ext cx="2216876" cy="4834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rgbClr val="FFC000"/>
                    </a:solidFill>
                  </a:rPr>
                  <a:t>Y2</a:t>
                </a:r>
                <a:r>
                  <a:rPr lang="tr-TR" sz="2500" dirty="0">
                    <a:solidFill>
                      <a:srgbClr val="C00000"/>
                    </a:solidFill>
                  </a:rPr>
                  <a:t> </a:t>
                </a:r>
                <a:r>
                  <a:rPr lang="tr-TR" sz="25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5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tr-TR" sz="2500" b="0" i="0" baseline="-25000" smtClean="0"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̅"/>
                        <m:ctrlPr>
                          <a:rPr lang="tr-T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tr-TR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11" y="4596514"/>
                <a:ext cx="2216876" cy="483486"/>
              </a:xfrm>
              <a:prstGeom prst="rect">
                <a:avLst/>
              </a:prstGeom>
              <a:blipFill>
                <a:blip r:embed="rId3"/>
                <a:stretch>
                  <a:fillRect l="-4520" t="-7500" b="-30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209B-8E11-4A4E-B7E6-712531D0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#6: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/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203132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i="1" u="sng" dirty="0"/>
              <a:t>Step #6.6</a:t>
            </a:r>
            <a:r>
              <a:rPr lang="tr-TR" sz="2200" dirty="0"/>
              <a:t>: </a:t>
            </a:r>
            <a:r>
              <a:rPr lang="tr-TR" sz="2200" dirty="0">
                <a:solidFill>
                  <a:schemeClr val="accent1">
                    <a:lumMod val="50000"/>
                  </a:schemeClr>
                </a:solidFill>
              </a:rPr>
              <a:t>G2</a:t>
            </a:r>
            <a:endParaRPr lang="tr-TR" sz="22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74680"/>
              </p:ext>
            </p:extLst>
          </p:nvPr>
        </p:nvGraphicFramePr>
        <p:xfrm>
          <a:off x="4626287" y="3858158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6841065" y="4603081"/>
            <a:ext cx="694267" cy="577322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9308610" y="4603081"/>
                <a:ext cx="2368991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chemeClr val="accent1">
                        <a:lumMod val="50000"/>
                      </a:schemeClr>
                    </a:solidFill>
                  </a:rPr>
                  <a:t>G2</a:t>
                </a:r>
                <a:r>
                  <a:rPr lang="tr-TR" sz="2500" dirty="0">
                    <a:solidFill>
                      <a:srgbClr val="C00000"/>
                    </a:solidFill>
                  </a:rPr>
                  <a:t> </a:t>
                </a:r>
                <a:r>
                  <a:rPr lang="tr-TR" sz="25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tr-TR" sz="25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tr-TR" sz="2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10" y="4603081"/>
                <a:ext cx="2368991" cy="477888"/>
              </a:xfrm>
              <a:prstGeom prst="rect">
                <a:avLst/>
              </a:prstGeom>
              <a:blipFill>
                <a:blip r:embed="rId3"/>
                <a:stretch>
                  <a:fillRect l="-4255" t="-5000" b="-30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B704-28E7-4640-B768-553E9F0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2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#7: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7B794A-817A-224A-B265-59D6905FC52D}"/>
              </a:ext>
            </a:extLst>
          </p:cNvPr>
          <p:cNvGraphicFramePr>
            <a:graphicFrameLocks noGrp="1"/>
          </p:cNvGraphicFramePr>
          <p:nvPr/>
        </p:nvGraphicFramePr>
        <p:xfrm>
          <a:off x="514398" y="2279650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4626287" y="2847300"/>
            <a:ext cx="17043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tr-TR" sz="22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tr-TR" sz="2200" dirty="0">
                <a:solidFill>
                  <a:schemeClr val="accent1">
                    <a:lumMod val="50000"/>
                  </a:schemeClr>
                </a:solidFill>
              </a:rPr>
              <a:t> Q</a:t>
            </a:r>
            <a:r>
              <a:rPr lang="tr-TR" sz="2200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61871"/>
              </p:ext>
            </p:extLst>
          </p:nvPr>
        </p:nvGraphicFramePr>
        <p:xfrm>
          <a:off x="4626287" y="3858158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67EE-297A-354C-BBDF-8F7F6FD8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83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#7: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714687" y="2965159"/>
            <a:ext cx="1704313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 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66829"/>
              </p:ext>
            </p:extLst>
          </p:nvPr>
        </p:nvGraphicFramePr>
        <p:xfrm>
          <a:off x="714687" y="357981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7D32F0-4C68-DC48-B82E-1DAA043D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32939"/>
              </p:ext>
            </p:extLst>
          </p:nvPr>
        </p:nvGraphicFramePr>
        <p:xfrm>
          <a:off x="6505887" y="357981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FBBBCE-6132-F440-AAE0-6BFE04AB04AB}"/>
              </a:ext>
            </a:extLst>
          </p:cNvPr>
          <p:cNvCxnSpPr/>
          <p:nvPr/>
        </p:nvCxnSpPr>
        <p:spPr>
          <a:xfrm>
            <a:off x="5706533" y="4605867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437F8-E2D5-8B48-AAF7-7C6A2C68992E}"/>
              </a:ext>
            </a:extLst>
          </p:cNvPr>
          <p:cNvSpPr txBox="1"/>
          <p:nvPr/>
        </p:nvSpPr>
        <p:spPr>
          <a:xfrm>
            <a:off x="6505887" y="2965158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97B39C-6A48-3245-8290-09D42C65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32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#7: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714687" y="2965159"/>
            <a:ext cx="1704313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 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88501"/>
              </p:ext>
            </p:extLst>
          </p:nvPr>
        </p:nvGraphicFramePr>
        <p:xfrm>
          <a:off x="714687" y="357981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7D32F0-4C68-DC48-B82E-1DAA043D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77495"/>
              </p:ext>
            </p:extLst>
          </p:nvPr>
        </p:nvGraphicFramePr>
        <p:xfrm>
          <a:off x="6505887" y="357981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FBBBCE-6132-F440-AAE0-6BFE04AB04AB}"/>
              </a:ext>
            </a:extLst>
          </p:cNvPr>
          <p:cNvCxnSpPr/>
          <p:nvPr/>
        </p:nvCxnSpPr>
        <p:spPr>
          <a:xfrm>
            <a:off x="5706533" y="4605867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437F8-E2D5-8B48-AAF7-7C6A2C68992E}"/>
              </a:ext>
            </a:extLst>
          </p:cNvPr>
          <p:cNvSpPr txBox="1"/>
          <p:nvPr/>
        </p:nvSpPr>
        <p:spPr>
          <a:xfrm>
            <a:off x="6505887" y="2965158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577D-C49F-C04A-883F-088F7565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82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AA27-3B27-A94B-ACF3-C205914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Controller </a:t>
            </a:r>
            <a:r>
              <a:rPr lang="tr-TR" dirty="0" err="1"/>
              <a:t>for</a:t>
            </a:r>
            <a:r>
              <a:rPr lang="tr-TR" dirty="0"/>
              <a:t> a Simple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Light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78FCB-5187-A049-AEEB-FF99C891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612" y="2632075"/>
            <a:ext cx="4096664" cy="3416300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D9B09-AFF4-1346-A95B-DDAFB3BF19F2}"/>
              </a:ext>
            </a:extLst>
          </p:cNvPr>
          <p:cNvSpPr txBox="1"/>
          <p:nvPr/>
        </p:nvSpPr>
        <p:spPr>
          <a:xfrm>
            <a:off x="5245868" y="2939841"/>
            <a:ext cx="694613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i="1" u="sng" dirty="0" err="1"/>
              <a:t>Assumptions</a:t>
            </a:r>
            <a:r>
              <a:rPr lang="tr-TR" sz="2200" dirty="0"/>
              <a:t>:</a:t>
            </a:r>
          </a:p>
          <a:p>
            <a:endParaRPr lang="tr-TR" sz="2200" dirty="0"/>
          </a:p>
          <a:p>
            <a:pPr marL="285750" indent="-285750">
              <a:buFontTx/>
              <a:buChar char="-"/>
            </a:pPr>
            <a:r>
              <a:rPr lang="tr-TR" sz="2200" dirty="0"/>
              <a:t>2 </a:t>
            </a:r>
            <a:r>
              <a:rPr lang="tr-TR" sz="2200" dirty="0" err="1"/>
              <a:t>linked</a:t>
            </a:r>
            <a:r>
              <a:rPr lang="tr-TR" sz="2200" dirty="0"/>
              <a:t> </a:t>
            </a:r>
            <a:r>
              <a:rPr lang="tr-TR" sz="2200" dirty="0" err="1"/>
              <a:t>pairs</a:t>
            </a:r>
            <a:r>
              <a:rPr lang="tr-TR" sz="2200" dirty="0"/>
              <a:t> of </a:t>
            </a:r>
            <a:r>
              <a:rPr lang="tr-TR" sz="2200" dirty="0" err="1"/>
              <a:t>traffic</a:t>
            </a:r>
            <a:r>
              <a:rPr lang="tr-TR" sz="2200" dirty="0"/>
              <a:t> </a:t>
            </a:r>
            <a:r>
              <a:rPr lang="tr-TR" sz="2200" dirty="0" err="1"/>
              <a:t>lights</a:t>
            </a:r>
            <a:endParaRPr lang="tr-TR" sz="2200" dirty="0"/>
          </a:p>
          <a:p>
            <a:pPr marL="285750" indent="-285750">
              <a:buFontTx/>
              <a:buChar char="-"/>
            </a:pPr>
            <a:r>
              <a:rPr lang="tr-TR" sz="2200" dirty="0" err="1"/>
              <a:t>Traffic</a:t>
            </a:r>
            <a:r>
              <a:rPr lang="tr-TR" sz="2200" dirty="0"/>
              <a:t> </a:t>
            </a:r>
            <a:r>
              <a:rPr lang="tr-TR" sz="2200" dirty="0" err="1"/>
              <a:t>flows</a:t>
            </a:r>
            <a:r>
              <a:rPr lang="tr-TR" sz="22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tr-TR" sz="2200" dirty="0"/>
              <a:t>Right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left</a:t>
            </a:r>
            <a:endParaRPr lang="tr-TR" sz="2200" dirty="0"/>
          </a:p>
          <a:p>
            <a:pPr marL="742950" lvl="1" indent="-285750">
              <a:buFontTx/>
              <a:buChar char="-"/>
            </a:pPr>
            <a:r>
              <a:rPr lang="tr-TR" sz="2200" dirty="0" err="1"/>
              <a:t>Bottom</a:t>
            </a:r>
            <a:r>
              <a:rPr lang="tr-TR" sz="2200" dirty="0"/>
              <a:t> </a:t>
            </a:r>
            <a:r>
              <a:rPr lang="tr-TR" sz="2200" dirty="0" err="1"/>
              <a:t>up</a:t>
            </a:r>
            <a:endParaRPr lang="tr-TR" sz="2200" dirty="0"/>
          </a:p>
          <a:p>
            <a:pPr marL="285750" indent="-285750">
              <a:buFontTx/>
              <a:buChar char="-"/>
            </a:pPr>
            <a:r>
              <a:rPr lang="tr-TR" sz="2200" dirty="0"/>
              <a:t>3 </a:t>
            </a:r>
            <a:r>
              <a:rPr lang="tr-TR" sz="2200" dirty="0" err="1"/>
              <a:t>colors</a:t>
            </a:r>
            <a:r>
              <a:rPr lang="tr-TR" sz="2200" dirty="0"/>
              <a:t> in a </a:t>
            </a:r>
            <a:r>
              <a:rPr lang="tr-TR" sz="2200" dirty="0" err="1"/>
              <a:t>light</a:t>
            </a:r>
            <a:r>
              <a:rPr lang="tr-TR" sz="2200" dirty="0"/>
              <a:t>: </a:t>
            </a:r>
            <a:r>
              <a:rPr lang="tr-TR" sz="2200" dirty="0" err="1"/>
              <a:t>Red</a:t>
            </a:r>
            <a:r>
              <a:rPr lang="tr-TR" sz="2200" dirty="0"/>
              <a:t> (R), </a:t>
            </a:r>
            <a:r>
              <a:rPr lang="tr-TR" sz="2200" dirty="0" err="1"/>
              <a:t>Green</a:t>
            </a:r>
            <a:r>
              <a:rPr lang="tr-TR" sz="2200" dirty="0"/>
              <a:t> (G), </a:t>
            </a:r>
            <a:r>
              <a:rPr lang="tr-TR" sz="2200" dirty="0" err="1"/>
              <a:t>Yellow</a:t>
            </a:r>
            <a:r>
              <a:rPr lang="tr-TR" sz="2200" dirty="0"/>
              <a:t> (Y)</a:t>
            </a:r>
          </a:p>
          <a:p>
            <a:pPr marL="285750" indent="-285750">
              <a:buFontTx/>
              <a:buChar char="-"/>
            </a:pPr>
            <a:r>
              <a:rPr lang="tr-TR" sz="2200" dirty="0"/>
              <a:t>«</a:t>
            </a:r>
            <a:r>
              <a:rPr lang="tr-TR" sz="2200" dirty="0" err="1"/>
              <a:t>Yellow</a:t>
            </a:r>
            <a:r>
              <a:rPr lang="tr-TR" sz="2200" dirty="0"/>
              <a:t>» </a:t>
            </a:r>
            <a:r>
              <a:rPr lang="tr-TR" sz="2200" dirty="0" err="1"/>
              <a:t>light</a:t>
            </a:r>
            <a:r>
              <a:rPr lang="tr-TR" sz="2200" dirty="0"/>
              <a:t> is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only</a:t>
            </a:r>
            <a:r>
              <a:rPr lang="tr-TR" sz="2200" dirty="0"/>
              <a:t> </a:t>
            </a:r>
            <a:r>
              <a:rPr lang="tr-TR" sz="2200" dirty="0" err="1"/>
              <a:t>before</a:t>
            </a:r>
            <a:r>
              <a:rPr lang="tr-TR" sz="2200" dirty="0"/>
              <a:t> stop (</a:t>
            </a:r>
            <a:r>
              <a:rPr lang="tr-TR" sz="2200" dirty="0" err="1"/>
              <a:t>Red</a:t>
            </a:r>
            <a:r>
              <a:rPr lang="tr-TR" sz="2200" dirty="0"/>
              <a:t> </a:t>
            </a:r>
            <a:r>
              <a:rPr lang="tr-TR" sz="2200" dirty="0" err="1"/>
              <a:t>light</a:t>
            </a:r>
            <a:r>
              <a:rPr lang="tr-TR" sz="2200" dirty="0"/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5B356-BE97-4941-9E5D-90B1F334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92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#7: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280EC-3EDD-3543-ACC3-A6067619D053}"/>
              </a:ext>
            </a:extLst>
          </p:cNvPr>
          <p:cNvSpPr txBox="1"/>
          <p:nvPr/>
        </p:nvSpPr>
        <p:spPr>
          <a:xfrm>
            <a:off x="714687" y="2965159"/>
            <a:ext cx="1704313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 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47979"/>
              </p:ext>
            </p:extLst>
          </p:nvPr>
        </p:nvGraphicFramePr>
        <p:xfrm>
          <a:off x="714687" y="357981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7D32F0-4C68-DC48-B82E-1DAA043D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5958"/>
              </p:ext>
            </p:extLst>
          </p:nvPr>
        </p:nvGraphicFramePr>
        <p:xfrm>
          <a:off x="6505887" y="357981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FBBBCE-6132-F440-AAE0-6BFE04AB04AB}"/>
              </a:ext>
            </a:extLst>
          </p:cNvPr>
          <p:cNvCxnSpPr/>
          <p:nvPr/>
        </p:nvCxnSpPr>
        <p:spPr>
          <a:xfrm>
            <a:off x="5706533" y="4605867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437F8-E2D5-8B48-AAF7-7C6A2C68992E}"/>
              </a:ext>
            </a:extLst>
          </p:cNvPr>
          <p:cNvSpPr txBox="1"/>
          <p:nvPr/>
        </p:nvSpPr>
        <p:spPr>
          <a:xfrm>
            <a:off x="6505887" y="2965158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7F10-4F51-9140-901D-CB0F5E7F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70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1CC61-2AB8-AF47-BDC0-111DC8B1D74A}"/>
              </a:ext>
            </a:extLst>
          </p:cNvPr>
          <p:cNvSpPr txBox="1"/>
          <p:nvPr/>
        </p:nvSpPr>
        <p:spPr>
          <a:xfrm>
            <a:off x="1273488" y="3429000"/>
            <a:ext cx="64828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u="sng" dirty="0"/>
              <a:t># of </a:t>
            </a:r>
            <a:r>
              <a:rPr lang="tr-TR" sz="2800" i="1" u="sng" dirty="0" err="1"/>
              <a:t>inputs</a:t>
            </a:r>
            <a:r>
              <a:rPr lang="tr-TR" sz="2800" i="1" u="sng" dirty="0"/>
              <a:t>:</a:t>
            </a:r>
          </a:p>
          <a:p>
            <a:endParaRPr lang="tr-TR" sz="2800" i="1" u="sng" dirty="0"/>
          </a:p>
          <a:p>
            <a:r>
              <a:rPr lang="tr-TR" sz="2800" i="1" dirty="0"/>
              <a:t>	2 </a:t>
            </a:r>
            <a:r>
              <a:rPr lang="tr-TR" sz="2800" i="1" dirty="0" err="1"/>
              <a:t>inputs</a:t>
            </a:r>
            <a:r>
              <a:rPr lang="tr-TR" sz="2800" i="1" dirty="0"/>
              <a:t> * 3 JK </a:t>
            </a:r>
            <a:r>
              <a:rPr lang="tr-TR" sz="2800" i="1" dirty="0" err="1"/>
              <a:t>FFs</a:t>
            </a:r>
            <a:r>
              <a:rPr lang="tr-TR" sz="2800" i="1" dirty="0"/>
              <a:t> : 6 </a:t>
            </a:r>
            <a:r>
              <a:rPr lang="tr-TR" sz="2800" i="1" dirty="0" err="1"/>
              <a:t>inputs</a:t>
            </a:r>
            <a:r>
              <a:rPr lang="tr-TR" sz="2800" i="1" dirty="0"/>
              <a:t> in total</a:t>
            </a:r>
          </a:p>
          <a:p>
            <a:endParaRPr lang="tr-TR" sz="2800" i="1" dirty="0"/>
          </a:p>
          <a:p>
            <a:pPr algn="ctr"/>
            <a:r>
              <a:rPr lang="tr-TR" sz="2800" i="1" dirty="0"/>
              <a:t>	J0, K0, J1, K1, J2, K2</a:t>
            </a:r>
            <a:endParaRPr lang="tr-TR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12D54-359E-8144-A7AD-8AE75C42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09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#8: Select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Flip</a:t>
            </a:r>
            <a:r>
              <a:rPr lang="tr-TR" dirty="0"/>
              <a:t>–</a:t>
            </a:r>
            <a:r>
              <a:rPr lang="tr-TR" dirty="0" err="1"/>
              <a:t>Flops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D8DBD-2744-7F42-B8E6-1EBF2027C674}"/>
              </a:ext>
            </a:extLst>
          </p:cNvPr>
          <p:cNvSpPr txBox="1"/>
          <p:nvPr/>
        </p:nvSpPr>
        <p:spPr>
          <a:xfrm>
            <a:off x="1154954" y="2601174"/>
            <a:ext cx="16546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i="1" u="sng" dirty="0"/>
              <a:t>JK </a:t>
            </a:r>
            <a:r>
              <a:rPr lang="tr-TR" sz="2200" i="1" u="sng" dirty="0" err="1"/>
              <a:t>Flip</a:t>
            </a:r>
            <a:r>
              <a:rPr lang="tr-TR" sz="2200" i="1" u="sng" dirty="0"/>
              <a:t> </a:t>
            </a:r>
            <a:r>
              <a:rPr lang="tr-TR" sz="2200" i="1" u="sng" dirty="0" err="1"/>
              <a:t>Flop</a:t>
            </a: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30017-3682-A14F-9A89-BFABC1A1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99901"/>
              </p:ext>
            </p:extLst>
          </p:nvPr>
        </p:nvGraphicFramePr>
        <p:xfrm>
          <a:off x="4471463" y="3429000"/>
          <a:ext cx="219995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A60499-8B0A-164C-9C16-685A83DE392B}"/>
                  </a:ext>
                </a:extLst>
              </p:cNvPr>
              <p:cNvSpPr txBox="1"/>
              <p:nvPr/>
            </p:nvSpPr>
            <p:spPr>
              <a:xfrm>
                <a:off x="1982264" y="3108620"/>
                <a:ext cx="1968231" cy="43165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tr-TR" sz="2200" i="1" dirty="0"/>
                  <a:t>Q = 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tr-TR" sz="22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 useBgFill="1"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A60499-8B0A-164C-9C16-685A83DE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64" y="3108620"/>
                <a:ext cx="1968231" cy="431657"/>
              </a:xfrm>
              <a:prstGeom prst="rect">
                <a:avLst/>
              </a:prstGeom>
              <a:blipFill>
                <a:blip r:embed="rId3"/>
                <a:stretch>
                  <a:fillRect l="-3871" t="-8571" b="-257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2885D00-2E99-6340-A3FF-22D2F76D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14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53869"/>
              </p:ext>
            </p:extLst>
          </p:nvPr>
        </p:nvGraphicFramePr>
        <p:xfrm>
          <a:off x="6780893" y="3063281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58918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9635040" y="3860660"/>
            <a:ext cx="643467" cy="1114819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8042814" y="5312044"/>
                <a:ext cx="1592226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>
                    <a:solidFill>
                      <a:schemeClr val="tx1"/>
                    </a:solidFill>
                  </a:rPr>
                  <a:t>J2 = </a:t>
                </a:r>
                <a14:m>
                  <m:oMath xmlns:m="http://schemas.openxmlformats.org/officeDocument/2006/math">
                    <m:r>
                      <a:rPr lang="tr-TR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814" y="5312044"/>
                <a:ext cx="1592226" cy="477888"/>
              </a:xfrm>
              <a:prstGeom prst="rect">
                <a:avLst/>
              </a:prstGeom>
              <a:blipFill>
                <a:blip r:embed="rId3"/>
                <a:stretch>
                  <a:fillRect l="-5469" t="-7500" b="-25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8DD418-BB8E-7342-B3CA-B51AC307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76367"/>
              </p:ext>
            </p:extLst>
          </p:nvPr>
        </p:nvGraphicFramePr>
        <p:xfrm>
          <a:off x="580964" y="2675822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61ACFE-BF06-FA4E-98A0-A756AEA9129C}"/>
              </a:ext>
            </a:extLst>
          </p:cNvPr>
          <p:cNvSpPr txBox="1"/>
          <p:nvPr/>
        </p:nvSpPr>
        <p:spPr>
          <a:xfrm>
            <a:off x="580964" y="2061166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20247-6E8B-854E-9C33-1579E82E1430}"/>
              </a:ext>
            </a:extLst>
          </p:cNvPr>
          <p:cNvCxnSpPr/>
          <p:nvPr/>
        </p:nvCxnSpPr>
        <p:spPr>
          <a:xfrm>
            <a:off x="5816600" y="4080933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756D-AC94-9D41-9E18-EDED7AEF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23</a:t>
            </a:fld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F59B5-1BEB-5541-BC8E-F9ADB4A468EC}"/>
              </a:ext>
            </a:extLst>
          </p:cNvPr>
          <p:cNvSpPr txBox="1"/>
          <p:nvPr/>
        </p:nvSpPr>
        <p:spPr>
          <a:xfrm>
            <a:off x="8462075" y="2586227"/>
            <a:ext cx="516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/>
              <a:t>J2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3022455-ACD7-5744-94F6-13D891430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964"/>
              </p:ext>
            </p:extLst>
          </p:nvPr>
        </p:nvGraphicFramePr>
        <p:xfrm>
          <a:off x="3211149" y="4727394"/>
          <a:ext cx="219995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0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6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07897"/>
              </p:ext>
            </p:extLst>
          </p:nvPr>
        </p:nvGraphicFramePr>
        <p:xfrm>
          <a:off x="6780893" y="3063281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58918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991573" y="3813374"/>
            <a:ext cx="1360967" cy="117064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8042814" y="5312044"/>
                <a:ext cx="1360967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/>
                  <a:t>K</a:t>
                </a:r>
                <a:r>
                  <a:rPr lang="tr-TR" sz="2500" dirty="0">
                    <a:solidFill>
                      <a:schemeClr val="tx1"/>
                    </a:solidFill>
                  </a:rPr>
                  <a:t>2 = </a:t>
                </a:r>
                <a14:m>
                  <m:oMath xmlns:m="http://schemas.openxmlformats.org/officeDocument/2006/math">
                    <m:r>
                      <a:rPr lang="tr-TR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814" y="5312044"/>
                <a:ext cx="1360967" cy="477888"/>
              </a:xfrm>
              <a:prstGeom prst="rect">
                <a:avLst/>
              </a:prstGeom>
              <a:blipFill>
                <a:blip r:embed="rId3"/>
                <a:stretch>
                  <a:fillRect l="-6422" t="-7500" b="-25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8DD418-BB8E-7342-B3CA-B51AC307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23263"/>
              </p:ext>
            </p:extLst>
          </p:nvPr>
        </p:nvGraphicFramePr>
        <p:xfrm>
          <a:off x="590188" y="267582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61ACFE-BF06-FA4E-98A0-A756AEA9129C}"/>
              </a:ext>
            </a:extLst>
          </p:cNvPr>
          <p:cNvSpPr txBox="1"/>
          <p:nvPr/>
        </p:nvSpPr>
        <p:spPr>
          <a:xfrm>
            <a:off x="590188" y="2061168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20247-6E8B-854E-9C33-1579E82E1430}"/>
              </a:ext>
            </a:extLst>
          </p:cNvPr>
          <p:cNvCxnSpPr/>
          <p:nvPr/>
        </p:nvCxnSpPr>
        <p:spPr>
          <a:xfrm>
            <a:off x="5816600" y="4080933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0FBE-4E57-0E4E-8041-D5A484BA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24</a:t>
            </a:fld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EE6B3-D88F-9E43-875B-044672DAB4FE}"/>
              </a:ext>
            </a:extLst>
          </p:cNvPr>
          <p:cNvSpPr txBox="1"/>
          <p:nvPr/>
        </p:nvSpPr>
        <p:spPr>
          <a:xfrm>
            <a:off x="8462075" y="2586227"/>
            <a:ext cx="5517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/>
              <a:t>K2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93ABD9-F457-1042-BB2E-C449970AB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20317"/>
              </p:ext>
            </p:extLst>
          </p:nvPr>
        </p:nvGraphicFramePr>
        <p:xfrm>
          <a:off x="3226647" y="4699859"/>
          <a:ext cx="219995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0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89141"/>
              </p:ext>
            </p:extLst>
          </p:nvPr>
        </p:nvGraphicFramePr>
        <p:xfrm>
          <a:off x="6780893" y="2668837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58918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991573" y="3415555"/>
            <a:ext cx="1309715" cy="699953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8042814" y="5312044"/>
                <a:ext cx="1592226" cy="47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/>
                  <a:t>J1</a:t>
                </a:r>
                <a:r>
                  <a:rPr lang="tr-TR" sz="25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tr-TR" sz="25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tr-TR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814" y="5312044"/>
                <a:ext cx="1592226" cy="477888"/>
              </a:xfrm>
              <a:prstGeom prst="rect">
                <a:avLst/>
              </a:prstGeom>
              <a:blipFill>
                <a:blip r:embed="rId3"/>
                <a:stretch>
                  <a:fillRect l="-5469" t="-5000" b="-275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20247-6E8B-854E-9C33-1579E82E1430}"/>
              </a:ext>
            </a:extLst>
          </p:cNvPr>
          <p:cNvCxnSpPr/>
          <p:nvPr/>
        </p:nvCxnSpPr>
        <p:spPr>
          <a:xfrm>
            <a:off x="5816600" y="3686489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002F5E-081F-654C-828D-499C61F3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08048"/>
              </p:ext>
            </p:extLst>
          </p:nvPr>
        </p:nvGraphicFramePr>
        <p:xfrm>
          <a:off x="590187" y="2726121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D3F726-1121-424C-B9E8-458C89C46C7A}"/>
              </a:ext>
            </a:extLst>
          </p:cNvPr>
          <p:cNvSpPr txBox="1"/>
          <p:nvPr/>
        </p:nvSpPr>
        <p:spPr>
          <a:xfrm>
            <a:off x="590187" y="2111465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C00F-7854-5643-B644-6E1697F7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25</a:t>
            </a:fld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6AAFD-A8C8-1343-98E8-496373197066}"/>
              </a:ext>
            </a:extLst>
          </p:cNvPr>
          <p:cNvSpPr txBox="1"/>
          <p:nvPr/>
        </p:nvSpPr>
        <p:spPr>
          <a:xfrm>
            <a:off x="8462075" y="2191783"/>
            <a:ext cx="516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/>
              <a:t>J1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585DAB-B125-4743-BE9E-0EC460A4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10063"/>
              </p:ext>
            </p:extLst>
          </p:nvPr>
        </p:nvGraphicFramePr>
        <p:xfrm>
          <a:off x="3205435" y="4830625"/>
          <a:ext cx="219995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0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37280"/>
              </p:ext>
            </p:extLst>
          </p:nvPr>
        </p:nvGraphicFramePr>
        <p:xfrm>
          <a:off x="6780893" y="2830200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58918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873068" y="3497874"/>
            <a:ext cx="1416830" cy="125306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/>
              <p:nvPr/>
            </p:nvSpPr>
            <p:spPr>
              <a:xfrm>
                <a:off x="8164653" y="5413163"/>
                <a:ext cx="1416830" cy="477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sz="2500" dirty="0"/>
                  <a:t>K1</a:t>
                </a:r>
                <a:r>
                  <a:rPr lang="tr-TR" sz="25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tr-TR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25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5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A225D-19C9-9846-A6F6-4656C54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653" y="5413163"/>
                <a:ext cx="1416830" cy="477054"/>
              </a:xfrm>
              <a:prstGeom prst="rect">
                <a:avLst/>
              </a:prstGeom>
              <a:blipFill>
                <a:blip r:embed="rId3"/>
                <a:stretch>
                  <a:fillRect l="-6195" t="-10000" b="-25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20247-6E8B-854E-9C33-1579E82E1430}"/>
              </a:ext>
            </a:extLst>
          </p:cNvPr>
          <p:cNvCxnSpPr/>
          <p:nvPr/>
        </p:nvCxnSpPr>
        <p:spPr>
          <a:xfrm>
            <a:off x="5816600" y="3847852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002F5E-081F-654C-828D-499C61F3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995"/>
              </p:ext>
            </p:extLst>
          </p:nvPr>
        </p:nvGraphicFramePr>
        <p:xfrm>
          <a:off x="590187" y="288748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D3F726-1121-424C-B9E8-458C89C46C7A}"/>
              </a:ext>
            </a:extLst>
          </p:cNvPr>
          <p:cNvSpPr txBox="1"/>
          <p:nvPr/>
        </p:nvSpPr>
        <p:spPr>
          <a:xfrm>
            <a:off x="590187" y="2272828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598E-85A9-1748-949B-9AE8746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26</a:t>
            </a:fld>
            <a:endParaRPr lang="tr-T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C47C6-9082-4646-9954-0522DAD497C8}"/>
              </a:ext>
            </a:extLst>
          </p:cNvPr>
          <p:cNvSpPr txBox="1"/>
          <p:nvPr/>
        </p:nvSpPr>
        <p:spPr>
          <a:xfrm>
            <a:off x="8462075" y="2353146"/>
            <a:ext cx="5517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/>
              <a:t>K1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605FDC-A4FA-D441-B999-881D50E36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22143"/>
              </p:ext>
            </p:extLst>
          </p:nvPr>
        </p:nvGraphicFramePr>
        <p:xfrm>
          <a:off x="3211148" y="4899617"/>
          <a:ext cx="219995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0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9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96679"/>
              </p:ext>
            </p:extLst>
          </p:nvPr>
        </p:nvGraphicFramePr>
        <p:xfrm>
          <a:off x="6780893" y="2722624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58918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436826" y="3486276"/>
            <a:ext cx="2396428" cy="1148546"/>
          </a:xfrm>
          <a:prstGeom prst="frame">
            <a:avLst/>
          </a:prstGeom>
          <a:solidFill>
            <a:srgbClr val="C00000"/>
          </a:solidFill>
          <a:ln w="3175" cap="flat" cmpd="sng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A225D-19C9-9846-A6F6-4656C54264FB}"/>
              </a:ext>
            </a:extLst>
          </p:cNvPr>
          <p:cNvSpPr txBox="1"/>
          <p:nvPr/>
        </p:nvSpPr>
        <p:spPr>
          <a:xfrm>
            <a:off x="8042814" y="5312044"/>
            <a:ext cx="1135053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tr-TR" sz="2500" dirty="0">
                <a:solidFill>
                  <a:schemeClr val="tx1"/>
                </a:solidFill>
              </a:rPr>
              <a:t>J0 = 1</a:t>
            </a:r>
            <a:endParaRPr lang="tr-TR" sz="2500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20247-6E8B-854E-9C33-1579E82E1430}"/>
              </a:ext>
            </a:extLst>
          </p:cNvPr>
          <p:cNvCxnSpPr/>
          <p:nvPr/>
        </p:nvCxnSpPr>
        <p:spPr>
          <a:xfrm>
            <a:off x="5816600" y="3740276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A96CE1-36E6-6D4F-9A7A-B7F3F725D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4709"/>
              </p:ext>
            </p:extLst>
          </p:nvPr>
        </p:nvGraphicFramePr>
        <p:xfrm>
          <a:off x="590187" y="2714087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A82F357-D7DC-0D4E-ACCA-BF6C6D54F4BF}"/>
              </a:ext>
            </a:extLst>
          </p:cNvPr>
          <p:cNvSpPr txBox="1"/>
          <p:nvPr/>
        </p:nvSpPr>
        <p:spPr>
          <a:xfrm>
            <a:off x="590187" y="2099431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1D276-C997-3E45-A1E0-3CC91AEB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27</a:t>
            </a:fld>
            <a:endParaRPr lang="tr-T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8B059-DFFC-7942-B013-5C47892E5F97}"/>
              </a:ext>
            </a:extLst>
          </p:cNvPr>
          <p:cNvSpPr txBox="1"/>
          <p:nvPr/>
        </p:nvSpPr>
        <p:spPr>
          <a:xfrm>
            <a:off x="8462075" y="2245570"/>
            <a:ext cx="516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/>
              <a:t>J0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1154A4-325F-944B-AD45-027487AD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10771"/>
              </p:ext>
            </p:extLst>
          </p:nvPr>
        </p:nvGraphicFramePr>
        <p:xfrm>
          <a:off x="3226647" y="4753646"/>
          <a:ext cx="219995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0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0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5788"/>
            <a:ext cx="9146334" cy="1094844"/>
          </a:xfrm>
        </p:spPr>
        <p:txBody>
          <a:bodyPr/>
          <a:lstStyle/>
          <a:p>
            <a:r>
              <a:rPr lang="tr-TR" dirty="0"/>
              <a:t>Step #9: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B93EAC-979E-334D-97B9-08B7AA25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60619"/>
              </p:ext>
            </p:extLst>
          </p:nvPr>
        </p:nvGraphicFramePr>
        <p:xfrm>
          <a:off x="6780893" y="2794341"/>
          <a:ext cx="4116068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58918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656054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2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07E3C97B-E381-D346-AB3D-9C97E2654BB6}"/>
              </a:ext>
            </a:extLst>
          </p:cNvPr>
          <p:cNvSpPr/>
          <p:nvPr/>
        </p:nvSpPr>
        <p:spPr>
          <a:xfrm>
            <a:off x="8256407" y="3513628"/>
            <a:ext cx="2640554" cy="1201448"/>
          </a:xfrm>
          <a:prstGeom prst="frame">
            <a:avLst/>
          </a:prstGeom>
          <a:solidFill>
            <a:srgbClr val="C00000"/>
          </a:solidFill>
          <a:ln w="3175" cap="flat" cmpd="sng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A225D-19C9-9846-A6F6-4656C54264FB}"/>
              </a:ext>
            </a:extLst>
          </p:cNvPr>
          <p:cNvSpPr txBox="1"/>
          <p:nvPr/>
        </p:nvSpPr>
        <p:spPr>
          <a:xfrm>
            <a:off x="8042814" y="5312044"/>
            <a:ext cx="1135053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tr-TR" sz="2500" dirty="0"/>
              <a:t>K</a:t>
            </a:r>
            <a:r>
              <a:rPr lang="tr-TR" sz="2500" dirty="0">
                <a:solidFill>
                  <a:schemeClr val="tx1"/>
                </a:solidFill>
              </a:rPr>
              <a:t>0 = 1</a:t>
            </a:r>
            <a:endParaRPr lang="tr-TR" sz="2500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20247-6E8B-854E-9C33-1579E82E1430}"/>
              </a:ext>
            </a:extLst>
          </p:cNvPr>
          <p:cNvCxnSpPr/>
          <p:nvPr/>
        </p:nvCxnSpPr>
        <p:spPr>
          <a:xfrm>
            <a:off x="5816600" y="3811993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A96CE1-36E6-6D4F-9A7A-B7F3F725D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4399"/>
              </p:ext>
            </p:extLst>
          </p:nvPr>
        </p:nvGraphicFramePr>
        <p:xfrm>
          <a:off x="590187" y="2785804"/>
          <a:ext cx="4820920" cy="1920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95054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9650119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5393555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386965686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26504340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r>
                        <a:rPr lang="tr-TR" dirty="0"/>
                        <a:t>            Q</a:t>
                      </a:r>
                      <a:r>
                        <a:rPr lang="tr-TR" baseline="-25000" dirty="0"/>
                        <a:t>1</a:t>
                      </a:r>
                      <a:r>
                        <a:rPr lang="tr-TR" dirty="0"/>
                        <a:t>Q</a:t>
                      </a:r>
                      <a:r>
                        <a:rPr lang="tr-TR" baseline="-25000" dirty="0"/>
                        <a:t>0</a:t>
                      </a:r>
                    </a:p>
                    <a:p>
                      <a:r>
                        <a:rPr lang="tr-TR" dirty="0"/>
                        <a:t>   Q</a:t>
                      </a:r>
                      <a:r>
                        <a:rPr lang="tr-TR" baseline="-25000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1205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36"/>
                  </a:ext>
                </a:extLst>
              </a:tr>
              <a:tr h="56746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5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16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A82F357-D7DC-0D4E-ACCA-BF6C6D54F4BF}"/>
              </a:ext>
            </a:extLst>
          </p:cNvPr>
          <p:cNvSpPr txBox="1"/>
          <p:nvPr/>
        </p:nvSpPr>
        <p:spPr>
          <a:xfrm>
            <a:off x="590187" y="2171148"/>
            <a:ext cx="1147980" cy="430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200" dirty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tr-TR" sz="2200" baseline="-250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tr-TR" sz="2200" baseline="30000" dirty="0">
                <a:solidFill>
                  <a:schemeClr val="tx2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CD52-FBC3-574C-A2F1-157FC65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28</a:t>
            </a:fld>
            <a:endParaRPr lang="tr-T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B9E75-866C-3247-B924-4DC9CC2C3819}"/>
              </a:ext>
            </a:extLst>
          </p:cNvPr>
          <p:cNvSpPr txBox="1"/>
          <p:nvPr/>
        </p:nvSpPr>
        <p:spPr>
          <a:xfrm>
            <a:off x="8462075" y="2317287"/>
            <a:ext cx="5517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dirty="0"/>
              <a:t>K0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226101-9784-844B-87F7-69390D45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81746"/>
              </p:ext>
            </p:extLst>
          </p:nvPr>
        </p:nvGraphicFramePr>
        <p:xfrm>
          <a:off x="3211148" y="4798498"/>
          <a:ext cx="219995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1412418394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719822091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93896595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31877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tr-TR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tr-TR" sz="20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7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668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4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AA27-3B27-A94B-ACF3-C205914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Controller </a:t>
            </a:r>
            <a:r>
              <a:rPr lang="tr-TR" dirty="0" err="1"/>
              <a:t>for</a:t>
            </a:r>
            <a:r>
              <a:rPr lang="tr-TR" dirty="0"/>
              <a:t> a Simple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Light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78FCB-5187-A049-AEEB-FF99C891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76024" y="2778748"/>
            <a:ext cx="3012738" cy="2512390"/>
          </a:xfrm>
          <a:ln>
            <a:solidFill>
              <a:schemeClr val="tx1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5F155F-94AD-154C-B784-EC147326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56355"/>
              </p:ext>
            </p:extLst>
          </p:nvPr>
        </p:nvGraphicFramePr>
        <p:xfrm>
          <a:off x="503238" y="3044343"/>
          <a:ext cx="79930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130">
                  <a:extLst>
                    <a:ext uri="{9D8B030D-6E8A-4147-A177-3AD203B41FA5}">
                      <a16:colId xmlns:a16="http://schemas.microsoft.com/office/drawing/2014/main" val="3648284690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1550661268"/>
                    </a:ext>
                  </a:extLst>
                </a:gridCol>
                <a:gridCol w="5014277">
                  <a:extLst>
                    <a:ext uri="{9D8B030D-6E8A-4147-A177-3AD203B41FA5}">
                      <a16:colId xmlns:a16="http://schemas.microsoft.com/office/drawing/2014/main" val="2678042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/>
                        <a:t>One</a:t>
                      </a:r>
                      <a:r>
                        <a:rPr lang="tr-TR" sz="2000" b="1" dirty="0"/>
                        <a:t> </a:t>
                      </a:r>
                      <a:r>
                        <a:rPr lang="tr-TR" sz="2000" b="1" dirty="0" err="1"/>
                        <a:t>Light</a:t>
                      </a:r>
                      <a:endParaRPr lang="tr-TR" sz="2000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Cross </a:t>
                      </a:r>
                      <a:r>
                        <a:rPr lang="tr-TR" sz="2000" b="1" dirty="0" err="1"/>
                        <a:t>Light</a:t>
                      </a:r>
                      <a:endParaRPr lang="tr-T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65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Green</a:t>
                      </a:r>
                      <a:endParaRPr lang="tr-TR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tr-TR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Traffic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moving</a:t>
                      </a:r>
                      <a:r>
                        <a:rPr lang="tr-TR" sz="2000" dirty="0"/>
                        <a:t> in </a:t>
                      </a:r>
                      <a:r>
                        <a:rPr lang="tr-TR" sz="2000" dirty="0" err="1"/>
                        <a:t>one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direction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46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rgbClr val="FFC000"/>
                          </a:solidFill>
                        </a:rPr>
                        <a:t>Yellow</a:t>
                      </a:r>
                      <a:endParaRPr lang="tr-T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Cars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moving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are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preparing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to</a:t>
                      </a:r>
                      <a:r>
                        <a:rPr lang="tr-TR" sz="2000" dirty="0"/>
                        <a:t> stop.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11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tr-TR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/>
                        <a:t>Traffic</a:t>
                      </a:r>
                      <a:r>
                        <a:rPr lang="tr-TR" sz="2000" dirty="0"/>
                        <a:t> in </a:t>
                      </a:r>
                      <a:r>
                        <a:rPr lang="tr-TR" sz="2000" dirty="0" err="1"/>
                        <a:t>both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roads</a:t>
                      </a:r>
                      <a:r>
                        <a:rPr lang="tr-TR" sz="2000" dirty="0"/>
                        <a:t> stop </a:t>
                      </a:r>
                      <a:r>
                        <a:rPr lang="tr-TR" sz="2000" dirty="0" err="1"/>
                        <a:t>for</a:t>
                      </a:r>
                      <a:r>
                        <a:rPr lang="tr-TR" sz="2000" dirty="0"/>
                        <a:t> a </a:t>
                      </a:r>
                      <a:r>
                        <a:rPr lang="tr-TR" sz="2000" dirty="0" err="1"/>
                        <a:t>second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64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tr-TR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Green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/>
                        <a:t>Traffic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moving</a:t>
                      </a:r>
                      <a:r>
                        <a:rPr lang="tr-TR" sz="2000" dirty="0"/>
                        <a:t> in </a:t>
                      </a:r>
                      <a:r>
                        <a:rPr lang="tr-TR" sz="2000" dirty="0" err="1"/>
                        <a:t>other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direction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125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025C61-48FF-6D4D-AE98-89D199BF42AD}"/>
              </a:ext>
            </a:extLst>
          </p:cNvPr>
          <p:cNvSpPr txBox="1"/>
          <p:nvPr/>
        </p:nvSpPr>
        <p:spPr>
          <a:xfrm>
            <a:off x="6143625" y="6543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04D63-0F7F-684B-8804-19F0873DBC6F}"/>
              </a:ext>
            </a:extLst>
          </p:cNvPr>
          <p:cNvSpPr txBox="1"/>
          <p:nvPr/>
        </p:nvSpPr>
        <p:spPr>
          <a:xfrm>
            <a:off x="503238" y="240941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i="1" u="sng" dirty="0" err="1"/>
              <a:t>Assumed</a:t>
            </a:r>
            <a:r>
              <a:rPr lang="tr-TR" sz="2400" i="1" u="sng" dirty="0"/>
              <a:t> </a:t>
            </a:r>
            <a:r>
              <a:rPr lang="tr-TR" sz="2400" i="1" u="sng" dirty="0" err="1"/>
              <a:t>actions</a:t>
            </a:r>
            <a:r>
              <a:rPr lang="tr-TR" sz="2400" i="1" u="sng" dirty="0"/>
              <a:t>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D58745-03DD-C340-BBE7-8F68448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5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#1: Name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States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64D9E-490C-7A49-87AA-42D4371F6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307100"/>
              </p:ext>
            </p:extLst>
          </p:nvPr>
        </p:nvGraphicFramePr>
        <p:xfrm>
          <a:off x="1154953" y="2389186"/>
          <a:ext cx="5373712" cy="412591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99052">
                  <a:extLst>
                    <a:ext uri="{9D8B030D-6E8A-4147-A177-3AD203B41FA5}">
                      <a16:colId xmlns:a16="http://schemas.microsoft.com/office/drawing/2014/main" val="1644016173"/>
                    </a:ext>
                  </a:extLst>
                </a:gridCol>
                <a:gridCol w="1336542">
                  <a:extLst>
                    <a:ext uri="{9D8B030D-6E8A-4147-A177-3AD203B41FA5}">
                      <a16:colId xmlns:a16="http://schemas.microsoft.com/office/drawing/2014/main" val="2023160088"/>
                    </a:ext>
                  </a:extLst>
                </a:gridCol>
                <a:gridCol w="1319059">
                  <a:extLst>
                    <a:ext uri="{9D8B030D-6E8A-4147-A177-3AD203B41FA5}">
                      <a16:colId xmlns:a16="http://schemas.microsoft.com/office/drawing/2014/main" val="2143106466"/>
                    </a:ext>
                  </a:extLst>
                </a:gridCol>
                <a:gridCol w="1319059">
                  <a:extLst>
                    <a:ext uri="{9D8B030D-6E8A-4147-A177-3AD203B41FA5}">
                      <a16:colId xmlns:a16="http://schemas.microsoft.com/office/drawing/2014/main" val="3155447317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Light</a:t>
                      </a:r>
                      <a:r>
                        <a:rPr lang="tr-TR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Light</a:t>
                      </a:r>
                      <a:r>
                        <a:rPr lang="tr-TR" dirty="0"/>
                        <a:t>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973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0340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Green</a:t>
                      </a:r>
                      <a:endParaRPr lang="tr-T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89169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C000"/>
                          </a:solidFill>
                        </a:rPr>
                        <a:t>Yellow</a:t>
                      </a:r>
                      <a:endParaRPr lang="tr-T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99577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5104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Green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71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C000"/>
                          </a:solidFill>
                        </a:rPr>
                        <a:t>Yellow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2855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012F4-FA10-1741-A414-3CE05248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38" y="2950198"/>
            <a:ext cx="3675209" cy="3064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6C0EB-379C-E64D-8F25-ED6C9368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94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#2: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8F21B2-31A4-CE47-A7DA-0A5846BFBAA5}"/>
              </a:ext>
            </a:extLst>
          </p:cNvPr>
          <p:cNvSpPr/>
          <p:nvPr/>
        </p:nvSpPr>
        <p:spPr>
          <a:xfrm>
            <a:off x="1154953" y="4029078"/>
            <a:ext cx="1028700" cy="8572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A19E3-E150-2241-A17D-E1EC7B1953E9}"/>
              </a:ext>
            </a:extLst>
          </p:cNvPr>
          <p:cNvSpPr/>
          <p:nvPr/>
        </p:nvSpPr>
        <p:spPr>
          <a:xfrm>
            <a:off x="2636090" y="2671763"/>
            <a:ext cx="1028700" cy="8572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C2A4DA-85C3-0F49-899D-74AB9B08E81E}"/>
              </a:ext>
            </a:extLst>
          </p:cNvPr>
          <p:cNvSpPr/>
          <p:nvPr/>
        </p:nvSpPr>
        <p:spPr>
          <a:xfrm>
            <a:off x="4506959" y="2671763"/>
            <a:ext cx="1028700" cy="8572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B7F3AF-5315-3745-928E-BD5C55DD934F}"/>
              </a:ext>
            </a:extLst>
          </p:cNvPr>
          <p:cNvSpPr/>
          <p:nvPr/>
        </p:nvSpPr>
        <p:spPr>
          <a:xfrm>
            <a:off x="5924548" y="3900488"/>
            <a:ext cx="1028700" cy="8572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FE2A7A-9D99-0049-8ACD-826D86417B05}"/>
              </a:ext>
            </a:extLst>
          </p:cNvPr>
          <p:cNvSpPr/>
          <p:nvPr/>
        </p:nvSpPr>
        <p:spPr>
          <a:xfrm>
            <a:off x="4635549" y="5169959"/>
            <a:ext cx="1028700" cy="8572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A7335E-DACC-4D46-AE1E-BE3624D17A73}"/>
              </a:ext>
            </a:extLst>
          </p:cNvPr>
          <p:cNvSpPr/>
          <p:nvPr/>
        </p:nvSpPr>
        <p:spPr>
          <a:xfrm>
            <a:off x="2764680" y="5193768"/>
            <a:ext cx="1028700" cy="8572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9873C-A9C9-E744-8CED-C9F10EC770B0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2033003" y="3403472"/>
            <a:ext cx="753737" cy="751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BD60AD-6C34-8E47-BFE9-3752B25A3B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3664790" y="3100388"/>
            <a:ext cx="842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A68C2-414E-874E-A9A1-BA9F01468372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5385009" y="3403472"/>
            <a:ext cx="690189" cy="62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0C2CA-377A-FA42-96BA-FC36A64D2266}"/>
              </a:ext>
            </a:extLst>
          </p:cNvPr>
          <p:cNvCxnSpPr>
            <a:stCxn id="10" idx="4"/>
            <a:endCxn id="11" idx="6"/>
          </p:cNvCxnSpPr>
          <p:nvPr/>
        </p:nvCxnSpPr>
        <p:spPr>
          <a:xfrm flipH="1">
            <a:off x="5664249" y="4757738"/>
            <a:ext cx="774649" cy="840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89F17F-803A-9843-9B04-0CCF1461BDE0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H="1">
            <a:off x="3793380" y="5598584"/>
            <a:ext cx="842169" cy="23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EAB12A-37DE-3840-822C-B34737911F6C}"/>
              </a:ext>
            </a:extLst>
          </p:cNvPr>
          <p:cNvCxnSpPr>
            <a:cxnSpLocks/>
            <a:stCxn id="12" idx="2"/>
            <a:endCxn id="7" idx="5"/>
          </p:cNvCxnSpPr>
          <p:nvPr/>
        </p:nvCxnSpPr>
        <p:spPr>
          <a:xfrm flipH="1" flipV="1">
            <a:off x="2033003" y="4760787"/>
            <a:ext cx="731677" cy="86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B6BC796-A607-E846-9D10-4E8728C2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37827"/>
              </p:ext>
            </p:extLst>
          </p:nvPr>
        </p:nvGraphicFramePr>
        <p:xfrm>
          <a:off x="8085235" y="2394747"/>
          <a:ext cx="1399052" cy="412591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99052">
                  <a:extLst>
                    <a:ext uri="{9D8B030D-6E8A-4147-A177-3AD203B41FA5}">
                      <a16:colId xmlns:a16="http://schemas.microsoft.com/office/drawing/2014/main" val="340936603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80897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89365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1368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92419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17239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87613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8095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A5E2311-4D9A-014D-BB25-DB249006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35976"/>
              </p:ext>
            </p:extLst>
          </p:nvPr>
        </p:nvGraphicFramePr>
        <p:xfrm>
          <a:off x="9484287" y="2394747"/>
          <a:ext cx="1319059" cy="412591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19059">
                  <a:extLst>
                    <a:ext uri="{9D8B030D-6E8A-4147-A177-3AD203B41FA5}">
                      <a16:colId xmlns:a16="http://schemas.microsoft.com/office/drawing/2014/main" val="2706272215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16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6779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3825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62919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078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77034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34490"/>
                  </a:ext>
                </a:extLst>
              </a:tr>
            </a:tbl>
          </a:graphicData>
        </a:graphic>
      </p:graphicFrame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0058C94-F89A-B64C-A18A-0AE7FC81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02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#3: Define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BFE0D2-EFBA-0E42-A367-566A8CEB86BE}"/>
              </a:ext>
            </a:extLst>
          </p:cNvPr>
          <p:cNvGrpSpPr/>
          <p:nvPr/>
        </p:nvGrpSpPr>
        <p:grpSpPr>
          <a:xfrm>
            <a:off x="7178773" y="2871792"/>
            <a:ext cx="4178862" cy="2663029"/>
            <a:chOff x="1154953" y="2671763"/>
            <a:chExt cx="5798295" cy="33792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8F21B2-31A4-CE47-A7DA-0A5846BFBAA5}"/>
                </a:ext>
              </a:extLst>
            </p:cNvPr>
            <p:cNvSpPr/>
            <p:nvPr/>
          </p:nvSpPr>
          <p:spPr>
            <a:xfrm>
              <a:off x="1154953" y="4029078"/>
              <a:ext cx="1028700" cy="8572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8A19E3-E150-2241-A17D-E1EC7B1953E9}"/>
                </a:ext>
              </a:extLst>
            </p:cNvPr>
            <p:cNvSpPr/>
            <p:nvPr/>
          </p:nvSpPr>
          <p:spPr>
            <a:xfrm>
              <a:off x="2636090" y="2671763"/>
              <a:ext cx="1028700" cy="8572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C2A4DA-85C3-0F49-899D-74AB9B08E81E}"/>
                </a:ext>
              </a:extLst>
            </p:cNvPr>
            <p:cNvSpPr/>
            <p:nvPr/>
          </p:nvSpPr>
          <p:spPr>
            <a:xfrm>
              <a:off x="4506959" y="2671763"/>
              <a:ext cx="1028700" cy="8572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B7F3AF-5315-3745-928E-BD5C55DD934F}"/>
                </a:ext>
              </a:extLst>
            </p:cNvPr>
            <p:cNvSpPr/>
            <p:nvPr/>
          </p:nvSpPr>
          <p:spPr>
            <a:xfrm>
              <a:off x="5924548" y="3900488"/>
              <a:ext cx="1028700" cy="8572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FE2A7A-9D99-0049-8ACD-826D86417B05}"/>
                </a:ext>
              </a:extLst>
            </p:cNvPr>
            <p:cNvSpPr/>
            <p:nvPr/>
          </p:nvSpPr>
          <p:spPr>
            <a:xfrm>
              <a:off x="4635549" y="5169959"/>
              <a:ext cx="1028700" cy="8572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GR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A7335E-DACC-4D46-AE1E-BE3624D17A73}"/>
                </a:ext>
              </a:extLst>
            </p:cNvPr>
            <p:cNvSpPr/>
            <p:nvPr/>
          </p:nvSpPr>
          <p:spPr>
            <a:xfrm>
              <a:off x="2764680" y="5193768"/>
              <a:ext cx="1028700" cy="85725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YR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39873C-A9C9-E744-8CED-C9F10EC770B0}"/>
                </a:ext>
              </a:extLst>
            </p:cNvPr>
            <p:cNvCxnSpPr>
              <a:stCxn id="7" idx="7"/>
              <a:endCxn id="8" idx="3"/>
            </p:cNvCxnSpPr>
            <p:nvPr/>
          </p:nvCxnSpPr>
          <p:spPr>
            <a:xfrm flipV="1">
              <a:off x="2033003" y="3403472"/>
              <a:ext cx="753737" cy="751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BD60AD-6C34-8E47-BFE9-3752B25A3B4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664790" y="3100388"/>
              <a:ext cx="8421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DA68C2-414E-874E-A9A1-BA9F01468372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5385009" y="3403472"/>
              <a:ext cx="690189" cy="62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90C2CA-377A-FA42-96BA-FC36A64D2266}"/>
                </a:ext>
              </a:extLst>
            </p:cNvPr>
            <p:cNvCxnSpPr>
              <a:stCxn id="10" idx="4"/>
              <a:endCxn id="11" idx="6"/>
            </p:cNvCxnSpPr>
            <p:nvPr/>
          </p:nvCxnSpPr>
          <p:spPr>
            <a:xfrm flipH="1">
              <a:off x="5664249" y="4757738"/>
              <a:ext cx="774649" cy="84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589F17F-803A-9843-9B04-0CCF1461BDE0}"/>
                </a:ext>
              </a:extLst>
            </p:cNvPr>
            <p:cNvCxnSpPr>
              <a:stCxn id="11" idx="2"/>
              <a:endCxn id="12" idx="6"/>
            </p:cNvCxnSpPr>
            <p:nvPr/>
          </p:nvCxnSpPr>
          <p:spPr>
            <a:xfrm flipH="1">
              <a:off x="3793380" y="5598584"/>
              <a:ext cx="842169" cy="2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EAB12A-37DE-3840-822C-B34737911F6C}"/>
                </a:ext>
              </a:extLst>
            </p:cNvPr>
            <p:cNvCxnSpPr>
              <a:cxnSpLocks/>
              <a:stCxn id="12" idx="2"/>
              <a:endCxn id="7" idx="5"/>
            </p:cNvCxnSpPr>
            <p:nvPr/>
          </p:nvCxnSpPr>
          <p:spPr>
            <a:xfrm flipH="1" flipV="1">
              <a:off x="2033003" y="4760787"/>
              <a:ext cx="731677" cy="8616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A4030-4D8D-4B4B-8EA8-6758E393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08967"/>
              </p:ext>
            </p:extLst>
          </p:nvPr>
        </p:nvGraphicFramePr>
        <p:xfrm>
          <a:off x="1883511" y="2828934"/>
          <a:ext cx="4090671" cy="3169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51161224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1695652947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3822095656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12396853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tr-TR" sz="2000" dirty="0" err="1"/>
                        <a:t>Current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State</a:t>
                      </a:r>
                      <a:endParaRPr lang="tr-TR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2000" dirty="0" err="1"/>
                        <a:t>Next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State</a:t>
                      </a:r>
                      <a:endParaRPr lang="tr-T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6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i="1" dirty="0" err="1">
                          <a:solidFill>
                            <a:schemeClr val="tx1"/>
                          </a:solidFill>
                        </a:rPr>
                        <a:t>State_ID</a:t>
                      </a:r>
                      <a:endParaRPr lang="tr-TR" sz="20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i="1" dirty="0" err="1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tr-TR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i="1" dirty="0" err="1">
                          <a:solidFill>
                            <a:schemeClr val="tx1"/>
                          </a:solidFill>
                        </a:rPr>
                        <a:t>State_ID</a:t>
                      </a:r>
                      <a:endParaRPr lang="tr-TR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i="1" dirty="0" err="1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tr-TR" sz="20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3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0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3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GR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YR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37113"/>
                  </a:ext>
                </a:extLst>
              </a:tr>
            </a:tbl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BB6FF25-28D0-DF40-9349-5F73FBA0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#4: How </a:t>
            </a:r>
            <a:r>
              <a:rPr lang="tr-TR" dirty="0" err="1"/>
              <a:t>many</a:t>
            </a:r>
            <a:r>
              <a:rPr lang="tr-TR" dirty="0"/>
              <a:t> FF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5A301D-661A-6842-B1A8-6CC754EF0BE8}"/>
                  </a:ext>
                </a:extLst>
              </p:cNvPr>
              <p:cNvSpPr txBox="1"/>
              <p:nvPr/>
            </p:nvSpPr>
            <p:spPr>
              <a:xfrm>
                <a:off x="1154953" y="2454066"/>
                <a:ext cx="7974760" cy="392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/>
                  <a:t>How </a:t>
                </a:r>
                <a:r>
                  <a:rPr lang="tr-TR" sz="2200" dirty="0" err="1"/>
                  <a:t>many</a:t>
                </a:r>
                <a:r>
                  <a:rPr lang="tr-TR" sz="2200" dirty="0"/>
                  <a:t> </a:t>
                </a:r>
                <a:r>
                  <a:rPr lang="tr-TR" sz="2200" dirty="0" err="1"/>
                  <a:t>bits</a:t>
                </a:r>
                <a:r>
                  <a:rPr lang="tr-TR" sz="2200" dirty="0"/>
                  <a:t> </a:t>
                </a:r>
                <a:r>
                  <a:rPr lang="tr-TR" sz="2200" dirty="0" err="1"/>
                  <a:t>are</a:t>
                </a:r>
                <a:r>
                  <a:rPr lang="tr-TR" sz="2200" dirty="0"/>
                  <a:t> </a:t>
                </a:r>
                <a:r>
                  <a:rPr lang="tr-TR" sz="2200" dirty="0" err="1"/>
                  <a:t>enough</a:t>
                </a:r>
                <a:r>
                  <a:rPr lang="tr-TR" sz="2200" dirty="0"/>
                  <a:t> </a:t>
                </a:r>
                <a:r>
                  <a:rPr lang="tr-TR" sz="2200" dirty="0" err="1"/>
                  <a:t>to</a:t>
                </a:r>
                <a:r>
                  <a:rPr lang="tr-TR" sz="2200" dirty="0"/>
                  <a:t> </a:t>
                </a:r>
                <a:r>
                  <a:rPr lang="tr-TR" sz="2200" dirty="0" err="1"/>
                  <a:t>represent</a:t>
                </a:r>
                <a:r>
                  <a:rPr lang="tr-TR" sz="2200" dirty="0"/>
                  <a:t> </a:t>
                </a:r>
                <a:r>
                  <a:rPr lang="tr-TR" sz="2200" dirty="0" err="1"/>
                  <a:t>these</a:t>
                </a:r>
                <a:r>
                  <a:rPr lang="tr-TR" sz="2200" dirty="0"/>
                  <a:t> </a:t>
                </a:r>
                <a:r>
                  <a:rPr lang="tr-TR" sz="2200" dirty="0" err="1"/>
                  <a:t>states</a:t>
                </a:r>
                <a:r>
                  <a:rPr lang="tr-TR" sz="2200" dirty="0"/>
                  <a:t> ?</a:t>
                </a:r>
              </a:p>
              <a:p>
                <a:endParaRPr lang="tr-TR" sz="2200" dirty="0"/>
              </a:p>
              <a:p>
                <a:pPr lvl="1"/>
                <a:r>
                  <a:rPr lang="tr-TR" sz="2200" dirty="0"/>
                  <a:t>Formula:</a:t>
                </a:r>
              </a:p>
              <a:p>
                <a:pPr lvl="1"/>
                <a:r>
                  <a:rPr lang="tr-TR" sz="2200" dirty="0"/>
                  <a:t>	2 </a:t>
                </a:r>
                <a:r>
                  <a:rPr lang="tr-TR" sz="2200" baseline="30000" dirty="0"/>
                  <a:t>p-1</a:t>
                </a:r>
                <a:r>
                  <a:rPr lang="tr-TR" sz="2200" dirty="0"/>
                  <a:t> &lt; N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sz="2200" dirty="0"/>
                  <a:t> 2</a:t>
                </a:r>
                <a:r>
                  <a:rPr lang="tr-TR" sz="2200" baseline="30000" dirty="0"/>
                  <a:t>p</a:t>
                </a:r>
                <a:endParaRPr lang="tr-TR" sz="2200" dirty="0"/>
              </a:p>
              <a:p>
                <a:endParaRPr lang="tr-TR" sz="2200" baseline="30000" dirty="0"/>
              </a:p>
              <a:p>
                <a:endParaRPr lang="tr-TR" sz="2200" baseline="30000" dirty="0"/>
              </a:p>
              <a:p>
                <a:pPr lvl="2"/>
                <a:r>
                  <a:rPr lang="tr-TR" sz="2200" dirty="0"/>
                  <a:t>N: </a:t>
                </a:r>
                <a:r>
                  <a:rPr lang="tr-TR" sz="2200" dirty="0" err="1"/>
                  <a:t>number</a:t>
                </a:r>
                <a:r>
                  <a:rPr lang="tr-TR" sz="2200" dirty="0"/>
                  <a:t> of </a:t>
                </a:r>
                <a:r>
                  <a:rPr lang="tr-TR" sz="2200" dirty="0" err="1"/>
                  <a:t>states</a:t>
                </a:r>
                <a:endParaRPr lang="tr-TR" sz="2200" dirty="0"/>
              </a:p>
              <a:p>
                <a:pPr lvl="2"/>
                <a:r>
                  <a:rPr lang="tr-TR" sz="2200" dirty="0"/>
                  <a:t>p: </a:t>
                </a:r>
                <a:r>
                  <a:rPr lang="tr-TR" sz="2200" dirty="0" err="1"/>
                  <a:t>number</a:t>
                </a:r>
                <a:r>
                  <a:rPr lang="tr-TR" sz="2200" dirty="0"/>
                  <a:t> of </a:t>
                </a:r>
                <a:r>
                  <a:rPr lang="tr-TR" sz="2200" dirty="0" err="1"/>
                  <a:t>FFs</a:t>
                </a:r>
                <a:endParaRPr lang="tr-TR" sz="2200" dirty="0"/>
              </a:p>
              <a:p>
                <a:endParaRPr lang="tr-TR" sz="2200" dirty="0"/>
              </a:p>
              <a:p>
                <a:r>
                  <a:rPr lang="tr-TR" sz="2200" dirty="0" err="1"/>
                  <a:t>In</a:t>
                </a:r>
                <a:r>
                  <a:rPr lang="tr-TR" sz="2200" dirty="0"/>
                  <a:t> </a:t>
                </a:r>
                <a:r>
                  <a:rPr lang="tr-TR" sz="2200" dirty="0" err="1"/>
                  <a:t>our</a:t>
                </a:r>
                <a:r>
                  <a:rPr lang="tr-TR" sz="2200" dirty="0"/>
                  <a:t> </a:t>
                </a:r>
                <a:r>
                  <a:rPr lang="tr-TR" sz="2200" dirty="0" err="1"/>
                  <a:t>case</a:t>
                </a:r>
                <a:r>
                  <a:rPr lang="tr-TR" sz="2200" dirty="0"/>
                  <a:t> :</a:t>
                </a:r>
              </a:p>
              <a:p>
                <a:r>
                  <a:rPr lang="tr-TR" sz="2200" dirty="0"/>
                  <a:t>		N=6   =&gt;   p= 3</a:t>
                </a:r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5A301D-661A-6842-B1A8-6CC754EF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3" y="2454066"/>
                <a:ext cx="7974760" cy="3929281"/>
              </a:xfrm>
              <a:prstGeom prst="rect">
                <a:avLst/>
              </a:prstGeom>
              <a:blipFill>
                <a:blip r:embed="rId3"/>
                <a:stretch>
                  <a:fillRect l="-954" t="-6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435632-3C10-6F45-B2AC-04B1A3F8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212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#4: How </a:t>
            </a:r>
            <a:r>
              <a:rPr lang="tr-TR" dirty="0" err="1"/>
              <a:t>many</a:t>
            </a:r>
            <a:r>
              <a:rPr lang="tr-TR" dirty="0"/>
              <a:t> FF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5A301D-661A-6842-B1A8-6CC754EF0BE8}"/>
                  </a:ext>
                </a:extLst>
              </p:cNvPr>
              <p:cNvSpPr txBox="1"/>
              <p:nvPr/>
            </p:nvSpPr>
            <p:spPr>
              <a:xfrm>
                <a:off x="1154953" y="2454066"/>
                <a:ext cx="7974760" cy="426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/>
                  <a:t>How </a:t>
                </a:r>
                <a:r>
                  <a:rPr lang="tr-TR" sz="2200" dirty="0" err="1"/>
                  <a:t>many</a:t>
                </a:r>
                <a:r>
                  <a:rPr lang="tr-TR" sz="2200" dirty="0"/>
                  <a:t> </a:t>
                </a:r>
                <a:r>
                  <a:rPr lang="tr-TR" sz="2200" dirty="0" err="1"/>
                  <a:t>bits</a:t>
                </a:r>
                <a:r>
                  <a:rPr lang="tr-TR" sz="2200" dirty="0"/>
                  <a:t> </a:t>
                </a:r>
                <a:r>
                  <a:rPr lang="tr-TR" sz="2200" dirty="0" err="1"/>
                  <a:t>are</a:t>
                </a:r>
                <a:r>
                  <a:rPr lang="tr-TR" sz="2200" dirty="0"/>
                  <a:t> </a:t>
                </a:r>
                <a:r>
                  <a:rPr lang="tr-TR" sz="2200" dirty="0" err="1"/>
                  <a:t>enough</a:t>
                </a:r>
                <a:r>
                  <a:rPr lang="tr-TR" sz="2200" dirty="0"/>
                  <a:t> </a:t>
                </a:r>
                <a:r>
                  <a:rPr lang="tr-TR" sz="2200" dirty="0" err="1"/>
                  <a:t>to</a:t>
                </a:r>
                <a:r>
                  <a:rPr lang="tr-TR" sz="2200" dirty="0"/>
                  <a:t> </a:t>
                </a:r>
                <a:r>
                  <a:rPr lang="tr-TR" sz="2200" dirty="0" err="1"/>
                  <a:t>repreent</a:t>
                </a:r>
                <a:r>
                  <a:rPr lang="tr-TR" sz="2200" dirty="0"/>
                  <a:t> </a:t>
                </a:r>
                <a:r>
                  <a:rPr lang="tr-TR" sz="2200" dirty="0" err="1"/>
                  <a:t>these</a:t>
                </a:r>
                <a:r>
                  <a:rPr lang="tr-TR" sz="2200" dirty="0"/>
                  <a:t> </a:t>
                </a:r>
                <a:r>
                  <a:rPr lang="tr-TR" sz="2200" dirty="0" err="1"/>
                  <a:t>states</a:t>
                </a:r>
                <a:r>
                  <a:rPr lang="tr-TR" sz="2200" dirty="0"/>
                  <a:t> ?</a:t>
                </a:r>
              </a:p>
              <a:p>
                <a:endParaRPr lang="tr-TR" sz="2200" dirty="0"/>
              </a:p>
              <a:p>
                <a:pPr lvl="1"/>
                <a:r>
                  <a:rPr lang="tr-TR" sz="2200" dirty="0"/>
                  <a:t>Formula:</a:t>
                </a:r>
              </a:p>
              <a:p>
                <a:pPr lvl="1"/>
                <a:r>
                  <a:rPr lang="tr-TR" sz="2200" dirty="0"/>
                  <a:t>	2 </a:t>
                </a:r>
                <a:r>
                  <a:rPr lang="tr-TR" sz="2200" baseline="30000" dirty="0"/>
                  <a:t>p-1</a:t>
                </a:r>
                <a:r>
                  <a:rPr lang="tr-TR" sz="2200" dirty="0"/>
                  <a:t> &lt; N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sz="2200" dirty="0"/>
                  <a:t> 2</a:t>
                </a:r>
                <a:r>
                  <a:rPr lang="tr-TR" sz="2200" baseline="30000" dirty="0"/>
                  <a:t>p</a:t>
                </a:r>
                <a:endParaRPr lang="tr-TR" sz="2200" dirty="0"/>
              </a:p>
              <a:p>
                <a:endParaRPr lang="tr-TR" sz="2200" baseline="30000" dirty="0"/>
              </a:p>
              <a:p>
                <a:endParaRPr lang="tr-TR" sz="2200" baseline="30000" dirty="0"/>
              </a:p>
              <a:p>
                <a:pPr lvl="2"/>
                <a:r>
                  <a:rPr lang="tr-TR" sz="2200" dirty="0"/>
                  <a:t>N: </a:t>
                </a:r>
                <a:r>
                  <a:rPr lang="tr-TR" sz="2200" dirty="0" err="1"/>
                  <a:t>number</a:t>
                </a:r>
                <a:r>
                  <a:rPr lang="tr-TR" sz="2200" dirty="0"/>
                  <a:t> of </a:t>
                </a:r>
                <a:r>
                  <a:rPr lang="tr-TR" sz="2200" dirty="0" err="1"/>
                  <a:t>states</a:t>
                </a:r>
                <a:endParaRPr lang="tr-TR" sz="2200" dirty="0"/>
              </a:p>
              <a:p>
                <a:pPr lvl="2"/>
                <a:r>
                  <a:rPr lang="tr-TR" sz="2200" dirty="0"/>
                  <a:t>p: </a:t>
                </a:r>
                <a:r>
                  <a:rPr lang="tr-TR" sz="2200" dirty="0" err="1"/>
                  <a:t>number</a:t>
                </a:r>
                <a:r>
                  <a:rPr lang="tr-TR" sz="2200" dirty="0"/>
                  <a:t> of </a:t>
                </a:r>
                <a:r>
                  <a:rPr lang="tr-TR" sz="2200" dirty="0" err="1"/>
                  <a:t>FFs</a:t>
                </a:r>
                <a:endParaRPr lang="tr-TR" sz="2200" dirty="0"/>
              </a:p>
              <a:p>
                <a:endParaRPr lang="tr-TR" sz="2200" dirty="0"/>
              </a:p>
              <a:p>
                <a:r>
                  <a:rPr lang="tr-TR" sz="2200" dirty="0" err="1"/>
                  <a:t>In</a:t>
                </a:r>
                <a:r>
                  <a:rPr lang="tr-TR" sz="2200" dirty="0"/>
                  <a:t> </a:t>
                </a:r>
                <a:r>
                  <a:rPr lang="tr-TR" sz="2200" dirty="0" err="1"/>
                  <a:t>our</a:t>
                </a:r>
                <a:r>
                  <a:rPr lang="tr-TR" sz="2200" dirty="0"/>
                  <a:t> </a:t>
                </a:r>
                <a:r>
                  <a:rPr lang="tr-TR" sz="2200" dirty="0" err="1"/>
                  <a:t>case</a:t>
                </a:r>
                <a:r>
                  <a:rPr lang="tr-TR" sz="2200" dirty="0"/>
                  <a:t> :</a:t>
                </a:r>
              </a:p>
              <a:p>
                <a:r>
                  <a:rPr lang="tr-TR" sz="2200" dirty="0"/>
                  <a:t>		- N=6   =&gt;   p= 3</a:t>
                </a:r>
              </a:p>
              <a:p>
                <a:r>
                  <a:rPr lang="tr-TR" sz="2200" dirty="0"/>
                  <a:t>		- </a:t>
                </a:r>
                <a:r>
                  <a:rPr lang="tr-TR" sz="2200" dirty="0" err="1"/>
                  <a:t>For</a:t>
                </a:r>
                <a:r>
                  <a:rPr lang="tr-TR" sz="2200" dirty="0"/>
                  <a:t> </a:t>
                </a:r>
                <a:r>
                  <a:rPr lang="tr-TR" sz="2200" dirty="0" err="1"/>
                  <a:t>each</a:t>
                </a:r>
                <a:r>
                  <a:rPr lang="tr-TR" sz="2200" dirty="0"/>
                  <a:t> </a:t>
                </a:r>
                <a:r>
                  <a:rPr lang="tr-TR" sz="2200" dirty="0" err="1"/>
                  <a:t>state</a:t>
                </a:r>
                <a:r>
                  <a:rPr lang="tr-TR" sz="2200" dirty="0"/>
                  <a:t> =&gt; Q</a:t>
                </a:r>
                <a:r>
                  <a:rPr lang="tr-TR" sz="2200" baseline="-25000" dirty="0"/>
                  <a:t>2</a:t>
                </a:r>
                <a:r>
                  <a:rPr lang="tr-TR" sz="2200" dirty="0"/>
                  <a:t> Q</a:t>
                </a:r>
                <a:r>
                  <a:rPr lang="tr-TR" sz="2200" baseline="-25000" dirty="0"/>
                  <a:t>1</a:t>
                </a:r>
                <a:r>
                  <a:rPr lang="tr-TR" sz="2200" dirty="0"/>
                  <a:t> Q</a:t>
                </a:r>
                <a:r>
                  <a:rPr lang="tr-TR" sz="2200" baseline="-25000" dirty="0"/>
                  <a:t>0</a:t>
                </a:r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5A301D-661A-6842-B1A8-6CC754EF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3" y="2454066"/>
                <a:ext cx="7974760" cy="4267835"/>
              </a:xfrm>
              <a:prstGeom prst="rect">
                <a:avLst/>
              </a:prstGeom>
              <a:blipFill>
                <a:blip r:embed="rId3"/>
                <a:stretch>
                  <a:fillRect l="-954" t="-5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13B83-49AC-854D-BBD4-A746B78D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96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0C5-747E-E449-99D5-6173EEDB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360522" cy="706964"/>
          </a:xfrm>
        </p:spPr>
        <p:txBody>
          <a:bodyPr/>
          <a:lstStyle/>
          <a:p>
            <a:r>
              <a:rPr lang="tr-TR" dirty="0"/>
              <a:t>Step #5: </a:t>
            </a:r>
            <a:r>
              <a:rPr lang="tr-TR" dirty="0" err="1"/>
              <a:t>Assign</a:t>
            </a:r>
            <a:r>
              <a:rPr lang="tr-TR" dirty="0"/>
              <a:t> 3-bit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				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state</a:t>
            </a:r>
            <a:endParaRPr lang="tr-T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8CC5B4-1BDB-1441-9B29-9D4DE497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82344"/>
              </p:ext>
            </p:extLst>
          </p:nvPr>
        </p:nvGraphicFramePr>
        <p:xfrm>
          <a:off x="3562398" y="2432049"/>
          <a:ext cx="3545633" cy="41765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8713">
                  <a:extLst>
                    <a:ext uri="{9D8B030D-6E8A-4147-A177-3AD203B41FA5}">
                      <a16:colId xmlns:a16="http://schemas.microsoft.com/office/drawing/2014/main" val="195935680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408665043"/>
                    </a:ext>
                  </a:extLst>
                </a:gridCol>
                <a:gridCol w="1158460">
                  <a:extLst>
                    <a:ext uri="{9D8B030D-6E8A-4147-A177-3AD203B41FA5}">
                      <a16:colId xmlns:a16="http://schemas.microsoft.com/office/drawing/2014/main" val="2264106556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tr-TR" dirty="0" err="1"/>
                        <a:t>State_ID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Alias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Q</a:t>
                      </a:r>
                      <a:r>
                        <a:rPr lang="tr-TR" sz="1800" baseline="-25000" dirty="0"/>
                        <a:t>2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1</a:t>
                      </a:r>
                      <a:r>
                        <a:rPr lang="tr-TR" sz="1800" dirty="0"/>
                        <a:t> Q</a:t>
                      </a:r>
                      <a:r>
                        <a:rPr lang="tr-TR" sz="1800" baseline="-25000" dirty="0"/>
                        <a:t>0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897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37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84148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2441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4522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89940"/>
                  </a:ext>
                </a:extLst>
              </a:tr>
              <a:tr h="58941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6427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2627-5911-0B4D-BBED-B3EA59FD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E292-803F-C045-849C-65D96F1D57F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33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{6D744E34-50CD-2E4B-9A93-802959D0A8BB}tf10001076</Template>
  <TotalTime>281</TotalTime>
  <Words>1667</Words>
  <Application>Microsoft Macintosh PowerPoint</Application>
  <PresentationFormat>Widescreen</PresentationFormat>
  <Paragraphs>1003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Wingdings 3</vt:lpstr>
      <vt:lpstr>Ion Boardroom</vt:lpstr>
      <vt:lpstr>BLG 231E – Recitation #5  Synchronous Sequential Circuits</vt:lpstr>
      <vt:lpstr>A Controller for a Simple Traffic Light</vt:lpstr>
      <vt:lpstr>A Controller for a Simple Traffic Light</vt:lpstr>
      <vt:lpstr>Step #1: Name the States</vt:lpstr>
      <vt:lpstr>Step #2: State Diagram</vt:lpstr>
      <vt:lpstr>Step #3: Define State Table</vt:lpstr>
      <vt:lpstr>Step #4: How many FF do we need?</vt:lpstr>
      <vt:lpstr>Step #4: How many FF do we need?</vt:lpstr>
      <vt:lpstr>Step #5: Assign 3-bit Binary Number      to each state</vt:lpstr>
      <vt:lpstr>Step #6: Derive the Output Equations</vt:lpstr>
      <vt:lpstr>Step #6: Derive the Output Equations</vt:lpstr>
      <vt:lpstr>Step #6: Derive the Output Equations</vt:lpstr>
      <vt:lpstr>Step #6: Derive the Output Equations</vt:lpstr>
      <vt:lpstr>Step #6: Derive the Output Equations</vt:lpstr>
      <vt:lpstr>Step #6: Derive the Output Equations</vt:lpstr>
      <vt:lpstr>Step #6: Derive the Output Equations</vt:lpstr>
      <vt:lpstr>Step #7: Derive State Transition Table</vt:lpstr>
      <vt:lpstr>Step #7: Derive State Transition Table</vt:lpstr>
      <vt:lpstr>Step #7: Derive State Transition Table</vt:lpstr>
      <vt:lpstr>Step #7: Derive State Transition Table</vt:lpstr>
      <vt:lpstr>Step #9: Derive Input Equations</vt:lpstr>
      <vt:lpstr>Step #8: Select the Flip–Flops</vt:lpstr>
      <vt:lpstr>Step #9: Derive the Input Equations</vt:lpstr>
      <vt:lpstr>Step #9: Derive the Input Equations</vt:lpstr>
      <vt:lpstr>Step #9: Derive the Input Equations</vt:lpstr>
      <vt:lpstr>Step #9: Derive the Input Equations</vt:lpstr>
      <vt:lpstr>Step #9: Derive the Input Equations</vt:lpstr>
      <vt:lpstr>Step #9: Derive the Input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231E – Recitation #4  Synchronous Sequential Circuits</dc:title>
  <dc:creator>Microsoft Office User</dc:creator>
  <cp:lastModifiedBy>Microsoft Office User</cp:lastModifiedBy>
  <cp:revision>79</cp:revision>
  <dcterms:created xsi:type="dcterms:W3CDTF">2019-10-22T15:35:10Z</dcterms:created>
  <dcterms:modified xsi:type="dcterms:W3CDTF">2019-12-30T11:51:08Z</dcterms:modified>
</cp:coreProperties>
</file>