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12" name="Gövde Düzeyi Bir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93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4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aşlık Metni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102" name="Gövde Düzeyi Bir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0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İçeri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Şekil"/>
          <p:cNvSpPr/>
          <p:nvPr/>
        </p:nvSpPr>
        <p:spPr>
          <a:xfrm>
            <a:off x="-9525" y="-7144"/>
            <a:ext cx="9163050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11" name="Şekil"/>
          <p:cNvSpPr/>
          <p:nvPr/>
        </p:nvSpPr>
        <p:spPr>
          <a:xfrm>
            <a:off x="4381500" y="-7144"/>
            <a:ext cx="4762500" cy="60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14" name="Grupla"/>
          <p:cNvGrpSpPr/>
          <p:nvPr/>
        </p:nvGrpSpPr>
        <p:grpSpPr>
          <a:xfrm>
            <a:off x="-29297" y="-16114"/>
            <a:ext cx="9197180" cy="1058658"/>
            <a:chOff x="0" y="0"/>
            <a:chExt cx="9197178" cy="1058657"/>
          </a:xfrm>
        </p:grpSpPr>
        <p:sp>
          <p:nvSpPr>
            <p:cNvPr id="112" name="Çizgi"/>
            <p:cNvSpPr/>
            <p:nvPr/>
          </p:nvSpPr>
          <p:spPr>
            <a:xfrm rot="21435692">
              <a:off x="9616" y="218536"/>
              <a:ext cx="9163051" cy="62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1" fill="norm" stroke="1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0795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sp>
          <p:nvSpPr>
            <p:cNvPr id="113" name="Çizgi"/>
            <p:cNvSpPr/>
            <p:nvPr/>
          </p:nvSpPr>
          <p:spPr>
            <a:xfrm rot="21435692">
              <a:off x="14474" y="291986"/>
              <a:ext cx="9175813" cy="50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</p:grpSp>
      <p:sp>
        <p:nvSpPr>
          <p:cNvPr id="115" name="Başlık Metni"/>
          <p:cNvSpPr txBox="1"/>
          <p:nvPr>
            <p:ph type="title"/>
          </p:nvPr>
        </p:nvSpPr>
        <p:spPr>
          <a:xfrm>
            <a:off x="457200" y="704088"/>
            <a:ext cx="8229600" cy="1143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5000">
                <a:solidFill>
                  <a:srgbClr val="04617B"/>
                </a:solidFill>
              </a:defRPr>
            </a:lvl1pPr>
          </a:lstStyle>
          <a:p>
            <a:pPr/>
            <a:r>
              <a:t>Başlık Metni</a:t>
            </a:r>
          </a:p>
        </p:txBody>
      </p:sp>
      <p:sp>
        <p:nvSpPr>
          <p:cNvPr id="116" name="Gövde Düzeyi Bir…"/>
          <p:cNvSpPr txBox="1"/>
          <p:nvPr>
            <p:ph type="body" idx="1"/>
          </p:nvPr>
        </p:nvSpPr>
        <p:spPr>
          <a:xfrm>
            <a:off x="457200" y="1935480"/>
            <a:ext cx="8229600" cy="4389121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Clr>
                <a:srgbClr val="0BD0D9"/>
              </a:buClr>
              <a:buSzPct val="95000"/>
              <a:buFontTx/>
              <a:buChar char="●"/>
              <a:defRPr sz="2600">
                <a:latin typeface="Constantia"/>
                <a:ea typeface="Constantia"/>
                <a:cs typeface="Constantia"/>
                <a:sym typeface="Constantia"/>
              </a:defRPr>
            </a:lvl1pPr>
            <a:lvl2pPr marL="660654" indent="-267461">
              <a:spcBef>
                <a:spcPts val="600"/>
              </a:spcBef>
              <a:buClr>
                <a:srgbClr val="0BD0D9"/>
              </a:buClr>
              <a:buSzPct val="85000"/>
              <a:buFontTx/>
              <a:buChar char="●"/>
              <a:defRPr sz="2600">
                <a:latin typeface="Constantia"/>
                <a:ea typeface="Constantia"/>
                <a:cs typeface="Constantia"/>
                <a:sym typeface="Constantia"/>
              </a:defRPr>
            </a:lvl2pPr>
            <a:lvl3pPr marL="973181" indent="-305670">
              <a:spcBef>
                <a:spcPts val="600"/>
              </a:spcBef>
              <a:buClr>
                <a:srgbClr val="0BD0D9"/>
              </a:buClr>
              <a:buSzPct val="70000"/>
              <a:buFontTx/>
              <a:buChar char="●"/>
              <a:defRPr sz="2600">
                <a:latin typeface="Constantia"/>
                <a:ea typeface="Constantia"/>
                <a:cs typeface="Constantia"/>
                <a:sym typeface="Constantia"/>
              </a:defRPr>
            </a:lvl3pPr>
            <a:lvl4pPr marL="1251813" indent="-273405">
              <a:spcBef>
                <a:spcPts val="600"/>
              </a:spcBef>
              <a:buClr>
                <a:srgbClr val="0BD0D9"/>
              </a:buClr>
              <a:buSzPct val="65000"/>
              <a:buFontTx/>
              <a:buChar char="●"/>
              <a:defRPr sz="2600">
                <a:latin typeface="Constantia"/>
                <a:ea typeface="Constantia"/>
                <a:cs typeface="Constantia"/>
                <a:sym typeface="Constantia"/>
              </a:defRPr>
            </a:lvl4pPr>
            <a:lvl5pPr marL="1526133" indent="-273405">
              <a:spcBef>
                <a:spcPts val="600"/>
              </a:spcBef>
              <a:buClr>
                <a:srgbClr val="0BD0D9"/>
              </a:buClr>
              <a:buSzPct val="65000"/>
              <a:buFontTx/>
              <a:buChar char="●"/>
              <a:defRPr sz="2600"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17" name="Slayt Numarası"/>
          <p:cNvSpPr txBox="1"/>
          <p:nvPr>
            <p:ph type="sldNum" sz="quarter" idx="2"/>
          </p:nvPr>
        </p:nvSpPr>
        <p:spPr>
          <a:xfrm>
            <a:off x="8521700" y="6518275"/>
            <a:ext cx="165101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alnızca Başlık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Şekil"/>
          <p:cNvSpPr/>
          <p:nvPr/>
        </p:nvSpPr>
        <p:spPr>
          <a:xfrm>
            <a:off x="-9525" y="-7144"/>
            <a:ext cx="9163050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25" name="Şekil"/>
          <p:cNvSpPr/>
          <p:nvPr/>
        </p:nvSpPr>
        <p:spPr>
          <a:xfrm>
            <a:off x="4381500" y="-7144"/>
            <a:ext cx="4762500" cy="60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fill="norm" stroke="1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grpSp>
        <p:nvGrpSpPr>
          <p:cNvPr id="128" name="Grupla"/>
          <p:cNvGrpSpPr/>
          <p:nvPr/>
        </p:nvGrpSpPr>
        <p:grpSpPr>
          <a:xfrm>
            <a:off x="-29297" y="-16114"/>
            <a:ext cx="9197180" cy="1058658"/>
            <a:chOff x="0" y="0"/>
            <a:chExt cx="9197178" cy="1058657"/>
          </a:xfrm>
        </p:grpSpPr>
        <p:sp>
          <p:nvSpPr>
            <p:cNvPr id="126" name="Çizgi"/>
            <p:cNvSpPr/>
            <p:nvPr/>
          </p:nvSpPr>
          <p:spPr>
            <a:xfrm rot="21435692">
              <a:off x="9616" y="218536"/>
              <a:ext cx="9163051" cy="62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1" fill="norm" stroke="1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0795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sp>
          <p:nvSpPr>
            <p:cNvPr id="127" name="Çizgi"/>
            <p:cNvSpPr/>
            <p:nvPr/>
          </p:nvSpPr>
          <p:spPr>
            <a:xfrm rot="21435692">
              <a:off x="14474" y="291986"/>
              <a:ext cx="9175813" cy="50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</p:grpSp>
      <p:sp>
        <p:nvSpPr>
          <p:cNvPr id="129" name="Başlık Metni"/>
          <p:cNvSpPr txBox="1"/>
          <p:nvPr>
            <p:ph type="title"/>
          </p:nvPr>
        </p:nvSpPr>
        <p:spPr>
          <a:xfrm>
            <a:off x="457200" y="704088"/>
            <a:ext cx="8305800" cy="114300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5000">
                <a:solidFill>
                  <a:srgbClr val="04617B"/>
                </a:solidFill>
              </a:defRPr>
            </a:lvl1pPr>
          </a:lstStyle>
          <a:p>
            <a:pPr/>
            <a:r>
              <a:t>Başlık Metni</a:t>
            </a:r>
          </a:p>
        </p:txBody>
      </p:sp>
      <p:sp>
        <p:nvSpPr>
          <p:cNvPr id="130" name="Slayt Numarası"/>
          <p:cNvSpPr txBox="1"/>
          <p:nvPr>
            <p:ph type="sldNum" sz="quarter" idx="2"/>
          </p:nvPr>
        </p:nvSpPr>
        <p:spPr>
          <a:xfrm>
            <a:off x="8521700" y="6518275"/>
            <a:ext cx="165101" cy="2032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21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şlık Metni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Başlık Metni</a:t>
            </a:r>
          </a:p>
        </p:txBody>
      </p:sp>
      <p:sp>
        <p:nvSpPr>
          <p:cNvPr id="30" name="Gövde Düzeyi Bir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39" name="Gövde Düzeyi Bir…"/>
          <p:cNvSpPr txBox="1"/>
          <p:nvPr>
            <p:ph type="body" sz="half" idx="1"/>
          </p:nvPr>
        </p:nvSpPr>
        <p:spPr>
          <a:xfrm>
            <a:off x="457200" y="1600199"/>
            <a:ext cx="40386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8" name="Gövde Düzeyi Bir…"/>
          <p:cNvSpPr txBox="1"/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9" name="Dikdörtgen"/>
          <p:cNvSpPr/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5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aşlık Metni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Başlık Metni</a:t>
            </a:r>
          </a:p>
        </p:txBody>
      </p:sp>
      <p:sp>
        <p:nvSpPr>
          <p:cNvPr id="73" name="Gövde Düzeyi Bir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4" name="Dikdörtgen"/>
          <p:cNvSpPr/>
          <p:nvPr>
            <p:ph type="body" sz="half" idx="13"/>
          </p:nvPr>
        </p:nvSpPr>
        <p:spPr>
          <a:xfrm>
            <a:off x="457200" y="1435099"/>
            <a:ext cx="3008314" cy="46910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aşlık Metni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Başlık Metni</a:t>
            </a:r>
          </a:p>
        </p:txBody>
      </p:sp>
      <p:sp>
        <p:nvSpPr>
          <p:cNvPr id="83" name="Görüntü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Gövde Düzeyi Bir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5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3" name="Gövde Düzeyi Bir…"/>
          <p:cNvSpPr txBox="1"/>
          <p:nvPr>
            <p:ph type="body" idx="1"/>
          </p:nvPr>
        </p:nvSpPr>
        <p:spPr>
          <a:xfrm>
            <a:off x="457200" y="1600199"/>
            <a:ext cx="82296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8422821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iyaay@itu.edu.tr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earch Paper Writing"/>
          <p:cNvSpPr txBox="1"/>
          <p:nvPr>
            <p:ph type="ctrTitle"/>
          </p:nvPr>
        </p:nvSpPr>
        <p:spPr>
          <a:xfrm>
            <a:off x="685798" y="1558762"/>
            <a:ext cx="7772403" cy="2489311"/>
          </a:xfrm>
          <a:prstGeom prst="rect">
            <a:avLst/>
          </a:prstGeom>
        </p:spPr>
        <p:txBody>
          <a:bodyPr/>
          <a:lstStyle/>
          <a:p>
            <a:pPr defTabSz="667512">
              <a:defRPr sz="3200"/>
            </a:pPr>
            <a:r>
              <a:t>Research Paper Writing</a:t>
            </a:r>
          </a:p>
          <a:p>
            <a:pPr defTabSz="667512">
              <a:defRPr sz="3200"/>
            </a:pPr>
          </a:p>
        </p:txBody>
      </p:sp>
      <p:sp>
        <p:nvSpPr>
          <p:cNvPr id="140" name="Advanced English Program…"/>
          <p:cNvSpPr txBox="1"/>
          <p:nvPr>
            <p:ph type="subTitle" sz="half" idx="1"/>
          </p:nvPr>
        </p:nvSpPr>
        <p:spPr>
          <a:xfrm>
            <a:off x="1533389" y="3055670"/>
            <a:ext cx="6400803" cy="2690990"/>
          </a:xfrm>
          <a:prstGeom prst="rect">
            <a:avLst/>
          </a:prstGeom>
        </p:spPr>
        <p:txBody>
          <a:bodyPr/>
          <a:lstStyle/>
          <a:p>
            <a:pPr defTabSz="859536">
              <a:spcBef>
                <a:spcPts val="600"/>
              </a:spcBef>
              <a:defRPr b="1" sz="3000">
                <a:solidFill>
                  <a:srgbClr val="000000"/>
                </a:solidFill>
              </a:defRPr>
            </a:pPr>
            <a:r>
              <a:t>Advanced English Program</a:t>
            </a:r>
          </a:p>
          <a:p>
            <a:pPr defTabSz="859536">
              <a:spcBef>
                <a:spcPts val="600"/>
              </a:spcBef>
              <a:defRPr b="1" sz="3000">
                <a:solidFill>
                  <a:srgbClr val="000000"/>
                </a:solidFill>
              </a:defRPr>
            </a:pPr>
            <a:r>
              <a:t>201</a:t>
            </a:r>
          </a:p>
          <a:p>
            <a:pPr defTabSz="859536">
              <a:spcBef>
                <a:spcPts val="600"/>
              </a:spcBef>
              <a:defRPr b="1" sz="3000">
                <a:solidFill>
                  <a:srgbClr val="000000"/>
                </a:solidFill>
              </a:defRPr>
            </a:pPr>
          </a:p>
          <a:p>
            <a:pPr defTabSz="859536">
              <a:spcBef>
                <a:spcPts val="600"/>
              </a:spcBef>
              <a:defRPr b="1" sz="3000">
                <a:solidFill>
                  <a:srgbClr val="000000"/>
                </a:solidFill>
              </a:defRPr>
            </a:pPr>
            <a:r>
              <a:t>Ayşe Zeynep Ziya</a:t>
            </a:r>
          </a:p>
          <a:p>
            <a:pPr defTabSz="859536">
              <a:spcBef>
                <a:spcPts val="600"/>
              </a:spcBef>
              <a:defRPr b="1" sz="3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ziyaay@itu.edu.tr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lecting appropriate sources for the research paper"/>
          <p:cNvSpPr txBox="1"/>
          <p:nvPr>
            <p:ph type="title"/>
          </p:nvPr>
        </p:nvSpPr>
        <p:spPr>
          <a:xfrm>
            <a:off x="467543" y="0"/>
            <a:ext cx="8229601" cy="778098"/>
          </a:xfrm>
          <a:prstGeom prst="rect">
            <a:avLst/>
          </a:prstGeom>
        </p:spPr>
        <p:txBody>
          <a:bodyPr/>
          <a:lstStyle>
            <a:lvl1pPr defTabSz="886966">
              <a:defRPr sz="2700"/>
            </a:lvl1pPr>
          </a:lstStyle>
          <a:p>
            <a:pPr/>
            <a:r>
              <a:t>Selecting appropriate sources for the research paper</a:t>
            </a:r>
          </a:p>
        </p:txBody>
      </p:sp>
      <p:sp>
        <p:nvSpPr>
          <p:cNvPr id="163" name="Print Sources        Online Sources…"/>
          <p:cNvSpPr txBox="1"/>
          <p:nvPr>
            <p:ph type="body" idx="1"/>
          </p:nvPr>
        </p:nvSpPr>
        <p:spPr>
          <a:xfrm>
            <a:off x="172108" y="1110462"/>
            <a:ext cx="8820472" cy="5661250"/>
          </a:xfrm>
          <a:prstGeom prst="rect">
            <a:avLst/>
          </a:prstGeom>
        </p:spPr>
        <p:txBody>
          <a:bodyPr/>
          <a:lstStyle/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>
                <a:solidFill>
                  <a:srgbClr val="FF0000"/>
                </a:solidFill>
              </a:defRPr>
            </a:pPr>
            <a:r>
              <a:t>Print Sources  </a:t>
            </a:r>
            <a:r>
              <a:rPr>
                <a:solidFill>
                  <a:srgbClr val="000000"/>
                </a:solidFill>
              </a:rPr>
              <a:t>					 </a:t>
            </a:r>
            <a:r>
              <a:t>Online Sources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Books						E-books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Professional and 					Professional and academic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Academic Journals                                                                 e-journals								                                 e-magazines 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Dictionaries					e-newspapers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Encyclopedias 					e-encyclopedias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Magazines and newspapers			Online articles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Reports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Master’s theses or doctoral				Online versions of print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dissertations					sources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Conference papers				Sources from a database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Government publications				</a:t>
            </a:r>
            <a:r>
              <a:rPr b="1"/>
              <a:t>( ITU Library electronic</a:t>
            </a:r>
            <a:r>
              <a:t> 								                  </a:t>
            </a:r>
            <a:r>
              <a:rPr b="1"/>
              <a:t>database)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Patents</a:t>
            </a:r>
          </a:p>
          <a:p>
            <a:pPr marL="249631" indent="-249631" defTabSz="832102">
              <a:spcBef>
                <a:spcPts val="300"/>
              </a:spcBef>
              <a:buSzTx/>
              <a:buFont typeface="Wingdings 2"/>
              <a:buNone/>
              <a:defRPr sz="1600"/>
            </a:pPr>
            <a:r>
              <a:t>etc.					</a:t>
            </a:r>
          </a:p>
        </p:txBody>
      </p:sp>
      <p:sp>
        <p:nvSpPr>
          <p:cNvPr id="164" name="Çizgi"/>
          <p:cNvSpPr/>
          <p:nvPr/>
        </p:nvSpPr>
        <p:spPr>
          <a:xfrm>
            <a:off x="4818469" y="908719"/>
            <a:ext cx="720082" cy="360043"/>
          </a:xfrm>
          <a:prstGeom prst="line">
            <a:avLst/>
          </a:prstGeom>
          <a:ln>
            <a:solidFill>
              <a:srgbClr val="09519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Çizgi"/>
          <p:cNvSpPr/>
          <p:nvPr/>
        </p:nvSpPr>
        <p:spPr>
          <a:xfrm flipH="1">
            <a:off x="2051720" y="908719"/>
            <a:ext cx="864096" cy="360042"/>
          </a:xfrm>
          <a:prstGeom prst="line">
            <a:avLst/>
          </a:prstGeom>
          <a:ln>
            <a:solidFill>
              <a:srgbClr val="09519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liable sources which have extensions like gov, org, edu should be chosen.…"/>
          <p:cNvSpPr txBox="1"/>
          <p:nvPr>
            <p:ph type="body" idx="1"/>
          </p:nvPr>
        </p:nvSpPr>
        <p:spPr>
          <a:xfrm>
            <a:off x="457200" y="692695"/>
            <a:ext cx="7467600" cy="5781257"/>
          </a:xfrm>
          <a:prstGeom prst="rect">
            <a:avLst/>
          </a:prstGeom>
        </p:spPr>
        <p:txBody>
          <a:bodyPr/>
          <a:lstStyle/>
          <a:p>
            <a:pPr marL="263347" indent="-263347" defTabSz="877822">
              <a:lnSpc>
                <a:spcPct val="150000"/>
              </a:lnSpc>
              <a:spcBef>
                <a:spcPts val="500"/>
              </a:spcBef>
              <a:defRPr sz="2400"/>
            </a:pPr>
            <a:r>
              <a:t>Reliable sources which have extensions like </a:t>
            </a:r>
            <a:r>
              <a:rPr b="1"/>
              <a:t>gov, org, edu</a:t>
            </a:r>
            <a:r>
              <a:t> should be chosen. </a:t>
            </a:r>
          </a:p>
          <a:p>
            <a:pPr marL="263347" indent="-263347" defTabSz="877822">
              <a:lnSpc>
                <a:spcPct val="150000"/>
              </a:lnSpc>
              <a:spcBef>
                <a:spcPts val="500"/>
              </a:spcBef>
              <a:defRPr sz="2400"/>
            </a:pPr>
            <a:r>
              <a:t>Minimum number of sources for </a:t>
            </a:r>
            <a:r>
              <a:rPr b="1"/>
              <a:t>each student is five, </a:t>
            </a:r>
            <a:r>
              <a:t>which means each source can be used several times while writing the cards.</a:t>
            </a:r>
          </a:p>
          <a:p>
            <a:pPr marL="263347" indent="-263347" defTabSz="877822">
              <a:lnSpc>
                <a:spcPct val="150000"/>
              </a:lnSpc>
              <a:spcBef>
                <a:spcPts val="500"/>
              </a:spcBef>
              <a:defRPr b="1" sz="2400" u="sng"/>
            </a:pPr>
            <a:r>
              <a:t>Only one source in Turkish</a:t>
            </a:r>
            <a:r>
              <a:rPr u="none"/>
              <a:t> </a:t>
            </a:r>
            <a:r>
              <a:rPr b="0" u="none"/>
              <a:t>can be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hoosing a Top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Choosing a Topic</a:t>
            </a:r>
          </a:p>
        </p:txBody>
      </p:sp>
      <p:sp>
        <p:nvSpPr>
          <p:cNvPr id="170" name="The topic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The topic :</a:t>
            </a:r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-   should interest the researcher (avoid boring topics).</a:t>
            </a:r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FontTx/>
              <a:buChar char="-"/>
              <a:defRPr sz="2900"/>
            </a:pPr>
            <a:r>
              <a:t>can be supported with </a:t>
            </a:r>
            <a:r>
              <a:rPr u="sng"/>
              <a:t>abundant</a:t>
            </a:r>
            <a:r>
              <a:t> number of academic sources</a:t>
            </a:r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FontTx/>
              <a:buChar char="-"/>
              <a:defRPr sz="2900"/>
            </a:pPr>
            <a:r>
              <a:t>should be </a:t>
            </a:r>
            <a:r>
              <a:rPr b="1" u="sng"/>
              <a:t>relatively</a:t>
            </a:r>
            <a:r>
              <a:t> new</a:t>
            </a:r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-    is not too general or narrow (manageable)</a:t>
            </a:r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b="1" sz="2900">
                <a:solidFill>
                  <a:srgbClr val="F12922"/>
                </a:solidFill>
              </a:defRPr>
            </a:pPr>
            <a:r>
              <a:t>DO NOT CHOOSE YOUR TOPIC BEFORE RESEARCHING AND FINDING THE SUBTOPICS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ciding on an approach"/>
          <p:cNvSpPr txBox="1"/>
          <p:nvPr>
            <p:ph type="title"/>
          </p:nvPr>
        </p:nvSpPr>
        <p:spPr>
          <a:xfrm>
            <a:off x="457200" y="274637"/>
            <a:ext cx="8229600" cy="640512"/>
          </a:xfrm>
          <a:prstGeom prst="rect">
            <a:avLst/>
          </a:prstGeom>
        </p:spPr>
        <p:txBody>
          <a:bodyPr/>
          <a:lstStyle>
            <a:lvl1pPr defTabSz="777240">
              <a:defRPr sz="3700"/>
            </a:lvl1pPr>
          </a:lstStyle>
          <a:p>
            <a:pPr/>
            <a:r>
              <a:t>Deciding on an approach</a:t>
            </a:r>
          </a:p>
        </p:txBody>
      </p:sp>
      <p:sp>
        <p:nvSpPr>
          <p:cNvPr id="173" name="1. Papers with a persuasive or argumentative approach( which tries to convince or persuade the reader).…"/>
          <p:cNvSpPr txBox="1"/>
          <p:nvPr>
            <p:ph type="body" idx="1"/>
          </p:nvPr>
        </p:nvSpPr>
        <p:spPr>
          <a:xfrm>
            <a:off x="457200" y="1055287"/>
            <a:ext cx="8229600" cy="5500704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500"/>
              </a:spcBef>
              <a:buSzTx/>
              <a:buNone/>
              <a:defRPr b="1" sz="2600"/>
            </a:pPr>
            <a:r>
              <a:t>1. Papers with a persuasive or argumentative approach( which tries to convince or persuade the reader).</a:t>
            </a:r>
          </a:p>
          <a:p>
            <a:pPr marL="318897" indent="-318897" defTabSz="850391">
              <a:spcBef>
                <a:spcPts val="500"/>
              </a:spcBef>
              <a:buSzTx/>
              <a:buNone/>
              <a:defRPr sz="2600"/>
            </a:pPr>
            <a:r>
              <a:t>		Pros:benefits, advantages, gains,etc.</a:t>
            </a:r>
          </a:p>
          <a:p>
            <a:pPr marL="318897" indent="-318897" defTabSz="850391">
              <a:spcBef>
                <a:spcPts val="500"/>
              </a:spcBef>
              <a:buSzTx/>
              <a:buNone/>
              <a:defRPr sz="2600"/>
            </a:pPr>
            <a:r>
              <a:t>		Cons: dangers,risks, drawbacks,etc.</a:t>
            </a:r>
          </a:p>
          <a:p>
            <a:pPr marL="318897" indent="-318897" defTabSz="850391">
              <a:spcBef>
                <a:spcPts val="500"/>
              </a:spcBef>
              <a:buSzTx/>
              <a:buNone/>
              <a:defRPr sz="2600"/>
            </a:pPr>
            <a:r>
              <a:t>	“Genetic modification of food should be banned because it damages the environment ,it endangers human health and poses a risk to society.”</a:t>
            </a:r>
          </a:p>
          <a:p>
            <a:pPr marL="318897" indent="-318897" defTabSz="850391">
              <a:spcBef>
                <a:spcPts val="500"/>
              </a:spcBef>
              <a:buSzTx/>
              <a:buNone/>
              <a:defRPr sz="2600"/>
            </a:pPr>
            <a:r>
              <a:t>“ Even though application of Computer Integrated Manufacturing may sometimes be problematic, it must be applied to manufacturing businesses as it increases efficiency and quality.”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2. Papers with  an expository or analytical approach    ( examine various aspects of the topic with a more objective stance/position in explaining and evaluating information)."/>
          <p:cNvSpPr txBox="1"/>
          <p:nvPr>
            <p:ph type="title"/>
          </p:nvPr>
        </p:nvSpPr>
        <p:spPr>
          <a:xfrm>
            <a:off x="284622" y="139812"/>
            <a:ext cx="8402179" cy="1957349"/>
          </a:xfrm>
          <a:prstGeom prst="rect">
            <a:avLst/>
          </a:prstGeom>
        </p:spPr>
        <p:txBody>
          <a:bodyPr/>
          <a:lstStyle/>
          <a:p>
            <a:pPr defTabSz="230427">
              <a:defRPr b="1" sz="1500"/>
            </a:pPr>
            <a:br/>
            <a:br/>
            <a:br/>
            <a:r>
              <a:t>2. Papers with  an expository or analytical approach</a:t>
            </a:r>
            <a:br/>
            <a:r>
              <a:t>	  ( examine various aspects of the topic with a more objective stance/position in explaining and evaluating information).</a:t>
            </a:r>
            <a:br/>
            <a:br/>
          </a:p>
        </p:txBody>
      </p:sp>
      <p:sp>
        <p:nvSpPr>
          <p:cNvPr id="176" name="applications,…"/>
          <p:cNvSpPr txBox="1"/>
          <p:nvPr>
            <p:ph type="body" idx="1"/>
          </p:nvPr>
        </p:nvSpPr>
        <p:spPr>
          <a:xfrm>
            <a:off x="457200" y="1857363"/>
            <a:ext cx="8229600" cy="500063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applications, 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areas of use,  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functions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causes-effects,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method, 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types, </a:t>
            </a:r>
          </a:p>
          <a:p>
            <a:pPr algn="just">
              <a:spcBef>
                <a:spcPts val="500"/>
              </a:spcBef>
              <a:buSzTx/>
              <a:buNone/>
              <a:defRPr sz="2200"/>
            </a:pPr>
            <a:r>
              <a:t>	problems-solutions ,etc.</a:t>
            </a:r>
          </a:p>
          <a:p>
            <a:pPr>
              <a:spcBef>
                <a:spcPts val="500"/>
              </a:spcBef>
              <a:buSzTx/>
              <a:buNone/>
              <a:defRPr sz="2200"/>
            </a:pPr>
          </a:p>
          <a:p>
            <a:pPr>
              <a:spcBef>
                <a:spcPts val="500"/>
              </a:spcBef>
              <a:buSzTx/>
              <a:buNone/>
              <a:defRPr sz="2200"/>
            </a:pPr>
            <a:r>
              <a:t>e.g.“Prison architecture  is usually determined by three main factors which are the realization of  an architect’s penal ideas, the requirements of governmental policy, and the costraint of funding.”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arrowing 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Narrowing Down</a:t>
            </a:r>
          </a:p>
        </p:txBody>
      </p:sp>
      <p:sp>
        <p:nvSpPr>
          <p:cNvPr id="179" name="A topic that covers too much material is a common problem. Depending on your interests, a general topic can be focused in many ways. If you are having trouble narrowing down your topic, consider the following questions:…"/>
          <p:cNvSpPr txBox="1"/>
          <p:nvPr>
            <p:ph type="body" idx="1"/>
          </p:nvPr>
        </p:nvSpPr>
        <p:spPr>
          <a:xfrm>
            <a:off x="457200" y="1357297"/>
            <a:ext cx="8229600" cy="57864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400"/>
            </a:pPr>
            <a:r>
              <a:t>	 </a:t>
            </a:r>
            <a:r>
              <a:rPr sz="2700"/>
              <a:t>A topic that covers too much material is a common problem. Depending on your interests, a general topic can be focused in many ways. If you are having trouble narrowing down your topic, consider the following questions: </a:t>
            </a:r>
            <a:endParaRPr sz="36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• What do you already know about the topic?</a:t>
            </a:r>
            <a:endParaRPr sz="36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• Is there </a:t>
            </a:r>
            <a:r>
              <a:rPr b="1"/>
              <a:t>a specific time period </a:t>
            </a:r>
            <a:r>
              <a:t>you want to cover? </a:t>
            </a:r>
            <a:endParaRPr sz="36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• Is there </a:t>
            </a:r>
            <a:r>
              <a:rPr b="1"/>
              <a:t>a geographic region or country on which you would like to focus? </a:t>
            </a:r>
            <a:endParaRPr b="1" sz="36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• Is there </a:t>
            </a:r>
            <a:r>
              <a:rPr b="1"/>
              <a:t>a particular aspect of this topic </a:t>
            </a:r>
            <a:r>
              <a:t>that interests you?</a:t>
            </a:r>
            <a:endParaRPr sz="36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</a:t>
            </a:r>
            <a:endParaRPr sz="24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ifferent Topics derived from “Inflation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2">
              <a:defRPr sz="3500"/>
            </a:lvl1pPr>
          </a:lstStyle>
          <a:p>
            <a:pPr/>
            <a:r>
              <a:t>Different Topics derived from “Inflation”</a:t>
            </a:r>
          </a:p>
        </p:txBody>
      </p:sp>
      <p:sp>
        <p:nvSpPr>
          <p:cNvPr id="182" name="A comparison of inflation in Turkey vs. Russia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A comparison of inflation in Turkey vs. Russia 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The social effects of inflation in urban areas.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The causes of inflation in Turkey in 1980s.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Types of inflation and their respective harms on the economy.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Pros of controlled inflation to diminish unemployment.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Potential positive and negative effects of hosting the Olympic Games on inflation.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NARROWING DOWN TO THE THESIS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FF0000"/>
                </a:solidFill>
              </a:defRPr>
            </a:pPr>
            <a:r>
              <a:t>NARROWING DOWN TO THE THESIS STATEMENT</a:t>
            </a:r>
            <a:br/>
          </a:p>
        </p:txBody>
      </p:sp>
      <p:sp>
        <p:nvSpPr>
          <p:cNvPr id="185" name="ROCKETS…"/>
          <p:cNvSpPr txBox="1"/>
          <p:nvPr>
            <p:ph type="body" idx="1"/>
          </p:nvPr>
        </p:nvSpPr>
        <p:spPr>
          <a:xfrm>
            <a:off x="457200" y="1600200"/>
            <a:ext cx="8229600" cy="4997153"/>
          </a:xfrm>
          <a:prstGeom prst="rect">
            <a:avLst/>
          </a:prstGeom>
        </p:spPr>
        <p:txBody>
          <a:bodyPr/>
          <a:lstStyle/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1600"/>
            </a:pPr>
            <a:r>
              <a:t> 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ROCKETS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↓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ROCKET PROPULSION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↓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PROPULSION SYSTEMS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↓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HYBRID ROCKETS PROPULSION SYSTEMS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 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 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ARGUMENT/CLAIM: </a:t>
            </a:r>
            <a:r>
              <a:rPr b="0"/>
              <a:t>Hybrid rockets propulsion systems have more unique advantages than solid and liquid rockets propulsion systems.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           +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1600"/>
            </a:pPr>
            <a:r>
              <a:t>MAJOR SUBDIVISIONS: </a:t>
            </a:r>
            <a:r>
              <a:rPr b="0"/>
              <a:t>Performance, simplicity and environmental advantages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1600"/>
            </a:pPr>
            <a:r>
              <a:t>          ↓</a:t>
            </a:r>
          </a:p>
          <a:p>
            <a:pPr marL="257860" indent="-257860" defTabSz="859536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1600">
                <a:solidFill>
                  <a:srgbClr val="FF0000"/>
                </a:solidFill>
              </a:defRPr>
            </a:pPr>
            <a:r>
              <a:t>Thesis: </a:t>
            </a:r>
            <a:r>
              <a:rPr>
                <a:solidFill>
                  <a:srgbClr val="000000"/>
                </a:solidFill>
              </a:rPr>
              <a:t>Hybrid rockets propulsion systems offer  unique advantages in space research    because of their performance, simplicity and environmentally friendliness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BUILDINGS…"/>
          <p:cNvSpPr txBox="1"/>
          <p:nvPr>
            <p:ph type="body" idx="1"/>
          </p:nvPr>
        </p:nvSpPr>
        <p:spPr>
          <a:xfrm>
            <a:off x="457200" y="908719"/>
            <a:ext cx="8229600" cy="5616626"/>
          </a:xfrm>
          <a:prstGeom prst="rect">
            <a:avLst/>
          </a:prstGeom>
        </p:spPr>
        <p:txBody>
          <a:bodyPr/>
          <a:lstStyle/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BUILDINGS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↓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CONSTRUCTION SECTOR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↓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MODERN CONSTRUCTION TECHNIQUES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↓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SMART BUILDINGS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 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ARGUMENT: </a:t>
            </a:r>
            <a:r>
              <a:rPr b="0"/>
              <a:t>Smart buildings are going to take more place in people’s lives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           +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b="1" sz="2000"/>
            </a:pPr>
            <a:r>
              <a:t>SUBDIVISIONS: </a:t>
            </a:r>
            <a:r>
              <a:rPr b="0"/>
              <a:t>secure, energy saving, economical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2000"/>
            </a:pPr>
            <a:r>
              <a:t>          ↓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2000">
                <a:solidFill>
                  <a:srgbClr val="FF0000"/>
                </a:solidFill>
              </a:defRPr>
            </a:pPr>
            <a:r>
              <a:t>Thesis:  </a:t>
            </a:r>
            <a:r>
              <a:rPr>
                <a:solidFill>
                  <a:srgbClr val="000000"/>
                </a:solidFill>
              </a:rPr>
              <a:t>Smart buildings are going to take more place in people’s lives because of their security, energy saving and cost benefit characteristics.                                                       </a:t>
            </a:r>
          </a:p>
          <a:p>
            <a:pPr marL="249631" indent="-249631" defTabSz="832102">
              <a:lnSpc>
                <a:spcPct val="80000"/>
              </a:lnSpc>
              <a:spcBef>
                <a:spcPts val="400"/>
              </a:spcBef>
              <a:buSzTx/>
              <a:buFont typeface="Wingdings 2"/>
              <a:buNone/>
              <a:defRPr sz="2000"/>
            </a:pPr>
            <a:r>
              <a:t>								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xamples"/>
          <p:cNvSpPr txBox="1"/>
          <p:nvPr>
            <p:ph type="title"/>
          </p:nvPr>
        </p:nvSpPr>
        <p:spPr>
          <a:xfrm>
            <a:off x="457200" y="274637"/>
            <a:ext cx="8229600" cy="49006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0000"/>
                </a:solidFill>
              </a:defRPr>
            </a:lvl1pPr>
          </a:lstStyle>
          <a:p>
            <a:pPr/>
            <a:r>
              <a:t>Examples</a:t>
            </a:r>
          </a:p>
        </p:txBody>
      </p:sp>
      <p:sp>
        <p:nvSpPr>
          <p:cNvPr id="190" name="The most effective ways for reducing motor vehicle related air pollution are; changing forms of transportation, modifications over the car and using alternative fuels.…"/>
          <p:cNvSpPr txBox="1"/>
          <p:nvPr>
            <p:ph type="body" idx="1"/>
          </p:nvPr>
        </p:nvSpPr>
        <p:spPr>
          <a:xfrm>
            <a:off x="457200" y="908717"/>
            <a:ext cx="8229600" cy="5949284"/>
          </a:xfrm>
          <a:prstGeom prst="rect">
            <a:avLst/>
          </a:prstGeom>
        </p:spPr>
        <p:txBody>
          <a:bodyPr/>
          <a:lstStyle/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>
                <a:solidFill>
                  <a:srgbClr val="FF0000"/>
                </a:solidFill>
              </a:defRPr>
            </a:pPr>
            <a:r>
              <a:t>The most effective ways for reducing motor vehicle related air pollution are</a:t>
            </a:r>
            <a:r>
              <a:rPr>
                <a:solidFill>
                  <a:srgbClr val="000000"/>
                </a:solidFill>
              </a:rPr>
              <a:t>; </a:t>
            </a:r>
            <a:r>
              <a:rPr>
                <a:solidFill>
                  <a:srgbClr val="0F6FC6"/>
                </a:solidFill>
              </a:rPr>
              <a:t>changing forms of transportation, modifications over the car and using alternative fuels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/>
            </a:pPr>
            <a:r>
              <a:t>Without doubt, </a:t>
            </a:r>
            <a:r>
              <a:rPr>
                <a:solidFill>
                  <a:srgbClr val="FF0000"/>
                </a:solidFill>
              </a:rPr>
              <a:t>food additives that influence the organoleptic properties of foods can be classified according to </a:t>
            </a:r>
            <a:r>
              <a:rPr>
                <a:solidFill>
                  <a:srgbClr val="0F6FC6"/>
                </a:solidFill>
              </a:rPr>
              <a:t>their texture, visuality and flavor.</a:t>
            </a:r>
            <a:endParaRPr>
              <a:solidFill>
                <a:srgbClr val="0F6FC6"/>
              </a:solidFill>
            </a:endParaRP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>
                <a:solidFill>
                  <a:srgbClr val="0F6FC6"/>
                </a:solidFill>
              </a:defRPr>
            </a:pP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>
                <a:solidFill>
                  <a:srgbClr val="FF0000"/>
                </a:solidFill>
              </a:defRPr>
            </a:pPr>
            <a:r>
              <a:t>The Japanese lean approach, which has undeniable effects on today’s manufacturing organizations performance, is being practiced mainly in </a:t>
            </a:r>
            <a:r>
              <a:rPr>
                <a:solidFill>
                  <a:srgbClr val="0F6FC6"/>
                </a:solidFill>
              </a:rPr>
              <a:t>production planning and control, cost and accounting and human resources departments</a:t>
            </a:r>
            <a:r>
              <a:rPr>
                <a:solidFill>
                  <a:srgbClr val="000000"/>
                </a:solidFill>
              </a:rPr>
              <a:t>.</a:t>
            </a: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/>
            </a:pPr>
          </a:p>
          <a:p>
            <a:pPr marL="268833" indent="-268833" defTabSz="896111">
              <a:lnSpc>
                <a:spcPct val="80000"/>
              </a:lnSpc>
              <a:spcBef>
                <a:spcPts val="500"/>
              </a:spcBef>
              <a:defRPr sz="2300">
                <a:solidFill>
                  <a:srgbClr val="FF0000"/>
                </a:solidFill>
              </a:defRPr>
            </a:pPr>
            <a:r>
              <a:t>Timber is one of the most preferred materials in product design because of </a:t>
            </a:r>
            <a:r>
              <a:rPr>
                <a:solidFill>
                  <a:srgbClr val="0F6FC6"/>
                </a:solidFill>
              </a:rPr>
              <a:t>its physical, economical and environmental advantages, which all make it superior to other products.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rading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2">
              <a:defRPr b="1" sz="3100"/>
            </a:lvl1pPr>
          </a:lstStyle>
          <a:p>
            <a:pPr/>
            <a:r>
              <a:t>Grading System</a:t>
            </a:r>
          </a:p>
        </p:txBody>
      </p:sp>
      <p:sp>
        <p:nvSpPr>
          <p:cNvPr id="143" name="60% Project…"/>
          <p:cNvSpPr txBox="1"/>
          <p:nvPr>
            <p:ph type="body" idx="1"/>
          </p:nvPr>
        </p:nvSpPr>
        <p:spPr>
          <a:xfrm>
            <a:off x="457200" y="1643049"/>
            <a:ext cx="8229600" cy="4786348"/>
          </a:xfrm>
          <a:prstGeom prst="rect">
            <a:avLst/>
          </a:prstGeom>
        </p:spPr>
        <p:txBody>
          <a:bodyPr/>
          <a:lstStyle/>
          <a:p>
            <a:pPr>
              <a:defRPr b="1" sz="2400"/>
            </a:pPr>
          </a:p>
          <a:p>
            <a:pPr>
              <a:defRPr b="1" sz="2400"/>
            </a:pPr>
          </a:p>
          <a:p>
            <a:pPr>
              <a:spcBef>
                <a:spcPts val="800"/>
              </a:spcBef>
              <a:defRPr sz="2400"/>
            </a:pPr>
            <a:r>
              <a:t>	</a:t>
            </a:r>
            <a:r>
              <a:rPr sz="3600"/>
              <a:t>60% Project</a:t>
            </a:r>
            <a:endParaRPr b="1" sz="3600"/>
          </a:p>
          <a:p>
            <a:pPr>
              <a:spcBef>
                <a:spcPts val="800"/>
              </a:spcBef>
              <a:buSzTx/>
              <a:buNone/>
              <a:defRPr sz="3600"/>
            </a:pPr>
            <a:r>
              <a:t>		40% Final Exam</a:t>
            </a:r>
          </a:p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roups of 3 will be formed: Students from the same faculty/ depatment…"/>
          <p:cNvSpPr txBox="1"/>
          <p:nvPr>
            <p:ph type="body" idx="1"/>
          </p:nvPr>
        </p:nvSpPr>
        <p:spPr>
          <a:xfrm>
            <a:off x="457200" y="714356"/>
            <a:ext cx="8229600" cy="61436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Groups of 3 will be formed</a:t>
            </a:r>
            <a:r>
              <a:rPr b="0"/>
              <a:t>: Students from the same faculty/ depatment</a:t>
            </a:r>
          </a:p>
          <a:p>
            <a:pPr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Group work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Choosing a topic and narrowing down</a:t>
            </a: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Thesis statement</a:t>
            </a: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Outline</a:t>
            </a: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Introduction-Conclusion</a:t>
            </a: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References</a:t>
            </a:r>
          </a:p>
          <a:p>
            <a:pPr lvl="4" marL="0" indent="1828800">
              <a:spcBef>
                <a:spcPts val="5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Final Paper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ndividual work…"/>
          <p:cNvSpPr txBox="1"/>
          <p:nvPr>
            <p:ph type="body" idx="1"/>
          </p:nvPr>
        </p:nvSpPr>
        <p:spPr>
          <a:xfrm>
            <a:off x="457200" y="1357297"/>
            <a:ext cx="8229600" cy="47688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b="1" sz="2700">
                <a:solidFill>
                  <a:srgbClr val="FF0000"/>
                </a:solidFill>
              </a:defRPr>
            </a:pPr>
            <a:r>
              <a:t>Individual work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Note Cards+ Body Paragraphs: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A Cards  +  A Paragraph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B Cards  + B Paragraph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(at least </a:t>
            </a:r>
            <a:r>
              <a:rPr b="1"/>
              <a:t>5 sources </a:t>
            </a:r>
            <a:r>
              <a:t>to be used by each student)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References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	Final Paper Format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URSE SCHEDULE…"/>
          <p:cNvSpPr/>
          <p:nvPr/>
        </p:nvSpPr>
        <p:spPr>
          <a:xfrm>
            <a:off x="546774" y="616692"/>
            <a:ext cx="8309207" cy="5624616"/>
          </a:xfrm>
          <a:prstGeom prst="roundRect">
            <a:avLst>
              <a:gd name="adj" fmla="val 338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b="1" u="sng"/>
            </a:pPr>
            <a:r>
              <a:t>COURSE SCHEDULE</a:t>
            </a:r>
          </a:p>
          <a:p>
            <a:pPr/>
            <a:r>
              <a:t>Narrow Down &amp; Thesis Statement: 5 pts - Week 3</a:t>
            </a:r>
          </a:p>
          <a:p>
            <a:pPr/>
            <a:r>
              <a:t>Library Visit —&gt; 4th Week Maslak Campus - Mustafa İnan Konferans Salonu</a:t>
            </a:r>
          </a:p>
          <a:p>
            <a:pPr/>
            <a:r>
              <a:t>OUTLINE </a:t>
            </a:r>
            <a:r>
              <a:rPr u="sng"/>
              <a:t>WITH REFERENCES</a:t>
            </a:r>
            <a:r>
              <a:t> 15pts - Week 5</a:t>
            </a:r>
          </a:p>
          <a:p>
            <a:pPr/>
            <a:r>
              <a:t>Notecard 1 (Citation 1) 4 pts - Week 6</a:t>
            </a:r>
          </a:p>
          <a:p>
            <a:pPr/>
            <a:r>
              <a:t>Notecard 2 (Citation 2) 4 pts - Week 7</a:t>
            </a:r>
          </a:p>
          <a:p>
            <a:pPr/>
            <a:r>
              <a:t>BODY 1 which includes Notecard 1&amp;2 - 4 pts - Week 8</a:t>
            </a:r>
          </a:p>
          <a:p>
            <a:pPr/>
            <a:r>
              <a:t>Notecard 3 (Citation 3) 4 pts - Week 9</a:t>
            </a:r>
          </a:p>
          <a:p>
            <a:pPr/>
            <a:r>
              <a:t>Notecard 4 (Citation 4) 4 pts - Week 10</a:t>
            </a:r>
          </a:p>
          <a:p>
            <a:pPr/>
            <a:r>
              <a:t>BODY 2 which includes Notecard 3&amp;4 - 4 pts - Week 11</a:t>
            </a:r>
          </a:p>
          <a:p>
            <a:pPr/>
            <a:r>
              <a:t>Introduction &amp; Conclusion - Week 12</a:t>
            </a:r>
          </a:p>
          <a:p>
            <a:pPr/>
            <a:r>
              <a:t>    (4 pts)            (2 pts) </a:t>
            </a:r>
          </a:p>
          <a:p>
            <a:pPr/>
            <a:r>
              <a:t>Hard Copy &amp; Soft Copy Delivery + Final Exam Practice - Week 13</a:t>
            </a:r>
          </a:p>
          <a:p>
            <a:pPr/>
            <a:r>
              <a:t>               (10 pts)</a:t>
            </a:r>
          </a:p>
          <a:p>
            <a:pPr/>
            <a:r>
              <a:t>Final exam practice - Week 14</a:t>
            </a:r>
          </a:p>
          <a:p>
            <a:pPr/>
          </a:p>
          <a:p>
            <a:pPr/>
            <a:r>
              <a:t>FINAL EXAM —&gt; </a:t>
            </a:r>
            <a:r>
              <a:rPr b="1"/>
              <a:t>27 December 2019 Friday</a:t>
            </a:r>
            <a:endParaRPr b="1"/>
          </a:p>
          <a:p>
            <a:pPr/>
            <a:r>
              <a:rPr b="1"/>
              <a:t>Maslak Campus 18:00 - 19:30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ULES…"/>
          <p:cNvSpPr txBox="1"/>
          <p:nvPr>
            <p:ph type="body" idx="1"/>
          </p:nvPr>
        </p:nvSpPr>
        <p:spPr>
          <a:xfrm>
            <a:off x="370911" y="257433"/>
            <a:ext cx="8531612" cy="6643713"/>
          </a:xfrm>
          <a:prstGeom prst="rect">
            <a:avLst/>
          </a:prstGeom>
        </p:spPr>
        <p:txBody>
          <a:bodyPr/>
          <a:lstStyle/>
          <a:p>
            <a:pPr lvl="3" marL="0" indent="1357882" defTabSz="905255">
              <a:spcBef>
                <a:spcPts val="400"/>
              </a:spcBef>
              <a:buSzTx/>
              <a:buNone/>
              <a:defRPr b="1" sz="2100"/>
            </a:pPr>
            <a:r>
              <a:t>		        </a:t>
            </a:r>
            <a:r>
              <a:rPr>
                <a:solidFill>
                  <a:srgbClr val="FF0000"/>
                </a:solidFill>
              </a:rPr>
              <a:t>RULES</a:t>
            </a:r>
          </a:p>
          <a:p>
            <a:pPr marL="257528" indent="-257528" defTabSz="905255">
              <a:spcBef>
                <a:spcPts val="600"/>
              </a:spcBef>
              <a:defRPr b="1" sz="2100"/>
            </a:pPr>
            <a:r>
              <a:t>12 hours absenteism</a:t>
            </a:r>
            <a:r>
              <a:rPr b="0"/>
              <a:t>. (including social events and unexpected events)</a:t>
            </a:r>
          </a:p>
          <a:p>
            <a:pPr marL="257528" indent="-257528" defTabSz="905255">
              <a:spcBef>
                <a:spcPts val="600"/>
              </a:spcBef>
              <a:defRPr sz="2100"/>
            </a:pPr>
            <a:r>
              <a:t>All papers are to be submitted as a </a:t>
            </a:r>
            <a:r>
              <a:rPr b="1" u="sng"/>
              <a:t>softcopy</a:t>
            </a:r>
            <a:r>
              <a:t> (</a:t>
            </a:r>
            <a:r>
              <a:rPr b="1" u="sng"/>
              <a:t>and a hardcopy</a:t>
            </a:r>
            <a:r>
              <a:t> )at the end of the semester to be entered into the database(13th week).</a:t>
            </a:r>
          </a:p>
          <a:p>
            <a:pPr marL="257528" indent="-257528" defTabSz="905255">
              <a:spcBef>
                <a:spcPts val="600"/>
              </a:spcBef>
              <a:defRPr sz="2100">
                <a:solidFill>
                  <a:srgbClr val="FF0000"/>
                </a:solidFill>
              </a:defRPr>
            </a:pPr>
            <a:r>
              <a:t>No Plagiarism(VF and /or disciplinary board).</a:t>
            </a:r>
          </a:p>
          <a:p>
            <a:pPr marL="257528" indent="-257528" defTabSz="905255">
              <a:spcBef>
                <a:spcPts val="600"/>
              </a:spcBef>
              <a:defRPr sz="2100"/>
            </a:pPr>
            <a:r>
              <a:t>Do not throw away anything.</a:t>
            </a:r>
          </a:p>
          <a:p>
            <a:pPr marL="257528" indent="-257528" defTabSz="905255">
              <a:spcBef>
                <a:spcPts val="600"/>
              </a:spcBef>
              <a:defRPr sz="2100"/>
            </a:pPr>
            <a:r>
              <a:t>All group members are to be present and punctual in appointed conferences for group work submission and feedback.</a:t>
            </a:r>
          </a:p>
          <a:p>
            <a:pPr marL="257528" indent="-257528" defTabSz="905255">
              <a:spcBef>
                <a:spcPts val="600"/>
              </a:spcBef>
              <a:defRPr b="1" sz="2100"/>
            </a:pPr>
            <a:r>
              <a:t>If the total grade from project is below 30, there is no acceptance to the final.</a:t>
            </a:r>
          </a:p>
          <a:p>
            <a:pPr marL="257528" indent="-257528" defTabSz="905255">
              <a:spcBef>
                <a:spcPts val="600"/>
              </a:spcBef>
              <a:defRPr sz="2100"/>
            </a:pPr>
            <a:r>
              <a:t>Final exam 1,5 hours- no dictionaries, multiple choice.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eneral In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General Information</a:t>
            </a:r>
          </a:p>
        </p:txBody>
      </p:sp>
      <p:sp>
        <p:nvSpPr>
          <p:cNvPr id="154" name="1. How many research papers are you required to write?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1. </a:t>
            </a:r>
            <a:r>
              <a:rPr b="1"/>
              <a:t>How many research papers are you required to write?</a:t>
            </a:r>
            <a:r>
              <a:t>	1</a:t>
            </a:r>
          </a:p>
          <a:p>
            <a:pPr>
              <a:buSzTx/>
              <a:buNone/>
            </a:pPr>
            <a:r>
              <a:t>2. </a:t>
            </a:r>
            <a:r>
              <a:rPr b="1"/>
              <a:t>What is it going to be about? </a:t>
            </a:r>
            <a:endParaRPr b="1"/>
          </a:p>
          <a:p>
            <a:pPr>
              <a:buSzTx/>
              <a:buNone/>
            </a:pPr>
            <a:r>
              <a:t>	Topics related to engineering and/or science.</a:t>
            </a:r>
          </a:p>
          <a:p>
            <a:pPr>
              <a:buSzTx/>
              <a:buNone/>
            </a:pPr>
            <a:r>
              <a:t>	Preferably related with your department</a:t>
            </a:r>
          </a:p>
          <a:p>
            <a:pPr marL="514350" indent="-514350">
              <a:buFontTx/>
              <a:buAutoNum type="arabicPeriod" startAt="3"/>
              <a:defRPr b="1"/>
            </a:pPr>
            <a:r>
              <a:t>How long is the paper? </a:t>
            </a:r>
          </a:p>
          <a:p>
            <a:pPr marL="514350" indent="-514350">
              <a:buSzTx/>
              <a:buNone/>
              <a:defRPr b="1"/>
            </a:pPr>
            <a:r>
              <a:t>   </a:t>
            </a:r>
            <a:r>
              <a:rPr b="0"/>
              <a:t>App.</a:t>
            </a:r>
            <a:r>
              <a:rPr b="0"/>
              <a:t>1000 words for each member.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cess of Writing a Research 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Process of Writing a Research Paper</a:t>
            </a:r>
          </a:p>
        </p:txBody>
      </p:sp>
      <p:sp>
        <p:nvSpPr>
          <p:cNvPr id="157" name="1. Research and Planning…"/>
          <p:cNvSpPr txBox="1"/>
          <p:nvPr>
            <p:ph type="body" idx="1"/>
          </p:nvPr>
        </p:nvSpPr>
        <p:spPr>
          <a:xfrm>
            <a:off x="457200" y="1470766"/>
            <a:ext cx="8229600" cy="489808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700"/>
            </a:pPr>
            <a:r>
              <a:t>1. </a:t>
            </a:r>
            <a:r>
              <a:rPr b="1"/>
              <a:t>Research and Planning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a. Choose a topic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b. Finding a variety of sources that contain relevant information.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c.Read and evaluate sources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d. Decide on a correct aproach (type of essay)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e. Research sources and determine if there is any support to your claim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f. Construct a </a:t>
            </a:r>
            <a:r>
              <a:rPr u="sng"/>
              <a:t>thesis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g. Organise research findings by making an </a:t>
            </a:r>
            <a:r>
              <a:rPr u="sng"/>
              <a:t>outline.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search paper writing sty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900">
                <a:solidFill>
                  <a:srgbClr val="FF0000"/>
                </a:solidFill>
              </a:defRPr>
            </a:lvl1pPr>
          </a:lstStyle>
          <a:p>
            <a:pPr/>
            <a:r>
              <a:t>Research paper writing styles</a:t>
            </a:r>
          </a:p>
        </p:txBody>
      </p:sp>
      <p:sp>
        <p:nvSpPr>
          <p:cNvPr id="160" name="A research paper is generally written by following certain writing styles. Different institutions have different styles:  APA, MLA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675" indent="-219675" defTabSz="732250">
              <a:lnSpc>
                <a:spcPct val="135000"/>
              </a:lnSpc>
              <a:spcBef>
                <a:spcPts val="300"/>
              </a:spcBef>
              <a:defRPr sz="1700"/>
            </a:pPr>
            <a:r>
              <a:t>A research paper is generally written by following certain writing styles. Different institutions have different styles:  APA, MLA,</a:t>
            </a:r>
          </a:p>
          <a:p>
            <a:pPr marL="219675" indent="-219675" defTabSz="732250">
              <a:lnSpc>
                <a:spcPct val="135000"/>
              </a:lnSpc>
              <a:spcBef>
                <a:spcPts val="300"/>
              </a:spcBef>
              <a:buSzTx/>
              <a:buFont typeface="Wingdings 2"/>
              <a:buNone/>
              <a:defRPr sz="1700"/>
            </a:pPr>
            <a:r>
              <a:t>	Chicago, Columbia.</a:t>
            </a:r>
          </a:p>
          <a:p>
            <a:pPr marL="219675" indent="-219675" defTabSz="732250">
              <a:lnSpc>
                <a:spcPct val="135000"/>
              </a:lnSpc>
              <a:spcBef>
                <a:spcPts val="300"/>
              </a:spcBef>
              <a:buSzTx/>
              <a:buFont typeface="Wingdings 2"/>
              <a:buNone/>
              <a:defRPr sz="1700"/>
            </a:pPr>
            <a:r>
              <a:t>	</a:t>
            </a:r>
            <a:r>
              <a:rPr b="1"/>
              <a:t>We will focus on APA (American Psychological Association) which is the most commonly used one around the world.</a:t>
            </a:r>
            <a:endParaRPr b="1"/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sz="1700"/>
            </a:pPr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b="1" sz="2400"/>
            </a:pPr>
            <a:r>
              <a:t>Font type: Times New Roman</a:t>
            </a:r>
            <a:endParaRPr sz="1700"/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b="1" sz="2400"/>
            </a:pPr>
            <a:r>
              <a:t>Font Size: 12 point font</a:t>
            </a:r>
            <a:endParaRPr sz="1700"/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b="1" sz="2400"/>
            </a:pPr>
            <a:r>
              <a:t>Margins : 2,5cm.</a:t>
            </a:r>
            <a:endParaRPr sz="1700"/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b="1" sz="2400"/>
            </a:pPr>
            <a:r>
              <a:t>Alignment: Left</a:t>
            </a:r>
            <a:endParaRPr sz="1700"/>
          </a:p>
          <a:p>
            <a:pPr marL="219675" indent="-219675" defTabSz="732250">
              <a:lnSpc>
                <a:spcPct val="72000"/>
              </a:lnSpc>
              <a:spcBef>
                <a:spcPts val="300"/>
              </a:spcBef>
              <a:buSzTx/>
              <a:buFont typeface="Wingdings 2"/>
              <a:buNone/>
              <a:defRPr b="1" sz="2400"/>
            </a:pPr>
            <a:r>
              <a:t>                                    </a:t>
            </a:r>
            <a:r>
              <a:rPr b="0" sz="1700"/>
              <a:t>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is Teması">
  <a:themeElements>
    <a:clrScheme name="Ofis Temas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is Teması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is Temas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is Teması">
  <a:themeElements>
    <a:clrScheme name="Ofis Temas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is Teması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is Temas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