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eb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sldIdLst>
    <p:sldId id="256" r:id="rId3"/>
    <p:sldId id="257" r:id="rId4"/>
    <p:sldId id="258" r:id="rId5"/>
    <p:sldId id="259" r:id="rId6"/>
    <p:sldId id="260" r:id="rId7"/>
    <p:sldId id="279" r:id="rId8"/>
    <p:sldId id="280" r:id="rId9"/>
    <p:sldId id="289" r:id="rId10"/>
    <p:sldId id="596" r:id="rId11"/>
    <p:sldId id="595" r:id="rId12"/>
    <p:sldId id="290" r:id="rId13"/>
    <p:sldId id="291" r:id="rId14"/>
    <p:sldId id="292" r:id="rId15"/>
    <p:sldId id="293" r:id="rId16"/>
    <p:sldId id="294" r:id="rId17"/>
    <p:sldId id="295" r:id="rId18"/>
    <p:sldId id="297" r:id="rId19"/>
    <p:sldId id="296" r:id="rId20"/>
    <p:sldId id="298" r:id="rId21"/>
    <p:sldId id="299" r:id="rId22"/>
    <p:sldId id="301" r:id="rId23"/>
    <p:sldId id="300" r:id="rId24"/>
    <p:sldId id="302" r:id="rId25"/>
    <p:sldId id="283" r:id="rId26"/>
    <p:sldId id="597" r:id="rId27"/>
    <p:sldId id="598" r:id="rId28"/>
    <p:sldId id="318" r:id="rId29"/>
    <p:sldId id="599" r:id="rId30"/>
    <p:sldId id="600" r:id="rId31"/>
  </p:sldIdLst>
  <p:sldSz cx="9144000" cy="6858000" type="screen4x3"/>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dirty="0"/>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11/20/2019</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11/20/2019</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9C1790-31C9-4791-AF6E-938A6DFA5FD2}"/>
              </a:ext>
            </a:extLst>
          </p:cNvPr>
          <p:cNvSpPr>
            <a:spLocks noGrp="1" noChangeArrowheads="1"/>
          </p:cNvSpPr>
          <p:nvPr>
            <p:ph type="dt" sz="half" idx="10"/>
          </p:nvPr>
        </p:nvSpPr>
        <p:spPr>
          <a:ln/>
        </p:spPr>
        <p:txBody>
          <a:bodyPr/>
          <a:lstStyle>
            <a:lvl1pPr>
              <a:defRPr/>
            </a:lvl1pPr>
          </a:lstStyle>
          <a:p>
            <a:pPr>
              <a:defRPr/>
            </a:pPr>
            <a:endParaRPr lang="en-US" altLang="tr-TR"/>
          </a:p>
        </p:txBody>
      </p:sp>
      <p:sp>
        <p:nvSpPr>
          <p:cNvPr id="3" name="Rectangle 5">
            <a:extLst>
              <a:ext uri="{FF2B5EF4-FFF2-40B4-BE49-F238E27FC236}">
                <a16:creationId xmlns:a16="http://schemas.microsoft.com/office/drawing/2014/main" id="{EF895A16-D7E3-4580-88C5-F122AF07649F}"/>
              </a:ext>
            </a:extLst>
          </p:cNvPr>
          <p:cNvSpPr>
            <a:spLocks noGrp="1" noChangeArrowheads="1"/>
          </p:cNvSpPr>
          <p:nvPr>
            <p:ph type="ftr" sz="quarter" idx="11"/>
          </p:nvPr>
        </p:nvSpPr>
        <p:spPr>
          <a:ln/>
        </p:spPr>
        <p:txBody>
          <a:bodyPr/>
          <a:lstStyle>
            <a:lvl1pPr>
              <a:defRPr/>
            </a:lvl1pPr>
          </a:lstStyle>
          <a:p>
            <a:pPr>
              <a:defRPr/>
            </a:pPr>
            <a:endParaRPr lang="en-US" altLang="tr-TR"/>
          </a:p>
        </p:txBody>
      </p:sp>
      <p:sp>
        <p:nvSpPr>
          <p:cNvPr id="4" name="Rectangle 6">
            <a:extLst>
              <a:ext uri="{FF2B5EF4-FFF2-40B4-BE49-F238E27FC236}">
                <a16:creationId xmlns:a16="http://schemas.microsoft.com/office/drawing/2014/main" id="{6BADF310-1D3D-4366-A978-7291043FE840}"/>
              </a:ext>
            </a:extLst>
          </p:cNvPr>
          <p:cNvSpPr>
            <a:spLocks noGrp="1" noChangeArrowheads="1"/>
          </p:cNvSpPr>
          <p:nvPr>
            <p:ph type="sldNum" sz="quarter" idx="12"/>
          </p:nvPr>
        </p:nvSpPr>
        <p:spPr>
          <a:ln/>
        </p:spPr>
        <p:txBody>
          <a:bodyPr/>
          <a:lstStyle>
            <a:lvl1pPr>
              <a:defRPr/>
            </a:lvl1pPr>
          </a:lstStyle>
          <a:p>
            <a:pPr>
              <a:defRPr/>
            </a:pPr>
            <a:fld id="{49338B14-272C-45CD-A2C4-627FC8DC1B79}" type="slidenum">
              <a:rPr lang="en-US" altLang="tr-TR"/>
              <a:pPr>
                <a:defRPr/>
              </a:pPr>
              <a:t>‹#›</a:t>
            </a:fld>
            <a:endParaRPr lang="en-US" altLang="tr-TR"/>
          </a:p>
        </p:txBody>
      </p:sp>
    </p:spTree>
    <p:extLst>
      <p:ext uri="{BB962C8B-B14F-4D97-AF65-F5344CB8AC3E}">
        <p14:creationId xmlns:p14="http://schemas.microsoft.com/office/powerpoint/2010/main" val="84472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omic Sans MS" panose="030F0702030302020204" pitchFamily="66"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Comic Sans MS" panose="030F0702030302020204" pitchFamily="66"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8820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lvl1pPr>
              <a:defRPr sz="2800">
                <a:latin typeface="Comic Sans MS" panose="030F0702030302020204" pitchFamily="66" charset="0"/>
              </a:defRPr>
            </a:lvl1pPr>
          </a:lstStyle>
          <a:p>
            <a:r>
              <a:rPr lang="en-US"/>
              <a:t>Click to edit Master title style</a:t>
            </a:r>
          </a:p>
        </p:txBody>
      </p:sp>
      <p:sp>
        <p:nvSpPr>
          <p:cNvPr id="3" name="Content Placeholder 2"/>
          <p:cNvSpPr>
            <a:spLocks noGrp="1"/>
          </p:cNvSpPr>
          <p:nvPr>
            <p:ph idx="1"/>
          </p:nvPr>
        </p:nvSpPr>
        <p:spPr/>
        <p:txBody>
          <a:bodyPr/>
          <a:lstStyle>
            <a:lvl1pPr>
              <a:defRPr sz="2000">
                <a:latin typeface="Comic Sans MS" panose="030F0702030302020204" pitchFamily="66" charset="0"/>
              </a:defRPr>
            </a:lvl1pPr>
            <a:lvl2pPr>
              <a:defRPr sz="2000">
                <a:latin typeface="Comic Sans MS" panose="030F0702030302020204" pitchFamily="66" charset="0"/>
              </a:defRPr>
            </a:lvl2pPr>
            <a:lvl3pPr>
              <a:defRPr sz="2000">
                <a:latin typeface="Comic Sans MS" panose="030F0702030302020204" pitchFamily="66" charset="0"/>
              </a:defRPr>
            </a:lvl3pPr>
            <a:lvl4pPr>
              <a:defRPr sz="2000">
                <a:latin typeface="Comic Sans MS" panose="030F0702030302020204" pitchFamily="66" charset="0"/>
              </a:defRPr>
            </a:lvl4pPr>
            <a:lvl5pPr>
              <a:defRPr sz="2000">
                <a:latin typeface="Comic Sans MS" panose="030F0702030302020204" pitchFamily="66"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266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5B526BD5-4B93-49A1-81E2-FF066F18460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71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Footer Placeholder 2"/>
          <p:cNvSpPr>
            <a:spLocks noGrp="1"/>
          </p:cNvSpPr>
          <p:nvPr>
            <p:ph type="ftr" sz="quarter" idx="10"/>
          </p:nvPr>
        </p:nvSpPr>
        <p:spPr>
          <a:xfrm>
            <a:off x="76200" y="6400800"/>
            <a:ext cx="3810000" cy="304800"/>
          </a:xfrm>
          <a:prstGeom prst="rect">
            <a:avLst/>
          </a:prstGeom>
        </p:spPr>
        <p:txBody>
          <a:bodyPr/>
          <a:lstStyle>
            <a:lvl1pPr>
              <a:defRPr/>
            </a:lvl1pPr>
          </a:lstStyle>
          <a:p>
            <a:endParaRPr lang="en-US" altLang="en-US"/>
          </a:p>
        </p:txBody>
      </p:sp>
      <p:sp>
        <p:nvSpPr>
          <p:cNvPr id="4" name="Slide Number Placeholder 3"/>
          <p:cNvSpPr>
            <a:spLocks noGrp="1"/>
          </p:cNvSpPr>
          <p:nvPr>
            <p:ph type="sldNum" sz="quarter" idx="11"/>
          </p:nvPr>
        </p:nvSpPr>
        <p:spPr>
          <a:xfrm>
            <a:off x="6781800" y="6400800"/>
            <a:ext cx="2362200" cy="304800"/>
          </a:xfrm>
          <a:prstGeom prst="rect">
            <a:avLst/>
          </a:prstGeom>
        </p:spPr>
        <p:txBody>
          <a:bodyPr/>
          <a:lstStyle>
            <a:lvl1pPr>
              <a:defRPr/>
            </a:lvl1pPr>
          </a:lstStyle>
          <a:p>
            <a:fld id="{E3E8DC13-1E67-49E3-B35F-63E9F72E1B5E}" type="slidenum">
              <a:rPr lang="en-US" altLang="en-US"/>
              <a:pPr/>
              <a:t>‹#›</a:t>
            </a:fld>
            <a:endParaRPr lang="en-US" altLang="en-US"/>
          </a:p>
        </p:txBody>
      </p:sp>
    </p:spTree>
    <p:extLst>
      <p:ext uri="{BB962C8B-B14F-4D97-AF65-F5344CB8AC3E}">
        <p14:creationId xmlns:p14="http://schemas.microsoft.com/office/powerpoint/2010/main" val="1935328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5301" y="45212"/>
            <a:ext cx="8133397" cy="1000760"/>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dirty="0"/>
          </a:p>
        </p:txBody>
      </p:sp>
      <p:sp>
        <p:nvSpPr>
          <p:cNvPr id="3" name="Holder 3"/>
          <p:cNvSpPr>
            <a:spLocks noGrp="1"/>
          </p:cNvSpPr>
          <p:nvPr>
            <p:ph type="body" idx="1"/>
          </p:nvPr>
        </p:nvSpPr>
        <p:spPr>
          <a:xfrm>
            <a:off x="1145488" y="3217063"/>
            <a:ext cx="6853022" cy="2845435"/>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11/20/2019</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0" r:id="rId4"/>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h-TH"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h-TH" altLang="en-US"/>
              <a:t>Click to edit Master text styles</a:t>
            </a:r>
          </a:p>
          <a:p>
            <a:pPr lvl="1"/>
            <a:r>
              <a:rPr lang="th-TH" altLang="en-US"/>
              <a:t>Second level</a:t>
            </a:r>
          </a:p>
          <a:p>
            <a:pPr lvl="2"/>
            <a:r>
              <a:rPr lang="th-TH" altLang="en-US"/>
              <a:t>Third level</a:t>
            </a:r>
          </a:p>
          <a:p>
            <a:pPr lvl="3"/>
            <a:r>
              <a:rPr lang="th-TH" altLang="en-US"/>
              <a:t>Fourth level</a:t>
            </a:r>
          </a:p>
          <a:p>
            <a:pPr lvl="4"/>
            <a:r>
              <a:rPr lang="th-TH" altLang="en-US"/>
              <a:t>Fifth level</a:t>
            </a:r>
          </a:p>
        </p:txBody>
      </p:sp>
    </p:spTree>
    <p:extLst>
      <p:ext uri="{BB962C8B-B14F-4D97-AF65-F5344CB8AC3E}">
        <p14:creationId xmlns:p14="http://schemas.microsoft.com/office/powerpoint/2010/main" val="308551201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sldNum="0" hdr="0" ftr="0" dt="0"/>
  <p:txStyles>
    <p:titleStyle>
      <a:lvl1pPr algn="ctr" rtl="0" eaLnBrk="0" fontAlgn="base" hangingPunct="0">
        <a:spcBef>
          <a:spcPct val="0"/>
        </a:spcBef>
        <a:spcAft>
          <a:spcPct val="0"/>
        </a:spcAft>
        <a:defRPr sz="2800">
          <a:solidFill>
            <a:schemeClr val="tx2"/>
          </a:solidFill>
          <a:latin typeface="Comic Sans MS" panose="030F0702030302020204" pitchFamily="66" charset="0"/>
          <a:ea typeface="+mj-ea"/>
          <a:cs typeface="+mj-cs"/>
        </a:defRPr>
      </a:lvl1pPr>
      <a:lvl2pPr algn="ctr" rtl="0" eaLnBrk="0" fontAlgn="base" hangingPunct="0">
        <a:spcBef>
          <a:spcPct val="0"/>
        </a:spcBef>
        <a:spcAft>
          <a:spcPct val="0"/>
        </a:spcAft>
        <a:defRPr sz="4400">
          <a:solidFill>
            <a:schemeClr val="tx2"/>
          </a:solidFill>
          <a:latin typeface="Verdana" pitchFamily="34" charset="0"/>
          <a:cs typeface="Angsana New" pitchFamily="18" charset="-34"/>
        </a:defRPr>
      </a:lvl2pPr>
      <a:lvl3pPr algn="ctr" rtl="0" eaLnBrk="0" fontAlgn="base" hangingPunct="0">
        <a:spcBef>
          <a:spcPct val="0"/>
        </a:spcBef>
        <a:spcAft>
          <a:spcPct val="0"/>
        </a:spcAft>
        <a:defRPr sz="4400">
          <a:solidFill>
            <a:schemeClr val="tx2"/>
          </a:solidFill>
          <a:latin typeface="Verdana" pitchFamily="34" charset="0"/>
          <a:cs typeface="Angsana New" pitchFamily="18" charset="-34"/>
        </a:defRPr>
      </a:lvl3pPr>
      <a:lvl4pPr algn="ctr" rtl="0" eaLnBrk="0" fontAlgn="base" hangingPunct="0">
        <a:spcBef>
          <a:spcPct val="0"/>
        </a:spcBef>
        <a:spcAft>
          <a:spcPct val="0"/>
        </a:spcAft>
        <a:defRPr sz="4400">
          <a:solidFill>
            <a:schemeClr val="tx2"/>
          </a:solidFill>
          <a:latin typeface="Verdana" pitchFamily="34" charset="0"/>
          <a:cs typeface="Angsana New" pitchFamily="18" charset="-34"/>
        </a:defRPr>
      </a:lvl4pPr>
      <a:lvl5pPr algn="ctr" rtl="0" eaLnBrk="0" fontAlgn="base" hangingPunct="0">
        <a:spcBef>
          <a:spcPct val="0"/>
        </a:spcBef>
        <a:spcAft>
          <a:spcPct val="0"/>
        </a:spcAft>
        <a:defRPr sz="4400">
          <a:solidFill>
            <a:schemeClr val="tx2"/>
          </a:solidFill>
          <a:latin typeface="Verdana" pitchFamily="34" charset="0"/>
          <a:cs typeface="Angsana New" pitchFamily="18" charset="-34"/>
        </a:defRPr>
      </a:lvl5pPr>
      <a:lvl6pPr marL="457200" algn="ctr" rtl="0" fontAlgn="base">
        <a:spcBef>
          <a:spcPct val="0"/>
        </a:spcBef>
        <a:spcAft>
          <a:spcPct val="0"/>
        </a:spcAft>
        <a:defRPr sz="4400">
          <a:solidFill>
            <a:schemeClr val="tx2"/>
          </a:solidFill>
          <a:latin typeface="Verdana" pitchFamily="34" charset="0"/>
          <a:cs typeface="Angsana New" pitchFamily="18" charset="-34"/>
        </a:defRPr>
      </a:lvl6pPr>
      <a:lvl7pPr marL="914400" algn="ctr" rtl="0" fontAlgn="base">
        <a:spcBef>
          <a:spcPct val="0"/>
        </a:spcBef>
        <a:spcAft>
          <a:spcPct val="0"/>
        </a:spcAft>
        <a:defRPr sz="4400">
          <a:solidFill>
            <a:schemeClr val="tx2"/>
          </a:solidFill>
          <a:latin typeface="Verdana" pitchFamily="34" charset="0"/>
          <a:cs typeface="Angsana New" pitchFamily="18" charset="-34"/>
        </a:defRPr>
      </a:lvl7pPr>
      <a:lvl8pPr marL="1371600" algn="ctr" rtl="0" fontAlgn="base">
        <a:spcBef>
          <a:spcPct val="0"/>
        </a:spcBef>
        <a:spcAft>
          <a:spcPct val="0"/>
        </a:spcAft>
        <a:defRPr sz="4400">
          <a:solidFill>
            <a:schemeClr val="tx2"/>
          </a:solidFill>
          <a:latin typeface="Verdana" pitchFamily="34" charset="0"/>
          <a:cs typeface="Angsana New" pitchFamily="18" charset="-34"/>
        </a:defRPr>
      </a:lvl8pPr>
      <a:lvl9pPr marL="1828800" algn="ctr" rtl="0" fontAlgn="base">
        <a:spcBef>
          <a:spcPct val="0"/>
        </a:spcBef>
        <a:spcAft>
          <a:spcPct val="0"/>
        </a:spcAft>
        <a:defRPr sz="4400">
          <a:solidFill>
            <a:schemeClr val="tx2"/>
          </a:solidFill>
          <a:latin typeface="Verdana" pitchFamily="34" charset="0"/>
          <a:cs typeface="Angsana New" pitchFamily="18" charset="-34"/>
        </a:defRPr>
      </a:lvl9pPr>
    </p:titleStyle>
    <p:bodyStyle>
      <a:lvl1pPr marL="342900" indent="-342900" algn="l" rtl="0" eaLnBrk="0" fontAlgn="base" hangingPunct="0">
        <a:spcBef>
          <a:spcPct val="20000"/>
        </a:spcBef>
        <a:spcAft>
          <a:spcPct val="0"/>
        </a:spcAft>
        <a:buChar char="•"/>
        <a:defRPr sz="2000">
          <a:solidFill>
            <a:schemeClr val="tx1"/>
          </a:solidFill>
          <a:latin typeface="Comic Sans MS" panose="030F0702030302020204" pitchFamily="66"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omic Sans MS" panose="030F0702030302020204" pitchFamily="66"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cs typeface="+mn-cs"/>
        </a:defRPr>
      </a:lvl3pPr>
      <a:lvl4pPr marL="1600200" indent="-228600" algn="l" rtl="0" eaLnBrk="0" fontAlgn="base" hangingPunct="0">
        <a:spcBef>
          <a:spcPct val="20000"/>
        </a:spcBef>
        <a:spcAft>
          <a:spcPct val="0"/>
        </a:spcAft>
        <a:buChar char="–"/>
        <a:defRPr sz="2000">
          <a:solidFill>
            <a:schemeClr val="tx1"/>
          </a:solidFill>
          <a:latin typeface="Comic Sans MS" panose="030F0702030302020204" pitchFamily="66" charset="0"/>
          <a:cs typeface="+mn-cs"/>
        </a:defRPr>
      </a:lvl4pPr>
      <a:lvl5pPr marL="2057400" indent="-228600" algn="l" rtl="0" eaLnBrk="0" fontAlgn="base" hangingPunct="0">
        <a:spcBef>
          <a:spcPct val="20000"/>
        </a:spcBef>
        <a:spcAft>
          <a:spcPct val="0"/>
        </a:spcAft>
        <a:buChar char="»"/>
        <a:defRPr sz="2000">
          <a:solidFill>
            <a:schemeClr val="tx1"/>
          </a:solidFill>
          <a:latin typeface="Comic Sans MS" panose="030F0702030302020204" pitchFamily="66"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23.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0.emf"/><Relationship Id="rId7" Type="http://schemas.openxmlformats.org/officeDocument/2006/relationships/image" Target="../media/image55.emf"/><Relationship Id="rId2" Type="http://schemas.openxmlformats.org/officeDocument/2006/relationships/image" Target="../media/image51.emf"/><Relationship Id="rId1" Type="http://schemas.openxmlformats.org/officeDocument/2006/relationships/slideLayout" Target="../slideLayouts/slideLayout2.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2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60.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62.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D31752-D20A-4321-9DDA-582D05E2D78C}"/>
              </a:ext>
            </a:extLst>
          </p:cNvPr>
          <p:cNvSpPr/>
          <p:nvPr/>
        </p:nvSpPr>
        <p:spPr>
          <a:xfrm>
            <a:off x="1981200" y="990600"/>
            <a:ext cx="5562600" cy="646331"/>
          </a:xfrm>
          <a:prstGeom prst="rect">
            <a:avLst/>
          </a:prstGeom>
        </p:spPr>
        <p:txBody>
          <a:bodyPr wrap="square">
            <a:spAutoFit/>
          </a:bodyPr>
          <a:lstStyle/>
          <a:p>
            <a:r>
              <a:rPr lang="tr-TR" sz="3600" b="1" kern="0" spc="-15" dirty="0" err="1">
                <a:solidFill>
                  <a:prstClr val="black"/>
                </a:solidFill>
                <a:latin typeface="Comic Sans MS" panose="030F0702030302020204" pitchFamily="66" charset="0"/>
                <a:ea typeface="+mj-ea"/>
                <a:cs typeface="Calibri"/>
              </a:rPr>
              <a:t>Differential</a:t>
            </a:r>
            <a:r>
              <a:rPr lang="tr-TR" sz="3600" b="1" kern="0" spc="-5" dirty="0">
                <a:solidFill>
                  <a:prstClr val="black"/>
                </a:solidFill>
                <a:latin typeface="Comic Sans MS" panose="030F0702030302020204" pitchFamily="66" charset="0"/>
                <a:ea typeface="+mj-ea"/>
                <a:cs typeface="Calibri"/>
              </a:rPr>
              <a:t> </a:t>
            </a:r>
            <a:r>
              <a:rPr lang="tr-TR" sz="3600" b="1" kern="0" spc="-10" dirty="0" err="1">
                <a:solidFill>
                  <a:prstClr val="black"/>
                </a:solidFill>
                <a:latin typeface="Comic Sans MS" panose="030F0702030302020204" pitchFamily="66" charset="0"/>
                <a:ea typeface="+mj-ea"/>
                <a:cs typeface="Calibri"/>
              </a:rPr>
              <a:t>Amplifiers</a:t>
            </a:r>
            <a:endParaRPr lang="tr-TR" dirty="0"/>
          </a:p>
        </p:txBody>
      </p:sp>
      <p:pic>
        <p:nvPicPr>
          <p:cNvPr id="2" name="Picture 1">
            <a:extLst>
              <a:ext uri="{FF2B5EF4-FFF2-40B4-BE49-F238E27FC236}">
                <a16:creationId xmlns:a16="http://schemas.microsoft.com/office/drawing/2014/main" id="{B8F13B6C-B4B2-44D9-95B0-8BB8256840F3}"/>
              </a:ext>
            </a:extLst>
          </p:cNvPr>
          <p:cNvPicPr>
            <a:picLocks noChangeAspect="1"/>
          </p:cNvPicPr>
          <p:nvPr/>
        </p:nvPicPr>
        <p:blipFill>
          <a:blip r:embed="rId2"/>
          <a:stretch>
            <a:fillRect/>
          </a:stretch>
        </p:blipFill>
        <p:spPr>
          <a:xfrm>
            <a:off x="4876800" y="1780516"/>
            <a:ext cx="3093623" cy="3750167"/>
          </a:xfrm>
          <a:prstGeom prst="rect">
            <a:avLst/>
          </a:prstGeom>
        </p:spPr>
      </p:pic>
      <p:pic>
        <p:nvPicPr>
          <p:cNvPr id="4" name="Picture 3">
            <a:extLst>
              <a:ext uri="{FF2B5EF4-FFF2-40B4-BE49-F238E27FC236}">
                <a16:creationId xmlns:a16="http://schemas.microsoft.com/office/drawing/2014/main" id="{0F2C3658-7949-4E11-A1CD-F7EE8E3D9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235" y="2133600"/>
            <a:ext cx="3279966" cy="29051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077F-1452-4B83-BCAA-D97C193D2F19}"/>
              </a:ext>
            </a:extLst>
          </p:cNvPr>
          <p:cNvSpPr>
            <a:spLocks noGrp="1"/>
          </p:cNvSpPr>
          <p:nvPr>
            <p:ph type="title"/>
          </p:nvPr>
        </p:nvSpPr>
        <p:spPr/>
        <p:txBody>
          <a:bodyPr/>
          <a:lstStyle/>
          <a:p>
            <a:pPr algn="l"/>
            <a:r>
              <a:rPr lang="en-US" altLang="en-US" sz="2400" b="1" dirty="0"/>
              <a:t>Differential Amplifiers</a:t>
            </a:r>
            <a:endParaRPr lang="en-GB" sz="2400" b="1" dirty="0"/>
          </a:p>
        </p:txBody>
      </p:sp>
      <p:pic>
        <p:nvPicPr>
          <p:cNvPr id="3" name="Picture 2">
            <a:extLst>
              <a:ext uri="{FF2B5EF4-FFF2-40B4-BE49-F238E27FC236}">
                <a16:creationId xmlns:a16="http://schemas.microsoft.com/office/drawing/2014/main" id="{F44267E2-75FA-4D3B-A44C-CA08CD0918BB}"/>
              </a:ext>
            </a:extLst>
          </p:cNvPr>
          <p:cNvPicPr>
            <a:picLocks noChangeAspect="1"/>
          </p:cNvPicPr>
          <p:nvPr/>
        </p:nvPicPr>
        <p:blipFill>
          <a:blip r:embed="rId2"/>
          <a:stretch>
            <a:fillRect/>
          </a:stretch>
        </p:blipFill>
        <p:spPr>
          <a:xfrm>
            <a:off x="350549" y="836712"/>
            <a:ext cx="8442901" cy="4744134"/>
          </a:xfrm>
          <a:prstGeom prst="rect">
            <a:avLst/>
          </a:prstGeom>
        </p:spPr>
      </p:pic>
      <p:cxnSp>
        <p:nvCxnSpPr>
          <p:cNvPr id="5" name="Straight Arrow Connector 4">
            <a:extLst>
              <a:ext uri="{FF2B5EF4-FFF2-40B4-BE49-F238E27FC236}">
                <a16:creationId xmlns:a16="http://schemas.microsoft.com/office/drawing/2014/main" id="{C3C289B3-1212-4FEC-85C0-F2449E023660}"/>
              </a:ext>
            </a:extLst>
          </p:cNvPr>
          <p:cNvCxnSpPr>
            <a:cxnSpLocks/>
          </p:cNvCxnSpPr>
          <p:nvPr/>
        </p:nvCxnSpPr>
        <p:spPr>
          <a:xfrm flipH="1">
            <a:off x="5410200" y="3657600"/>
            <a:ext cx="152400" cy="99060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F9DFB5-3D1B-4005-AB2C-A74EBA01E632}"/>
              </a:ext>
            </a:extLst>
          </p:cNvPr>
          <p:cNvCxnSpPr>
            <a:cxnSpLocks/>
          </p:cNvCxnSpPr>
          <p:nvPr/>
        </p:nvCxnSpPr>
        <p:spPr>
          <a:xfrm flipH="1">
            <a:off x="4571999" y="3810000"/>
            <a:ext cx="533401" cy="53340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797887-8DBD-4542-AEC4-7AE5F41BEBF4}"/>
              </a:ext>
            </a:extLst>
          </p:cNvPr>
          <p:cNvSpPr txBox="1"/>
          <p:nvPr/>
        </p:nvSpPr>
        <p:spPr>
          <a:xfrm>
            <a:off x="4953000" y="4648200"/>
            <a:ext cx="1066800" cy="584775"/>
          </a:xfrm>
          <a:prstGeom prst="rect">
            <a:avLst/>
          </a:prstGeom>
          <a:noFill/>
        </p:spPr>
        <p:txBody>
          <a:bodyPr wrap="square" rtlCol="0">
            <a:spAutoFit/>
          </a:bodyPr>
          <a:lstStyle/>
          <a:p>
            <a:pPr algn="ctr"/>
            <a:r>
              <a:rPr lang="en-US" sz="1600" dirty="0">
                <a:latin typeface="Comic Sans MS" panose="030F0702030302020204" pitchFamily="66" charset="0"/>
              </a:rPr>
              <a:t>AC current</a:t>
            </a:r>
            <a:endParaRPr lang="tr-TR" sz="1600" dirty="0">
              <a:latin typeface="Comic Sans MS" panose="030F0702030302020204" pitchFamily="66" charset="0"/>
            </a:endParaRPr>
          </a:p>
        </p:txBody>
      </p:sp>
      <p:sp>
        <p:nvSpPr>
          <p:cNvPr id="10" name="TextBox 9">
            <a:extLst>
              <a:ext uri="{FF2B5EF4-FFF2-40B4-BE49-F238E27FC236}">
                <a16:creationId xmlns:a16="http://schemas.microsoft.com/office/drawing/2014/main" id="{ED7B8D6E-210B-446D-82B5-406E071B2D2D}"/>
              </a:ext>
            </a:extLst>
          </p:cNvPr>
          <p:cNvSpPr txBox="1"/>
          <p:nvPr/>
        </p:nvSpPr>
        <p:spPr>
          <a:xfrm>
            <a:off x="4038599" y="4329664"/>
            <a:ext cx="1066800" cy="584775"/>
          </a:xfrm>
          <a:prstGeom prst="rect">
            <a:avLst/>
          </a:prstGeom>
          <a:noFill/>
        </p:spPr>
        <p:txBody>
          <a:bodyPr wrap="square" rtlCol="0">
            <a:spAutoFit/>
          </a:bodyPr>
          <a:lstStyle/>
          <a:p>
            <a:pPr algn="ctr"/>
            <a:r>
              <a:rPr lang="en-US" sz="1600" dirty="0">
                <a:latin typeface="Comic Sans MS" panose="030F0702030302020204" pitchFamily="66" charset="0"/>
              </a:rPr>
              <a:t>DC current</a:t>
            </a:r>
            <a:endParaRPr lang="tr-TR" sz="1600" dirty="0">
              <a:latin typeface="Comic Sans MS" panose="030F0702030302020204" pitchFamily="66" charset="0"/>
            </a:endParaRPr>
          </a:p>
        </p:txBody>
      </p:sp>
    </p:spTree>
    <p:extLst>
      <p:ext uri="{BB962C8B-B14F-4D97-AF65-F5344CB8AC3E}">
        <p14:creationId xmlns:p14="http://schemas.microsoft.com/office/powerpoint/2010/main" val="211004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8CD23C-6859-4607-B9B5-3D97FE2920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205" y="1197111"/>
            <a:ext cx="4533371" cy="2988000"/>
          </a:xfrm>
          <a:prstGeom prst="rect">
            <a:avLst/>
          </a:prstGeom>
        </p:spPr>
      </p:pic>
      <p:pic>
        <p:nvPicPr>
          <p:cNvPr id="6" name="Picture 5">
            <a:extLst>
              <a:ext uri="{FF2B5EF4-FFF2-40B4-BE49-F238E27FC236}">
                <a16:creationId xmlns:a16="http://schemas.microsoft.com/office/drawing/2014/main" id="{2E0042C3-C44A-422D-9E38-77CBECCC7CF0}"/>
              </a:ext>
            </a:extLst>
          </p:cNvPr>
          <p:cNvPicPr>
            <a:picLocks noChangeAspect="1"/>
          </p:cNvPicPr>
          <p:nvPr/>
        </p:nvPicPr>
        <p:blipFill>
          <a:blip r:embed="rId3"/>
          <a:stretch>
            <a:fillRect/>
          </a:stretch>
        </p:blipFill>
        <p:spPr>
          <a:xfrm>
            <a:off x="1600200" y="4545400"/>
            <a:ext cx="2209800" cy="799422"/>
          </a:xfrm>
          <a:prstGeom prst="rect">
            <a:avLst/>
          </a:prstGeom>
        </p:spPr>
      </p:pic>
      <p:pic>
        <p:nvPicPr>
          <p:cNvPr id="7" name="Picture 6">
            <a:extLst>
              <a:ext uri="{FF2B5EF4-FFF2-40B4-BE49-F238E27FC236}">
                <a16:creationId xmlns:a16="http://schemas.microsoft.com/office/drawing/2014/main" id="{8D865160-9F78-4F5F-B0A3-5026DAD0E7E3}"/>
              </a:ext>
            </a:extLst>
          </p:cNvPr>
          <p:cNvPicPr>
            <a:picLocks noChangeAspect="1"/>
          </p:cNvPicPr>
          <p:nvPr/>
        </p:nvPicPr>
        <p:blipFill>
          <a:blip r:embed="rId4"/>
          <a:stretch>
            <a:fillRect/>
          </a:stretch>
        </p:blipFill>
        <p:spPr>
          <a:xfrm>
            <a:off x="1676400" y="5551512"/>
            <a:ext cx="2487967" cy="582629"/>
          </a:xfrm>
          <a:prstGeom prst="rect">
            <a:avLst/>
          </a:prstGeom>
        </p:spPr>
      </p:pic>
      <p:pic>
        <p:nvPicPr>
          <p:cNvPr id="8" name="Picture 7">
            <a:extLst>
              <a:ext uri="{FF2B5EF4-FFF2-40B4-BE49-F238E27FC236}">
                <a16:creationId xmlns:a16="http://schemas.microsoft.com/office/drawing/2014/main" id="{93863E2B-EE80-489F-A365-AFF1F40BF940}"/>
              </a:ext>
            </a:extLst>
          </p:cNvPr>
          <p:cNvPicPr>
            <a:picLocks noChangeAspect="1"/>
          </p:cNvPicPr>
          <p:nvPr/>
        </p:nvPicPr>
        <p:blipFill>
          <a:blip r:embed="rId5"/>
          <a:stretch>
            <a:fillRect/>
          </a:stretch>
        </p:blipFill>
        <p:spPr>
          <a:xfrm>
            <a:off x="4312163" y="4458820"/>
            <a:ext cx="2622037" cy="917104"/>
          </a:xfrm>
          <a:prstGeom prst="rect">
            <a:avLst/>
          </a:prstGeom>
        </p:spPr>
      </p:pic>
      <p:pic>
        <p:nvPicPr>
          <p:cNvPr id="9" name="Picture 8">
            <a:extLst>
              <a:ext uri="{FF2B5EF4-FFF2-40B4-BE49-F238E27FC236}">
                <a16:creationId xmlns:a16="http://schemas.microsoft.com/office/drawing/2014/main" id="{EB9116CE-0971-457B-9591-FE3CF206609B}"/>
              </a:ext>
            </a:extLst>
          </p:cNvPr>
          <p:cNvPicPr>
            <a:picLocks noChangeAspect="1"/>
          </p:cNvPicPr>
          <p:nvPr/>
        </p:nvPicPr>
        <p:blipFill>
          <a:blip r:embed="rId6"/>
          <a:stretch>
            <a:fillRect/>
          </a:stretch>
        </p:blipFill>
        <p:spPr>
          <a:xfrm>
            <a:off x="4312163" y="5340820"/>
            <a:ext cx="2704737" cy="847751"/>
          </a:xfrm>
          <a:prstGeom prst="rect">
            <a:avLst/>
          </a:prstGeom>
        </p:spPr>
      </p:pic>
      <p:sp>
        <p:nvSpPr>
          <p:cNvPr id="10" name="Rectangle 9">
            <a:extLst>
              <a:ext uri="{FF2B5EF4-FFF2-40B4-BE49-F238E27FC236}">
                <a16:creationId xmlns:a16="http://schemas.microsoft.com/office/drawing/2014/main" id="{AB8C9CF0-486A-4C97-A54E-31364FD5D8B2}"/>
              </a:ext>
            </a:extLst>
          </p:cNvPr>
          <p:cNvSpPr/>
          <p:nvPr/>
        </p:nvSpPr>
        <p:spPr>
          <a:xfrm>
            <a:off x="273984" y="303596"/>
            <a:ext cx="8031815" cy="996811"/>
          </a:xfrm>
          <a:prstGeom prst="rect">
            <a:avLst/>
          </a:prstGeom>
        </p:spPr>
        <p:txBody>
          <a:bodyPr wrap="square">
            <a:spAutoFit/>
          </a:bodyPr>
          <a:lstStyle/>
          <a:p>
            <a:pPr marL="29845" marR="55245" indent="-6350">
              <a:lnSpc>
                <a:spcPct val="103000"/>
              </a:lnSpc>
              <a:spcAft>
                <a:spcPts val="230"/>
              </a:spcAft>
            </a:pPr>
            <a:r>
              <a:rPr lang="en-GB"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Now lets consider the case where each input of the differential pair consists of an </a:t>
            </a:r>
            <a:r>
              <a:rPr lang="en-GB" b="1"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identical DC bias</a:t>
            </a:r>
            <a:r>
              <a:rPr lang="en-GB"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term </a:t>
            </a:r>
            <a:r>
              <a:rPr lang="en-GB" sz="20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V</a:t>
            </a:r>
            <a:r>
              <a:rPr lang="en-GB" sz="2000" baseline="-250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B</a:t>
            </a:r>
            <a:r>
              <a:rPr lang="en-GB"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and also an AC small-signal component (i.e., </a:t>
            </a:r>
            <a:r>
              <a:rPr lang="en-GB" sz="20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v</a:t>
            </a:r>
            <a:r>
              <a:rPr lang="en-GB" sz="2000" baseline="-250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1</a:t>
            </a:r>
            <a:r>
              <a:rPr lang="en-GB" dirty="0">
                <a:solidFill>
                  <a:srgbClr val="000000"/>
                </a:solidFill>
                <a:latin typeface="Calibri" panose="020F0502020204030204" pitchFamily="34" charset="0"/>
                <a:ea typeface="Calibri" panose="020F0502020204030204" pitchFamily="34" charset="0"/>
                <a:cs typeface="Comic Sans MS" panose="030F0702030302020204" pitchFamily="66" charset="0"/>
              </a:rPr>
              <a:t>(</a:t>
            </a:r>
            <a:r>
              <a:rPr lang="en-GB" sz="20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t</a:t>
            </a:r>
            <a:r>
              <a:rPr lang="en-GB" dirty="0">
                <a:solidFill>
                  <a:srgbClr val="000000"/>
                </a:solidFill>
                <a:latin typeface="Calibri" panose="020F0502020204030204" pitchFamily="34" charset="0"/>
                <a:ea typeface="Calibri" panose="020F0502020204030204" pitchFamily="34" charset="0"/>
                <a:cs typeface="Comic Sans MS" panose="030F0702030302020204" pitchFamily="66" charset="0"/>
              </a:rPr>
              <a:t>)</a:t>
            </a:r>
            <a:r>
              <a:rPr lang="en-GB"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and  </a:t>
            </a:r>
            <a:r>
              <a:rPr lang="en-GB" sz="20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v</a:t>
            </a:r>
            <a:r>
              <a:rPr lang="en-GB" sz="2000" baseline="-250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2</a:t>
            </a:r>
            <a:r>
              <a:rPr lang="en-GB" dirty="0">
                <a:solidFill>
                  <a:srgbClr val="000000"/>
                </a:solidFill>
                <a:latin typeface="Calibri" panose="020F0502020204030204" pitchFamily="34" charset="0"/>
                <a:ea typeface="Calibri" panose="020F0502020204030204" pitchFamily="34" charset="0"/>
                <a:cs typeface="Comic Sans MS" panose="030F0702030302020204" pitchFamily="66" charset="0"/>
              </a:rPr>
              <a:t>(</a:t>
            </a:r>
            <a:r>
              <a:rPr lang="en-GB" sz="20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t</a:t>
            </a:r>
            <a:r>
              <a:rPr lang="en-GB" dirty="0">
                <a:solidFill>
                  <a:srgbClr val="000000"/>
                </a:solidFill>
                <a:latin typeface="Calibri" panose="020F0502020204030204" pitchFamily="34" charset="0"/>
                <a:ea typeface="Calibri" panose="020F0502020204030204" pitchFamily="34" charset="0"/>
                <a:cs typeface="Comic Sans MS" panose="030F0702030302020204" pitchFamily="66" charset="0"/>
              </a:rPr>
              <a:t>)</a:t>
            </a:r>
            <a:r>
              <a:rPr lang="en-GB"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p>
        </p:txBody>
      </p:sp>
    </p:spTree>
    <p:extLst>
      <p:ext uri="{BB962C8B-B14F-4D97-AF65-F5344CB8AC3E}">
        <p14:creationId xmlns:p14="http://schemas.microsoft.com/office/powerpoint/2010/main" val="229825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8CD23C-6859-4607-B9B5-3D97FE2920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173" y="202878"/>
            <a:ext cx="4915699" cy="3240000"/>
          </a:xfrm>
          <a:prstGeom prst="rect">
            <a:avLst/>
          </a:prstGeom>
        </p:spPr>
      </p:pic>
      <p:pic>
        <p:nvPicPr>
          <p:cNvPr id="6" name="Picture 5">
            <a:extLst>
              <a:ext uri="{FF2B5EF4-FFF2-40B4-BE49-F238E27FC236}">
                <a16:creationId xmlns:a16="http://schemas.microsoft.com/office/drawing/2014/main" id="{2E0042C3-C44A-422D-9E38-77CBECCC7CF0}"/>
              </a:ext>
            </a:extLst>
          </p:cNvPr>
          <p:cNvPicPr>
            <a:picLocks noChangeAspect="1"/>
          </p:cNvPicPr>
          <p:nvPr/>
        </p:nvPicPr>
        <p:blipFill>
          <a:blip r:embed="rId3"/>
          <a:stretch>
            <a:fillRect/>
          </a:stretch>
        </p:blipFill>
        <p:spPr>
          <a:xfrm>
            <a:off x="6553200" y="505463"/>
            <a:ext cx="2209800" cy="799422"/>
          </a:xfrm>
          <a:prstGeom prst="rect">
            <a:avLst/>
          </a:prstGeom>
        </p:spPr>
      </p:pic>
      <p:pic>
        <p:nvPicPr>
          <p:cNvPr id="7" name="Picture 6">
            <a:extLst>
              <a:ext uri="{FF2B5EF4-FFF2-40B4-BE49-F238E27FC236}">
                <a16:creationId xmlns:a16="http://schemas.microsoft.com/office/drawing/2014/main" id="{8D865160-9F78-4F5F-B0A3-5026DAD0E7E3}"/>
              </a:ext>
            </a:extLst>
          </p:cNvPr>
          <p:cNvPicPr>
            <a:picLocks noChangeAspect="1"/>
          </p:cNvPicPr>
          <p:nvPr/>
        </p:nvPicPr>
        <p:blipFill>
          <a:blip r:embed="rId4"/>
          <a:stretch>
            <a:fillRect/>
          </a:stretch>
        </p:blipFill>
        <p:spPr>
          <a:xfrm>
            <a:off x="6553200" y="1440853"/>
            <a:ext cx="2487967" cy="582629"/>
          </a:xfrm>
          <a:prstGeom prst="rect">
            <a:avLst/>
          </a:prstGeom>
        </p:spPr>
      </p:pic>
      <p:pic>
        <p:nvPicPr>
          <p:cNvPr id="3" name="Picture 2">
            <a:extLst>
              <a:ext uri="{FF2B5EF4-FFF2-40B4-BE49-F238E27FC236}">
                <a16:creationId xmlns:a16="http://schemas.microsoft.com/office/drawing/2014/main" id="{3AD57796-097E-4C9C-A30F-D40D992D31A3}"/>
              </a:ext>
            </a:extLst>
          </p:cNvPr>
          <p:cNvPicPr>
            <a:picLocks noChangeAspect="1"/>
          </p:cNvPicPr>
          <p:nvPr/>
        </p:nvPicPr>
        <p:blipFill>
          <a:blip r:embed="rId5"/>
          <a:stretch>
            <a:fillRect/>
          </a:stretch>
        </p:blipFill>
        <p:spPr>
          <a:xfrm>
            <a:off x="553173" y="3442878"/>
            <a:ext cx="6248400" cy="1673082"/>
          </a:xfrm>
          <a:prstGeom prst="rect">
            <a:avLst/>
          </a:prstGeom>
        </p:spPr>
      </p:pic>
      <p:pic>
        <p:nvPicPr>
          <p:cNvPr id="4" name="Picture 3">
            <a:extLst>
              <a:ext uri="{FF2B5EF4-FFF2-40B4-BE49-F238E27FC236}">
                <a16:creationId xmlns:a16="http://schemas.microsoft.com/office/drawing/2014/main" id="{8EC1A03F-5A6C-4800-88EC-5400793B8C6E}"/>
              </a:ext>
            </a:extLst>
          </p:cNvPr>
          <p:cNvPicPr>
            <a:picLocks noChangeAspect="1"/>
          </p:cNvPicPr>
          <p:nvPr/>
        </p:nvPicPr>
        <p:blipFill>
          <a:blip r:embed="rId6"/>
          <a:stretch>
            <a:fillRect/>
          </a:stretch>
        </p:blipFill>
        <p:spPr>
          <a:xfrm>
            <a:off x="2362200" y="5115960"/>
            <a:ext cx="2819400" cy="1120447"/>
          </a:xfrm>
          <a:prstGeom prst="rect">
            <a:avLst/>
          </a:prstGeom>
        </p:spPr>
      </p:pic>
    </p:spTree>
    <p:extLst>
      <p:ext uri="{BB962C8B-B14F-4D97-AF65-F5344CB8AC3E}">
        <p14:creationId xmlns:p14="http://schemas.microsoft.com/office/powerpoint/2010/main" val="285278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FE3AEC-F1B9-4863-99AB-8DA4D65E6A69}"/>
              </a:ext>
            </a:extLst>
          </p:cNvPr>
          <p:cNvPicPr>
            <a:picLocks noChangeAspect="1"/>
          </p:cNvPicPr>
          <p:nvPr/>
        </p:nvPicPr>
        <p:blipFill>
          <a:blip r:embed="rId2"/>
          <a:stretch>
            <a:fillRect/>
          </a:stretch>
        </p:blipFill>
        <p:spPr>
          <a:xfrm>
            <a:off x="1371600" y="3200400"/>
            <a:ext cx="6553200" cy="2409608"/>
          </a:xfrm>
          <a:prstGeom prst="rect">
            <a:avLst/>
          </a:prstGeom>
        </p:spPr>
      </p:pic>
      <p:pic>
        <p:nvPicPr>
          <p:cNvPr id="5" name="Picture 4">
            <a:extLst>
              <a:ext uri="{FF2B5EF4-FFF2-40B4-BE49-F238E27FC236}">
                <a16:creationId xmlns:a16="http://schemas.microsoft.com/office/drawing/2014/main" id="{FF1BA784-441E-4D1A-8198-F1E23F144002}"/>
              </a:ext>
            </a:extLst>
          </p:cNvPr>
          <p:cNvPicPr>
            <a:picLocks noChangeAspect="1"/>
          </p:cNvPicPr>
          <p:nvPr/>
        </p:nvPicPr>
        <p:blipFill>
          <a:blip r:embed="rId3"/>
          <a:stretch>
            <a:fillRect/>
          </a:stretch>
        </p:blipFill>
        <p:spPr>
          <a:xfrm>
            <a:off x="4191000" y="502171"/>
            <a:ext cx="4448554" cy="2409609"/>
          </a:xfrm>
          <a:prstGeom prst="rect">
            <a:avLst/>
          </a:prstGeom>
        </p:spPr>
      </p:pic>
      <p:pic>
        <p:nvPicPr>
          <p:cNvPr id="4" name="Picture 3">
            <a:extLst>
              <a:ext uri="{FF2B5EF4-FFF2-40B4-BE49-F238E27FC236}">
                <a16:creationId xmlns:a16="http://schemas.microsoft.com/office/drawing/2014/main" id="{71046666-F023-4B9A-917D-8870F5310F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502171"/>
            <a:ext cx="3655834" cy="2409607"/>
          </a:xfrm>
          <a:prstGeom prst="rect">
            <a:avLst/>
          </a:prstGeom>
        </p:spPr>
      </p:pic>
    </p:spTree>
    <p:extLst>
      <p:ext uri="{BB962C8B-B14F-4D97-AF65-F5344CB8AC3E}">
        <p14:creationId xmlns:p14="http://schemas.microsoft.com/office/powerpoint/2010/main" val="4258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F3D871-FB72-4F6E-86F9-66934844184D}"/>
              </a:ext>
            </a:extLst>
          </p:cNvPr>
          <p:cNvPicPr>
            <a:picLocks noChangeAspect="1"/>
          </p:cNvPicPr>
          <p:nvPr/>
        </p:nvPicPr>
        <p:blipFill>
          <a:blip r:embed="rId2"/>
          <a:stretch>
            <a:fillRect/>
          </a:stretch>
        </p:blipFill>
        <p:spPr>
          <a:xfrm>
            <a:off x="4191000" y="2895600"/>
            <a:ext cx="4161838" cy="3200400"/>
          </a:xfrm>
          <a:prstGeom prst="rect">
            <a:avLst/>
          </a:prstGeom>
        </p:spPr>
      </p:pic>
      <p:pic>
        <p:nvPicPr>
          <p:cNvPr id="7" name="Picture 6">
            <a:extLst>
              <a:ext uri="{FF2B5EF4-FFF2-40B4-BE49-F238E27FC236}">
                <a16:creationId xmlns:a16="http://schemas.microsoft.com/office/drawing/2014/main" id="{2531C99A-8A3E-44C8-8137-16CE96921EAB}"/>
              </a:ext>
            </a:extLst>
          </p:cNvPr>
          <p:cNvPicPr>
            <a:picLocks noChangeAspect="1"/>
          </p:cNvPicPr>
          <p:nvPr/>
        </p:nvPicPr>
        <p:blipFill>
          <a:blip r:embed="rId3"/>
          <a:stretch>
            <a:fillRect/>
          </a:stretch>
        </p:blipFill>
        <p:spPr>
          <a:xfrm>
            <a:off x="381000" y="212584"/>
            <a:ext cx="6629400" cy="2437627"/>
          </a:xfrm>
          <a:prstGeom prst="rect">
            <a:avLst/>
          </a:prstGeom>
        </p:spPr>
      </p:pic>
      <p:sp>
        <p:nvSpPr>
          <p:cNvPr id="8" name="Rectangle 7">
            <a:extLst>
              <a:ext uri="{FF2B5EF4-FFF2-40B4-BE49-F238E27FC236}">
                <a16:creationId xmlns:a16="http://schemas.microsoft.com/office/drawing/2014/main" id="{1AE217FC-3B1D-437E-8C85-9690B6E1404B}"/>
              </a:ext>
            </a:extLst>
          </p:cNvPr>
          <p:cNvSpPr/>
          <p:nvPr/>
        </p:nvSpPr>
        <p:spPr>
          <a:xfrm>
            <a:off x="381000" y="3751749"/>
            <a:ext cx="3352800" cy="880049"/>
          </a:xfrm>
          <a:prstGeom prst="rect">
            <a:avLst/>
          </a:prstGeom>
        </p:spPr>
        <p:txBody>
          <a:bodyPr wrap="square">
            <a:spAutoFit/>
          </a:bodyPr>
          <a:lstStyle/>
          <a:p>
            <a:pPr marL="29845" marR="55245" indent="-6350">
              <a:lnSpc>
                <a:spcPct val="108000"/>
              </a:lnSpc>
              <a:spcAft>
                <a:spcPts val="5"/>
              </a:spcAft>
            </a:pPr>
            <a:r>
              <a:rPr lang="tr-TR" sz="17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How do </a:t>
            </a:r>
            <a:r>
              <a:rPr lang="tr-TR" sz="1700" dirty="0" err="1">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we</a:t>
            </a:r>
            <a:r>
              <a:rPr lang="tr-TR" sz="17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r>
              <a:rPr lang="tr-TR" sz="1700" dirty="0" err="1">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analyze</a:t>
            </a:r>
            <a:r>
              <a:rPr lang="tr-TR" sz="17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r>
              <a:rPr lang="tr-TR" sz="1700" dirty="0" err="1">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this</a:t>
            </a:r>
            <a:r>
              <a:rPr lang="tr-TR" sz="17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endParaRPr lang="tr-TR" sz="16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pPr marL="20320" marR="55245" indent="-6350">
              <a:lnSpc>
                <a:spcPct val="107000"/>
              </a:lnSpc>
              <a:spcAft>
                <a:spcPts val="0"/>
              </a:spcAft>
            </a:pPr>
            <a:r>
              <a:rPr lang="tr-TR" sz="16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p>
          <a:p>
            <a:pPr marL="29845" marR="55245" indent="-6350">
              <a:lnSpc>
                <a:spcPct val="103000"/>
              </a:lnSpc>
              <a:spcAft>
                <a:spcPts val="75"/>
              </a:spcAft>
            </a:pPr>
            <a:r>
              <a:rPr lang="tr-TR" sz="1600" b="1" dirty="0">
                <a:solidFill>
                  <a:srgbClr val="0000FF"/>
                </a:solidFill>
                <a:latin typeface="Comic Sans MS" panose="030F0702030302020204" pitchFamily="66" charset="0"/>
                <a:ea typeface="Comic Sans MS" panose="030F0702030302020204" pitchFamily="66" charset="0"/>
                <a:cs typeface="Comic Sans MS" panose="030F0702030302020204" pitchFamily="66" charset="0"/>
              </a:rPr>
              <a:t>A:</a:t>
            </a:r>
            <a:r>
              <a:rPr lang="tr-TR" sz="16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r>
              <a:rPr lang="tr-TR" sz="1600" dirty="0" err="1">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In</a:t>
            </a:r>
            <a:r>
              <a:rPr lang="tr-TR" sz="16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 </a:t>
            </a:r>
            <a:r>
              <a:rPr lang="tr-TR" sz="1600" dirty="0" err="1">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word</a:t>
            </a:r>
            <a:r>
              <a:rPr lang="tr-TR" sz="16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r>
              <a:rPr lang="tr-TR" sz="1600" b="1" dirty="0" err="1">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superposition</a:t>
            </a:r>
            <a:r>
              <a:rPr lang="tr-TR" sz="16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p>
        </p:txBody>
      </p:sp>
    </p:spTree>
    <p:extLst>
      <p:ext uri="{BB962C8B-B14F-4D97-AF65-F5344CB8AC3E}">
        <p14:creationId xmlns:p14="http://schemas.microsoft.com/office/powerpoint/2010/main" val="19324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981586-8587-43E6-959C-5DFF5746F06F}"/>
              </a:ext>
            </a:extLst>
          </p:cNvPr>
          <p:cNvPicPr>
            <a:picLocks noChangeAspect="1"/>
          </p:cNvPicPr>
          <p:nvPr/>
        </p:nvPicPr>
        <p:blipFill>
          <a:blip r:embed="rId2"/>
          <a:stretch>
            <a:fillRect/>
          </a:stretch>
        </p:blipFill>
        <p:spPr>
          <a:xfrm>
            <a:off x="1524000" y="228600"/>
            <a:ext cx="5410200" cy="4812611"/>
          </a:xfrm>
          <a:prstGeom prst="rect">
            <a:avLst/>
          </a:prstGeom>
        </p:spPr>
      </p:pic>
    </p:spTree>
    <p:extLst>
      <p:ext uri="{BB962C8B-B14F-4D97-AF65-F5344CB8AC3E}">
        <p14:creationId xmlns:p14="http://schemas.microsoft.com/office/powerpoint/2010/main" val="331819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8BE190-09C7-4B31-8720-61F6DE60C59C}"/>
              </a:ext>
            </a:extLst>
          </p:cNvPr>
          <p:cNvPicPr>
            <a:picLocks noChangeAspect="1"/>
          </p:cNvPicPr>
          <p:nvPr/>
        </p:nvPicPr>
        <p:blipFill>
          <a:blip r:embed="rId2"/>
          <a:stretch>
            <a:fillRect/>
          </a:stretch>
        </p:blipFill>
        <p:spPr>
          <a:xfrm>
            <a:off x="533400" y="225475"/>
            <a:ext cx="6477000" cy="860979"/>
          </a:xfrm>
          <a:prstGeom prst="rect">
            <a:avLst/>
          </a:prstGeom>
        </p:spPr>
      </p:pic>
      <p:pic>
        <p:nvPicPr>
          <p:cNvPr id="5" name="Picture 4">
            <a:extLst>
              <a:ext uri="{FF2B5EF4-FFF2-40B4-BE49-F238E27FC236}">
                <a16:creationId xmlns:a16="http://schemas.microsoft.com/office/drawing/2014/main" id="{A3037331-14B1-4813-8E14-FAC93F9B2E62}"/>
              </a:ext>
            </a:extLst>
          </p:cNvPr>
          <p:cNvPicPr>
            <a:picLocks noChangeAspect="1"/>
          </p:cNvPicPr>
          <p:nvPr/>
        </p:nvPicPr>
        <p:blipFill>
          <a:blip r:embed="rId3"/>
          <a:stretch>
            <a:fillRect/>
          </a:stretch>
        </p:blipFill>
        <p:spPr>
          <a:xfrm>
            <a:off x="523043" y="913819"/>
            <a:ext cx="4495800" cy="3049161"/>
          </a:xfrm>
          <a:prstGeom prst="rect">
            <a:avLst/>
          </a:prstGeom>
        </p:spPr>
      </p:pic>
      <p:pic>
        <p:nvPicPr>
          <p:cNvPr id="8" name="Picture 7">
            <a:extLst>
              <a:ext uri="{FF2B5EF4-FFF2-40B4-BE49-F238E27FC236}">
                <a16:creationId xmlns:a16="http://schemas.microsoft.com/office/drawing/2014/main" id="{203E8AEF-8E2A-4B2E-930D-BA2645CC9E4A}"/>
              </a:ext>
            </a:extLst>
          </p:cNvPr>
          <p:cNvPicPr>
            <a:picLocks noChangeAspect="1"/>
          </p:cNvPicPr>
          <p:nvPr/>
        </p:nvPicPr>
        <p:blipFill>
          <a:blip r:embed="rId4"/>
          <a:stretch>
            <a:fillRect/>
          </a:stretch>
        </p:blipFill>
        <p:spPr>
          <a:xfrm>
            <a:off x="5000182" y="2427680"/>
            <a:ext cx="4114800" cy="1530635"/>
          </a:xfrm>
          <a:prstGeom prst="rect">
            <a:avLst/>
          </a:prstGeom>
        </p:spPr>
      </p:pic>
      <p:pic>
        <p:nvPicPr>
          <p:cNvPr id="9" name="Picture 8">
            <a:extLst>
              <a:ext uri="{FF2B5EF4-FFF2-40B4-BE49-F238E27FC236}">
                <a16:creationId xmlns:a16="http://schemas.microsoft.com/office/drawing/2014/main" id="{F6497004-B3FF-44B8-BF30-7BE8BAA4379E}"/>
              </a:ext>
            </a:extLst>
          </p:cNvPr>
          <p:cNvPicPr>
            <a:picLocks noChangeAspect="1"/>
          </p:cNvPicPr>
          <p:nvPr/>
        </p:nvPicPr>
        <p:blipFill>
          <a:blip r:embed="rId5"/>
          <a:stretch>
            <a:fillRect/>
          </a:stretch>
        </p:blipFill>
        <p:spPr>
          <a:xfrm>
            <a:off x="457199" y="4419600"/>
            <a:ext cx="5497221" cy="1676400"/>
          </a:xfrm>
          <a:prstGeom prst="rect">
            <a:avLst/>
          </a:prstGeom>
        </p:spPr>
      </p:pic>
      <p:sp>
        <p:nvSpPr>
          <p:cNvPr id="2" name="Rectangle 1">
            <a:extLst>
              <a:ext uri="{FF2B5EF4-FFF2-40B4-BE49-F238E27FC236}">
                <a16:creationId xmlns:a16="http://schemas.microsoft.com/office/drawing/2014/main" id="{2B5FC1A5-B968-48E2-BD80-412522DB3387}"/>
              </a:ext>
            </a:extLst>
          </p:cNvPr>
          <p:cNvSpPr/>
          <p:nvPr/>
        </p:nvSpPr>
        <p:spPr>
          <a:xfrm>
            <a:off x="8001000" y="3394985"/>
            <a:ext cx="838200" cy="529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54480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D7AA6B-C91D-44AD-9393-0888C01398EF}"/>
              </a:ext>
            </a:extLst>
          </p:cNvPr>
          <p:cNvPicPr>
            <a:picLocks noChangeAspect="1"/>
          </p:cNvPicPr>
          <p:nvPr/>
        </p:nvPicPr>
        <p:blipFill>
          <a:blip r:embed="rId2"/>
          <a:stretch>
            <a:fillRect/>
          </a:stretch>
        </p:blipFill>
        <p:spPr>
          <a:xfrm>
            <a:off x="1547140" y="4989905"/>
            <a:ext cx="5424561" cy="1241680"/>
          </a:xfrm>
          <a:prstGeom prst="rect">
            <a:avLst/>
          </a:prstGeom>
        </p:spPr>
      </p:pic>
      <p:pic>
        <p:nvPicPr>
          <p:cNvPr id="8" name="Picture 7">
            <a:extLst>
              <a:ext uri="{FF2B5EF4-FFF2-40B4-BE49-F238E27FC236}">
                <a16:creationId xmlns:a16="http://schemas.microsoft.com/office/drawing/2014/main" id="{8EE05831-3F6F-4B4B-A377-FC64D81FCED1}"/>
              </a:ext>
            </a:extLst>
          </p:cNvPr>
          <p:cNvPicPr>
            <a:picLocks noChangeAspect="1"/>
          </p:cNvPicPr>
          <p:nvPr/>
        </p:nvPicPr>
        <p:blipFill>
          <a:blip r:embed="rId3"/>
          <a:stretch>
            <a:fillRect/>
          </a:stretch>
        </p:blipFill>
        <p:spPr>
          <a:xfrm>
            <a:off x="1981200" y="303050"/>
            <a:ext cx="4495800" cy="3049161"/>
          </a:xfrm>
          <a:prstGeom prst="rect">
            <a:avLst/>
          </a:prstGeom>
        </p:spPr>
      </p:pic>
      <p:pic>
        <p:nvPicPr>
          <p:cNvPr id="2" name="Picture 1">
            <a:extLst>
              <a:ext uri="{FF2B5EF4-FFF2-40B4-BE49-F238E27FC236}">
                <a16:creationId xmlns:a16="http://schemas.microsoft.com/office/drawing/2014/main" id="{AEEB7F4E-8CF1-47CE-81E4-5B58E5F7628C}"/>
              </a:ext>
            </a:extLst>
          </p:cNvPr>
          <p:cNvPicPr>
            <a:picLocks noChangeAspect="1"/>
          </p:cNvPicPr>
          <p:nvPr/>
        </p:nvPicPr>
        <p:blipFill>
          <a:blip r:embed="rId4"/>
          <a:stretch>
            <a:fillRect/>
          </a:stretch>
        </p:blipFill>
        <p:spPr>
          <a:xfrm>
            <a:off x="1295400" y="3255289"/>
            <a:ext cx="5643644" cy="1775080"/>
          </a:xfrm>
          <a:prstGeom prst="rect">
            <a:avLst/>
          </a:prstGeom>
        </p:spPr>
      </p:pic>
    </p:spTree>
    <p:extLst>
      <p:ext uri="{BB962C8B-B14F-4D97-AF65-F5344CB8AC3E}">
        <p14:creationId xmlns:p14="http://schemas.microsoft.com/office/powerpoint/2010/main" val="244354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AE4EC4-D97D-42DD-974F-86B3B57D156D}"/>
              </a:ext>
            </a:extLst>
          </p:cNvPr>
          <p:cNvPicPr>
            <a:picLocks noChangeAspect="1"/>
          </p:cNvPicPr>
          <p:nvPr/>
        </p:nvPicPr>
        <p:blipFill>
          <a:blip r:embed="rId2"/>
          <a:stretch>
            <a:fillRect/>
          </a:stretch>
        </p:blipFill>
        <p:spPr>
          <a:xfrm>
            <a:off x="1752600" y="304800"/>
            <a:ext cx="5105400" cy="3637629"/>
          </a:xfrm>
          <a:prstGeom prst="rect">
            <a:avLst/>
          </a:prstGeom>
        </p:spPr>
      </p:pic>
      <p:pic>
        <p:nvPicPr>
          <p:cNvPr id="8" name="Picture 7">
            <a:extLst>
              <a:ext uri="{FF2B5EF4-FFF2-40B4-BE49-F238E27FC236}">
                <a16:creationId xmlns:a16="http://schemas.microsoft.com/office/drawing/2014/main" id="{25E35297-ED69-4060-8639-CA611E4A964D}"/>
              </a:ext>
            </a:extLst>
          </p:cNvPr>
          <p:cNvPicPr>
            <a:picLocks noChangeAspect="1"/>
          </p:cNvPicPr>
          <p:nvPr/>
        </p:nvPicPr>
        <p:blipFill>
          <a:blip r:embed="rId3"/>
          <a:stretch>
            <a:fillRect/>
          </a:stretch>
        </p:blipFill>
        <p:spPr>
          <a:xfrm>
            <a:off x="1295400" y="4114800"/>
            <a:ext cx="6229351" cy="1085761"/>
          </a:xfrm>
          <a:prstGeom prst="rect">
            <a:avLst/>
          </a:prstGeom>
        </p:spPr>
      </p:pic>
    </p:spTree>
    <p:extLst>
      <p:ext uri="{BB962C8B-B14F-4D97-AF65-F5344CB8AC3E}">
        <p14:creationId xmlns:p14="http://schemas.microsoft.com/office/powerpoint/2010/main" val="183218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A38150-2C71-44CB-A670-523B922FA9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079" y="200226"/>
            <a:ext cx="3532733" cy="3086274"/>
          </a:xfrm>
          <a:prstGeom prst="rect">
            <a:avLst/>
          </a:prstGeom>
        </p:spPr>
      </p:pic>
      <p:pic>
        <p:nvPicPr>
          <p:cNvPr id="3" name="Picture 2">
            <a:extLst>
              <a:ext uri="{FF2B5EF4-FFF2-40B4-BE49-F238E27FC236}">
                <a16:creationId xmlns:a16="http://schemas.microsoft.com/office/drawing/2014/main" id="{61D86A77-02E2-423F-AE08-81DAAB9A1650}"/>
              </a:ext>
            </a:extLst>
          </p:cNvPr>
          <p:cNvPicPr>
            <a:picLocks noChangeAspect="1"/>
          </p:cNvPicPr>
          <p:nvPr/>
        </p:nvPicPr>
        <p:blipFill>
          <a:blip r:embed="rId3"/>
          <a:stretch>
            <a:fillRect/>
          </a:stretch>
        </p:blipFill>
        <p:spPr>
          <a:xfrm>
            <a:off x="3878261" y="226771"/>
            <a:ext cx="5265739" cy="564680"/>
          </a:xfrm>
          <a:prstGeom prst="rect">
            <a:avLst/>
          </a:prstGeom>
        </p:spPr>
      </p:pic>
      <p:pic>
        <p:nvPicPr>
          <p:cNvPr id="4" name="Picture 3">
            <a:extLst>
              <a:ext uri="{FF2B5EF4-FFF2-40B4-BE49-F238E27FC236}">
                <a16:creationId xmlns:a16="http://schemas.microsoft.com/office/drawing/2014/main" id="{7EC25504-4B71-4ABD-AA27-65B33FB043F6}"/>
              </a:ext>
            </a:extLst>
          </p:cNvPr>
          <p:cNvPicPr>
            <a:picLocks noChangeAspect="1"/>
          </p:cNvPicPr>
          <p:nvPr/>
        </p:nvPicPr>
        <p:blipFill>
          <a:blip r:embed="rId4"/>
          <a:stretch>
            <a:fillRect/>
          </a:stretch>
        </p:blipFill>
        <p:spPr>
          <a:xfrm>
            <a:off x="7000903" y="1226626"/>
            <a:ext cx="1447800" cy="536155"/>
          </a:xfrm>
          <a:prstGeom prst="rect">
            <a:avLst/>
          </a:prstGeom>
        </p:spPr>
      </p:pic>
      <p:pic>
        <p:nvPicPr>
          <p:cNvPr id="6" name="Picture 5">
            <a:extLst>
              <a:ext uri="{FF2B5EF4-FFF2-40B4-BE49-F238E27FC236}">
                <a16:creationId xmlns:a16="http://schemas.microsoft.com/office/drawing/2014/main" id="{BC5CA683-F287-4BE4-91CC-FD4680F904F1}"/>
              </a:ext>
            </a:extLst>
          </p:cNvPr>
          <p:cNvPicPr>
            <a:picLocks noChangeAspect="1"/>
          </p:cNvPicPr>
          <p:nvPr/>
        </p:nvPicPr>
        <p:blipFill>
          <a:blip r:embed="rId5"/>
          <a:stretch>
            <a:fillRect/>
          </a:stretch>
        </p:blipFill>
        <p:spPr>
          <a:xfrm>
            <a:off x="7038818" y="1843272"/>
            <a:ext cx="1333500" cy="413994"/>
          </a:xfrm>
          <a:prstGeom prst="rect">
            <a:avLst/>
          </a:prstGeom>
        </p:spPr>
      </p:pic>
      <p:pic>
        <p:nvPicPr>
          <p:cNvPr id="9" name="Picture 8">
            <a:extLst>
              <a:ext uri="{FF2B5EF4-FFF2-40B4-BE49-F238E27FC236}">
                <a16:creationId xmlns:a16="http://schemas.microsoft.com/office/drawing/2014/main" id="{BE7EFD77-3820-4EDE-A34F-B1D640D301FF}"/>
              </a:ext>
            </a:extLst>
          </p:cNvPr>
          <p:cNvPicPr>
            <a:picLocks noChangeAspect="1"/>
          </p:cNvPicPr>
          <p:nvPr/>
        </p:nvPicPr>
        <p:blipFill>
          <a:blip r:embed="rId6"/>
          <a:stretch>
            <a:fillRect/>
          </a:stretch>
        </p:blipFill>
        <p:spPr>
          <a:xfrm>
            <a:off x="6171581" y="2373603"/>
            <a:ext cx="2968841" cy="489049"/>
          </a:xfrm>
          <a:prstGeom prst="rect">
            <a:avLst/>
          </a:prstGeom>
        </p:spPr>
      </p:pic>
      <p:pic>
        <p:nvPicPr>
          <p:cNvPr id="10" name="Picture 9">
            <a:extLst>
              <a:ext uri="{FF2B5EF4-FFF2-40B4-BE49-F238E27FC236}">
                <a16:creationId xmlns:a16="http://schemas.microsoft.com/office/drawing/2014/main" id="{B3CFFBE7-01EF-4760-891D-4CA4478FE09F}"/>
              </a:ext>
            </a:extLst>
          </p:cNvPr>
          <p:cNvPicPr>
            <a:picLocks noChangeAspect="1"/>
          </p:cNvPicPr>
          <p:nvPr/>
        </p:nvPicPr>
        <p:blipFill>
          <a:blip r:embed="rId7"/>
          <a:stretch>
            <a:fillRect/>
          </a:stretch>
        </p:blipFill>
        <p:spPr>
          <a:xfrm>
            <a:off x="7058053" y="2908449"/>
            <a:ext cx="1657350" cy="477960"/>
          </a:xfrm>
          <a:prstGeom prst="rect">
            <a:avLst/>
          </a:prstGeom>
        </p:spPr>
      </p:pic>
      <p:pic>
        <p:nvPicPr>
          <p:cNvPr id="11" name="Picture 10">
            <a:extLst>
              <a:ext uri="{FF2B5EF4-FFF2-40B4-BE49-F238E27FC236}">
                <a16:creationId xmlns:a16="http://schemas.microsoft.com/office/drawing/2014/main" id="{894D84DA-D777-40D7-B047-8486F53155DD}"/>
              </a:ext>
            </a:extLst>
          </p:cNvPr>
          <p:cNvPicPr>
            <a:picLocks noChangeAspect="1"/>
          </p:cNvPicPr>
          <p:nvPr/>
        </p:nvPicPr>
        <p:blipFill>
          <a:blip r:embed="rId8"/>
          <a:stretch>
            <a:fillRect/>
          </a:stretch>
        </p:blipFill>
        <p:spPr>
          <a:xfrm>
            <a:off x="540079" y="3514156"/>
            <a:ext cx="6089321" cy="923590"/>
          </a:xfrm>
          <a:prstGeom prst="rect">
            <a:avLst/>
          </a:prstGeom>
        </p:spPr>
      </p:pic>
      <p:pic>
        <p:nvPicPr>
          <p:cNvPr id="12" name="Picture 11">
            <a:extLst>
              <a:ext uri="{FF2B5EF4-FFF2-40B4-BE49-F238E27FC236}">
                <a16:creationId xmlns:a16="http://schemas.microsoft.com/office/drawing/2014/main" id="{548AE572-69E4-4C68-B164-13D54E9FEBED}"/>
              </a:ext>
            </a:extLst>
          </p:cNvPr>
          <p:cNvPicPr>
            <a:picLocks noChangeAspect="1"/>
          </p:cNvPicPr>
          <p:nvPr/>
        </p:nvPicPr>
        <p:blipFill>
          <a:blip r:embed="rId9"/>
          <a:stretch>
            <a:fillRect/>
          </a:stretch>
        </p:blipFill>
        <p:spPr>
          <a:xfrm>
            <a:off x="4121479" y="4334582"/>
            <a:ext cx="4953002" cy="1475887"/>
          </a:xfrm>
          <a:prstGeom prst="rect">
            <a:avLst/>
          </a:prstGeom>
        </p:spPr>
      </p:pic>
      <p:pic>
        <p:nvPicPr>
          <p:cNvPr id="2" name="Picture 1">
            <a:extLst>
              <a:ext uri="{FF2B5EF4-FFF2-40B4-BE49-F238E27FC236}">
                <a16:creationId xmlns:a16="http://schemas.microsoft.com/office/drawing/2014/main" id="{F256A815-5782-42EB-BF18-0782D3FA95E1}"/>
              </a:ext>
            </a:extLst>
          </p:cNvPr>
          <p:cNvPicPr>
            <a:picLocks noChangeAspect="1"/>
          </p:cNvPicPr>
          <p:nvPr/>
        </p:nvPicPr>
        <p:blipFill>
          <a:blip r:embed="rId10"/>
          <a:stretch>
            <a:fillRect/>
          </a:stretch>
        </p:blipFill>
        <p:spPr>
          <a:xfrm>
            <a:off x="4157246" y="766856"/>
            <a:ext cx="2305725" cy="2603333"/>
          </a:xfrm>
          <a:prstGeom prst="rect">
            <a:avLst/>
          </a:prstGeom>
        </p:spPr>
      </p:pic>
      <p:sp>
        <p:nvSpPr>
          <p:cNvPr id="14" name="TextBox 13">
            <a:extLst>
              <a:ext uri="{FF2B5EF4-FFF2-40B4-BE49-F238E27FC236}">
                <a16:creationId xmlns:a16="http://schemas.microsoft.com/office/drawing/2014/main" id="{5F500427-EFB5-4B0F-9336-2797C0E4E8E7}"/>
              </a:ext>
            </a:extLst>
          </p:cNvPr>
          <p:cNvSpPr txBox="1"/>
          <p:nvPr/>
        </p:nvSpPr>
        <p:spPr>
          <a:xfrm>
            <a:off x="1604811" y="5411609"/>
            <a:ext cx="3689021" cy="523220"/>
          </a:xfrm>
          <a:prstGeom prst="rect">
            <a:avLst/>
          </a:prstGeom>
          <a:noFill/>
        </p:spPr>
        <p:txBody>
          <a:bodyPr wrap="square" rtlCol="0">
            <a:spAutoFit/>
          </a:bodyPr>
          <a:lstStyle/>
          <a:p>
            <a:pPr algn="ctr"/>
            <a:r>
              <a:rPr lang="en-US" sz="1400" dirty="0">
                <a:solidFill>
                  <a:schemeClr val="tx1">
                    <a:lumMod val="85000"/>
                    <a:lumOff val="15000"/>
                  </a:schemeClr>
                </a:solidFill>
                <a:effectLst>
                  <a:outerShdw blurRad="38100" dist="38100" dir="2700000" algn="tl">
                    <a:srgbClr val="000000">
                      <a:alpha val="43137"/>
                    </a:srgbClr>
                  </a:outerShdw>
                </a:effectLst>
                <a:latin typeface="Comic Sans MS" panose="030F0702030302020204" pitchFamily="66" charset="0"/>
              </a:rPr>
              <a:t>If we do not neglect </a:t>
            </a:r>
            <a:r>
              <a:rPr lang="en-US" sz="1400" dirty="0" err="1">
                <a:solidFill>
                  <a:schemeClr val="tx1">
                    <a:lumMod val="85000"/>
                    <a:lumOff val="15000"/>
                  </a:schemeClr>
                </a:solidFill>
                <a:effectLst>
                  <a:outerShdw blurRad="38100" dist="38100" dir="2700000" algn="tl">
                    <a:srgbClr val="000000">
                      <a:alpha val="43137"/>
                    </a:srgbClr>
                  </a:outerShdw>
                </a:effectLst>
                <a:latin typeface="Comic Sans MS" panose="030F0702030302020204" pitchFamily="66" charset="0"/>
              </a:rPr>
              <a:t>r</a:t>
            </a:r>
            <a:r>
              <a:rPr lang="en-US" sz="1400" baseline="-25000" dirty="0" err="1">
                <a:solidFill>
                  <a:schemeClr val="tx1">
                    <a:lumMod val="85000"/>
                    <a:lumOff val="15000"/>
                  </a:schemeClr>
                </a:solidFill>
                <a:effectLst>
                  <a:outerShdw blurRad="38100" dist="38100" dir="2700000" algn="tl">
                    <a:srgbClr val="000000">
                      <a:alpha val="43137"/>
                    </a:srgbClr>
                  </a:outerShdw>
                </a:effectLst>
                <a:latin typeface="Comic Sans MS" panose="030F0702030302020204" pitchFamily="66" charset="0"/>
              </a:rPr>
              <a:t>o</a:t>
            </a:r>
            <a:r>
              <a:rPr lang="en-US" sz="1400" dirty="0">
                <a:solidFill>
                  <a:schemeClr val="tx1">
                    <a:lumMod val="85000"/>
                    <a:lumOff val="15000"/>
                  </a:schemeClr>
                </a:solidFill>
                <a:effectLst>
                  <a:outerShdw blurRad="38100" dist="38100" dir="2700000" algn="tl">
                    <a:srgbClr val="000000">
                      <a:alpha val="43137"/>
                    </a:srgbClr>
                  </a:outerShdw>
                </a:effectLst>
                <a:latin typeface="Comic Sans MS" panose="030F0702030302020204" pitchFamily="66" charset="0"/>
              </a:rPr>
              <a:t> resistance will be almost zero. </a:t>
            </a:r>
            <a:endParaRPr lang="tr-TR" sz="1400" dirty="0">
              <a:solidFill>
                <a:schemeClr val="tx1">
                  <a:lumMod val="85000"/>
                  <a:lumOff val="15000"/>
                </a:schemeClr>
              </a:solidFill>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258915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049" y="2134489"/>
            <a:ext cx="7343775" cy="874598"/>
          </a:xfrm>
          <a:prstGeom prst="rect">
            <a:avLst/>
          </a:prstGeom>
        </p:spPr>
        <p:txBody>
          <a:bodyPr vert="horz" wrap="square" lIns="0" tIns="12700" rIns="0" bIns="0" rtlCol="0">
            <a:spAutoFit/>
          </a:bodyPr>
          <a:lstStyle/>
          <a:p>
            <a:pPr marR="5080" algn="ctr">
              <a:lnSpc>
                <a:spcPct val="100000"/>
              </a:lnSpc>
              <a:spcBef>
                <a:spcPts val="100"/>
              </a:spcBef>
            </a:pPr>
            <a:r>
              <a:rPr sz="2800" spc="-5" dirty="0">
                <a:latin typeface="Comic Sans MS" panose="030F0702030302020204" pitchFamily="66" charset="0"/>
              </a:rPr>
              <a:t>Common-Mode and </a:t>
            </a:r>
            <a:r>
              <a:rPr sz="2800" spc="-15" dirty="0">
                <a:latin typeface="Comic Sans MS" panose="030F0702030302020204" pitchFamily="66" charset="0"/>
              </a:rPr>
              <a:t>Differential-Mode</a:t>
            </a:r>
            <a:r>
              <a:rPr lang="en-US" sz="2800" spc="-15" dirty="0">
                <a:latin typeface="Comic Sans MS" panose="030F0702030302020204" pitchFamily="66" charset="0"/>
              </a:rPr>
              <a:t> </a:t>
            </a:r>
            <a:r>
              <a:rPr sz="2800" spc="-5" dirty="0">
                <a:latin typeface="Comic Sans MS" panose="030F0702030302020204" pitchFamily="66" charset="0"/>
              </a:rPr>
              <a:t>Signals </a:t>
            </a:r>
            <a:r>
              <a:rPr sz="2800" dirty="0">
                <a:latin typeface="Comic Sans MS" panose="030F0702030302020204" pitchFamily="66" charset="0"/>
              </a:rPr>
              <a:t>&amp;</a:t>
            </a:r>
            <a:r>
              <a:rPr sz="2800" spc="5" dirty="0">
                <a:latin typeface="Comic Sans MS" panose="030F0702030302020204" pitchFamily="66" charset="0"/>
              </a:rPr>
              <a:t> </a:t>
            </a:r>
            <a:r>
              <a:rPr sz="2800" spc="-5" dirty="0">
                <a:latin typeface="Comic Sans MS" panose="030F0702030302020204" pitchFamily="66" charset="0"/>
              </a:rPr>
              <a:t>Gain</a:t>
            </a:r>
            <a:endParaRPr sz="2800" dirty="0">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7BF75E-D8AE-4BF5-B9CD-1DF267B1E936}"/>
              </a:ext>
            </a:extLst>
          </p:cNvPr>
          <p:cNvSpPr/>
          <p:nvPr/>
        </p:nvSpPr>
        <p:spPr>
          <a:xfrm>
            <a:off x="685800" y="228600"/>
            <a:ext cx="8001000" cy="923330"/>
          </a:xfrm>
          <a:prstGeom prst="rect">
            <a:avLst/>
          </a:prstGeom>
        </p:spPr>
        <p:txBody>
          <a:bodyPr wrap="square">
            <a:spAutoFit/>
          </a:bodyPr>
          <a:lstStyle/>
          <a:p>
            <a:pPr marL="596900" marR="723900">
              <a:lnSpc>
                <a:spcPct val="100000"/>
              </a:lnSpc>
              <a:spcAft>
                <a:spcPts val="0"/>
              </a:spcAft>
            </a:pPr>
            <a:r>
              <a:rPr lang="tr-TR" dirty="0" err="1">
                <a:latin typeface="Comic Sans MS" panose="030F0702030302020204" pitchFamily="66" charset="0"/>
                <a:ea typeface="Comic Sans MS" panose="030F0702030302020204" pitchFamily="66" charset="0"/>
                <a:cs typeface="Arial" panose="020B0604020202020204" pitchFamily="34" charset="0"/>
              </a:rPr>
              <a:t>We</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then</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turn</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b="1" dirty="0" err="1">
                <a:latin typeface="Comic Sans MS" panose="030F0702030302020204" pitchFamily="66" charset="0"/>
                <a:ea typeface="Comic Sans MS" panose="030F0702030302020204" pitchFamily="66" charset="0"/>
                <a:cs typeface="Arial" panose="020B0604020202020204" pitchFamily="34" charset="0"/>
              </a:rPr>
              <a:t>off</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the</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two</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common-mode</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sources</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and</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analyze</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the</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circuit</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with</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only</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the</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two</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equal</a:t>
            </a:r>
            <a:r>
              <a:rPr lang="tr-TR" dirty="0">
                <a:latin typeface="Comic Sans MS" panose="030F0702030302020204" pitchFamily="66" charset="0"/>
                <a:ea typeface="Comic Sans MS" panose="030F0702030302020204" pitchFamily="66" charset="0"/>
                <a:cs typeface="Arial" panose="020B0604020202020204" pitchFamily="34" charset="0"/>
              </a:rPr>
              <a:t> but </a:t>
            </a:r>
            <a:r>
              <a:rPr lang="tr-TR" dirty="0" err="1">
                <a:latin typeface="Comic Sans MS" panose="030F0702030302020204" pitchFamily="66" charset="0"/>
                <a:ea typeface="Comic Sans MS" panose="030F0702030302020204" pitchFamily="66" charset="0"/>
                <a:cs typeface="Arial" panose="020B0604020202020204" pitchFamily="34" charset="0"/>
              </a:rPr>
              <a:t>opposite</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valued</a:t>
            </a:r>
            <a:r>
              <a:rPr lang="tr-TR" dirty="0">
                <a:latin typeface="Comic Sans MS" panose="030F0702030302020204" pitchFamily="66" charset="0"/>
                <a:ea typeface="Comic Sans MS" panose="030F0702030302020204" pitchFamily="66" charset="0"/>
                <a:cs typeface="Arial" panose="020B0604020202020204" pitchFamily="34" charset="0"/>
              </a:rPr>
              <a:t>) </a:t>
            </a:r>
            <a:r>
              <a:rPr lang="tr-TR" b="1" dirty="0" err="1">
                <a:latin typeface="Comic Sans MS" panose="030F0702030302020204" pitchFamily="66" charset="0"/>
                <a:ea typeface="Comic Sans MS" panose="030F0702030302020204" pitchFamily="66" charset="0"/>
                <a:cs typeface="Arial" panose="020B0604020202020204" pitchFamily="34" charset="0"/>
              </a:rPr>
              <a:t>differential-mode</a:t>
            </a:r>
            <a:r>
              <a:rPr lang="tr-TR" b="1" dirty="0">
                <a:latin typeface="Comic Sans MS" panose="030F0702030302020204" pitchFamily="66" charset="0"/>
                <a:ea typeface="Comic Sans MS" panose="030F0702030302020204" pitchFamily="66" charset="0"/>
                <a:cs typeface="Arial" panose="020B0604020202020204" pitchFamily="34" charset="0"/>
              </a:rPr>
              <a:t> </a:t>
            </a:r>
            <a:r>
              <a:rPr lang="tr-TR" dirty="0" err="1">
                <a:latin typeface="Comic Sans MS" panose="030F0702030302020204" pitchFamily="66" charset="0"/>
                <a:ea typeface="Comic Sans MS" panose="030F0702030302020204" pitchFamily="66" charset="0"/>
                <a:cs typeface="Arial" panose="020B0604020202020204" pitchFamily="34" charset="0"/>
              </a:rPr>
              <a:t>sources</a:t>
            </a:r>
            <a:r>
              <a:rPr lang="tr-TR" dirty="0">
                <a:latin typeface="Comic Sans MS" panose="030F0702030302020204" pitchFamily="66" charset="0"/>
                <a:ea typeface="Comic Sans MS" panose="030F0702030302020204" pitchFamily="66" charset="0"/>
                <a:cs typeface="Arial" panose="020B0604020202020204" pitchFamily="34" charset="0"/>
              </a:rPr>
              <a:t>.</a:t>
            </a:r>
            <a:endParaRPr lang="tr-TR" sz="105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853E158-D6DD-4F6D-A437-32BF5B25FA12}"/>
              </a:ext>
            </a:extLst>
          </p:cNvPr>
          <p:cNvPicPr>
            <a:picLocks noChangeAspect="1"/>
          </p:cNvPicPr>
          <p:nvPr/>
        </p:nvPicPr>
        <p:blipFill>
          <a:blip r:embed="rId2"/>
          <a:stretch>
            <a:fillRect/>
          </a:stretch>
        </p:blipFill>
        <p:spPr>
          <a:xfrm>
            <a:off x="2019300" y="1151930"/>
            <a:ext cx="4800600" cy="3226232"/>
          </a:xfrm>
          <a:prstGeom prst="rect">
            <a:avLst/>
          </a:prstGeom>
        </p:spPr>
      </p:pic>
      <p:pic>
        <p:nvPicPr>
          <p:cNvPr id="2" name="Picture 1">
            <a:extLst>
              <a:ext uri="{FF2B5EF4-FFF2-40B4-BE49-F238E27FC236}">
                <a16:creationId xmlns:a16="http://schemas.microsoft.com/office/drawing/2014/main" id="{260FC3E8-89A3-4644-954C-6C34BA8D09A5}"/>
              </a:ext>
            </a:extLst>
          </p:cNvPr>
          <p:cNvPicPr>
            <a:picLocks noChangeAspect="1"/>
          </p:cNvPicPr>
          <p:nvPr/>
        </p:nvPicPr>
        <p:blipFill>
          <a:blip r:embed="rId3"/>
          <a:stretch>
            <a:fillRect/>
          </a:stretch>
        </p:blipFill>
        <p:spPr>
          <a:xfrm>
            <a:off x="1752600" y="4373274"/>
            <a:ext cx="5943600" cy="928218"/>
          </a:xfrm>
          <a:prstGeom prst="rect">
            <a:avLst/>
          </a:prstGeom>
        </p:spPr>
      </p:pic>
      <p:pic>
        <p:nvPicPr>
          <p:cNvPr id="3" name="Picture 2">
            <a:extLst>
              <a:ext uri="{FF2B5EF4-FFF2-40B4-BE49-F238E27FC236}">
                <a16:creationId xmlns:a16="http://schemas.microsoft.com/office/drawing/2014/main" id="{13594157-1C73-48C2-9EF1-D934352FBF04}"/>
              </a:ext>
            </a:extLst>
          </p:cNvPr>
          <p:cNvPicPr>
            <a:picLocks noChangeAspect="1"/>
          </p:cNvPicPr>
          <p:nvPr/>
        </p:nvPicPr>
        <p:blipFill>
          <a:blip r:embed="rId4"/>
          <a:stretch>
            <a:fillRect/>
          </a:stretch>
        </p:blipFill>
        <p:spPr>
          <a:xfrm>
            <a:off x="2743200" y="5301492"/>
            <a:ext cx="3962400" cy="1171314"/>
          </a:xfrm>
          <a:prstGeom prst="rect">
            <a:avLst/>
          </a:prstGeom>
        </p:spPr>
      </p:pic>
    </p:spTree>
    <p:extLst>
      <p:ext uri="{BB962C8B-B14F-4D97-AF65-F5344CB8AC3E}">
        <p14:creationId xmlns:p14="http://schemas.microsoft.com/office/powerpoint/2010/main" val="410478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853E158-D6DD-4F6D-A437-32BF5B25FA12}"/>
              </a:ext>
            </a:extLst>
          </p:cNvPr>
          <p:cNvPicPr>
            <a:picLocks noChangeAspect="1"/>
          </p:cNvPicPr>
          <p:nvPr/>
        </p:nvPicPr>
        <p:blipFill>
          <a:blip r:embed="rId2"/>
          <a:stretch>
            <a:fillRect/>
          </a:stretch>
        </p:blipFill>
        <p:spPr>
          <a:xfrm>
            <a:off x="304799" y="162276"/>
            <a:ext cx="4293925" cy="2885723"/>
          </a:xfrm>
          <a:prstGeom prst="rect">
            <a:avLst/>
          </a:prstGeom>
        </p:spPr>
      </p:pic>
      <p:pic>
        <p:nvPicPr>
          <p:cNvPr id="3" name="Picture 2">
            <a:extLst>
              <a:ext uri="{FF2B5EF4-FFF2-40B4-BE49-F238E27FC236}">
                <a16:creationId xmlns:a16="http://schemas.microsoft.com/office/drawing/2014/main" id="{13594157-1C73-48C2-9EF1-D934352FBF04}"/>
              </a:ext>
            </a:extLst>
          </p:cNvPr>
          <p:cNvPicPr>
            <a:picLocks noChangeAspect="1"/>
          </p:cNvPicPr>
          <p:nvPr/>
        </p:nvPicPr>
        <p:blipFill>
          <a:blip r:embed="rId3"/>
          <a:stretch>
            <a:fillRect/>
          </a:stretch>
        </p:blipFill>
        <p:spPr>
          <a:xfrm>
            <a:off x="5052134" y="762000"/>
            <a:ext cx="3962400" cy="1171314"/>
          </a:xfrm>
          <a:prstGeom prst="rect">
            <a:avLst/>
          </a:prstGeom>
        </p:spPr>
      </p:pic>
      <p:pic>
        <p:nvPicPr>
          <p:cNvPr id="4" name="Picture 3">
            <a:extLst>
              <a:ext uri="{FF2B5EF4-FFF2-40B4-BE49-F238E27FC236}">
                <a16:creationId xmlns:a16="http://schemas.microsoft.com/office/drawing/2014/main" id="{AB373890-2B75-4F51-B441-DD73CC60FB94}"/>
              </a:ext>
            </a:extLst>
          </p:cNvPr>
          <p:cNvPicPr>
            <a:picLocks noChangeAspect="1"/>
          </p:cNvPicPr>
          <p:nvPr/>
        </p:nvPicPr>
        <p:blipFill>
          <a:blip r:embed="rId4"/>
          <a:stretch>
            <a:fillRect/>
          </a:stretch>
        </p:blipFill>
        <p:spPr>
          <a:xfrm>
            <a:off x="1219200" y="3200400"/>
            <a:ext cx="5334000" cy="1862326"/>
          </a:xfrm>
          <a:prstGeom prst="rect">
            <a:avLst/>
          </a:prstGeom>
        </p:spPr>
      </p:pic>
      <p:pic>
        <p:nvPicPr>
          <p:cNvPr id="5" name="Picture 4">
            <a:extLst>
              <a:ext uri="{FF2B5EF4-FFF2-40B4-BE49-F238E27FC236}">
                <a16:creationId xmlns:a16="http://schemas.microsoft.com/office/drawing/2014/main" id="{5F1F73A7-52ED-4583-99D9-0268E7D51753}"/>
              </a:ext>
            </a:extLst>
          </p:cNvPr>
          <p:cNvPicPr>
            <a:picLocks noChangeAspect="1"/>
          </p:cNvPicPr>
          <p:nvPr/>
        </p:nvPicPr>
        <p:blipFill>
          <a:blip r:embed="rId5"/>
          <a:stretch>
            <a:fillRect/>
          </a:stretch>
        </p:blipFill>
        <p:spPr>
          <a:xfrm>
            <a:off x="1219200" y="5202686"/>
            <a:ext cx="5486400" cy="1372800"/>
          </a:xfrm>
          <a:prstGeom prst="rect">
            <a:avLst/>
          </a:prstGeom>
        </p:spPr>
      </p:pic>
      <p:sp>
        <p:nvSpPr>
          <p:cNvPr id="6" name="Rectangle 5">
            <a:extLst>
              <a:ext uri="{FF2B5EF4-FFF2-40B4-BE49-F238E27FC236}">
                <a16:creationId xmlns:a16="http://schemas.microsoft.com/office/drawing/2014/main" id="{ACD1F1DE-34E6-4130-92E8-1742673216F7}"/>
              </a:ext>
            </a:extLst>
          </p:cNvPr>
          <p:cNvSpPr/>
          <p:nvPr/>
        </p:nvSpPr>
        <p:spPr>
          <a:xfrm>
            <a:off x="5089456" y="1620689"/>
            <a:ext cx="1006544" cy="3126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7865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27DF0D-C339-4A37-AA42-5B55A3985064}"/>
              </a:ext>
            </a:extLst>
          </p:cNvPr>
          <p:cNvPicPr>
            <a:picLocks noChangeAspect="1"/>
          </p:cNvPicPr>
          <p:nvPr/>
        </p:nvPicPr>
        <p:blipFill>
          <a:blip r:embed="rId2"/>
          <a:stretch>
            <a:fillRect/>
          </a:stretch>
        </p:blipFill>
        <p:spPr>
          <a:xfrm>
            <a:off x="152400" y="228600"/>
            <a:ext cx="4406104" cy="2888372"/>
          </a:xfrm>
          <a:prstGeom prst="rect">
            <a:avLst/>
          </a:prstGeom>
        </p:spPr>
      </p:pic>
      <p:pic>
        <p:nvPicPr>
          <p:cNvPr id="7" name="Picture 6">
            <a:extLst>
              <a:ext uri="{FF2B5EF4-FFF2-40B4-BE49-F238E27FC236}">
                <a16:creationId xmlns:a16="http://schemas.microsoft.com/office/drawing/2014/main" id="{D3876F10-352D-4DAF-AA1A-6AC0D5FC9702}"/>
              </a:ext>
            </a:extLst>
          </p:cNvPr>
          <p:cNvPicPr>
            <a:picLocks noChangeAspect="1"/>
          </p:cNvPicPr>
          <p:nvPr/>
        </p:nvPicPr>
        <p:blipFill>
          <a:blip r:embed="rId3"/>
          <a:stretch>
            <a:fillRect/>
          </a:stretch>
        </p:blipFill>
        <p:spPr>
          <a:xfrm>
            <a:off x="152400" y="3195052"/>
            <a:ext cx="5207493" cy="713783"/>
          </a:xfrm>
          <a:prstGeom prst="rect">
            <a:avLst/>
          </a:prstGeom>
        </p:spPr>
      </p:pic>
      <p:pic>
        <p:nvPicPr>
          <p:cNvPr id="8" name="Picture 7">
            <a:extLst>
              <a:ext uri="{FF2B5EF4-FFF2-40B4-BE49-F238E27FC236}">
                <a16:creationId xmlns:a16="http://schemas.microsoft.com/office/drawing/2014/main" id="{711F576E-CDEB-461F-A57E-68F4EFE55282}"/>
              </a:ext>
            </a:extLst>
          </p:cNvPr>
          <p:cNvPicPr>
            <a:picLocks noChangeAspect="1"/>
          </p:cNvPicPr>
          <p:nvPr/>
        </p:nvPicPr>
        <p:blipFill>
          <a:blip r:embed="rId4"/>
          <a:stretch>
            <a:fillRect/>
          </a:stretch>
        </p:blipFill>
        <p:spPr>
          <a:xfrm>
            <a:off x="5359893" y="3657600"/>
            <a:ext cx="3380210" cy="2830892"/>
          </a:xfrm>
          <a:prstGeom prst="rect">
            <a:avLst/>
          </a:prstGeom>
        </p:spPr>
      </p:pic>
    </p:spTree>
    <p:extLst>
      <p:ext uri="{BB962C8B-B14F-4D97-AF65-F5344CB8AC3E}">
        <p14:creationId xmlns:p14="http://schemas.microsoft.com/office/powerpoint/2010/main" val="148247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67E095-F484-400F-89AB-4F7D6FAD3B20}"/>
              </a:ext>
            </a:extLst>
          </p:cNvPr>
          <p:cNvPicPr>
            <a:picLocks noChangeAspect="1"/>
          </p:cNvPicPr>
          <p:nvPr/>
        </p:nvPicPr>
        <p:blipFill>
          <a:blip r:embed="rId2"/>
          <a:stretch>
            <a:fillRect/>
          </a:stretch>
        </p:blipFill>
        <p:spPr>
          <a:xfrm>
            <a:off x="234713" y="2791896"/>
            <a:ext cx="4032487" cy="726055"/>
          </a:xfrm>
          <a:prstGeom prst="rect">
            <a:avLst/>
          </a:prstGeom>
        </p:spPr>
      </p:pic>
      <p:pic>
        <p:nvPicPr>
          <p:cNvPr id="5" name="Picture 4">
            <a:extLst>
              <a:ext uri="{FF2B5EF4-FFF2-40B4-BE49-F238E27FC236}">
                <a16:creationId xmlns:a16="http://schemas.microsoft.com/office/drawing/2014/main" id="{BDBEB0E4-56A8-4EB8-9429-709D4E54E99E}"/>
              </a:ext>
            </a:extLst>
          </p:cNvPr>
          <p:cNvPicPr>
            <a:picLocks noChangeAspect="1"/>
          </p:cNvPicPr>
          <p:nvPr/>
        </p:nvPicPr>
        <p:blipFill>
          <a:blip r:embed="rId3"/>
          <a:stretch>
            <a:fillRect/>
          </a:stretch>
        </p:blipFill>
        <p:spPr>
          <a:xfrm>
            <a:off x="533400" y="228600"/>
            <a:ext cx="3184515" cy="2667000"/>
          </a:xfrm>
          <a:prstGeom prst="rect">
            <a:avLst/>
          </a:prstGeom>
        </p:spPr>
      </p:pic>
      <p:pic>
        <p:nvPicPr>
          <p:cNvPr id="6" name="Picture 5">
            <a:extLst>
              <a:ext uri="{FF2B5EF4-FFF2-40B4-BE49-F238E27FC236}">
                <a16:creationId xmlns:a16="http://schemas.microsoft.com/office/drawing/2014/main" id="{33DCCF8C-B782-45D4-A515-8D48EFE067DA}"/>
              </a:ext>
            </a:extLst>
          </p:cNvPr>
          <p:cNvPicPr>
            <a:picLocks noChangeAspect="1"/>
          </p:cNvPicPr>
          <p:nvPr/>
        </p:nvPicPr>
        <p:blipFill>
          <a:blip r:embed="rId4"/>
          <a:stretch>
            <a:fillRect/>
          </a:stretch>
        </p:blipFill>
        <p:spPr>
          <a:xfrm>
            <a:off x="3746028" y="461576"/>
            <a:ext cx="4712172" cy="2194504"/>
          </a:xfrm>
          <a:prstGeom prst="rect">
            <a:avLst/>
          </a:prstGeom>
        </p:spPr>
      </p:pic>
      <p:pic>
        <p:nvPicPr>
          <p:cNvPr id="8" name="Picture 7">
            <a:extLst>
              <a:ext uri="{FF2B5EF4-FFF2-40B4-BE49-F238E27FC236}">
                <a16:creationId xmlns:a16="http://schemas.microsoft.com/office/drawing/2014/main" id="{66697721-819E-4110-A567-BA454A48CBBE}"/>
              </a:ext>
            </a:extLst>
          </p:cNvPr>
          <p:cNvPicPr>
            <a:picLocks noChangeAspect="1"/>
          </p:cNvPicPr>
          <p:nvPr/>
        </p:nvPicPr>
        <p:blipFill>
          <a:blip r:embed="rId5"/>
          <a:stretch>
            <a:fillRect/>
          </a:stretch>
        </p:blipFill>
        <p:spPr>
          <a:xfrm>
            <a:off x="5181600" y="2828707"/>
            <a:ext cx="1612427" cy="689243"/>
          </a:xfrm>
          <a:prstGeom prst="rect">
            <a:avLst/>
          </a:prstGeom>
        </p:spPr>
      </p:pic>
      <p:pic>
        <p:nvPicPr>
          <p:cNvPr id="9" name="Picture 8">
            <a:extLst>
              <a:ext uri="{FF2B5EF4-FFF2-40B4-BE49-F238E27FC236}">
                <a16:creationId xmlns:a16="http://schemas.microsoft.com/office/drawing/2014/main" id="{FEAB828D-38B6-44B9-816F-C56E8CEE1431}"/>
              </a:ext>
            </a:extLst>
          </p:cNvPr>
          <p:cNvPicPr>
            <a:picLocks noChangeAspect="1"/>
          </p:cNvPicPr>
          <p:nvPr/>
        </p:nvPicPr>
        <p:blipFill>
          <a:blip r:embed="rId6"/>
          <a:stretch>
            <a:fillRect/>
          </a:stretch>
        </p:blipFill>
        <p:spPr>
          <a:xfrm>
            <a:off x="234713" y="3640330"/>
            <a:ext cx="4737828" cy="1160270"/>
          </a:xfrm>
          <a:prstGeom prst="rect">
            <a:avLst/>
          </a:prstGeom>
        </p:spPr>
      </p:pic>
      <p:pic>
        <p:nvPicPr>
          <p:cNvPr id="10" name="Picture 9">
            <a:extLst>
              <a:ext uri="{FF2B5EF4-FFF2-40B4-BE49-F238E27FC236}">
                <a16:creationId xmlns:a16="http://schemas.microsoft.com/office/drawing/2014/main" id="{DF75C49E-A2C6-42FD-AFD0-F7D2204F9C9F}"/>
              </a:ext>
            </a:extLst>
          </p:cNvPr>
          <p:cNvPicPr>
            <a:picLocks noChangeAspect="1"/>
          </p:cNvPicPr>
          <p:nvPr/>
        </p:nvPicPr>
        <p:blipFill>
          <a:blip r:embed="rId7"/>
          <a:stretch>
            <a:fillRect/>
          </a:stretch>
        </p:blipFill>
        <p:spPr>
          <a:xfrm>
            <a:off x="5019182" y="3652168"/>
            <a:ext cx="3917478" cy="993778"/>
          </a:xfrm>
          <a:prstGeom prst="rect">
            <a:avLst/>
          </a:prstGeom>
        </p:spPr>
      </p:pic>
      <p:pic>
        <p:nvPicPr>
          <p:cNvPr id="11" name="Picture 10">
            <a:extLst>
              <a:ext uri="{FF2B5EF4-FFF2-40B4-BE49-F238E27FC236}">
                <a16:creationId xmlns:a16="http://schemas.microsoft.com/office/drawing/2014/main" id="{72BDAFBA-9ADD-4B5E-8F57-61561023652A}"/>
              </a:ext>
            </a:extLst>
          </p:cNvPr>
          <p:cNvPicPr>
            <a:picLocks noChangeAspect="1"/>
          </p:cNvPicPr>
          <p:nvPr/>
        </p:nvPicPr>
        <p:blipFill>
          <a:blip r:embed="rId8"/>
          <a:stretch>
            <a:fillRect/>
          </a:stretch>
        </p:blipFill>
        <p:spPr>
          <a:xfrm>
            <a:off x="247290" y="4968937"/>
            <a:ext cx="4864573" cy="979917"/>
          </a:xfrm>
          <a:prstGeom prst="rect">
            <a:avLst/>
          </a:prstGeom>
        </p:spPr>
      </p:pic>
    </p:spTree>
    <p:extLst>
      <p:ext uri="{BB962C8B-B14F-4D97-AF65-F5344CB8AC3E}">
        <p14:creationId xmlns:p14="http://schemas.microsoft.com/office/powerpoint/2010/main" val="84984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a:extLst>
              <a:ext uri="{FF2B5EF4-FFF2-40B4-BE49-F238E27FC236}">
                <a16:creationId xmlns:a16="http://schemas.microsoft.com/office/drawing/2014/main" id="{761E79D0-A929-41C6-865A-FC8064D0F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08138"/>
            <a:ext cx="35814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4">
            <a:extLst>
              <a:ext uri="{FF2B5EF4-FFF2-40B4-BE49-F238E27FC236}">
                <a16:creationId xmlns:a16="http://schemas.microsoft.com/office/drawing/2014/main" id="{A0E165D2-8CE8-4DEF-96B5-CCAA59E79E23}"/>
              </a:ext>
            </a:extLst>
          </p:cNvPr>
          <p:cNvSpPr>
            <a:spLocks noChangeArrowheads="1"/>
          </p:cNvSpPr>
          <p:nvPr/>
        </p:nvSpPr>
        <p:spPr bwMode="auto">
          <a:xfrm>
            <a:off x="228600" y="30163"/>
            <a:ext cx="87915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effectLst>
                  <a:outerShdw blurRad="38100" dist="38100" dir="2700000" algn="tl">
                    <a:srgbClr val="000000">
                      <a:alpha val="43137"/>
                    </a:srgbClr>
                  </a:outerShdw>
                </a:effectLst>
                <a:latin typeface="Comic Sans MS" panose="030F0702030302020204" pitchFamily="66" charset="0"/>
              </a:rPr>
              <a:t>Emitter degeneration</a:t>
            </a:r>
          </a:p>
        </p:txBody>
      </p:sp>
      <p:sp>
        <p:nvSpPr>
          <p:cNvPr id="21509" name="Text Box 5">
            <a:extLst>
              <a:ext uri="{FF2B5EF4-FFF2-40B4-BE49-F238E27FC236}">
                <a16:creationId xmlns:a16="http://schemas.microsoft.com/office/drawing/2014/main" id="{ADD6DAB3-4E5B-408C-B4D2-C0C61A5EE01C}"/>
              </a:ext>
            </a:extLst>
          </p:cNvPr>
          <p:cNvSpPr txBox="1">
            <a:spLocks noChangeArrowheads="1"/>
          </p:cNvSpPr>
          <p:nvPr/>
        </p:nvSpPr>
        <p:spPr bwMode="auto">
          <a:xfrm>
            <a:off x="228600" y="685800"/>
            <a:ext cx="86868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tr-TR" dirty="0">
                <a:latin typeface="Comic Sans MS" panose="030F0702030302020204" pitchFamily="66" charset="0"/>
              </a:rPr>
              <a:t>Sometimes it is advantageous to add emitter generation resistor R</a:t>
            </a:r>
            <a:r>
              <a:rPr lang="en-US" altLang="tr-TR" sz="1200" dirty="0">
                <a:latin typeface="Comic Sans MS" panose="030F0702030302020204" pitchFamily="66" charset="0"/>
              </a:rPr>
              <a:t>EF</a:t>
            </a:r>
            <a:r>
              <a:rPr lang="en-US" altLang="tr-TR" dirty="0">
                <a:latin typeface="Comic Sans MS" panose="030F0702030302020204" pitchFamily="66" charset="0"/>
              </a:rPr>
              <a:t> to the circuit, as shown in the Figure.</a:t>
            </a:r>
          </a:p>
          <a:p>
            <a:pPr eaLnBrk="1" hangingPunct="1">
              <a:spcBef>
                <a:spcPct val="50000"/>
              </a:spcBef>
            </a:pPr>
            <a:r>
              <a:rPr lang="en-US" altLang="tr-TR" dirty="0">
                <a:latin typeface="Comic Sans MS" panose="030F0702030302020204" pitchFamily="66" charset="0"/>
              </a:rPr>
              <a:t>There resistors have the disadvantage of reducing the differential voltage gain of the circuit. However, two reasons for this is to increase input impedance and to reduce distortion due to the nonlinearity of the BJTs.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a:extLst>
              <a:ext uri="{FF2B5EF4-FFF2-40B4-BE49-F238E27FC236}">
                <a16:creationId xmlns:a16="http://schemas.microsoft.com/office/drawing/2014/main" id="{5AA300BB-AD50-4F6D-B6CB-77F62AE08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667000"/>
            <a:ext cx="5562600"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a:extLst>
              <a:ext uri="{FF2B5EF4-FFF2-40B4-BE49-F238E27FC236}">
                <a16:creationId xmlns:a16="http://schemas.microsoft.com/office/drawing/2014/main" id="{35FFFAFF-6AFE-418E-B730-55C29947807D}"/>
              </a:ext>
            </a:extLst>
          </p:cNvPr>
          <p:cNvSpPr>
            <a:spLocks noChangeArrowheads="1"/>
          </p:cNvSpPr>
          <p:nvPr/>
        </p:nvSpPr>
        <p:spPr bwMode="auto">
          <a:xfrm>
            <a:off x="228600" y="182563"/>
            <a:ext cx="87915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effectLst>
                  <a:outerShdw blurRad="38100" dist="38100" dir="2700000" algn="tl">
                    <a:srgbClr val="000000">
                      <a:alpha val="43137"/>
                    </a:srgbClr>
                  </a:outerShdw>
                </a:effectLst>
                <a:latin typeface="Comic Sans MS" panose="030F0702030302020204" pitchFamily="66" charset="0"/>
              </a:rPr>
              <a:t>Small-signal analysis of the Emitter-coupled differential pair.</a:t>
            </a:r>
          </a:p>
        </p:txBody>
      </p:sp>
      <p:sp>
        <p:nvSpPr>
          <p:cNvPr id="24581" name="Text Box 6">
            <a:extLst>
              <a:ext uri="{FF2B5EF4-FFF2-40B4-BE49-F238E27FC236}">
                <a16:creationId xmlns:a16="http://schemas.microsoft.com/office/drawing/2014/main" id="{5DC7D04B-EB64-45D7-B788-E2BA0B327236}"/>
              </a:ext>
            </a:extLst>
          </p:cNvPr>
          <p:cNvSpPr txBox="1">
            <a:spLocks noChangeArrowheads="1"/>
          </p:cNvSpPr>
          <p:nvPr/>
        </p:nvSpPr>
        <p:spPr bwMode="auto">
          <a:xfrm>
            <a:off x="228600" y="1143000"/>
            <a:ext cx="8686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tr-TR" dirty="0">
                <a:latin typeface="Comic Sans MS" panose="030F0702030302020204" pitchFamily="66" charset="0"/>
              </a:rPr>
              <a:t>Using small-signal analysis, we can derive expressions for voltage gain, input impedance and output impedance of the emitter-coupled differential pair.</a:t>
            </a:r>
          </a:p>
          <a:p>
            <a:pPr eaLnBrk="1" hangingPunct="1">
              <a:spcBef>
                <a:spcPct val="50000"/>
              </a:spcBef>
            </a:pPr>
            <a:r>
              <a:rPr lang="en-US" altLang="tr-TR" dirty="0">
                <a:latin typeface="Comic Sans MS" panose="030F0702030302020204" pitchFamily="66" charset="0"/>
              </a:rPr>
              <a:t>The small-signal equivalent circuit for the differential pair is shown below by replacing the transistors by their small-signal models.</a:t>
            </a:r>
          </a:p>
        </p:txBody>
      </p:sp>
      <p:sp>
        <p:nvSpPr>
          <p:cNvPr id="24582" name="Text Box 7">
            <a:extLst>
              <a:ext uri="{FF2B5EF4-FFF2-40B4-BE49-F238E27FC236}">
                <a16:creationId xmlns:a16="http://schemas.microsoft.com/office/drawing/2014/main" id="{C8DB0D51-C83E-4209-8434-311CF21128AB}"/>
              </a:ext>
            </a:extLst>
          </p:cNvPr>
          <p:cNvSpPr txBox="1">
            <a:spLocks noChangeArrowheads="1"/>
          </p:cNvSpPr>
          <p:nvPr/>
        </p:nvSpPr>
        <p:spPr bwMode="auto">
          <a:xfrm>
            <a:off x="304800" y="2590800"/>
            <a:ext cx="3048000"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tr-TR" dirty="0">
                <a:latin typeface="Comic Sans MS" panose="030F0702030302020204" pitchFamily="66" charset="0"/>
              </a:rPr>
              <a:t>Note that power supply has been shorted to GND in small-signal circuit.</a:t>
            </a:r>
          </a:p>
          <a:p>
            <a:pPr eaLnBrk="1" hangingPunct="1">
              <a:spcBef>
                <a:spcPct val="50000"/>
              </a:spcBef>
            </a:pPr>
            <a:r>
              <a:rPr lang="en-US" altLang="tr-TR" dirty="0">
                <a:latin typeface="Comic Sans MS" panose="030F0702030302020204" pitchFamily="66" charset="0"/>
              </a:rPr>
              <a:t>Also note that the I</a:t>
            </a:r>
            <a:r>
              <a:rPr lang="en-US" altLang="tr-TR" sz="1200" dirty="0">
                <a:latin typeface="Comic Sans MS" panose="030F0702030302020204" pitchFamily="66" charset="0"/>
              </a:rPr>
              <a:t>EE</a:t>
            </a:r>
            <a:r>
              <a:rPr lang="en-US" altLang="tr-TR" dirty="0">
                <a:latin typeface="Comic Sans MS" panose="030F0702030302020204" pitchFamily="66" charset="0"/>
              </a:rPr>
              <a:t> current source is replaced by a resistance R</a:t>
            </a:r>
            <a:r>
              <a:rPr lang="en-US" altLang="tr-TR" sz="1200" dirty="0">
                <a:latin typeface="Comic Sans MS" panose="030F0702030302020204" pitchFamily="66" charset="0"/>
              </a:rPr>
              <a:t>EB</a:t>
            </a:r>
            <a:r>
              <a:rPr lang="en-US" altLang="tr-TR" dirty="0">
                <a:latin typeface="Comic Sans MS" panose="030F0702030302020204" pitchFamily="66" charset="0"/>
              </a:rPr>
              <a:t> in the small-signal circuit, as practical current sources has a finite output impedance.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43463884-0D5C-4EB3-89B6-23472D210F1C}"/>
              </a:ext>
            </a:extLst>
          </p:cNvPr>
          <p:cNvSpPr txBox="1">
            <a:spLocks noChangeArrowheads="1"/>
          </p:cNvSpPr>
          <p:nvPr/>
        </p:nvSpPr>
        <p:spPr bwMode="auto">
          <a:xfrm>
            <a:off x="5051425" y="6553200"/>
            <a:ext cx="409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tr-TR" sz="1400" b="1">
                <a:latin typeface="Times" panose="02020603050405020304" pitchFamily="18" charset="0"/>
              </a:rPr>
              <a:t>Figure 7.34  </a:t>
            </a:r>
            <a:r>
              <a:rPr lang="en-US" altLang="tr-TR" sz="1400">
                <a:latin typeface="Times" panose="02020603050405020304" pitchFamily="18" charset="0"/>
              </a:rPr>
              <a:t>Half-circuit for a differential input signal.</a:t>
            </a:r>
            <a:endParaRPr lang="en-US" altLang="tr-TR" sz="2400">
              <a:latin typeface="Times" panose="02020603050405020304" pitchFamily="18" charset="0"/>
            </a:endParaRPr>
          </a:p>
        </p:txBody>
      </p:sp>
      <p:pic>
        <p:nvPicPr>
          <p:cNvPr id="25603" name="Picture 3">
            <a:extLst>
              <a:ext uri="{FF2B5EF4-FFF2-40B4-BE49-F238E27FC236}">
                <a16:creationId xmlns:a16="http://schemas.microsoft.com/office/drawing/2014/main" id="{7889B054-1F06-4658-B2C3-074450A95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895600"/>
            <a:ext cx="3214688"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4">
            <a:extLst>
              <a:ext uri="{FF2B5EF4-FFF2-40B4-BE49-F238E27FC236}">
                <a16:creationId xmlns:a16="http://schemas.microsoft.com/office/drawing/2014/main" id="{CF76A713-1F29-4706-A496-7EDCA6C90B1E}"/>
              </a:ext>
            </a:extLst>
          </p:cNvPr>
          <p:cNvSpPr>
            <a:spLocks noChangeArrowheads="1"/>
          </p:cNvSpPr>
          <p:nvPr/>
        </p:nvSpPr>
        <p:spPr bwMode="auto">
          <a:xfrm>
            <a:off x="228600" y="182563"/>
            <a:ext cx="87915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effectLst>
                  <a:outerShdw blurRad="38100" dist="38100" dir="2700000" algn="tl">
                    <a:srgbClr val="000000">
                      <a:alpha val="43137"/>
                    </a:srgbClr>
                  </a:outerShdw>
                </a:effectLst>
                <a:latin typeface="Comic Sans MS" panose="030F0702030302020204" pitchFamily="66" charset="0"/>
              </a:rPr>
              <a:t>Small-signal analysis: differential input</a:t>
            </a:r>
          </a:p>
        </p:txBody>
      </p:sp>
      <p:sp>
        <p:nvSpPr>
          <p:cNvPr id="25605" name="Text Box 5">
            <a:extLst>
              <a:ext uri="{FF2B5EF4-FFF2-40B4-BE49-F238E27FC236}">
                <a16:creationId xmlns:a16="http://schemas.microsoft.com/office/drawing/2014/main" id="{57260F61-59D9-4334-BF10-8C23CEF3205C}"/>
              </a:ext>
            </a:extLst>
          </p:cNvPr>
          <p:cNvSpPr txBox="1">
            <a:spLocks noChangeArrowheads="1"/>
          </p:cNvSpPr>
          <p:nvPr/>
        </p:nvSpPr>
        <p:spPr bwMode="auto">
          <a:xfrm>
            <a:off x="228600" y="838200"/>
            <a:ext cx="5410200" cy="393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tr-TR" dirty="0">
                <a:latin typeface="Comic Sans MS" panose="030F0702030302020204" pitchFamily="66" charset="0"/>
              </a:rPr>
              <a:t>First, we analyze the circuit for a pure differential input signal. Therefore the input voltage are v</a:t>
            </a:r>
            <a:r>
              <a:rPr lang="en-US" altLang="tr-TR" baseline="-25000" dirty="0">
                <a:latin typeface="Comic Sans MS" panose="030F0702030302020204" pitchFamily="66" charset="0"/>
              </a:rPr>
              <a:t>i1</a:t>
            </a:r>
            <a:r>
              <a:rPr lang="en-US" altLang="tr-TR" dirty="0">
                <a:latin typeface="Comic Sans MS" panose="030F0702030302020204" pitchFamily="66" charset="0"/>
              </a:rPr>
              <a:t>=-v</a:t>
            </a:r>
            <a:r>
              <a:rPr lang="en-US" altLang="tr-TR" baseline="-25000" dirty="0">
                <a:latin typeface="Comic Sans MS" panose="030F0702030302020204" pitchFamily="66" charset="0"/>
              </a:rPr>
              <a:t>i2</a:t>
            </a:r>
            <a:r>
              <a:rPr lang="en-US" altLang="tr-TR" dirty="0">
                <a:latin typeface="Comic Sans MS" panose="030F0702030302020204" pitchFamily="66" charset="0"/>
              </a:rPr>
              <a:t>=v</a:t>
            </a:r>
            <a:r>
              <a:rPr lang="en-US" altLang="tr-TR" baseline="-25000" dirty="0">
                <a:latin typeface="Comic Sans MS" panose="030F0702030302020204" pitchFamily="66" charset="0"/>
              </a:rPr>
              <a:t>id</a:t>
            </a:r>
            <a:r>
              <a:rPr lang="en-US" altLang="tr-TR" dirty="0">
                <a:latin typeface="Comic Sans MS" panose="030F0702030302020204" pitchFamily="66" charset="0"/>
              </a:rPr>
              <a:t>/2.</a:t>
            </a:r>
          </a:p>
          <a:p>
            <a:pPr eaLnBrk="1" hangingPunct="1">
              <a:spcBef>
                <a:spcPct val="50000"/>
              </a:spcBef>
            </a:pPr>
            <a:r>
              <a:rPr lang="en-US" altLang="tr-TR" dirty="0">
                <a:latin typeface="Comic Sans MS" panose="030F0702030302020204" pitchFamily="66" charset="0"/>
              </a:rPr>
              <a:t>The analysis can be simplified by observing that the equivalent circuit is symmetrical. Due to this symmetry and opposite polarity of the independent sources, the voltage at point J is zero. The circuit behavior would not change by shorting point J to Ground. </a:t>
            </a:r>
          </a:p>
          <a:p>
            <a:pPr eaLnBrk="1" hangingPunct="1">
              <a:spcBef>
                <a:spcPct val="50000"/>
              </a:spcBef>
            </a:pPr>
            <a:r>
              <a:rPr lang="en-US" altLang="tr-TR" dirty="0">
                <a:latin typeface="Comic Sans MS" panose="030F0702030302020204" pitchFamily="66" charset="0"/>
              </a:rPr>
              <a:t>We can then consider only the left-hand side circuit as shown in the Figure. We need to analyze only this half circuit as the right half is the same except different polarity.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58FD523B-99D5-4309-8F88-8CF8BC8435AE}"/>
              </a:ext>
            </a:extLst>
          </p:cNvPr>
          <p:cNvSpPr txBox="1">
            <a:spLocks noChangeArrowheads="1"/>
          </p:cNvSpPr>
          <p:nvPr/>
        </p:nvSpPr>
        <p:spPr bwMode="auto">
          <a:xfrm>
            <a:off x="4825014" y="5253588"/>
            <a:ext cx="409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tr-TR" sz="1400" b="1" dirty="0">
                <a:latin typeface="Times" panose="02020603050405020304" pitchFamily="18" charset="0"/>
              </a:rPr>
              <a:t>Figure 7.34  </a:t>
            </a:r>
            <a:r>
              <a:rPr lang="en-US" altLang="tr-TR" sz="1400" dirty="0">
                <a:latin typeface="Times" panose="02020603050405020304" pitchFamily="18" charset="0"/>
              </a:rPr>
              <a:t>Half-circuit for a differential input signal.</a:t>
            </a:r>
            <a:endParaRPr lang="en-US" altLang="tr-TR" sz="2400" dirty="0">
              <a:latin typeface="Times" panose="02020603050405020304" pitchFamily="18" charset="0"/>
            </a:endParaRPr>
          </a:p>
        </p:txBody>
      </p:sp>
      <p:pic>
        <p:nvPicPr>
          <p:cNvPr id="26627" name="Picture 3">
            <a:extLst>
              <a:ext uri="{FF2B5EF4-FFF2-40B4-BE49-F238E27FC236}">
                <a16:creationId xmlns:a16="http://schemas.microsoft.com/office/drawing/2014/main" id="{76103FBD-BFD8-40CE-A80B-DFACAC3CD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63700"/>
            <a:ext cx="3214688"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a:extLst>
              <a:ext uri="{FF2B5EF4-FFF2-40B4-BE49-F238E27FC236}">
                <a16:creationId xmlns:a16="http://schemas.microsoft.com/office/drawing/2014/main" id="{17972D64-5DA8-4929-9F6B-086E2372E94D}"/>
              </a:ext>
            </a:extLst>
          </p:cNvPr>
          <p:cNvSpPr>
            <a:spLocks noChangeArrowheads="1"/>
          </p:cNvSpPr>
          <p:nvPr/>
        </p:nvSpPr>
        <p:spPr bwMode="auto">
          <a:xfrm>
            <a:off x="228600" y="76200"/>
            <a:ext cx="87915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effectLst>
                  <a:outerShdw blurRad="38100" dist="38100" dir="2700000" algn="tl">
                    <a:srgbClr val="000000">
                      <a:alpha val="43137"/>
                    </a:srgbClr>
                  </a:outerShdw>
                </a:effectLst>
                <a:latin typeface="Comic Sans MS" panose="030F0702030302020204" pitchFamily="66" charset="0"/>
              </a:rPr>
              <a:t>Small-signal analysis: differential input II</a:t>
            </a:r>
          </a:p>
        </p:txBody>
      </p:sp>
      <p:sp>
        <p:nvSpPr>
          <p:cNvPr id="26629" name="Text Box 5">
            <a:extLst>
              <a:ext uri="{FF2B5EF4-FFF2-40B4-BE49-F238E27FC236}">
                <a16:creationId xmlns:a16="http://schemas.microsoft.com/office/drawing/2014/main" id="{CD146326-8E74-43E6-8194-1E1172145257}"/>
              </a:ext>
            </a:extLst>
          </p:cNvPr>
          <p:cNvSpPr txBox="1">
            <a:spLocks noChangeArrowheads="1"/>
          </p:cNvSpPr>
          <p:nvPr/>
        </p:nvSpPr>
        <p:spPr bwMode="auto">
          <a:xfrm>
            <a:off x="228600" y="838200"/>
            <a:ext cx="51054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tr-TR" dirty="0">
                <a:latin typeface="Comic Sans MS" panose="030F0702030302020204" pitchFamily="66" charset="0"/>
              </a:rPr>
              <a:t>The voltage gain is:</a:t>
            </a:r>
          </a:p>
          <a:p>
            <a:pPr eaLnBrk="1" hangingPunct="1">
              <a:spcBef>
                <a:spcPct val="50000"/>
              </a:spcBef>
            </a:pPr>
            <a:endParaRPr lang="en-US" altLang="tr-TR" dirty="0">
              <a:latin typeface="Comic Sans MS" panose="030F0702030302020204" pitchFamily="66" charset="0"/>
            </a:endParaRPr>
          </a:p>
          <a:p>
            <a:pPr eaLnBrk="1" hangingPunct="1">
              <a:spcBef>
                <a:spcPct val="50000"/>
              </a:spcBef>
            </a:pPr>
            <a:endParaRPr lang="en-US" altLang="tr-TR" dirty="0">
              <a:latin typeface="Comic Sans MS" panose="030F0702030302020204" pitchFamily="66" charset="0"/>
            </a:endParaRPr>
          </a:p>
          <a:p>
            <a:pPr eaLnBrk="1" hangingPunct="1">
              <a:spcBef>
                <a:spcPct val="50000"/>
              </a:spcBef>
            </a:pPr>
            <a:endParaRPr lang="en-US" altLang="tr-TR" dirty="0">
              <a:latin typeface="Comic Sans MS" panose="030F0702030302020204" pitchFamily="66" charset="0"/>
            </a:endParaRPr>
          </a:p>
          <a:p>
            <a:pPr eaLnBrk="1" hangingPunct="1">
              <a:spcBef>
                <a:spcPct val="50000"/>
              </a:spcBef>
            </a:pPr>
            <a:endParaRPr lang="en-US" altLang="tr-TR" dirty="0">
              <a:latin typeface="Comic Sans MS" panose="030F0702030302020204" pitchFamily="66" charset="0"/>
            </a:endParaRPr>
          </a:p>
          <a:p>
            <a:pPr eaLnBrk="1" hangingPunct="1">
              <a:spcBef>
                <a:spcPct val="50000"/>
              </a:spcBef>
            </a:pPr>
            <a:endParaRPr lang="en-US" altLang="tr-TR" dirty="0">
              <a:latin typeface="Comic Sans MS" panose="030F0702030302020204" pitchFamily="66" charset="0"/>
            </a:endParaRPr>
          </a:p>
        </p:txBody>
      </p:sp>
      <p:graphicFrame>
        <p:nvGraphicFramePr>
          <p:cNvPr id="26631" name="Object 3">
            <a:extLst>
              <a:ext uri="{FF2B5EF4-FFF2-40B4-BE49-F238E27FC236}">
                <a16:creationId xmlns:a16="http://schemas.microsoft.com/office/drawing/2014/main" id="{6F58978F-0350-480B-8050-8CB4AA4CB39A}"/>
              </a:ext>
            </a:extLst>
          </p:cNvPr>
          <p:cNvGraphicFramePr>
            <a:graphicFrameLocks noChangeAspect="1"/>
          </p:cNvGraphicFramePr>
          <p:nvPr>
            <p:extLst>
              <p:ext uri="{D42A27DB-BD31-4B8C-83A1-F6EECF244321}">
                <p14:modId xmlns:p14="http://schemas.microsoft.com/office/powerpoint/2010/main" val="3854023579"/>
              </p:ext>
            </p:extLst>
          </p:nvPr>
        </p:nvGraphicFramePr>
        <p:xfrm>
          <a:off x="304800" y="1299612"/>
          <a:ext cx="4652963" cy="1524000"/>
        </p:xfrm>
        <a:graphic>
          <a:graphicData uri="http://schemas.openxmlformats.org/presentationml/2006/ole">
            <mc:AlternateContent xmlns:mc="http://schemas.openxmlformats.org/markup-compatibility/2006">
              <mc:Choice xmlns:v="urn:schemas-microsoft-com:vml" Requires="v">
                <p:oleObj spid="_x0000_s3077" name="Equation" r:id="rId4" imgW="3149600" imgH="1041400" progId="Equation.3">
                  <p:embed/>
                </p:oleObj>
              </mc:Choice>
              <mc:Fallback>
                <p:oleObj name="Equation" r:id="rId4" imgW="3149600" imgH="1041400" progId="Equation.3">
                  <p:embed/>
                  <p:pic>
                    <p:nvPicPr>
                      <p:cNvPr id="26631" name="Object 3">
                        <a:extLst>
                          <a:ext uri="{FF2B5EF4-FFF2-40B4-BE49-F238E27FC236}">
                            <a16:creationId xmlns:a16="http://schemas.microsoft.com/office/drawing/2014/main" id="{6F58978F-0350-480B-8050-8CB4AA4CB3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99612"/>
                        <a:ext cx="465296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DC0F641B-2BA9-42BC-830B-2B6597FCC7E1}"/>
              </a:ext>
            </a:extLst>
          </p:cNvPr>
          <p:cNvSpPr txBox="1">
            <a:spLocks noChangeArrowheads="1"/>
          </p:cNvSpPr>
          <p:nvPr/>
        </p:nvSpPr>
        <p:spPr bwMode="auto">
          <a:xfrm>
            <a:off x="1582738" y="6553200"/>
            <a:ext cx="6203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tr-TR" sz="1400" b="1">
                <a:latin typeface="Times" panose="02020603050405020304" pitchFamily="18" charset="0"/>
              </a:rPr>
              <a:t>Figure 7.35  </a:t>
            </a:r>
            <a:r>
              <a:rPr lang="en-US" altLang="tr-TR" sz="1400">
                <a:latin typeface="Times" panose="02020603050405020304" pitchFamily="18" charset="0"/>
              </a:rPr>
              <a:t>Small-signal equivalent circuit with a pure common-mode input signal.</a:t>
            </a:r>
            <a:endParaRPr lang="en-US" altLang="tr-TR" sz="2400">
              <a:latin typeface="Times" panose="02020603050405020304" pitchFamily="18" charset="0"/>
            </a:endParaRPr>
          </a:p>
        </p:txBody>
      </p:sp>
      <p:pic>
        <p:nvPicPr>
          <p:cNvPr id="27651" name="Picture 3">
            <a:extLst>
              <a:ext uri="{FF2B5EF4-FFF2-40B4-BE49-F238E27FC236}">
                <a16:creationId xmlns:a16="http://schemas.microsoft.com/office/drawing/2014/main" id="{840E747E-288E-4F0B-8BB0-2ECA8F22E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03513"/>
            <a:ext cx="61722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4">
            <a:extLst>
              <a:ext uri="{FF2B5EF4-FFF2-40B4-BE49-F238E27FC236}">
                <a16:creationId xmlns:a16="http://schemas.microsoft.com/office/drawing/2014/main" id="{2F3AA9D5-6B05-499F-AAB3-749A7DBCEA60}"/>
              </a:ext>
            </a:extLst>
          </p:cNvPr>
          <p:cNvSpPr>
            <a:spLocks noChangeArrowheads="1"/>
          </p:cNvSpPr>
          <p:nvPr/>
        </p:nvSpPr>
        <p:spPr bwMode="auto">
          <a:xfrm>
            <a:off x="123825" y="0"/>
            <a:ext cx="90201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effectLst>
                  <a:outerShdw blurRad="38100" dist="38100" dir="2700000" algn="tl">
                    <a:srgbClr val="000000">
                      <a:alpha val="43137"/>
                    </a:srgbClr>
                  </a:outerShdw>
                </a:effectLst>
                <a:latin typeface="Comic Sans MS" panose="030F0702030302020204" pitchFamily="66" charset="0"/>
              </a:rPr>
              <a:t>Small-signal analysis: common-mode input,</a:t>
            </a:r>
          </a:p>
        </p:txBody>
      </p:sp>
      <p:sp>
        <p:nvSpPr>
          <p:cNvPr id="27653" name="Text Box 5">
            <a:extLst>
              <a:ext uri="{FF2B5EF4-FFF2-40B4-BE49-F238E27FC236}">
                <a16:creationId xmlns:a16="http://schemas.microsoft.com/office/drawing/2014/main" id="{7960F735-68C2-495F-9656-20A3B2794585}"/>
              </a:ext>
            </a:extLst>
          </p:cNvPr>
          <p:cNvSpPr txBox="1">
            <a:spLocks noChangeArrowheads="1"/>
          </p:cNvSpPr>
          <p:nvPr/>
        </p:nvSpPr>
        <p:spPr bwMode="auto">
          <a:xfrm>
            <a:off x="228600" y="685800"/>
            <a:ext cx="8686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tr-TR" dirty="0">
                <a:latin typeface="Comic Sans MS" panose="030F0702030302020204" pitchFamily="66" charset="0"/>
              </a:rPr>
              <a:t>When the input voltage are v</a:t>
            </a:r>
            <a:r>
              <a:rPr lang="en-US" altLang="tr-TR" baseline="-25000" dirty="0">
                <a:latin typeface="Comic Sans MS" panose="030F0702030302020204" pitchFamily="66" charset="0"/>
              </a:rPr>
              <a:t>i1</a:t>
            </a:r>
            <a:r>
              <a:rPr lang="en-US" altLang="tr-TR" dirty="0">
                <a:latin typeface="Comic Sans MS" panose="030F0702030302020204" pitchFamily="66" charset="0"/>
              </a:rPr>
              <a:t>=v</a:t>
            </a:r>
            <a:r>
              <a:rPr lang="en-US" altLang="tr-TR" baseline="-25000" dirty="0">
                <a:latin typeface="Comic Sans MS" panose="030F0702030302020204" pitchFamily="66" charset="0"/>
              </a:rPr>
              <a:t>i2</a:t>
            </a:r>
            <a:r>
              <a:rPr lang="en-US" altLang="tr-TR" dirty="0">
                <a:latin typeface="Comic Sans MS" panose="030F0702030302020204" pitchFamily="66" charset="0"/>
              </a:rPr>
              <a:t>=</a:t>
            </a:r>
            <a:r>
              <a:rPr lang="en-US" altLang="tr-TR" dirty="0" err="1">
                <a:latin typeface="Comic Sans MS" panose="030F0702030302020204" pitchFamily="66" charset="0"/>
              </a:rPr>
              <a:t>v</a:t>
            </a:r>
            <a:r>
              <a:rPr lang="en-US" altLang="tr-TR" baseline="-25000" dirty="0" err="1">
                <a:latin typeface="Comic Sans MS" panose="030F0702030302020204" pitchFamily="66" charset="0"/>
              </a:rPr>
              <a:t>icm</a:t>
            </a:r>
            <a:r>
              <a:rPr lang="en-US" altLang="tr-TR" dirty="0">
                <a:latin typeface="Comic Sans MS" panose="030F0702030302020204" pitchFamily="66" charset="0"/>
              </a:rPr>
              <a:t>, the equivalent circuit is depicted in the figure. We have shown the output impedance of the current source as the parallel combination of two resistors.</a:t>
            </a:r>
          </a:p>
          <a:p>
            <a:pPr eaLnBrk="1" hangingPunct="1">
              <a:spcBef>
                <a:spcPct val="50000"/>
              </a:spcBef>
            </a:pPr>
            <a:r>
              <a:rPr lang="en-US" altLang="tr-TR" dirty="0">
                <a:latin typeface="Comic Sans MS" panose="030F0702030302020204" pitchFamily="66" charset="0"/>
              </a:rPr>
              <a:t>The equivalent circuit is symmetrical with respect to the dashed line including the polarities of the signal sources. Therefore, we conclude that current </a:t>
            </a:r>
            <a:r>
              <a:rPr lang="en-US" altLang="tr-TR" b="1" i="1" dirty="0" err="1">
                <a:latin typeface="Comic Sans MS" panose="030F0702030302020204" pitchFamily="66" charset="0"/>
              </a:rPr>
              <a:t>i</a:t>
            </a:r>
            <a:r>
              <a:rPr lang="en-US" altLang="tr-TR" sz="1200" b="1" i="1" dirty="0" err="1">
                <a:latin typeface="Comic Sans MS" panose="030F0702030302020204" pitchFamily="66" charset="0"/>
              </a:rPr>
              <a:t>J</a:t>
            </a:r>
            <a:r>
              <a:rPr lang="en-US" altLang="tr-TR" dirty="0">
                <a:latin typeface="Comic Sans MS" panose="030F0702030302020204" pitchFamily="66" charset="0"/>
              </a:rPr>
              <a:t> must be zero. </a:t>
            </a:r>
          </a:p>
          <a:p>
            <a:pPr eaLnBrk="1" hangingPunct="1">
              <a:spcBef>
                <a:spcPct val="50000"/>
              </a:spcBef>
            </a:pPr>
            <a:r>
              <a:rPr lang="en-US" altLang="tr-TR" dirty="0">
                <a:latin typeface="Comic Sans MS" panose="030F0702030302020204" pitchFamily="66" charset="0"/>
              </a:rPr>
              <a:t>As such, we can open the connection and consider only left or right hand half circuit.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A338C522-9033-4727-AF9F-18F373227585}"/>
              </a:ext>
            </a:extLst>
          </p:cNvPr>
          <p:cNvSpPr txBox="1">
            <a:spLocks noChangeArrowheads="1"/>
          </p:cNvSpPr>
          <p:nvPr/>
        </p:nvSpPr>
        <p:spPr bwMode="auto">
          <a:xfrm>
            <a:off x="4462463" y="6248400"/>
            <a:ext cx="4740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tr-TR" sz="1400" b="1">
                <a:latin typeface="Times" panose="02020603050405020304" pitchFamily="18" charset="0"/>
              </a:rPr>
              <a:t>Figure 7.36  </a:t>
            </a:r>
            <a:r>
              <a:rPr lang="en-US" altLang="tr-TR" sz="1400">
                <a:latin typeface="Times" panose="02020603050405020304" pitchFamily="18" charset="0"/>
              </a:rPr>
              <a:t>Half-circuit for a pure common-mode input signal.</a:t>
            </a:r>
            <a:endParaRPr lang="en-US" altLang="tr-TR" sz="2400">
              <a:latin typeface="Times" panose="02020603050405020304" pitchFamily="18" charset="0"/>
            </a:endParaRPr>
          </a:p>
        </p:txBody>
      </p:sp>
      <p:pic>
        <p:nvPicPr>
          <p:cNvPr id="28675" name="Picture 3">
            <a:extLst>
              <a:ext uri="{FF2B5EF4-FFF2-40B4-BE49-F238E27FC236}">
                <a16:creationId xmlns:a16="http://schemas.microsoft.com/office/drawing/2014/main" id="{B1E016CB-228F-40DF-9B8B-CC8AED58B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81200"/>
            <a:ext cx="379095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4">
            <a:extLst>
              <a:ext uri="{FF2B5EF4-FFF2-40B4-BE49-F238E27FC236}">
                <a16:creationId xmlns:a16="http://schemas.microsoft.com/office/drawing/2014/main" id="{4EAFC9BF-1522-483C-9D61-0DD4E9B97D78}"/>
              </a:ext>
            </a:extLst>
          </p:cNvPr>
          <p:cNvSpPr>
            <a:spLocks noChangeArrowheads="1"/>
          </p:cNvSpPr>
          <p:nvPr/>
        </p:nvSpPr>
        <p:spPr bwMode="auto">
          <a:xfrm>
            <a:off x="123825" y="0"/>
            <a:ext cx="90201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effectLst>
                  <a:outerShdw blurRad="38100" dist="38100" dir="2700000" algn="tl">
                    <a:srgbClr val="000000">
                      <a:alpha val="43137"/>
                    </a:srgbClr>
                  </a:outerShdw>
                </a:effectLst>
                <a:latin typeface="Comic Sans MS" panose="030F0702030302020204" pitchFamily="66" charset="0"/>
              </a:rPr>
              <a:t>Small-signal analysis: common-mode input</a:t>
            </a:r>
          </a:p>
        </p:txBody>
      </p:sp>
      <p:sp>
        <p:nvSpPr>
          <p:cNvPr id="28677" name="Text Box 5">
            <a:extLst>
              <a:ext uri="{FF2B5EF4-FFF2-40B4-BE49-F238E27FC236}">
                <a16:creationId xmlns:a16="http://schemas.microsoft.com/office/drawing/2014/main" id="{B88691C9-8383-4E99-B556-8CE0D2D8ED37}"/>
              </a:ext>
            </a:extLst>
          </p:cNvPr>
          <p:cNvSpPr txBox="1">
            <a:spLocks noChangeArrowheads="1"/>
          </p:cNvSpPr>
          <p:nvPr/>
        </p:nvSpPr>
        <p:spPr bwMode="auto">
          <a:xfrm>
            <a:off x="228600" y="685800"/>
            <a:ext cx="434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tr-TR" altLang="tr-TR" dirty="0">
              <a:latin typeface="Comic Sans MS" panose="030F0702030302020204" pitchFamily="66" charset="0"/>
            </a:endParaRPr>
          </a:p>
        </p:txBody>
      </p:sp>
      <p:sp>
        <p:nvSpPr>
          <p:cNvPr id="28678" name="Text Box 6">
            <a:extLst>
              <a:ext uri="{FF2B5EF4-FFF2-40B4-BE49-F238E27FC236}">
                <a16:creationId xmlns:a16="http://schemas.microsoft.com/office/drawing/2014/main" id="{2F74023A-CA2D-4EA3-A53A-64623F75E7AF}"/>
              </a:ext>
            </a:extLst>
          </p:cNvPr>
          <p:cNvSpPr txBox="1">
            <a:spLocks noChangeArrowheads="1"/>
          </p:cNvSpPr>
          <p:nvPr/>
        </p:nvSpPr>
        <p:spPr bwMode="auto">
          <a:xfrm>
            <a:off x="664369" y="962025"/>
            <a:ext cx="411480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tr-TR" dirty="0">
                <a:latin typeface="Comic Sans MS" panose="030F0702030302020204" pitchFamily="66" charset="0"/>
              </a:rPr>
              <a:t>Note that we have defined the common-mode input impedance to be the voltage divided by the total current the source must deliver to both terminals.</a:t>
            </a:r>
          </a:p>
          <a:p>
            <a:pPr eaLnBrk="1" hangingPunct="1">
              <a:spcBef>
                <a:spcPct val="50000"/>
              </a:spcBef>
            </a:pPr>
            <a:r>
              <a:rPr lang="en-US" altLang="tr-TR" dirty="0">
                <a:latin typeface="Comic Sans MS" panose="030F0702030302020204" pitchFamily="66" charset="0"/>
              </a:rPr>
              <a:t>The gain from a single-ended load to common-mode input is:</a:t>
            </a:r>
          </a:p>
          <a:p>
            <a:pPr eaLnBrk="1" hangingPunct="1">
              <a:spcBef>
                <a:spcPct val="50000"/>
              </a:spcBef>
            </a:pPr>
            <a:r>
              <a:rPr lang="en-US" altLang="tr-TR" dirty="0">
                <a:latin typeface="Comic Sans MS" panose="030F0702030302020204" pitchFamily="66" charset="0"/>
              </a:rPr>
              <a:t>As v</a:t>
            </a:r>
            <a:r>
              <a:rPr lang="en-US" altLang="tr-TR" baseline="-25000" dirty="0">
                <a:latin typeface="Comic Sans MS" panose="030F0702030302020204" pitchFamily="66" charset="0"/>
              </a:rPr>
              <a:t>o1</a:t>
            </a:r>
            <a:r>
              <a:rPr lang="en-US" altLang="tr-TR" dirty="0">
                <a:latin typeface="Comic Sans MS" panose="030F0702030302020204" pitchFamily="66" charset="0"/>
              </a:rPr>
              <a:t>=v</a:t>
            </a:r>
            <a:r>
              <a:rPr lang="en-US" altLang="tr-TR" baseline="-25000" dirty="0">
                <a:latin typeface="Comic Sans MS" panose="030F0702030302020204" pitchFamily="66" charset="0"/>
              </a:rPr>
              <a:t>o2</a:t>
            </a:r>
            <a:r>
              <a:rPr lang="en-US" altLang="tr-TR" dirty="0">
                <a:latin typeface="Comic Sans MS" panose="030F0702030302020204" pitchFamily="66" charset="0"/>
              </a:rPr>
              <a:t>=</a:t>
            </a:r>
            <a:r>
              <a:rPr lang="en-US" altLang="tr-TR" dirty="0" err="1">
                <a:latin typeface="Comic Sans MS" panose="030F0702030302020204" pitchFamily="66" charset="0"/>
              </a:rPr>
              <a:t>v</a:t>
            </a:r>
            <a:r>
              <a:rPr lang="en-US" altLang="tr-TR" baseline="-25000" dirty="0" err="1">
                <a:latin typeface="Comic Sans MS" panose="030F0702030302020204" pitchFamily="66" charset="0"/>
              </a:rPr>
              <a:t>ocm</a:t>
            </a:r>
            <a:endParaRPr lang="en-US" altLang="tr-TR" dirty="0">
              <a:latin typeface="Comic Sans MS" panose="030F0702030302020204" pitchFamily="66" charset="0"/>
            </a:endParaRPr>
          </a:p>
          <a:p>
            <a:pPr eaLnBrk="1" hangingPunct="1">
              <a:spcBef>
                <a:spcPct val="50000"/>
              </a:spcBef>
            </a:pPr>
            <a:endParaRPr lang="en-US" altLang="tr-TR" dirty="0">
              <a:latin typeface="Comic Sans MS" panose="030F0702030302020204" pitchFamily="66" charset="0"/>
            </a:endParaRPr>
          </a:p>
        </p:txBody>
      </p:sp>
      <p:graphicFrame>
        <p:nvGraphicFramePr>
          <p:cNvPr id="28680" name="Object 3">
            <a:extLst>
              <a:ext uri="{FF2B5EF4-FFF2-40B4-BE49-F238E27FC236}">
                <a16:creationId xmlns:a16="http://schemas.microsoft.com/office/drawing/2014/main" id="{00630A14-DF7C-4DCC-9FF0-53794EDA7D48}"/>
              </a:ext>
            </a:extLst>
          </p:cNvPr>
          <p:cNvGraphicFramePr>
            <a:graphicFrameLocks noChangeAspect="1"/>
          </p:cNvGraphicFramePr>
          <p:nvPr>
            <p:extLst>
              <p:ext uri="{D42A27DB-BD31-4B8C-83A1-F6EECF244321}">
                <p14:modId xmlns:p14="http://schemas.microsoft.com/office/powerpoint/2010/main" val="4108848478"/>
              </p:ext>
            </p:extLst>
          </p:nvPr>
        </p:nvGraphicFramePr>
        <p:xfrm>
          <a:off x="627702" y="3962846"/>
          <a:ext cx="4186238" cy="650875"/>
        </p:xfrm>
        <a:graphic>
          <a:graphicData uri="http://schemas.openxmlformats.org/presentationml/2006/ole">
            <mc:AlternateContent xmlns:mc="http://schemas.openxmlformats.org/markup-compatibility/2006">
              <mc:Choice xmlns:v="urn:schemas-microsoft-com:vml" Requires="v">
                <p:oleObj spid="_x0000_s4101" name="Equation" r:id="rId4" imgW="2832100" imgH="444500" progId="Equation.3">
                  <p:embed/>
                </p:oleObj>
              </mc:Choice>
              <mc:Fallback>
                <p:oleObj name="Equation" r:id="rId4" imgW="2832100" imgH="444500" progId="Equation.3">
                  <p:embed/>
                  <p:pic>
                    <p:nvPicPr>
                      <p:cNvPr id="28680" name="Object 3">
                        <a:extLst>
                          <a:ext uri="{FF2B5EF4-FFF2-40B4-BE49-F238E27FC236}">
                            <a16:creationId xmlns:a16="http://schemas.microsoft.com/office/drawing/2014/main" id="{00630A14-DF7C-4DCC-9FF0-53794EDA7D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702" y="3962846"/>
                        <a:ext cx="4186238"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670" y="255523"/>
            <a:ext cx="8570595" cy="443711"/>
          </a:xfrm>
          <a:prstGeom prst="rect">
            <a:avLst/>
          </a:prstGeom>
        </p:spPr>
        <p:txBody>
          <a:bodyPr vert="horz" wrap="square" lIns="0" tIns="12700" rIns="0" bIns="0" rtlCol="0">
            <a:spAutoFit/>
          </a:bodyPr>
          <a:lstStyle/>
          <a:p>
            <a:pPr marL="12700">
              <a:lnSpc>
                <a:spcPct val="100000"/>
              </a:lnSpc>
              <a:spcBef>
                <a:spcPts val="100"/>
              </a:spcBef>
            </a:pPr>
            <a:r>
              <a:rPr sz="2800" spc="-20" dirty="0">
                <a:latin typeface="Comic Sans MS" panose="030F0702030302020204" pitchFamily="66" charset="0"/>
              </a:rPr>
              <a:t>Differential </a:t>
            </a:r>
            <a:r>
              <a:rPr sz="2800" spc="-5" dirty="0">
                <a:latin typeface="Comic Sans MS" panose="030F0702030302020204" pitchFamily="66" charset="0"/>
              </a:rPr>
              <a:t>and Common-Mode</a:t>
            </a:r>
            <a:r>
              <a:rPr sz="2800" spc="90" dirty="0">
                <a:latin typeface="Comic Sans MS" panose="030F0702030302020204" pitchFamily="66" charset="0"/>
              </a:rPr>
              <a:t> </a:t>
            </a:r>
            <a:r>
              <a:rPr sz="2800" spc="-5" dirty="0">
                <a:latin typeface="Comic Sans MS" panose="030F0702030302020204" pitchFamily="66" charset="0"/>
              </a:rPr>
              <a:t>Signals/Gain</a:t>
            </a:r>
            <a:endParaRPr sz="2800" dirty="0">
              <a:latin typeface="Comic Sans MS" panose="030F0702030302020204" pitchFamily="66" charset="0"/>
            </a:endParaRPr>
          </a:p>
        </p:txBody>
      </p:sp>
      <p:sp>
        <p:nvSpPr>
          <p:cNvPr id="3" name="object 3"/>
          <p:cNvSpPr txBox="1"/>
          <p:nvPr/>
        </p:nvSpPr>
        <p:spPr>
          <a:xfrm>
            <a:off x="847587" y="1087844"/>
            <a:ext cx="221234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Consider </a:t>
            </a:r>
            <a:r>
              <a:rPr sz="1800" dirty="0">
                <a:latin typeface="Calibri"/>
                <a:cs typeface="Calibri"/>
              </a:rPr>
              <a:t>a </a:t>
            </a:r>
            <a:r>
              <a:rPr sz="1800" u="heavy" spc="-5" dirty="0">
                <a:uFill>
                  <a:solidFill>
                    <a:srgbClr val="000000"/>
                  </a:solidFill>
                </a:uFill>
                <a:latin typeface="Calibri"/>
                <a:cs typeface="Calibri"/>
              </a:rPr>
              <a:t>linear</a:t>
            </a:r>
            <a:r>
              <a:rPr sz="1800" spc="-25" dirty="0">
                <a:latin typeface="Calibri"/>
                <a:cs typeface="Calibri"/>
              </a:rPr>
              <a:t> </a:t>
            </a:r>
            <a:r>
              <a:rPr sz="1800" spc="-5" dirty="0">
                <a:latin typeface="Calibri"/>
                <a:cs typeface="Calibri"/>
              </a:rPr>
              <a:t>circuit</a:t>
            </a:r>
            <a:endParaRPr sz="1800" dirty="0">
              <a:latin typeface="Calibri"/>
              <a:cs typeface="Calibri"/>
            </a:endParaRPr>
          </a:p>
        </p:txBody>
      </p:sp>
      <p:sp>
        <p:nvSpPr>
          <p:cNvPr id="4" name="object 4"/>
          <p:cNvSpPr txBox="1"/>
          <p:nvPr/>
        </p:nvSpPr>
        <p:spPr>
          <a:xfrm>
            <a:off x="847587" y="1362163"/>
            <a:ext cx="15843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with </a:t>
            </a:r>
            <a:r>
              <a:rPr sz="1800" spc="-10" dirty="0">
                <a:latin typeface="Calibri"/>
                <a:cs typeface="Calibri"/>
              </a:rPr>
              <a:t>TWO</a:t>
            </a:r>
            <a:r>
              <a:rPr sz="1800" spc="-55" dirty="0">
                <a:latin typeface="Calibri"/>
                <a:cs typeface="Calibri"/>
              </a:rPr>
              <a:t> </a:t>
            </a:r>
            <a:r>
              <a:rPr sz="1800" spc="-5" dirty="0">
                <a:latin typeface="Calibri"/>
                <a:cs typeface="Calibri"/>
              </a:rPr>
              <a:t>inputs</a:t>
            </a:r>
            <a:endParaRPr sz="1800">
              <a:latin typeface="Calibri"/>
              <a:cs typeface="Calibri"/>
            </a:endParaRPr>
          </a:p>
        </p:txBody>
      </p:sp>
      <p:sp>
        <p:nvSpPr>
          <p:cNvPr id="5" name="object 5"/>
          <p:cNvSpPr txBox="1"/>
          <p:nvPr/>
        </p:nvSpPr>
        <p:spPr>
          <a:xfrm>
            <a:off x="4997081" y="1900758"/>
            <a:ext cx="2132330" cy="400050"/>
          </a:xfrm>
          <a:prstGeom prst="rect">
            <a:avLst/>
          </a:prstGeom>
          <a:ln w="38100">
            <a:solidFill>
              <a:srgbClr val="006666"/>
            </a:solidFill>
          </a:ln>
        </p:spPr>
        <p:txBody>
          <a:bodyPr vert="horz" wrap="square" lIns="0" tIns="0" rIns="0" bIns="0" rtlCol="0">
            <a:spAutoFit/>
          </a:bodyPr>
          <a:lstStyle/>
          <a:p>
            <a:pPr marL="102235">
              <a:lnSpc>
                <a:spcPct val="100000"/>
              </a:lnSpc>
            </a:pPr>
            <a:r>
              <a:rPr sz="2100" i="1" dirty="0">
                <a:latin typeface="Times New Roman"/>
                <a:cs typeface="Times New Roman"/>
              </a:rPr>
              <a:t>v</a:t>
            </a:r>
            <a:r>
              <a:rPr sz="1800" i="1" baseline="-25462" dirty="0">
                <a:latin typeface="Times New Roman"/>
                <a:cs typeface="Times New Roman"/>
              </a:rPr>
              <a:t>o </a:t>
            </a:r>
            <a:r>
              <a:rPr sz="2100" spc="-5" dirty="0">
                <a:latin typeface="Symbol"/>
                <a:cs typeface="Symbol"/>
              </a:rPr>
              <a:t></a:t>
            </a:r>
            <a:r>
              <a:rPr sz="2100" spc="-5" dirty="0">
                <a:latin typeface="Times New Roman"/>
                <a:cs typeface="Times New Roman"/>
              </a:rPr>
              <a:t> </a:t>
            </a:r>
            <a:r>
              <a:rPr sz="2100" i="1" spc="-130" dirty="0">
                <a:latin typeface="Times New Roman"/>
                <a:cs typeface="Times New Roman"/>
              </a:rPr>
              <a:t>A</a:t>
            </a:r>
            <a:r>
              <a:rPr sz="1800" spc="-195" baseline="-25462" dirty="0">
                <a:latin typeface="Times New Roman"/>
                <a:cs typeface="Times New Roman"/>
              </a:rPr>
              <a:t>1 </a:t>
            </a:r>
            <a:r>
              <a:rPr sz="2100" spc="-5" dirty="0">
                <a:latin typeface="Symbol"/>
                <a:cs typeface="Symbol"/>
              </a:rPr>
              <a:t></a:t>
            </a:r>
            <a:r>
              <a:rPr sz="2100" spc="-5" dirty="0">
                <a:latin typeface="Times New Roman"/>
                <a:cs typeface="Times New Roman"/>
              </a:rPr>
              <a:t> </a:t>
            </a:r>
            <a:r>
              <a:rPr sz="2100" i="1" spc="-60" dirty="0">
                <a:latin typeface="Times New Roman"/>
                <a:cs typeface="Times New Roman"/>
              </a:rPr>
              <a:t>v</a:t>
            </a:r>
            <a:r>
              <a:rPr sz="1800" spc="-89" baseline="-25462" dirty="0">
                <a:latin typeface="Times New Roman"/>
                <a:cs typeface="Times New Roman"/>
              </a:rPr>
              <a:t>1 </a:t>
            </a:r>
            <a:r>
              <a:rPr sz="2100" spc="-5" dirty="0">
                <a:latin typeface="Symbol"/>
                <a:cs typeface="Symbol"/>
              </a:rPr>
              <a:t></a:t>
            </a:r>
            <a:r>
              <a:rPr sz="2100" spc="-5" dirty="0">
                <a:latin typeface="Times New Roman"/>
                <a:cs typeface="Times New Roman"/>
              </a:rPr>
              <a:t> </a:t>
            </a:r>
            <a:r>
              <a:rPr sz="2100" i="1" spc="-65" dirty="0">
                <a:latin typeface="Times New Roman"/>
                <a:cs typeface="Times New Roman"/>
              </a:rPr>
              <a:t>A</a:t>
            </a:r>
            <a:r>
              <a:rPr sz="1800" spc="-97" baseline="-25462" dirty="0">
                <a:latin typeface="Times New Roman"/>
                <a:cs typeface="Times New Roman"/>
              </a:rPr>
              <a:t>2 </a:t>
            </a:r>
            <a:r>
              <a:rPr sz="2100" spc="-5" dirty="0">
                <a:latin typeface="Symbol"/>
                <a:cs typeface="Symbol"/>
              </a:rPr>
              <a:t></a:t>
            </a:r>
            <a:r>
              <a:rPr sz="2100" spc="-370" dirty="0">
                <a:latin typeface="Times New Roman"/>
                <a:cs typeface="Times New Roman"/>
              </a:rPr>
              <a:t> </a:t>
            </a:r>
            <a:r>
              <a:rPr sz="2100" i="1" spc="10" dirty="0">
                <a:latin typeface="Times New Roman"/>
                <a:cs typeface="Times New Roman"/>
              </a:rPr>
              <a:t>v</a:t>
            </a:r>
            <a:r>
              <a:rPr sz="1800" spc="15" baseline="-25462" dirty="0">
                <a:latin typeface="Times New Roman"/>
                <a:cs typeface="Times New Roman"/>
              </a:rPr>
              <a:t>2</a:t>
            </a:r>
            <a:endParaRPr sz="1800" baseline="-25462">
              <a:latin typeface="Times New Roman"/>
              <a:cs typeface="Times New Roman"/>
            </a:endParaRPr>
          </a:p>
        </p:txBody>
      </p:sp>
      <p:sp>
        <p:nvSpPr>
          <p:cNvPr id="6" name="object 6"/>
          <p:cNvSpPr txBox="1"/>
          <p:nvPr/>
        </p:nvSpPr>
        <p:spPr>
          <a:xfrm>
            <a:off x="5092702" y="1437956"/>
            <a:ext cx="163957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By</a:t>
            </a:r>
            <a:r>
              <a:rPr sz="1800" spc="-50" dirty="0">
                <a:latin typeface="Calibri"/>
                <a:cs typeface="Calibri"/>
              </a:rPr>
              <a:t> </a:t>
            </a:r>
            <a:r>
              <a:rPr sz="1800" spc="-5" dirty="0">
                <a:latin typeface="Calibri"/>
                <a:cs typeface="Calibri"/>
              </a:rPr>
              <a:t>superposition:</a:t>
            </a:r>
            <a:endParaRPr sz="1800">
              <a:latin typeface="Calibri"/>
              <a:cs typeface="Calibri"/>
            </a:endParaRPr>
          </a:p>
        </p:txBody>
      </p:sp>
      <p:sp>
        <p:nvSpPr>
          <p:cNvPr id="7" name="object 7"/>
          <p:cNvSpPr/>
          <p:nvPr/>
        </p:nvSpPr>
        <p:spPr>
          <a:xfrm>
            <a:off x="3874187" y="1902219"/>
            <a:ext cx="697230" cy="362585"/>
          </a:xfrm>
          <a:custGeom>
            <a:avLst/>
            <a:gdLst/>
            <a:ahLst/>
            <a:cxnLst/>
            <a:rect l="l" t="t" r="r" b="b"/>
            <a:pathLst>
              <a:path w="697229" h="362585">
                <a:moveTo>
                  <a:pt x="516051" y="0"/>
                </a:moveTo>
                <a:lnTo>
                  <a:pt x="516051" y="90538"/>
                </a:lnTo>
                <a:lnTo>
                  <a:pt x="0" y="90538"/>
                </a:lnTo>
                <a:lnTo>
                  <a:pt x="0" y="271602"/>
                </a:lnTo>
                <a:lnTo>
                  <a:pt x="516051" y="271602"/>
                </a:lnTo>
                <a:lnTo>
                  <a:pt x="516051" y="362140"/>
                </a:lnTo>
                <a:lnTo>
                  <a:pt x="697115" y="181076"/>
                </a:lnTo>
                <a:lnTo>
                  <a:pt x="516051" y="0"/>
                </a:lnTo>
                <a:close/>
              </a:path>
            </a:pathLst>
          </a:custGeom>
          <a:solidFill>
            <a:srgbClr val="4F81BD"/>
          </a:solidFill>
        </p:spPr>
        <p:txBody>
          <a:bodyPr wrap="square" lIns="0" tIns="0" rIns="0" bIns="0" rtlCol="0"/>
          <a:lstStyle/>
          <a:p>
            <a:endParaRPr/>
          </a:p>
        </p:txBody>
      </p:sp>
      <p:sp>
        <p:nvSpPr>
          <p:cNvPr id="8" name="object 8"/>
          <p:cNvSpPr/>
          <p:nvPr/>
        </p:nvSpPr>
        <p:spPr>
          <a:xfrm>
            <a:off x="3874187" y="1902219"/>
            <a:ext cx="697230" cy="362585"/>
          </a:xfrm>
          <a:custGeom>
            <a:avLst/>
            <a:gdLst/>
            <a:ahLst/>
            <a:cxnLst/>
            <a:rect l="l" t="t" r="r" b="b"/>
            <a:pathLst>
              <a:path w="697229" h="362585">
                <a:moveTo>
                  <a:pt x="0" y="90538"/>
                </a:moveTo>
                <a:lnTo>
                  <a:pt x="516051" y="90538"/>
                </a:lnTo>
                <a:lnTo>
                  <a:pt x="516051" y="0"/>
                </a:lnTo>
                <a:lnTo>
                  <a:pt x="697115" y="181076"/>
                </a:lnTo>
                <a:lnTo>
                  <a:pt x="516051" y="362140"/>
                </a:lnTo>
                <a:lnTo>
                  <a:pt x="516051" y="271602"/>
                </a:lnTo>
                <a:lnTo>
                  <a:pt x="0" y="271602"/>
                </a:lnTo>
                <a:lnTo>
                  <a:pt x="0" y="90538"/>
                </a:lnTo>
                <a:close/>
              </a:path>
            </a:pathLst>
          </a:custGeom>
          <a:ln w="25399">
            <a:solidFill>
              <a:srgbClr val="385D8A"/>
            </a:solidFill>
          </a:ln>
        </p:spPr>
        <p:txBody>
          <a:bodyPr wrap="square" lIns="0" tIns="0" rIns="0" bIns="0" rtlCol="0"/>
          <a:lstStyle/>
          <a:p>
            <a:endParaRPr/>
          </a:p>
        </p:txBody>
      </p:sp>
      <p:sp>
        <p:nvSpPr>
          <p:cNvPr id="9" name="object 9"/>
          <p:cNvSpPr txBox="1"/>
          <p:nvPr/>
        </p:nvSpPr>
        <p:spPr>
          <a:xfrm>
            <a:off x="686638" y="2806175"/>
            <a:ext cx="71310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D</a:t>
            </a:r>
            <a:r>
              <a:rPr sz="1800" b="1" spc="-15" dirty="0">
                <a:latin typeface="Calibri"/>
                <a:cs typeface="Calibri"/>
              </a:rPr>
              <a:t>e</a:t>
            </a:r>
            <a:r>
              <a:rPr sz="1800" b="1" dirty="0">
                <a:latin typeface="Calibri"/>
                <a:cs typeface="Calibri"/>
              </a:rPr>
              <a:t>fine:</a:t>
            </a:r>
            <a:endParaRPr sz="1800">
              <a:latin typeface="Calibri"/>
              <a:cs typeface="Calibri"/>
            </a:endParaRPr>
          </a:p>
        </p:txBody>
      </p:sp>
      <p:sp>
        <p:nvSpPr>
          <p:cNvPr id="10" name="object 10"/>
          <p:cNvSpPr txBox="1"/>
          <p:nvPr/>
        </p:nvSpPr>
        <p:spPr>
          <a:xfrm>
            <a:off x="1609102" y="2761186"/>
            <a:ext cx="1362075" cy="345440"/>
          </a:xfrm>
          <a:prstGeom prst="rect">
            <a:avLst/>
          </a:prstGeom>
        </p:spPr>
        <p:txBody>
          <a:bodyPr vert="horz" wrap="square" lIns="0" tIns="12700" rIns="0" bIns="0" rtlCol="0">
            <a:spAutoFit/>
          </a:bodyPr>
          <a:lstStyle/>
          <a:p>
            <a:pPr marL="86360">
              <a:lnSpc>
                <a:spcPct val="100000"/>
              </a:lnSpc>
              <a:spcBef>
                <a:spcPts val="100"/>
              </a:spcBef>
            </a:pPr>
            <a:r>
              <a:rPr sz="2100" i="1" spc="10" dirty="0">
                <a:latin typeface="Times New Roman"/>
                <a:cs typeface="Times New Roman"/>
              </a:rPr>
              <a:t>v</a:t>
            </a:r>
            <a:r>
              <a:rPr sz="1800" i="1" spc="15" baseline="-25462" dirty="0">
                <a:latin typeface="Times New Roman"/>
                <a:cs typeface="Times New Roman"/>
              </a:rPr>
              <a:t>d </a:t>
            </a:r>
            <a:r>
              <a:rPr sz="2100" dirty="0">
                <a:latin typeface="Symbol"/>
                <a:cs typeface="Symbol"/>
              </a:rPr>
              <a:t></a:t>
            </a:r>
            <a:r>
              <a:rPr sz="2100" dirty="0">
                <a:latin typeface="Times New Roman"/>
                <a:cs typeface="Times New Roman"/>
              </a:rPr>
              <a:t> </a:t>
            </a:r>
            <a:r>
              <a:rPr sz="2100" i="1" spc="10" dirty="0">
                <a:latin typeface="Times New Roman"/>
                <a:cs typeface="Times New Roman"/>
              </a:rPr>
              <a:t>v</a:t>
            </a:r>
            <a:r>
              <a:rPr sz="1800" spc="15" baseline="-25462" dirty="0">
                <a:latin typeface="Times New Roman"/>
                <a:cs typeface="Times New Roman"/>
              </a:rPr>
              <a:t>2 </a:t>
            </a:r>
            <a:r>
              <a:rPr sz="2100" dirty="0">
                <a:latin typeface="Symbol"/>
                <a:cs typeface="Symbol"/>
              </a:rPr>
              <a:t></a:t>
            </a:r>
            <a:r>
              <a:rPr sz="2100" spc="-190" dirty="0">
                <a:latin typeface="Times New Roman"/>
                <a:cs typeface="Times New Roman"/>
              </a:rPr>
              <a:t> </a:t>
            </a:r>
            <a:r>
              <a:rPr sz="2100" i="1" spc="-60" dirty="0">
                <a:latin typeface="Times New Roman"/>
                <a:cs typeface="Times New Roman"/>
              </a:rPr>
              <a:t>v</a:t>
            </a:r>
            <a:r>
              <a:rPr sz="1800" spc="-89" baseline="-25462" dirty="0">
                <a:latin typeface="Times New Roman"/>
                <a:cs typeface="Times New Roman"/>
              </a:rPr>
              <a:t>1</a:t>
            </a:r>
            <a:endParaRPr sz="1800" baseline="-25462" dirty="0">
              <a:latin typeface="Times New Roman"/>
              <a:cs typeface="Times New Roman"/>
            </a:endParaRPr>
          </a:p>
        </p:txBody>
      </p:sp>
      <p:sp>
        <p:nvSpPr>
          <p:cNvPr id="11" name="object 11"/>
          <p:cNvSpPr/>
          <p:nvPr/>
        </p:nvSpPr>
        <p:spPr>
          <a:xfrm>
            <a:off x="1593227" y="2773883"/>
            <a:ext cx="1377950" cy="400050"/>
          </a:xfrm>
          <a:custGeom>
            <a:avLst/>
            <a:gdLst/>
            <a:ahLst/>
            <a:cxnLst/>
            <a:rect l="l" t="t" r="r" b="b"/>
            <a:pathLst>
              <a:path w="1377950" h="400050">
                <a:moveTo>
                  <a:pt x="0" y="0"/>
                </a:moveTo>
                <a:lnTo>
                  <a:pt x="1377950" y="0"/>
                </a:lnTo>
                <a:lnTo>
                  <a:pt x="1377950" y="400050"/>
                </a:lnTo>
                <a:lnTo>
                  <a:pt x="0" y="400050"/>
                </a:lnTo>
                <a:lnTo>
                  <a:pt x="0" y="0"/>
                </a:lnTo>
                <a:close/>
              </a:path>
            </a:pathLst>
          </a:custGeom>
          <a:ln w="38100">
            <a:solidFill>
              <a:srgbClr val="006666"/>
            </a:solidFill>
          </a:ln>
        </p:spPr>
        <p:txBody>
          <a:bodyPr wrap="square" lIns="0" tIns="0" rIns="0" bIns="0" rtlCol="0"/>
          <a:lstStyle/>
          <a:p>
            <a:endParaRPr/>
          </a:p>
        </p:txBody>
      </p:sp>
      <p:sp>
        <p:nvSpPr>
          <p:cNvPr id="12" name="object 12"/>
          <p:cNvSpPr/>
          <p:nvPr/>
        </p:nvSpPr>
        <p:spPr>
          <a:xfrm>
            <a:off x="2183871" y="3589861"/>
            <a:ext cx="683895" cy="0"/>
          </a:xfrm>
          <a:custGeom>
            <a:avLst/>
            <a:gdLst/>
            <a:ahLst/>
            <a:cxnLst/>
            <a:rect l="l" t="t" r="r" b="b"/>
            <a:pathLst>
              <a:path w="683894">
                <a:moveTo>
                  <a:pt x="0" y="0"/>
                </a:moveTo>
                <a:lnTo>
                  <a:pt x="683425" y="0"/>
                </a:lnTo>
              </a:path>
            </a:pathLst>
          </a:custGeom>
          <a:ln w="11112">
            <a:solidFill>
              <a:srgbClr val="000000"/>
            </a:solidFill>
          </a:ln>
        </p:spPr>
        <p:txBody>
          <a:bodyPr wrap="square" lIns="0" tIns="0" rIns="0" bIns="0" rtlCol="0"/>
          <a:lstStyle/>
          <a:p>
            <a:endParaRPr/>
          </a:p>
        </p:txBody>
      </p:sp>
      <p:sp>
        <p:nvSpPr>
          <p:cNvPr id="13" name="object 13"/>
          <p:cNvSpPr txBox="1"/>
          <p:nvPr/>
        </p:nvSpPr>
        <p:spPr>
          <a:xfrm>
            <a:off x="2463073" y="3585497"/>
            <a:ext cx="146050" cy="345440"/>
          </a:xfrm>
          <a:prstGeom prst="rect">
            <a:avLst/>
          </a:prstGeom>
        </p:spPr>
        <p:txBody>
          <a:bodyPr vert="horz" wrap="square" lIns="0" tIns="12700" rIns="0" bIns="0" rtlCol="0">
            <a:spAutoFit/>
          </a:bodyPr>
          <a:lstStyle/>
          <a:p>
            <a:pPr>
              <a:lnSpc>
                <a:spcPct val="100000"/>
              </a:lnSpc>
              <a:spcBef>
                <a:spcPts val="100"/>
              </a:spcBef>
            </a:pPr>
            <a:r>
              <a:rPr sz="2100" dirty="0">
                <a:latin typeface="Times New Roman"/>
                <a:cs typeface="Times New Roman"/>
              </a:rPr>
              <a:t>2</a:t>
            </a:r>
          </a:p>
        </p:txBody>
      </p:sp>
      <p:sp>
        <p:nvSpPr>
          <p:cNvPr id="14" name="object 14"/>
          <p:cNvSpPr txBox="1"/>
          <p:nvPr/>
        </p:nvSpPr>
        <p:spPr>
          <a:xfrm>
            <a:off x="2749914" y="3386859"/>
            <a:ext cx="90805" cy="212090"/>
          </a:xfrm>
          <a:prstGeom prst="rect">
            <a:avLst/>
          </a:prstGeom>
        </p:spPr>
        <p:txBody>
          <a:bodyPr vert="horz" wrap="square" lIns="0" tIns="15875" rIns="0" bIns="0" rtlCol="0">
            <a:spAutoFit/>
          </a:bodyPr>
          <a:lstStyle/>
          <a:p>
            <a:pPr>
              <a:lnSpc>
                <a:spcPct val="100000"/>
              </a:lnSpc>
              <a:spcBef>
                <a:spcPts val="125"/>
              </a:spcBef>
            </a:pPr>
            <a:r>
              <a:rPr sz="1200" spc="10" dirty="0">
                <a:latin typeface="Times New Roman"/>
                <a:cs typeface="Times New Roman"/>
              </a:rPr>
              <a:t>2</a:t>
            </a:r>
            <a:endParaRPr sz="1200">
              <a:latin typeface="Times New Roman"/>
              <a:cs typeface="Times New Roman"/>
            </a:endParaRPr>
          </a:p>
        </p:txBody>
      </p:sp>
      <p:sp>
        <p:nvSpPr>
          <p:cNvPr id="15" name="object 15"/>
          <p:cNvSpPr txBox="1"/>
          <p:nvPr/>
        </p:nvSpPr>
        <p:spPr>
          <a:xfrm>
            <a:off x="2300613" y="3386859"/>
            <a:ext cx="90805" cy="212090"/>
          </a:xfrm>
          <a:prstGeom prst="rect">
            <a:avLst/>
          </a:prstGeom>
        </p:spPr>
        <p:txBody>
          <a:bodyPr vert="horz" wrap="square" lIns="0" tIns="15875" rIns="0" bIns="0" rtlCol="0">
            <a:spAutoFit/>
          </a:bodyPr>
          <a:lstStyle/>
          <a:p>
            <a:pPr>
              <a:lnSpc>
                <a:spcPct val="100000"/>
              </a:lnSpc>
              <a:spcBef>
                <a:spcPts val="125"/>
              </a:spcBef>
            </a:pPr>
            <a:r>
              <a:rPr sz="1200" spc="10" dirty="0">
                <a:latin typeface="Times New Roman"/>
                <a:cs typeface="Times New Roman"/>
              </a:rPr>
              <a:t>1</a:t>
            </a:r>
            <a:endParaRPr sz="1200">
              <a:latin typeface="Times New Roman"/>
              <a:cs typeface="Times New Roman"/>
            </a:endParaRPr>
          </a:p>
        </p:txBody>
      </p:sp>
      <p:sp>
        <p:nvSpPr>
          <p:cNvPr id="16" name="object 16"/>
          <p:cNvSpPr txBox="1"/>
          <p:nvPr/>
        </p:nvSpPr>
        <p:spPr>
          <a:xfrm>
            <a:off x="1810214" y="3554937"/>
            <a:ext cx="81915" cy="212090"/>
          </a:xfrm>
          <a:prstGeom prst="rect">
            <a:avLst/>
          </a:prstGeom>
        </p:spPr>
        <p:txBody>
          <a:bodyPr vert="horz" wrap="square" lIns="0" tIns="15875" rIns="0" bIns="0" rtlCol="0">
            <a:spAutoFit/>
          </a:bodyPr>
          <a:lstStyle/>
          <a:p>
            <a:pPr>
              <a:lnSpc>
                <a:spcPct val="100000"/>
              </a:lnSpc>
              <a:spcBef>
                <a:spcPts val="125"/>
              </a:spcBef>
            </a:pPr>
            <a:r>
              <a:rPr sz="1200" i="1" spc="10" dirty="0">
                <a:latin typeface="Times New Roman"/>
                <a:cs typeface="Times New Roman"/>
              </a:rPr>
              <a:t>c</a:t>
            </a:r>
            <a:endParaRPr sz="1200">
              <a:latin typeface="Times New Roman"/>
              <a:cs typeface="Times New Roman"/>
            </a:endParaRPr>
          </a:p>
        </p:txBody>
      </p:sp>
      <p:sp>
        <p:nvSpPr>
          <p:cNvPr id="17" name="object 17"/>
          <p:cNvSpPr txBox="1"/>
          <p:nvPr/>
        </p:nvSpPr>
        <p:spPr>
          <a:xfrm>
            <a:off x="2197707" y="3209059"/>
            <a:ext cx="563245" cy="345440"/>
          </a:xfrm>
          <a:prstGeom prst="rect">
            <a:avLst/>
          </a:prstGeom>
        </p:spPr>
        <p:txBody>
          <a:bodyPr vert="horz" wrap="square" lIns="0" tIns="12700" rIns="0" bIns="0" rtlCol="0">
            <a:spAutoFit/>
          </a:bodyPr>
          <a:lstStyle/>
          <a:p>
            <a:pPr>
              <a:lnSpc>
                <a:spcPct val="100000"/>
              </a:lnSpc>
              <a:spcBef>
                <a:spcPts val="100"/>
              </a:spcBef>
            </a:pPr>
            <a:r>
              <a:rPr sz="2100" i="1" dirty="0">
                <a:latin typeface="Times New Roman"/>
                <a:cs typeface="Times New Roman"/>
              </a:rPr>
              <a:t>v </a:t>
            </a:r>
            <a:r>
              <a:rPr sz="2100" dirty="0">
                <a:latin typeface="Symbol"/>
                <a:cs typeface="Symbol"/>
              </a:rPr>
              <a:t></a:t>
            </a:r>
            <a:r>
              <a:rPr sz="2100" spc="-355" dirty="0">
                <a:latin typeface="Times New Roman"/>
                <a:cs typeface="Times New Roman"/>
              </a:rPr>
              <a:t> </a:t>
            </a:r>
            <a:r>
              <a:rPr sz="2100" i="1" dirty="0">
                <a:latin typeface="Times New Roman"/>
                <a:cs typeface="Times New Roman"/>
              </a:rPr>
              <a:t>v</a:t>
            </a:r>
            <a:endParaRPr sz="2100" dirty="0">
              <a:latin typeface="Times New Roman"/>
              <a:cs typeface="Times New Roman"/>
            </a:endParaRPr>
          </a:p>
        </p:txBody>
      </p:sp>
      <p:sp>
        <p:nvSpPr>
          <p:cNvPr id="18" name="object 18"/>
          <p:cNvSpPr txBox="1"/>
          <p:nvPr/>
        </p:nvSpPr>
        <p:spPr>
          <a:xfrm>
            <a:off x="1692838" y="3377137"/>
            <a:ext cx="438150" cy="345440"/>
          </a:xfrm>
          <a:prstGeom prst="rect">
            <a:avLst/>
          </a:prstGeom>
        </p:spPr>
        <p:txBody>
          <a:bodyPr vert="horz" wrap="square" lIns="0" tIns="12700" rIns="0" bIns="0" rtlCol="0">
            <a:spAutoFit/>
          </a:bodyPr>
          <a:lstStyle/>
          <a:p>
            <a:pPr>
              <a:lnSpc>
                <a:spcPct val="100000"/>
              </a:lnSpc>
              <a:spcBef>
                <a:spcPts val="100"/>
              </a:spcBef>
              <a:tabLst>
                <a:tab pos="278130" algn="l"/>
              </a:tabLst>
            </a:pPr>
            <a:r>
              <a:rPr sz="2100" i="1" dirty="0">
                <a:latin typeface="Times New Roman"/>
                <a:cs typeface="Times New Roman"/>
              </a:rPr>
              <a:t>v	</a:t>
            </a:r>
            <a:r>
              <a:rPr sz="2100" dirty="0">
                <a:latin typeface="Symbol"/>
                <a:cs typeface="Symbol"/>
              </a:rPr>
              <a:t></a:t>
            </a:r>
            <a:endParaRPr sz="2100">
              <a:latin typeface="Symbol"/>
              <a:cs typeface="Symbol"/>
            </a:endParaRPr>
          </a:p>
        </p:txBody>
      </p:sp>
      <p:sp>
        <p:nvSpPr>
          <p:cNvPr id="19" name="object 19"/>
          <p:cNvSpPr/>
          <p:nvPr/>
        </p:nvSpPr>
        <p:spPr>
          <a:xfrm>
            <a:off x="1590052" y="3234258"/>
            <a:ext cx="1400175" cy="688975"/>
          </a:xfrm>
          <a:custGeom>
            <a:avLst/>
            <a:gdLst/>
            <a:ahLst/>
            <a:cxnLst/>
            <a:rect l="l" t="t" r="r" b="b"/>
            <a:pathLst>
              <a:path w="1400175" h="688975">
                <a:moveTo>
                  <a:pt x="0" y="0"/>
                </a:moveTo>
                <a:lnTo>
                  <a:pt x="1400175" y="0"/>
                </a:lnTo>
                <a:lnTo>
                  <a:pt x="1400175" y="688975"/>
                </a:lnTo>
                <a:lnTo>
                  <a:pt x="0" y="688975"/>
                </a:lnTo>
                <a:lnTo>
                  <a:pt x="0" y="0"/>
                </a:lnTo>
                <a:close/>
              </a:path>
            </a:pathLst>
          </a:custGeom>
          <a:ln w="38100">
            <a:solidFill>
              <a:srgbClr val="006666"/>
            </a:solidFill>
          </a:ln>
        </p:spPr>
        <p:txBody>
          <a:bodyPr wrap="square" lIns="0" tIns="0" rIns="0" bIns="0" rtlCol="0"/>
          <a:lstStyle/>
          <a:p>
            <a:endParaRPr/>
          </a:p>
        </p:txBody>
      </p:sp>
      <p:sp>
        <p:nvSpPr>
          <p:cNvPr id="20" name="object 20"/>
          <p:cNvSpPr txBox="1"/>
          <p:nvPr/>
        </p:nvSpPr>
        <p:spPr>
          <a:xfrm>
            <a:off x="3233649" y="2836010"/>
            <a:ext cx="305435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Difference </a:t>
            </a:r>
            <a:r>
              <a:rPr sz="1800" spc="-5" dirty="0">
                <a:latin typeface="Calibri"/>
                <a:cs typeface="Calibri"/>
              </a:rPr>
              <a:t>(or </a:t>
            </a:r>
            <a:r>
              <a:rPr sz="1800" spc="-10" dirty="0">
                <a:latin typeface="Calibri"/>
                <a:cs typeface="Calibri"/>
              </a:rPr>
              <a:t>differential)</a:t>
            </a:r>
            <a:r>
              <a:rPr sz="1800" spc="15" dirty="0">
                <a:latin typeface="Calibri"/>
                <a:cs typeface="Calibri"/>
              </a:rPr>
              <a:t> </a:t>
            </a:r>
            <a:r>
              <a:rPr sz="1800" spc="-5" dirty="0">
                <a:latin typeface="Calibri"/>
                <a:cs typeface="Calibri"/>
              </a:rPr>
              <a:t>Mode</a:t>
            </a:r>
            <a:endParaRPr sz="1800" dirty="0">
              <a:latin typeface="Calibri"/>
              <a:cs typeface="Calibri"/>
            </a:endParaRPr>
          </a:p>
        </p:txBody>
      </p:sp>
      <p:sp>
        <p:nvSpPr>
          <p:cNvPr id="21" name="object 21"/>
          <p:cNvSpPr txBox="1"/>
          <p:nvPr/>
        </p:nvSpPr>
        <p:spPr>
          <a:xfrm>
            <a:off x="3240050" y="3402938"/>
            <a:ext cx="14776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Common</a:t>
            </a:r>
            <a:r>
              <a:rPr sz="1800" spc="-50" dirty="0">
                <a:latin typeface="Calibri"/>
                <a:cs typeface="Calibri"/>
              </a:rPr>
              <a:t> </a:t>
            </a:r>
            <a:r>
              <a:rPr sz="1800" spc="-5" dirty="0">
                <a:latin typeface="Calibri"/>
                <a:cs typeface="Calibri"/>
              </a:rPr>
              <a:t>Mode</a:t>
            </a:r>
            <a:endParaRPr sz="1800">
              <a:latin typeface="Calibri"/>
              <a:cs typeface="Calibri"/>
            </a:endParaRPr>
          </a:p>
        </p:txBody>
      </p:sp>
      <p:sp>
        <p:nvSpPr>
          <p:cNvPr id="22" name="object 22"/>
          <p:cNvSpPr txBox="1"/>
          <p:nvPr/>
        </p:nvSpPr>
        <p:spPr>
          <a:xfrm>
            <a:off x="5582295" y="4517591"/>
            <a:ext cx="22313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in </a:t>
            </a:r>
            <a:r>
              <a:rPr sz="1800" spc="-5" dirty="0">
                <a:latin typeface="Calibri"/>
                <a:cs typeface="Calibri"/>
              </a:rPr>
              <a:t>the </a:t>
            </a:r>
            <a:r>
              <a:rPr sz="1800" spc="-10" dirty="0">
                <a:latin typeface="Calibri"/>
                <a:cs typeface="Calibri"/>
              </a:rPr>
              <a:t>expression </a:t>
            </a:r>
            <a:r>
              <a:rPr sz="1800" spc="-15" dirty="0">
                <a:latin typeface="Calibri"/>
                <a:cs typeface="Calibri"/>
              </a:rPr>
              <a:t>for</a:t>
            </a:r>
            <a:r>
              <a:rPr sz="1800" spc="-35" dirty="0">
                <a:latin typeface="Calibri"/>
                <a:cs typeface="Calibri"/>
              </a:rPr>
              <a:t> </a:t>
            </a:r>
            <a:r>
              <a:rPr sz="1800" i="1" spc="30" dirty="0">
                <a:latin typeface="Cambria"/>
                <a:cs typeface="Cambria"/>
              </a:rPr>
              <a:t>v</a:t>
            </a:r>
            <a:r>
              <a:rPr sz="1800" i="1" spc="44" baseline="-20833" dirty="0">
                <a:latin typeface="Cambria"/>
                <a:cs typeface="Cambria"/>
              </a:rPr>
              <a:t>o</a:t>
            </a:r>
            <a:r>
              <a:rPr sz="1800" spc="30" dirty="0">
                <a:latin typeface="Calibri"/>
                <a:cs typeface="Calibri"/>
              </a:rPr>
              <a:t>:</a:t>
            </a:r>
            <a:endParaRPr sz="1800">
              <a:latin typeface="Calibri"/>
              <a:cs typeface="Calibri"/>
            </a:endParaRPr>
          </a:p>
        </p:txBody>
      </p:sp>
      <p:grpSp>
        <p:nvGrpSpPr>
          <p:cNvPr id="79" name="Group 78">
            <a:extLst>
              <a:ext uri="{FF2B5EF4-FFF2-40B4-BE49-F238E27FC236}">
                <a16:creationId xmlns:a16="http://schemas.microsoft.com/office/drawing/2014/main" id="{CC6D2407-8004-45A0-B6D8-AAD3D9AFFD9E}"/>
              </a:ext>
            </a:extLst>
          </p:cNvPr>
          <p:cNvGrpSpPr/>
          <p:nvPr/>
        </p:nvGrpSpPr>
        <p:grpSpPr>
          <a:xfrm>
            <a:off x="886119" y="4272615"/>
            <a:ext cx="2692558" cy="569031"/>
            <a:chOff x="886119" y="4272615"/>
            <a:chExt cx="2692558" cy="569031"/>
          </a:xfrm>
        </p:grpSpPr>
        <p:sp>
          <p:nvSpPr>
            <p:cNvPr id="23" name="object 23"/>
            <p:cNvSpPr/>
            <p:nvPr/>
          </p:nvSpPr>
          <p:spPr>
            <a:xfrm>
              <a:off x="3236595" y="4699665"/>
              <a:ext cx="268605" cy="0"/>
            </a:xfrm>
            <a:custGeom>
              <a:avLst/>
              <a:gdLst/>
              <a:ahLst/>
              <a:cxnLst/>
              <a:rect l="l" t="t" r="r" b="b"/>
              <a:pathLst>
                <a:path w="268604">
                  <a:moveTo>
                    <a:pt x="0" y="0"/>
                  </a:moveTo>
                  <a:lnTo>
                    <a:pt x="268483" y="0"/>
                  </a:lnTo>
                </a:path>
              </a:pathLst>
            </a:custGeom>
            <a:ln w="11214">
              <a:solidFill>
                <a:srgbClr val="000000"/>
              </a:solidFill>
            </a:ln>
          </p:spPr>
          <p:txBody>
            <a:bodyPr wrap="square" lIns="0" tIns="0" rIns="0" bIns="0" rtlCol="0"/>
            <a:lstStyle/>
            <a:p>
              <a:endParaRPr/>
            </a:p>
          </p:txBody>
        </p:sp>
        <p:sp>
          <p:nvSpPr>
            <p:cNvPr id="24" name="object 24"/>
            <p:cNvSpPr txBox="1"/>
            <p:nvPr/>
          </p:nvSpPr>
          <p:spPr>
            <a:xfrm>
              <a:off x="3265763" y="4272615"/>
              <a:ext cx="223520" cy="348615"/>
            </a:xfrm>
            <a:prstGeom prst="rect">
              <a:avLst/>
            </a:prstGeom>
          </p:spPr>
          <p:txBody>
            <a:bodyPr vert="horz" wrap="square" lIns="0" tIns="15240" rIns="0" bIns="0" rtlCol="0">
              <a:spAutoFit/>
            </a:bodyPr>
            <a:lstStyle/>
            <a:p>
              <a:pPr marL="12700">
                <a:lnSpc>
                  <a:spcPct val="100000"/>
                </a:lnSpc>
                <a:spcBef>
                  <a:spcPts val="120"/>
                </a:spcBef>
              </a:pPr>
              <a:r>
                <a:rPr sz="2100" i="1" spc="5" dirty="0">
                  <a:latin typeface="Times New Roman"/>
                  <a:cs typeface="Times New Roman"/>
                </a:rPr>
                <a:t>v</a:t>
              </a:r>
              <a:r>
                <a:rPr sz="1800" i="1" spc="15" baseline="-25462" dirty="0">
                  <a:latin typeface="Times New Roman"/>
                  <a:cs typeface="Times New Roman"/>
                </a:rPr>
                <a:t>d</a:t>
              </a:r>
              <a:endParaRPr sz="1800" baseline="-25462" dirty="0">
                <a:latin typeface="Times New Roman"/>
                <a:cs typeface="Times New Roman"/>
              </a:endParaRPr>
            </a:p>
          </p:txBody>
        </p:sp>
        <p:sp>
          <p:nvSpPr>
            <p:cNvPr id="25" name="object 25"/>
            <p:cNvSpPr txBox="1"/>
            <p:nvPr/>
          </p:nvSpPr>
          <p:spPr>
            <a:xfrm>
              <a:off x="886119" y="4503092"/>
              <a:ext cx="2692558" cy="338554"/>
            </a:xfrm>
            <a:prstGeom prst="rect">
              <a:avLst/>
            </a:prstGeom>
          </p:spPr>
          <p:txBody>
            <a:bodyPr vert="horz" wrap="square" lIns="0" tIns="15240" rIns="0" bIns="0" rtlCol="0">
              <a:spAutoFit/>
            </a:bodyPr>
            <a:lstStyle/>
            <a:p>
              <a:pPr marL="12700">
                <a:lnSpc>
                  <a:spcPct val="100000"/>
                </a:lnSpc>
                <a:spcBef>
                  <a:spcPts val="120"/>
                </a:spcBef>
              </a:pPr>
              <a:r>
                <a:rPr sz="2700" spc="-7" baseline="1543" dirty="0">
                  <a:latin typeface="Calibri"/>
                  <a:cs typeface="Calibri"/>
                </a:rPr>
                <a:t>Substituting </a:t>
              </a:r>
              <a:r>
                <a:rPr sz="2700" spc="-22" baseline="1543" dirty="0">
                  <a:latin typeface="Calibri"/>
                  <a:cs typeface="Calibri"/>
                </a:rPr>
                <a:t>for </a:t>
              </a:r>
              <a:r>
                <a:rPr sz="2100" i="1" spc="-60" dirty="0">
                  <a:latin typeface="Times New Roman"/>
                  <a:cs typeface="Times New Roman"/>
                </a:rPr>
                <a:t>v</a:t>
              </a:r>
              <a:r>
                <a:rPr sz="1800" spc="-89" baseline="-25462" dirty="0">
                  <a:latin typeface="Times New Roman"/>
                  <a:cs typeface="Times New Roman"/>
                </a:rPr>
                <a:t>1 </a:t>
              </a:r>
              <a:r>
                <a:rPr sz="2100" spc="-5" dirty="0">
                  <a:latin typeface="Symbol"/>
                  <a:cs typeface="Symbol"/>
                </a:rPr>
                <a:t></a:t>
              </a:r>
              <a:r>
                <a:rPr sz="2100" spc="-5" dirty="0">
                  <a:latin typeface="Times New Roman"/>
                  <a:cs typeface="Times New Roman"/>
                </a:rPr>
                <a:t> </a:t>
              </a:r>
              <a:r>
                <a:rPr sz="2100" i="1" spc="-5" dirty="0" err="1">
                  <a:latin typeface="Times New Roman"/>
                  <a:cs typeface="Times New Roman"/>
                </a:rPr>
                <a:t>v</a:t>
              </a:r>
              <a:r>
                <a:rPr sz="1800" i="1" spc="-7" baseline="-25462" dirty="0" err="1">
                  <a:latin typeface="Times New Roman"/>
                  <a:cs typeface="Times New Roman"/>
                </a:rPr>
                <a:t>c</a:t>
              </a:r>
              <a:r>
                <a:rPr sz="1800" i="1" spc="-7" baseline="-25462" dirty="0">
                  <a:latin typeface="Times New Roman"/>
                  <a:cs typeface="Times New Roman"/>
                </a:rPr>
                <a:t> </a:t>
              </a:r>
              <a:r>
                <a:rPr lang="tr-TR" sz="2100" i="1" spc="-5" dirty="0">
                  <a:latin typeface="Symbol"/>
                  <a:cs typeface="Times New Roman"/>
                </a:rPr>
                <a:t>- </a:t>
              </a:r>
              <a:r>
                <a:rPr lang="tr-TR" sz="2100" spc="175" dirty="0">
                  <a:latin typeface="Times New Roman"/>
                  <a:cs typeface="Times New Roman"/>
                </a:rPr>
                <a:t> </a:t>
              </a:r>
              <a:r>
                <a:rPr lang="tr-TR" sz="3150" spc="-7" baseline="-43650" dirty="0">
                  <a:latin typeface="Times New Roman"/>
                  <a:cs typeface="Times New Roman"/>
                </a:rPr>
                <a:t>2</a:t>
              </a:r>
              <a:endParaRPr sz="3150" baseline="-43650" dirty="0">
                <a:latin typeface="Times New Roman"/>
                <a:cs typeface="Times New Roman"/>
              </a:endParaRPr>
            </a:p>
          </p:txBody>
        </p:sp>
      </p:grpSp>
      <p:sp>
        <p:nvSpPr>
          <p:cNvPr id="26" name="object 26"/>
          <p:cNvSpPr/>
          <p:nvPr/>
        </p:nvSpPr>
        <p:spPr>
          <a:xfrm>
            <a:off x="5220662" y="4700187"/>
            <a:ext cx="269240" cy="0"/>
          </a:xfrm>
          <a:custGeom>
            <a:avLst/>
            <a:gdLst/>
            <a:ahLst/>
            <a:cxnLst/>
            <a:rect l="l" t="t" r="r" b="b"/>
            <a:pathLst>
              <a:path w="269239">
                <a:moveTo>
                  <a:pt x="0" y="0"/>
                </a:moveTo>
                <a:lnTo>
                  <a:pt x="268783" y="0"/>
                </a:lnTo>
              </a:path>
            </a:pathLst>
          </a:custGeom>
          <a:ln w="11214">
            <a:solidFill>
              <a:srgbClr val="000000"/>
            </a:solidFill>
          </a:ln>
        </p:spPr>
        <p:txBody>
          <a:bodyPr wrap="square" lIns="0" tIns="0" rIns="0" bIns="0" rtlCol="0"/>
          <a:lstStyle/>
          <a:p>
            <a:endParaRPr/>
          </a:p>
        </p:txBody>
      </p:sp>
      <p:sp>
        <p:nvSpPr>
          <p:cNvPr id="27" name="object 27"/>
          <p:cNvSpPr txBox="1"/>
          <p:nvPr/>
        </p:nvSpPr>
        <p:spPr>
          <a:xfrm>
            <a:off x="5221852" y="4315271"/>
            <a:ext cx="223520" cy="348615"/>
          </a:xfrm>
          <a:prstGeom prst="rect">
            <a:avLst/>
          </a:prstGeom>
        </p:spPr>
        <p:txBody>
          <a:bodyPr vert="horz" wrap="square" lIns="0" tIns="15240" rIns="0" bIns="0" rtlCol="0">
            <a:spAutoFit/>
          </a:bodyPr>
          <a:lstStyle/>
          <a:p>
            <a:pPr marL="12700">
              <a:lnSpc>
                <a:spcPct val="100000"/>
              </a:lnSpc>
              <a:spcBef>
                <a:spcPts val="120"/>
              </a:spcBef>
            </a:pPr>
            <a:r>
              <a:rPr sz="2100" i="1" spc="10" dirty="0">
                <a:latin typeface="Times New Roman"/>
                <a:cs typeface="Times New Roman"/>
              </a:rPr>
              <a:t>v</a:t>
            </a:r>
            <a:r>
              <a:rPr sz="1800" i="1" spc="15" baseline="-25462" dirty="0">
                <a:latin typeface="Times New Roman"/>
                <a:cs typeface="Times New Roman"/>
              </a:rPr>
              <a:t>d</a:t>
            </a:r>
            <a:endParaRPr sz="1800" baseline="-25462">
              <a:latin typeface="Times New Roman"/>
              <a:cs typeface="Times New Roman"/>
            </a:endParaRPr>
          </a:p>
        </p:txBody>
      </p:sp>
      <p:sp>
        <p:nvSpPr>
          <p:cNvPr id="28" name="object 28"/>
          <p:cNvSpPr txBox="1"/>
          <p:nvPr/>
        </p:nvSpPr>
        <p:spPr>
          <a:xfrm>
            <a:off x="3816043" y="4485648"/>
            <a:ext cx="1622425" cy="348615"/>
          </a:xfrm>
          <a:prstGeom prst="rect">
            <a:avLst/>
          </a:prstGeom>
        </p:spPr>
        <p:txBody>
          <a:bodyPr vert="horz" wrap="square" lIns="0" tIns="15240" rIns="0" bIns="0" rtlCol="0">
            <a:spAutoFit/>
          </a:bodyPr>
          <a:lstStyle/>
          <a:p>
            <a:pPr marL="12700">
              <a:lnSpc>
                <a:spcPct val="100000"/>
              </a:lnSpc>
              <a:spcBef>
                <a:spcPts val="120"/>
              </a:spcBef>
            </a:pPr>
            <a:r>
              <a:rPr sz="2700" baseline="1543" dirty="0">
                <a:latin typeface="Calibri"/>
                <a:cs typeface="Calibri"/>
              </a:rPr>
              <a:t>and </a:t>
            </a:r>
            <a:r>
              <a:rPr sz="2100" i="1" spc="10" dirty="0">
                <a:latin typeface="Times New Roman"/>
                <a:cs typeface="Times New Roman"/>
              </a:rPr>
              <a:t>v</a:t>
            </a:r>
            <a:r>
              <a:rPr sz="1800" spc="15" baseline="-25462" dirty="0">
                <a:latin typeface="Times New Roman"/>
                <a:cs typeface="Times New Roman"/>
              </a:rPr>
              <a:t>2 </a:t>
            </a:r>
            <a:r>
              <a:rPr sz="2100" dirty="0">
                <a:latin typeface="Symbol"/>
                <a:cs typeface="Symbol"/>
              </a:rPr>
              <a:t></a:t>
            </a:r>
            <a:r>
              <a:rPr sz="2100" dirty="0">
                <a:latin typeface="Times New Roman"/>
                <a:cs typeface="Times New Roman"/>
              </a:rPr>
              <a:t> </a:t>
            </a:r>
            <a:r>
              <a:rPr sz="2100" i="1" dirty="0">
                <a:latin typeface="Times New Roman"/>
                <a:cs typeface="Times New Roman"/>
              </a:rPr>
              <a:t>v</a:t>
            </a:r>
            <a:r>
              <a:rPr sz="1800" i="1" baseline="-25462" dirty="0">
                <a:latin typeface="Times New Roman"/>
                <a:cs typeface="Times New Roman"/>
              </a:rPr>
              <a:t>c </a:t>
            </a:r>
            <a:r>
              <a:rPr sz="2100" dirty="0">
                <a:latin typeface="Symbol"/>
                <a:cs typeface="Symbol"/>
              </a:rPr>
              <a:t></a:t>
            </a:r>
            <a:r>
              <a:rPr sz="2100" spc="245" dirty="0">
                <a:latin typeface="Times New Roman"/>
                <a:cs typeface="Times New Roman"/>
              </a:rPr>
              <a:t> </a:t>
            </a:r>
            <a:r>
              <a:rPr lang="tr-TR" sz="2100" spc="245" dirty="0">
                <a:latin typeface="Times New Roman"/>
                <a:cs typeface="Times New Roman"/>
              </a:rPr>
              <a:t> </a:t>
            </a:r>
            <a:r>
              <a:rPr sz="3150" baseline="-43650" dirty="0">
                <a:latin typeface="Times New Roman"/>
                <a:cs typeface="Times New Roman"/>
              </a:rPr>
              <a:t>2</a:t>
            </a:r>
          </a:p>
        </p:txBody>
      </p:sp>
      <p:sp>
        <p:nvSpPr>
          <p:cNvPr id="29" name="object 29"/>
          <p:cNvSpPr/>
          <p:nvPr/>
        </p:nvSpPr>
        <p:spPr>
          <a:xfrm>
            <a:off x="2438830" y="5622456"/>
            <a:ext cx="279400" cy="0"/>
          </a:xfrm>
          <a:custGeom>
            <a:avLst/>
            <a:gdLst/>
            <a:ahLst/>
            <a:cxnLst/>
            <a:rect l="l" t="t" r="r" b="b"/>
            <a:pathLst>
              <a:path w="279400">
                <a:moveTo>
                  <a:pt x="0" y="0"/>
                </a:moveTo>
                <a:lnTo>
                  <a:pt x="278982" y="0"/>
                </a:lnTo>
              </a:path>
            </a:pathLst>
          </a:custGeom>
          <a:ln w="11159">
            <a:solidFill>
              <a:srgbClr val="000000"/>
            </a:solidFill>
          </a:ln>
        </p:spPr>
        <p:txBody>
          <a:bodyPr wrap="square" lIns="0" tIns="0" rIns="0" bIns="0" rtlCol="0"/>
          <a:lstStyle/>
          <a:p>
            <a:endParaRPr/>
          </a:p>
        </p:txBody>
      </p:sp>
      <p:sp>
        <p:nvSpPr>
          <p:cNvPr id="30" name="object 30"/>
          <p:cNvSpPr/>
          <p:nvPr/>
        </p:nvSpPr>
        <p:spPr>
          <a:xfrm>
            <a:off x="4130750" y="5622456"/>
            <a:ext cx="279400" cy="0"/>
          </a:xfrm>
          <a:custGeom>
            <a:avLst/>
            <a:gdLst/>
            <a:ahLst/>
            <a:cxnLst/>
            <a:rect l="l" t="t" r="r" b="b"/>
            <a:pathLst>
              <a:path w="279400">
                <a:moveTo>
                  <a:pt x="0" y="0"/>
                </a:moveTo>
                <a:lnTo>
                  <a:pt x="278982" y="0"/>
                </a:lnTo>
              </a:path>
            </a:pathLst>
          </a:custGeom>
          <a:ln w="11159">
            <a:solidFill>
              <a:srgbClr val="000000"/>
            </a:solidFill>
          </a:ln>
        </p:spPr>
        <p:txBody>
          <a:bodyPr wrap="square" lIns="0" tIns="0" rIns="0" bIns="0" rtlCol="0"/>
          <a:lstStyle/>
          <a:p>
            <a:endParaRPr/>
          </a:p>
        </p:txBody>
      </p:sp>
      <p:sp>
        <p:nvSpPr>
          <p:cNvPr id="31" name="object 31"/>
          <p:cNvSpPr/>
          <p:nvPr/>
        </p:nvSpPr>
        <p:spPr>
          <a:xfrm>
            <a:off x="6516165" y="5622455"/>
            <a:ext cx="810895" cy="0"/>
          </a:xfrm>
          <a:custGeom>
            <a:avLst/>
            <a:gdLst/>
            <a:ahLst/>
            <a:cxnLst/>
            <a:rect l="l" t="t" r="r" b="b"/>
            <a:pathLst>
              <a:path w="810895">
                <a:moveTo>
                  <a:pt x="0" y="0"/>
                </a:moveTo>
                <a:lnTo>
                  <a:pt x="810276" y="0"/>
                </a:lnTo>
              </a:path>
            </a:pathLst>
          </a:custGeom>
          <a:ln w="11159">
            <a:solidFill>
              <a:srgbClr val="000000"/>
            </a:solidFill>
          </a:ln>
        </p:spPr>
        <p:txBody>
          <a:bodyPr wrap="square" lIns="0" tIns="0" rIns="0" bIns="0" rtlCol="0"/>
          <a:lstStyle/>
          <a:p>
            <a:endParaRPr/>
          </a:p>
        </p:txBody>
      </p:sp>
      <p:sp>
        <p:nvSpPr>
          <p:cNvPr id="32" name="object 32"/>
          <p:cNvSpPr txBox="1"/>
          <p:nvPr/>
        </p:nvSpPr>
        <p:spPr>
          <a:xfrm>
            <a:off x="7710176" y="5587417"/>
            <a:ext cx="106680" cy="213360"/>
          </a:xfrm>
          <a:prstGeom prst="rect">
            <a:avLst/>
          </a:prstGeom>
        </p:spPr>
        <p:txBody>
          <a:bodyPr vert="horz" wrap="square" lIns="0" tIns="16510" rIns="0" bIns="0" rtlCol="0">
            <a:spAutoFit/>
          </a:bodyPr>
          <a:lstStyle/>
          <a:p>
            <a:pPr marL="12700">
              <a:lnSpc>
                <a:spcPct val="100000"/>
              </a:lnSpc>
              <a:spcBef>
                <a:spcPts val="130"/>
              </a:spcBef>
            </a:pPr>
            <a:r>
              <a:rPr sz="1200" i="1" spc="35" dirty="0">
                <a:latin typeface="Times New Roman"/>
                <a:cs typeface="Times New Roman"/>
              </a:rPr>
              <a:t>d</a:t>
            </a:r>
            <a:endParaRPr sz="1200">
              <a:latin typeface="Times New Roman"/>
              <a:cs typeface="Times New Roman"/>
            </a:endParaRPr>
          </a:p>
        </p:txBody>
      </p:sp>
      <p:sp>
        <p:nvSpPr>
          <p:cNvPr id="33" name="object 33"/>
          <p:cNvSpPr txBox="1"/>
          <p:nvPr/>
        </p:nvSpPr>
        <p:spPr>
          <a:xfrm>
            <a:off x="4256650" y="5417908"/>
            <a:ext cx="106680" cy="213360"/>
          </a:xfrm>
          <a:prstGeom prst="rect">
            <a:avLst/>
          </a:prstGeom>
        </p:spPr>
        <p:txBody>
          <a:bodyPr vert="horz" wrap="square" lIns="0" tIns="16510" rIns="0" bIns="0" rtlCol="0">
            <a:spAutoFit/>
          </a:bodyPr>
          <a:lstStyle/>
          <a:p>
            <a:pPr marL="12700">
              <a:lnSpc>
                <a:spcPct val="100000"/>
              </a:lnSpc>
              <a:spcBef>
                <a:spcPts val="130"/>
              </a:spcBef>
            </a:pPr>
            <a:r>
              <a:rPr sz="1200" i="1" spc="35" dirty="0">
                <a:latin typeface="Times New Roman"/>
                <a:cs typeface="Times New Roman"/>
              </a:rPr>
              <a:t>d</a:t>
            </a:r>
            <a:endParaRPr sz="1200">
              <a:latin typeface="Times New Roman"/>
              <a:cs typeface="Times New Roman"/>
            </a:endParaRPr>
          </a:p>
        </p:txBody>
      </p:sp>
      <p:sp>
        <p:nvSpPr>
          <p:cNvPr id="34" name="object 34"/>
          <p:cNvSpPr txBox="1"/>
          <p:nvPr/>
        </p:nvSpPr>
        <p:spPr>
          <a:xfrm>
            <a:off x="3759991" y="5587417"/>
            <a:ext cx="97155" cy="213360"/>
          </a:xfrm>
          <a:prstGeom prst="rect">
            <a:avLst/>
          </a:prstGeom>
        </p:spPr>
        <p:txBody>
          <a:bodyPr vert="horz" wrap="square" lIns="0" tIns="16510" rIns="0" bIns="0" rtlCol="0">
            <a:spAutoFit/>
          </a:bodyPr>
          <a:lstStyle/>
          <a:p>
            <a:pPr marL="12700">
              <a:lnSpc>
                <a:spcPct val="100000"/>
              </a:lnSpc>
              <a:spcBef>
                <a:spcPts val="130"/>
              </a:spcBef>
            </a:pPr>
            <a:r>
              <a:rPr sz="1200" i="1" spc="30" dirty="0">
                <a:latin typeface="Times New Roman"/>
                <a:cs typeface="Times New Roman"/>
              </a:rPr>
              <a:t>c</a:t>
            </a:r>
            <a:endParaRPr sz="1200">
              <a:latin typeface="Times New Roman"/>
              <a:cs typeface="Times New Roman"/>
            </a:endParaRPr>
          </a:p>
        </p:txBody>
      </p:sp>
      <p:sp>
        <p:nvSpPr>
          <p:cNvPr id="35" name="object 35"/>
          <p:cNvSpPr txBox="1"/>
          <p:nvPr/>
        </p:nvSpPr>
        <p:spPr>
          <a:xfrm>
            <a:off x="2564843" y="5417908"/>
            <a:ext cx="106680" cy="213360"/>
          </a:xfrm>
          <a:prstGeom prst="rect">
            <a:avLst/>
          </a:prstGeom>
        </p:spPr>
        <p:txBody>
          <a:bodyPr vert="horz" wrap="square" lIns="0" tIns="16510" rIns="0" bIns="0" rtlCol="0">
            <a:spAutoFit/>
          </a:bodyPr>
          <a:lstStyle/>
          <a:p>
            <a:pPr marL="12700">
              <a:lnSpc>
                <a:spcPct val="100000"/>
              </a:lnSpc>
              <a:spcBef>
                <a:spcPts val="130"/>
              </a:spcBef>
            </a:pPr>
            <a:r>
              <a:rPr sz="1200" i="1" spc="35" dirty="0">
                <a:latin typeface="Times New Roman"/>
                <a:cs typeface="Times New Roman"/>
              </a:rPr>
              <a:t>d</a:t>
            </a:r>
            <a:endParaRPr sz="1200">
              <a:latin typeface="Times New Roman"/>
              <a:cs typeface="Times New Roman"/>
            </a:endParaRPr>
          </a:p>
        </p:txBody>
      </p:sp>
      <p:sp>
        <p:nvSpPr>
          <p:cNvPr id="36" name="object 36"/>
          <p:cNvSpPr txBox="1"/>
          <p:nvPr/>
        </p:nvSpPr>
        <p:spPr>
          <a:xfrm>
            <a:off x="2072544" y="5587417"/>
            <a:ext cx="97155" cy="213360"/>
          </a:xfrm>
          <a:prstGeom prst="rect">
            <a:avLst/>
          </a:prstGeom>
        </p:spPr>
        <p:txBody>
          <a:bodyPr vert="horz" wrap="square" lIns="0" tIns="16510" rIns="0" bIns="0" rtlCol="0">
            <a:spAutoFit/>
          </a:bodyPr>
          <a:lstStyle/>
          <a:p>
            <a:pPr marL="12700">
              <a:lnSpc>
                <a:spcPct val="100000"/>
              </a:lnSpc>
              <a:spcBef>
                <a:spcPts val="130"/>
              </a:spcBef>
            </a:pPr>
            <a:r>
              <a:rPr sz="1200" i="1" spc="30" dirty="0">
                <a:latin typeface="Times New Roman"/>
                <a:cs typeface="Times New Roman"/>
              </a:rPr>
              <a:t>c</a:t>
            </a:r>
            <a:endParaRPr sz="1200">
              <a:latin typeface="Times New Roman"/>
              <a:cs typeface="Times New Roman"/>
            </a:endParaRPr>
          </a:p>
        </p:txBody>
      </p:sp>
      <p:sp>
        <p:nvSpPr>
          <p:cNvPr id="37" name="object 37"/>
          <p:cNvSpPr txBox="1"/>
          <p:nvPr/>
        </p:nvSpPr>
        <p:spPr>
          <a:xfrm>
            <a:off x="4131935" y="5239340"/>
            <a:ext cx="148590" cy="347345"/>
          </a:xfrm>
          <a:prstGeom prst="rect">
            <a:avLst/>
          </a:prstGeom>
        </p:spPr>
        <p:txBody>
          <a:bodyPr vert="horz" wrap="square" lIns="0" tIns="13335" rIns="0" bIns="0" rtlCol="0">
            <a:spAutoFit/>
          </a:bodyPr>
          <a:lstStyle/>
          <a:p>
            <a:pPr marL="12700">
              <a:lnSpc>
                <a:spcPct val="100000"/>
              </a:lnSpc>
              <a:spcBef>
                <a:spcPts val="105"/>
              </a:spcBef>
            </a:pPr>
            <a:r>
              <a:rPr sz="2100" i="1" spc="35" dirty="0">
                <a:latin typeface="Times New Roman"/>
                <a:cs typeface="Times New Roman"/>
              </a:rPr>
              <a:t>v</a:t>
            </a:r>
            <a:endParaRPr sz="2100">
              <a:latin typeface="Times New Roman"/>
              <a:cs typeface="Times New Roman"/>
            </a:endParaRPr>
          </a:p>
        </p:txBody>
      </p:sp>
      <p:sp>
        <p:nvSpPr>
          <p:cNvPr id="38" name="object 38"/>
          <p:cNvSpPr txBox="1"/>
          <p:nvPr/>
        </p:nvSpPr>
        <p:spPr>
          <a:xfrm>
            <a:off x="2440178" y="5239340"/>
            <a:ext cx="148590" cy="347345"/>
          </a:xfrm>
          <a:prstGeom prst="rect">
            <a:avLst/>
          </a:prstGeom>
        </p:spPr>
        <p:txBody>
          <a:bodyPr vert="horz" wrap="square" lIns="0" tIns="13335" rIns="0" bIns="0" rtlCol="0">
            <a:spAutoFit/>
          </a:bodyPr>
          <a:lstStyle/>
          <a:p>
            <a:pPr marL="12700">
              <a:lnSpc>
                <a:spcPct val="100000"/>
              </a:lnSpc>
              <a:spcBef>
                <a:spcPts val="105"/>
              </a:spcBef>
            </a:pPr>
            <a:r>
              <a:rPr sz="2100" i="1" spc="35" dirty="0">
                <a:latin typeface="Times New Roman"/>
                <a:cs typeface="Times New Roman"/>
              </a:rPr>
              <a:t>v</a:t>
            </a:r>
            <a:endParaRPr sz="2100">
              <a:latin typeface="Times New Roman"/>
              <a:cs typeface="Times New Roman"/>
            </a:endParaRPr>
          </a:p>
        </p:txBody>
      </p:sp>
      <p:sp>
        <p:nvSpPr>
          <p:cNvPr id="39" name="object 39"/>
          <p:cNvSpPr txBox="1"/>
          <p:nvPr/>
        </p:nvSpPr>
        <p:spPr>
          <a:xfrm>
            <a:off x="7485832" y="5408870"/>
            <a:ext cx="248285" cy="347345"/>
          </a:xfrm>
          <a:prstGeom prst="rect">
            <a:avLst/>
          </a:prstGeom>
        </p:spPr>
        <p:txBody>
          <a:bodyPr vert="horz" wrap="square" lIns="0" tIns="13335" rIns="0" bIns="0" rtlCol="0">
            <a:spAutoFit/>
          </a:bodyPr>
          <a:lstStyle/>
          <a:p>
            <a:pPr marL="12700">
              <a:lnSpc>
                <a:spcPct val="100000"/>
              </a:lnSpc>
              <a:spcBef>
                <a:spcPts val="105"/>
              </a:spcBef>
            </a:pPr>
            <a:r>
              <a:rPr sz="2100" spc="15" dirty="0">
                <a:latin typeface="Symbol"/>
                <a:cs typeface="Symbol"/>
              </a:rPr>
              <a:t></a:t>
            </a:r>
            <a:r>
              <a:rPr sz="2100" spc="-355" dirty="0">
                <a:latin typeface="Times New Roman"/>
                <a:cs typeface="Times New Roman"/>
              </a:rPr>
              <a:t> </a:t>
            </a:r>
            <a:r>
              <a:rPr sz="2100" i="1" spc="35" dirty="0">
                <a:latin typeface="Times New Roman"/>
                <a:cs typeface="Times New Roman"/>
              </a:rPr>
              <a:t>v</a:t>
            </a:r>
            <a:endParaRPr sz="2100">
              <a:latin typeface="Times New Roman"/>
              <a:cs typeface="Times New Roman"/>
            </a:endParaRPr>
          </a:p>
        </p:txBody>
      </p:sp>
      <p:sp>
        <p:nvSpPr>
          <p:cNvPr id="40" name="object 40"/>
          <p:cNvSpPr txBox="1"/>
          <p:nvPr/>
        </p:nvSpPr>
        <p:spPr>
          <a:xfrm>
            <a:off x="7347436" y="5431099"/>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1" name="object 41"/>
          <p:cNvSpPr txBox="1"/>
          <p:nvPr/>
        </p:nvSpPr>
        <p:spPr>
          <a:xfrm>
            <a:off x="7347436" y="5650176"/>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2" name="object 42"/>
          <p:cNvSpPr txBox="1"/>
          <p:nvPr/>
        </p:nvSpPr>
        <p:spPr>
          <a:xfrm>
            <a:off x="7347436" y="5259694"/>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3" name="object 43"/>
          <p:cNvSpPr txBox="1"/>
          <p:nvPr/>
        </p:nvSpPr>
        <p:spPr>
          <a:xfrm>
            <a:off x="6359839" y="5431367"/>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4" name="object 44"/>
          <p:cNvSpPr txBox="1"/>
          <p:nvPr/>
        </p:nvSpPr>
        <p:spPr>
          <a:xfrm>
            <a:off x="6359839" y="5650444"/>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5" name="object 45"/>
          <p:cNvSpPr txBox="1"/>
          <p:nvPr/>
        </p:nvSpPr>
        <p:spPr>
          <a:xfrm>
            <a:off x="6359839" y="5259962"/>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6" name="object 46"/>
          <p:cNvSpPr txBox="1"/>
          <p:nvPr/>
        </p:nvSpPr>
        <p:spPr>
          <a:xfrm>
            <a:off x="4431148" y="5651247"/>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7" name="object 47"/>
          <p:cNvSpPr txBox="1"/>
          <p:nvPr/>
        </p:nvSpPr>
        <p:spPr>
          <a:xfrm>
            <a:off x="4431148" y="5259158"/>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8" name="object 48"/>
          <p:cNvSpPr txBox="1"/>
          <p:nvPr/>
        </p:nvSpPr>
        <p:spPr>
          <a:xfrm>
            <a:off x="3504169" y="5430831"/>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49" name="object 49"/>
          <p:cNvSpPr txBox="1"/>
          <p:nvPr/>
        </p:nvSpPr>
        <p:spPr>
          <a:xfrm>
            <a:off x="3504169" y="5651247"/>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50" name="object 50"/>
          <p:cNvSpPr txBox="1"/>
          <p:nvPr/>
        </p:nvSpPr>
        <p:spPr>
          <a:xfrm>
            <a:off x="3504169" y="5259158"/>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51" name="object 51"/>
          <p:cNvSpPr txBox="1"/>
          <p:nvPr/>
        </p:nvSpPr>
        <p:spPr>
          <a:xfrm>
            <a:off x="2890796" y="5409138"/>
            <a:ext cx="1196975" cy="347345"/>
          </a:xfrm>
          <a:prstGeom prst="rect">
            <a:avLst/>
          </a:prstGeom>
        </p:spPr>
        <p:txBody>
          <a:bodyPr vert="horz" wrap="square" lIns="0" tIns="13335" rIns="0" bIns="0" rtlCol="0">
            <a:spAutoFit/>
          </a:bodyPr>
          <a:lstStyle/>
          <a:p>
            <a:pPr marL="236854" indent="-224154">
              <a:lnSpc>
                <a:spcPct val="100000"/>
              </a:lnSpc>
              <a:spcBef>
                <a:spcPts val="105"/>
              </a:spcBef>
              <a:buFont typeface="Symbol"/>
              <a:buChar char=""/>
              <a:tabLst>
                <a:tab pos="237490" algn="l"/>
                <a:tab pos="759460" algn="l"/>
                <a:tab pos="1031240" algn="l"/>
              </a:tabLst>
            </a:pPr>
            <a:r>
              <a:rPr sz="2100" i="1" spc="45" dirty="0">
                <a:latin typeface="Times New Roman"/>
                <a:cs typeface="Times New Roman"/>
              </a:rPr>
              <a:t>A </a:t>
            </a:r>
            <a:r>
              <a:rPr sz="2100" i="1" spc="-75" dirty="0">
                <a:latin typeface="Times New Roman"/>
                <a:cs typeface="Times New Roman"/>
              </a:rPr>
              <a:t> </a:t>
            </a:r>
            <a:r>
              <a:rPr sz="2100" spc="15" dirty="0">
                <a:latin typeface="Symbol"/>
                <a:cs typeface="Symbol"/>
              </a:rPr>
              <a:t></a:t>
            </a:r>
            <a:r>
              <a:rPr sz="2100" dirty="0">
                <a:latin typeface="Times New Roman"/>
                <a:cs typeface="Times New Roman"/>
              </a:rPr>
              <a:t>	</a:t>
            </a:r>
            <a:r>
              <a:rPr sz="2100" i="1" spc="35" dirty="0">
                <a:latin typeface="Times New Roman"/>
                <a:cs typeface="Times New Roman"/>
              </a:rPr>
              <a:t>v</a:t>
            </a:r>
            <a:r>
              <a:rPr sz="2100" i="1" dirty="0">
                <a:latin typeface="Times New Roman"/>
                <a:cs typeface="Times New Roman"/>
              </a:rPr>
              <a:t>	</a:t>
            </a:r>
            <a:r>
              <a:rPr sz="2100" spc="40" dirty="0">
                <a:latin typeface="Symbol"/>
                <a:cs typeface="Symbol"/>
              </a:rPr>
              <a:t></a:t>
            </a:r>
            <a:endParaRPr sz="2100">
              <a:latin typeface="Symbol"/>
              <a:cs typeface="Symbol"/>
            </a:endParaRPr>
          </a:p>
        </p:txBody>
      </p:sp>
      <p:sp>
        <p:nvSpPr>
          <p:cNvPr id="52" name="object 52"/>
          <p:cNvSpPr txBox="1"/>
          <p:nvPr/>
        </p:nvSpPr>
        <p:spPr>
          <a:xfrm>
            <a:off x="2739391" y="5651247"/>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53" name="object 53"/>
          <p:cNvSpPr txBox="1"/>
          <p:nvPr/>
        </p:nvSpPr>
        <p:spPr>
          <a:xfrm>
            <a:off x="2739391" y="5259158"/>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54" name="object 54"/>
          <p:cNvSpPr txBox="1"/>
          <p:nvPr/>
        </p:nvSpPr>
        <p:spPr>
          <a:xfrm>
            <a:off x="1816841" y="5651247"/>
            <a:ext cx="132080" cy="347345"/>
          </a:xfrm>
          <a:prstGeom prst="rect">
            <a:avLst/>
          </a:prstGeom>
        </p:spPr>
        <p:txBody>
          <a:bodyPr vert="horz" wrap="square" lIns="0" tIns="13335" rIns="0" bIns="0" rtlCol="0">
            <a:spAutoFit/>
          </a:bodyPr>
          <a:lstStyle/>
          <a:p>
            <a:pPr marL="12700">
              <a:lnSpc>
                <a:spcPct val="100000"/>
              </a:lnSpc>
              <a:spcBef>
                <a:spcPts val="105"/>
              </a:spcBef>
            </a:pPr>
            <a:r>
              <a:rPr sz="2100" spc="30" dirty="0">
                <a:latin typeface="Symbol"/>
                <a:cs typeface="Symbol"/>
              </a:rPr>
              <a:t></a:t>
            </a:r>
            <a:endParaRPr sz="2100">
              <a:latin typeface="Symbol"/>
              <a:cs typeface="Symbol"/>
            </a:endParaRPr>
          </a:p>
        </p:txBody>
      </p:sp>
      <p:sp>
        <p:nvSpPr>
          <p:cNvPr id="55" name="object 55"/>
          <p:cNvSpPr txBox="1"/>
          <p:nvPr/>
        </p:nvSpPr>
        <p:spPr>
          <a:xfrm>
            <a:off x="923631" y="5409138"/>
            <a:ext cx="1476375" cy="347345"/>
          </a:xfrm>
          <a:prstGeom prst="rect">
            <a:avLst/>
          </a:prstGeom>
        </p:spPr>
        <p:txBody>
          <a:bodyPr vert="horz" wrap="square" lIns="0" tIns="13335" rIns="0" bIns="0" rtlCol="0">
            <a:spAutoFit/>
          </a:bodyPr>
          <a:lstStyle/>
          <a:p>
            <a:pPr marL="12700">
              <a:lnSpc>
                <a:spcPct val="100000"/>
              </a:lnSpc>
              <a:spcBef>
                <a:spcPts val="105"/>
              </a:spcBef>
              <a:tabLst>
                <a:tab pos="309245" algn="l"/>
                <a:tab pos="1311275" algn="l"/>
              </a:tabLst>
            </a:pPr>
            <a:r>
              <a:rPr sz="2100" i="1" spc="35" dirty="0">
                <a:latin typeface="Times New Roman"/>
                <a:cs typeface="Times New Roman"/>
              </a:rPr>
              <a:t>v	</a:t>
            </a:r>
            <a:r>
              <a:rPr sz="2100" spc="40" dirty="0">
                <a:latin typeface="Symbol"/>
                <a:cs typeface="Symbol"/>
              </a:rPr>
              <a:t></a:t>
            </a:r>
            <a:r>
              <a:rPr sz="2100" spc="150" dirty="0">
                <a:latin typeface="Times New Roman"/>
                <a:cs typeface="Times New Roman"/>
              </a:rPr>
              <a:t> </a:t>
            </a:r>
            <a:r>
              <a:rPr sz="2100" i="1" spc="45" dirty="0">
                <a:latin typeface="Times New Roman"/>
                <a:cs typeface="Times New Roman"/>
              </a:rPr>
              <a:t>A</a:t>
            </a:r>
            <a:r>
              <a:rPr sz="2100" i="1" spc="215" dirty="0">
                <a:latin typeface="Times New Roman"/>
                <a:cs typeface="Times New Roman"/>
              </a:rPr>
              <a:t> </a:t>
            </a:r>
            <a:r>
              <a:rPr sz="2100" spc="215" dirty="0">
                <a:latin typeface="Symbol"/>
                <a:cs typeface="Symbol"/>
              </a:rPr>
              <a:t></a:t>
            </a:r>
            <a:r>
              <a:rPr sz="3150" spc="44" baseline="31746" dirty="0">
                <a:latin typeface="Symbol"/>
                <a:cs typeface="Symbol"/>
              </a:rPr>
              <a:t></a:t>
            </a:r>
            <a:r>
              <a:rPr sz="3150" spc="-465" baseline="31746" dirty="0">
                <a:latin typeface="Times New Roman"/>
                <a:cs typeface="Times New Roman"/>
              </a:rPr>
              <a:t> </a:t>
            </a:r>
            <a:r>
              <a:rPr sz="2100" i="1" spc="35" dirty="0">
                <a:latin typeface="Times New Roman"/>
                <a:cs typeface="Times New Roman"/>
              </a:rPr>
              <a:t>v</a:t>
            </a:r>
            <a:r>
              <a:rPr sz="2100" i="1" dirty="0">
                <a:latin typeface="Times New Roman"/>
                <a:cs typeface="Times New Roman"/>
              </a:rPr>
              <a:t>	</a:t>
            </a:r>
            <a:r>
              <a:rPr sz="2100" spc="40" dirty="0">
                <a:latin typeface="Symbol"/>
                <a:cs typeface="Symbol"/>
              </a:rPr>
              <a:t></a:t>
            </a:r>
            <a:endParaRPr sz="2100">
              <a:latin typeface="Symbol"/>
              <a:cs typeface="Symbol"/>
            </a:endParaRPr>
          </a:p>
        </p:txBody>
      </p:sp>
      <p:sp>
        <p:nvSpPr>
          <p:cNvPr id="56" name="object 56"/>
          <p:cNvSpPr txBox="1"/>
          <p:nvPr/>
        </p:nvSpPr>
        <p:spPr>
          <a:xfrm>
            <a:off x="6842842" y="5618305"/>
            <a:ext cx="163830" cy="347345"/>
          </a:xfrm>
          <a:prstGeom prst="rect">
            <a:avLst/>
          </a:prstGeom>
        </p:spPr>
        <p:txBody>
          <a:bodyPr vert="horz" wrap="square" lIns="0" tIns="13335" rIns="0" bIns="0" rtlCol="0">
            <a:spAutoFit/>
          </a:bodyPr>
          <a:lstStyle/>
          <a:p>
            <a:pPr marL="12700">
              <a:lnSpc>
                <a:spcPct val="100000"/>
              </a:lnSpc>
              <a:spcBef>
                <a:spcPts val="105"/>
              </a:spcBef>
            </a:pPr>
            <a:r>
              <a:rPr sz="2100" spc="35" dirty="0">
                <a:latin typeface="Times New Roman"/>
                <a:cs typeface="Times New Roman"/>
              </a:rPr>
              <a:t>2</a:t>
            </a:r>
            <a:endParaRPr sz="2100">
              <a:latin typeface="Times New Roman"/>
              <a:cs typeface="Times New Roman"/>
            </a:endParaRPr>
          </a:p>
        </p:txBody>
      </p:sp>
      <p:sp>
        <p:nvSpPr>
          <p:cNvPr id="57" name="object 57"/>
          <p:cNvSpPr txBox="1"/>
          <p:nvPr/>
        </p:nvSpPr>
        <p:spPr>
          <a:xfrm>
            <a:off x="4191722" y="5430831"/>
            <a:ext cx="371475" cy="347345"/>
          </a:xfrm>
          <a:prstGeom prst="rect">
            <a:avLst/>
          </a:prstGeom>
        </p:spPr>
        <p:txBody>
          <a:bodyPr vert="horz" wrap="square" lIns="0" tIns="13335" rIns="0" bIns="0" rtlCol="0">
            <a:spAutoFit/>
          </a:bodyPr>
          <a:lstStyle/>
          <a:p>
            <a:pPr marL="12700">
              <a:lnSpc>
                <a:spcPct val="100000"/>
              </a:lnSpc>
              <a:spcBef>
                <a:spcPts val="105"/>
              </a:spcBef>
            </a:pPr>
            <a:r>
              <a:rPr sz="3150" spc="52" baseline="-39682" dirty="0">
                <a:latin typeface="Times New Roman"/>
                <a:cs typeface="Times New Roman"/>
              </a:rPr>
              <a:t>2</a:t>
            </a:r>
            <a:r>
              <a:rPr sz="3150" spc="277" baseline="-39682" dirty="0">
                <a:latin typeface="Times New Roman"/>
                <a:cs typeface="Times New Roman"/>
              </a:rPr>
              <a:t> </a:t>
            </a:r>
            <a:r>
              <a:rPr sz="2100" spc="30" dirty="0">
                <a:latin typeface="Symbol"/>
                <a:cs typeface="Symbol"/>
              </a:rPr>
              <a:t></a:t>
            </a:r>
            <a:endParaRPr sz="2100">
              <a:latin typeface="Symbol"/>
              <a:cs typeface="Symbol"/>
            </a:endParaRPr>
          </a:p>
        </p:txBody>
      </p:sp>
      <p:sp>
        <p:nvSpPr>
          <p:cNvPr id="58" name="object 58"/>
          <p:cNvSpPr txBox="1"/>
          <p:nvPr/>
        </p:nvSpPr>
        <p:spPr>
          <a:xfrm>
            <a:off x="1816841" y="5430831"/>
            <a:ext cx="1054735" cy="347345"/>
          </a:xfrm>
          <a:prstGeom prst="rect">
            <a:avLst/>
          </a:prstGeom>
        </p:spPr>
        <p:txBody>
          <a:bodyPr vert="horz" wrap="square" lIns="0" tIns="13335" rIns="0" bIns="0" rtlCol="0">
            <a:spAutoFit/>
          </a:bodyPr>
          <a:lstStyle/>
          <a:p>
            <a:pPr marL="12700">
              <a:lnSpc>
                <a:spcPct val="100000"/>
              </a:lnSpc>
              <a:spcBef>
                <a:spcPts val="105"/>
              </a:spcBef>
              <a:tabLst>
                <a:tab pos="695325" algn="l"/>
              </a:tabLst>
            </a:pPr>
            <a:r>
              <a:rPr sz="2100" spc="30" dirty="0">
                <a:latin typeface="Symbol"/>
                <a:cs typeface="Symbol"/>
              </a:rPr>
              <a:t></a:t>
            </a:r>
            <a:r>
              <a:rPr sz="2100" spc="30" dirty="0">
                <a:latin typeface="Times New Roman"/>
                <a:cs typeface="Times New Roman"/>
              </a:rPr>
              <a:t>	</a:t>
            </a:r>
            <a:r>
              <a:rPr sz="3150" spc="52" baseline="-39682" dirty="0">
                <a:latin typeface="Times New Roman"/>
                <a:cs typeface="Times New Roman"/>
              </a:rPr>
              <a:t>2</a:t>
            </a:r>
            <a:r>
              <a:rPr sz="3150" spc="277" baseline="-39682" dirty="0">
                <a:latin typeface="Times New Roman"/>
                <a:cs typeface="Times New Roman"/>
              </a:rPr>
              <a:t> </a:t>
            </a:r>
            <a:r>
              <a:rPr sz="2100" spc="30" dirty="0">
                <a:latin typeface="Symbol"/>
                <a:cs typeface="Symbol"/>
              </a:rPr>
              <a:t></a:t>
            </a:r>
            <a:endParaRPr sz="2100" dirty="0">
              <a:latin typeface="Symbol"/>
              <a:cs typeface="Symbol"/>
            </a:endParaRPr>
          </a:p>
        </p:txBody>
      </p:sp>
      <p:sp>
        <p:nvSpPr>
          <p:cNvPr id="59" name="object 59"/>
          <p:cNvSpPr txBox="1"/>
          <p:nvPr/>
        </p:nvSpPr>
        <p:spPr>
          <a:xfrm>
            <a:off x="6543076" y="5240411"/>
            <a:ext cx="767080" cy="347345"/>
          </a:xfrm>
          <a:prstGeom prst="rect">
            <a:avLst/>
          </a:prstGeom>
        </p:spPr>
        <p:txBody>
          <a:bodyPr vert="horz" wrap="square" lIns="0" tIns="13335" rIns="0" bIns="0" rtlCol="0">
            <a:spAutoFit/>
          </a:bodyPr>
          <a:lstStyle/>
          <a:p>
            <a:pPr marL="12700">
              <a:lnSpc>
                <a:spcPct val="100000"/>
              </a:lnSpc>
              <a:spcBef>
                <a:spcPts val="105"/>
              </a:spcBef>
            </a:pPr>
            <a:r>
              <a:rPr sz="2100" i="1" spc="-30" dirty="0">
                <a:latin typeface="Times New Roman"/>
                <a:cs typeface="Times New Roman"/>
              </a:rPr>
              <a:t>A</a:t>
            </a:r>
            <a:r>
              <a:rPr sz="1800" spc="-44" baseline="-23148" dirty="0">
                <a:latin typeface="Times New Roman"/>
                <a:cs typeface="Times New Roman"/>
              </a:rPr>
              <a:t>2 </a:t>
            </a:r>
            <a:r>
              <a:rPr sz="2100" spc="40" dirty="0">
                <a:latin typeface="Symbol"/>
                <a:cs typeface="Symbol"/>
              </a:rPr>
              <a:t></a:t>
            </a:r>
            <a:r>
              <a:rPr sz="2100" spc="-25" dirty="0">
                <a:latin typeface="Times New Roman"/>
                <a:cs typeface="Times New Roman"/>
              </a:rPr>
              <a:t> </a:t>
            </a:r>
            <a:r>
              <a:rPr sz="2100" i="1" spc="-105" dirty="0">
                <a:latin typeface="Times New Roman"/>
                <a:cs typeface="Times New Roman"/>
              </a:rPr>
              <a:t>A</a:t>
            </a:r>
            <a:r>
              <a:rPr sz="1800" spc="-157" baseline="-23148" dirty="0">
                <a:latin typeface="Times New Roman"/>
                <a:cs typeface="Times New Roman"/>
              </a:rPr>
              <a:t>1</a:t>
            </a:r>
            <a:endParaRPr sz="1800" baseline="-23148">
              <a:latin typeface="Times New Roman"/>
              <a:cs typeface="Times New Roman"/>
            </a:endParaRPr>
          </a:p>
        </p:txBody>
      </p:sp>
      <p:sp>
        <p:nvSpPr>
          <p:cNvPr id="60" name="object 60"/>
          <p:cNvSpPr txBox="1"/>
          <p:nvPr/>
        </p:nvSpPr>
        <p:spPr>
          <a:xfrm>
            <a:off x="4599714" y="5323352"/>
            <a:ext cx="1743075" cy="450215"/>
          </a:xfrm>
          <a:prstGeom prst="rect">
            <a:avLst/>
          </a:prstGeom>
        </p:spPr>
        <p:txBody>
          <a:bodyPr vert="horz" wrap="square" lIns="0" tIns="17145" rIns="0" bIns="0" rtlCol="0">
            <a:spAutoFit/>
          </a:bodyPr>
          <a:lstStyle/>
          <a:p>
            <a:pPr marL="12700">
              <a:lnSpc>
                <a:spcPct val="100000"/>
              </a:lnSpc>
              <a:spcBef>
                <a:spcPts val="135"/>
              </a:spcBef>
            </a:pPr>
            <a:r>
              <a:rPr sz="2100" spc="40" dirty="0">
                <a:latin typeface="Symbol"/>
                <a:cs typeface="Symbol"/>
              </a:rPr>
              <a:t></a:t>
            </a:r>
            <a:r>
              <a:rPr sz="2100" spc="-60" dirty="0">
                <a:latin typeface="Times New Roman"/>
                <a:cs typeface="Times New Roman"/>
              </a:rPr>
              <a:t> </a:t>
            </a:r>
            <a:r>
              <a:rPr sz="2750" spc="-70" dirty="0">
                <a:latin typeface="Symbol"/>
                <a:cs typeface="Symbol"/>
              </a:rPr>
              <a:t></a:t>
            </a:r>
            <a:r>
              <a:rPr sz="2100" i="1" spc="-240" dirty="0">
                <a:latin typeface="Times New Roman"/>
                <a:cs typeface="Times New Roman"/>
              </a:rPr>
              <a:t>A</a:t>
            </a:r>
            <a:r>
              <a:rPr sz="1800" spc="52" baseline="-23148" dirty="0">
                <a:latin typeface="Times New Roman"/>
                <a:cs typeface="Times New Roman"/>
              </a:rPr>
              <a:t>1</a:t>
            </a:r>
            <a:r>
              <a:rPr sz="1800" baseline="-23148" dirty="0">
                <a:latin typeface="Times New Roman"/>
                <a:cs typeface="Times New Roman"/>
              </a:rPr>
              <a:t> </a:t>
            </a:r>
            <a:r>
              <a:rPr sz="1800" spc="-172" baseline="-23148" dirty="0">
                <a:latin typeface="Times New Roman"/>
                <a:cs typeface="Times New Roman"/>
              </a:rPr>
              <a:t> </a:t>
            </a:r>
            <a:r>
              <a:rPr sz="2100" spc="40" dirty="0">
                <a:latin typeface="Symbol"/>
                <a:cs typeface="Symbol"/>
              </a:rPr>
              <a:t></a:t>
            </a:r>
            <a:r>
              <a:rPr sz="2100" spc="50" dirty="0">
                <a:latin typeface="Times New Roman"/>
                <a:cs typeface="Times New Roman"/>
              </a:rPr>
              <a:t> </a:t>
            </a:r>
            <a:r>
              <a:rPr sz="2100" i="1" spc="-95" dirty="0">
                <a:latin typeface="Times New Roman"/>
                <a:cs typeface="Times New Roman"/>
              </a:rPr>
              <a:t>A</a:t>
            </a:r>
            <a:r>
              <a:rPr sz="1800" spc="52" baseline="-23148" dirty="0">
                <a:latin typeface="Times New Roman"/>
                <a:cs typeface="Times New Roman"/>
              </a:rPr>
              <a:t>2</a:t>
            </a:r>
            <a:r>
              <a:rPr sz="1800" spc="15" baseline="-23148" dirty="0">
                <a:latin typeface="Times New Roman"/>
                <a:cs typeface="Times New Roman"/>
              </a:rPr>
              <a:t> </a:t>
            </a:r>
            <a:r>
              <a:rPr sz="2750" spc="-114" dirty="0">
                <a:latin typeface="Symbol"/>
                <a:cs typeface="Symbol"/>
              </a:rPr>
              <a:t></a:t>
            </a:r>
            <a:r>
              <a:rPr sz="2100" spc="15" dirty="0">
                <a:latin typeface="Symbol"/>
                <a:cs typeface="Symbol"/>
              </a:rPr>
              <a:t></a:t>
            </a:r>
            <a:r>
              <a:rPr sz="2100" spc="-290" dirty="0">
                <a:latin typeface="Times New Roman"/>
                <a:cs typeface="Times New Roman"/>
              </a:rPr>
              <a:t> </a:t>
            </a:r>
            <a:r>
              <a:rPr sz="2100" i="1" spc="25" dirty="0">
                <a:latin typeface="Times New Roman"/>
                <a:cs typeface="Times New Roman"/>
              </a:rPr>
              <a:t>v</a:t>
            </a:r>
            <a:r>
              <a:rPr sz="1800" i="1" spc="44" baseline="-25462" dirty="0">
                <a:latin typeface="Times New Roman"/>
                <a:cs typeface="Times New Roman"/>
              </a:rPr>
              <a:t>c</a:t>
            </a:r>
            <a:r>
              <a:rPr sz="1800" i="1" baseline="-25462" dirty="0">
                <a:latin typeface="Times New Roman"/>
                <a:cs typeface="Times New Roman"/>
              </a:rPr>
              <a:t> </a:t>
            </a:r>
            <a:r>
              <a:rPr sz="1800" i="1" spc="22" baseline="-25462" dirty="0">
                <a:latin typeface="Times New Roman"/>
                <a:cs typeface="Times New Roman"/>
              </a:rPr>
              <a:t> </a:t>
            </a:r>
            <a:r>
              <a:rPr sz="2100" spc="40" dirty="0">
                <a:latin typeface="Symbol"/>
                <a:cs typeface="Symbol"/>
              </a:rPr>
              <a:t></a:t>
            </a:r>
            <a:endParaRPr sz="2100">
              <a:latin typeface="Symbol"/>
              <a:cs typeface="Symbol"/>
            </a:endParaRPr>
          </a:p>
        </p:txBody>
      </p:sp>
      <p:sp>
        <p:nvSpPr>
          <p:cNvPr id="61" name="object 61"/>
          <p:cNvSpPr txBox="1"/>
          <p:nvPr/>
        </p:nvSpPr>
        <p:spPr>
          <a:xfrm>
            <a:off x="3267168" y="5587355"/>
            <a:ext cx="106680" cy="213360"/>
          </a:xfrm>
          <a:prstGeom prst="rect">
            <a:avLst/>
          </a:prstGeom>
        </p:spPr>
        <p:txBody>
          <a:bodyPr vert="horz" wrap="square" lIns="0" tIns="16510" rIns="0" bIns="0" rtlCol="0">
            <a:spAutoFit/>
          </a:bodyPr>
          <a:lstStyle/>
          <a:p>
            <a:pPr marL="12700">
              <a:lnSpc>
                <a:spcPct val="100000"/>
              </a:lnSpc>
              <a:spcBef>
                <a:spcPts val="130"/>
              </a:spcBef>
            </a:pPr>
            <a:r>
              <a:rPr sz="1200" spc="35" dirty="0">
                <a:latin typeface="Times New Roman"/>
                <a:cs typeface="Times New Roman"/>
              </a:rPr>
              <a:t>2</a:t>
            </a:r>
            <a:endParaRPr sz="1200">
              <a:latin typeface="Times New Roman"/>
              <a:cs typeface="Times New Roman"/>
            </a:endParaRPr>
          </a:p>
        </p:txBody>
      </p:sp>
      <p:sp>
        <p:nvSpPr>
          <p:cNvPr id="62" name="object 62"/>
          <p:cNvSpPr txBox="1"/>
          <p:nvPr/>
        </p:nvSpPr>
        <p:spPr>
          <a:xfrm>
            <a:off x="1045318" y="5587417"/>
            <a:ext cx="653415" cy="213360"/>
          </a:xfrm>
          <a:prstGeom prst="rect">
            <a:avLst/>
          </a:prstGeom>
        </p:spPr>
        <p:txBody>
          <a:bodyPr vert="horz" wrap="square" lIns="0" tIns="16510" rIns="0" bIns="0" rtlCol="0">
            <a:spAutoFit/>
          </a:bodyPr>
          <a:lstStyle/>
          <a:p>
            <a:pPr marL="12700">
              <a:lnSpc>
                <a:spcPct val="100000"/>
              </a:lnSpc>
              <a:spcBef>
                <a:spcPts val="130"/>
              </a:spcBef>
              <a:tabLst>
                <a:tab pos="558800" algn="l"/>
              </a:tabLst>
            </a:pPr>
            <a:r>
              <a:rPr sz="1200" i="1" spc="35" dirty="0">
                <a:latin typeface="Times New Roman"/>
                <a:cs typeface="Times New Roman"/>
              </a:rPr>
              <a:t>o	</a:t>
            </a:r>
            <a:r>
              <a:rPr sz="1200" spc="35" dirty="0">
                <a:latin typeface="Times New Roman"/>
                <a:cs typeface="Times New Roman"/>
              </a:rPr>
              <a:t>1</a:t>
            </a:r>
            <a:endParaRPr sz="1200">
              <a:latin typeface="Times New Roman"/>
              <a:cs typeface="Times New Roman"/>
            </a:endParaRPr>
          </a:p>
        </p:txBody>
      </p:sp>
      <p:sp>
        <p:nvSpPr>
          <p:cNvPr id="63" name="object 63"/>
          <p:cNvSpPr txBox="1"/>
          <p:nvPr/>
        </p:nvSpPr>
        <p:spPr>
          <a:xfrm>
            <a:off x="4688294" y="6185420"/>
            <a:ext cx="2221230" cy="400050"/>
          </a:xfrm>
          <a:prstGeom prst="rect">
            <a:avLst/>
          </a:prstGeom>
          <a:ln w="38100">
            <a:solidFill>
              <a:srgbClr val="006666"/>
            </a:solidFill>
          </a:ln>
        </p:spPr>
        <p:txBody>
          <a:bodyPr vert="horz" wrap="square" lIns="0" tIns="0" rIns="0" bIns="0" rtlCol="0">
            <a:spAutoFit/>
          </a:bodyPr>
          <a:lstStyle/>
          <a:p>
            <a:pPr marL="102235">
              <a:lnSpc>
                <a:spcPct val="100000"/>
              </a:lnSpc>
            </a:pPr>
            <a:r>
              <a:rPr sz="2100" i="1" dirty="0">
                <a:latin typeface="Times New Roman"/>
                <a:cs typeface="Times New Roman"/>
              </a:rPr>
              <a:t>v</a:t>
            </a:r>
            <a:r>
              <a:rPr sz="1800" i="1" baseline="-25462" dirty="0">
                <a:latin typeface="Times New Roman"/>
                <a:cs typeface="Times New Roman"/>
              </a:rPr>
              <a:t>o </a:t>
            </a:r>
            <a:r>
              <a:rPr sz="2100" spc="-5" dirty="0">
                <a:latin typeface="Symbol"/>
                <a:cs typeface="Symbol"/>
              </a:rPr>
              <a:t></a:t>
            </a:r>
            <a:r>
              <a:rPr sz="2100" spc="-5" dirty="0">
                <a:latin typeface="Times New Roman"/>
                <a:cs typeface="Times New Roman"/>
              </a:rPr>
              <a:t> </a:t>
            </a:r>
            <a:r>
              <a:rPr sz="2100" i="1" spc="-80" dirty="0">
                <a:latin typeface="Times New Roman"/>
                <a:cs typeface="Times New Roman"/>
              </a:rPr>
              <a:t>A</a:t>
            </a:r>
            <a:r>
              <a:rPr sz="1800" i="1" spc="-120" baseline="-25462" dirty="0">
                <a:latin typeface="Times New Roman"/>
                <a:cs typeface="Times New Roman"/>
              </a:rPr>
              <a:t>c </a:t>
            </a:r>
            <a:r>
              <a:rPr sz="2100" spc="-5" dirty="0">
                <a:latin typeface="Symbol"/>
                <a:cs typeface="Symbol"/>
              </a:rPr>
              <a:t></a:t>
            </a:r>
            <a:r>
              <a:rPr sz="2100" spc="-5" dirty="0">
                <a:latin typeface="Times New Roman"/>
                <a:cs typeface="Times New Roman"/>
              </a:rPr>
              <a:t> </a:t>
            </a:r>
            <a:r>
              <a:rPr sz="2100" i="1" dirty="0">
                <a:latin typeface="Times New Roman"/>
                <a:cs typeface="Times New Roman"/>
              </a:rPr>
              <a:t>v</a:t>
            </a:r>
            <a:r>
              <a:rPr sz="1800" i="1" baseline="-25462" dirty="0">
                <a:latin typeface="Times New Roman"/>
                <a:cs typeface="Times New Roman"/>
              </a:rPr>
              <a:t>c </a:t>
            </a:r>
            <a:r>
              <a:rPr sz="2100" spc="-5" dirty="0">
                <a:latin typeface="Symbol"/>
                <a:cs typeface="Symbol"/>
              </a:rPr>
              <a:t></a:t>
            </a:r>
            <a:r>
              <a:rPr sz="2100" spc="-5" dirty="0">
                <a:latin typeface="Times New Roman"/>
                <a:cs typeface="Times New Roman"/>
              </a:rPr>
              <a:t> </a:t>
            </a:r>
            <a:r>
              <a:rPr sz="2100" i="1" spc="-65" dirty="0">
                <a:latin typeface="Times New Roman"/>
                <a:cs typeface="Times New Roman"/>
              </a:rPr>
              <a:t>A</a:t>
            </a:r>
            <a:r>
              <a:rPr sz="1800" i="1" spc="-97" baseline="-25462" dirty="0">
                <a:latin typeface="Times New Roman"/>
                <a:cs typeface="Times New Roman"/>
              </a:rPr>
              <a:t>d </a:t>
            </a:r>
            <a:r>
              <a:rPr sz="2100" spc="-5" dirty="0">
                <a:latin typeface="Symbol"/>
                <a:cs typeface="Symbol"/>
              </a:rPr>
              <a:t></a:t>
            </a:r>
            <a:r>
              <a:rPr sz="2100" spc="-430" dirty="0">
                <a:latin typeface="Times New Roman"/>
                <a:cs typeface="Times New Roman"/>
              </a:rPr>
              <a:t> </a:t>
            </a:r>
            <a:r>
              <a:rPr sz="2100" i="1" spc="10" dirty="0">
                <a:latin typeface="Times New Roman"/>
                <a:cs typeface="Times New Roman"/>
              </a:rPr>
              <a:t>v</a:t>
            </a:r>
            <a:r>
              <a:rPr sz="1800" i="1" spc="15" baseline="-25462" dirty="0">
                <a:latin typeface="Times New Roman"/>
                <a:cs typeface="Times New Roman"/>
              </a:rPr>
              <a:t>d</a:t>
            </a:r>
            <a:endParaRPr sz="1800" baseline="-25462">
              <a:latin typeface="Times New Roman"/>
              <a:cs typeface="Times New Roman"/>
            </a:endParaRPr>
          </a:p>
        </p:txBody>
      </p:sp>
      <p:sp>
        <p:nvSpPr>
          <p:cNvPr id="64" name="object 64"/>
          <p:cNvSpPr/>
          <p:nvPr/>
        </p:nvSpPr>
        <p:spPr>
          <a:xfrm>
            <a:off x="843027" y="1777397"/>
            <a:ext cx="2180844" cy="64808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5164853" y="5838093"/>
            <a:ext cx="207645" cy="311150"/>
          </a:xfrm>
          <a:custGeom>
            <a:avLst/>
            <a:gdLst/>
            <a:ahLst/>
            <a:cxnLst/>
            <a:rect l="l" t="t" r="r" b="b"/>
            <a:pathLst>
              <a:path w="207645" h="311150">
                <a:moveTo>
                  <a:pt x="0" y="0"/>
                </a:moveTo>
                <a:lnTo>
                  <a:pt x="207111" y="310667"/>
                </a:lnTo>
              </a:path>
            </a:pathLst>
          </a:custGeom>
          <a:ln w="25400">
            <a:solidFill>
              <a:srgbClr val="000000"/>
            </a:solidFill>
          </a:ln>
        </p:spPr>
        <p:txBody>
          <a:bodyPr wrap="square" lIns="0" tIns="0" rIns="0" bIns="0" rtlCol="0"/>
          <a:lstStyle/>
          <a:p>
            <a:endParaRPr/>
          </a:p>
        </p:txBody>
      </p:sp>
      <p:sp>
        <p:nvSpPr>
          <p:cNvPr id="66" name="object 66"/>
          <p:cNvSpPr/>
          <p:nvPr/>
        </p:nvSpPr>
        <p:spPr>
          <a:xfrm>
            <a:off x="5292713" y="6060706"/>
            <a:ext cx="79375" cy="88265"/>
          </a:xfrm>
          <a:custGeom>
            <a:avLst/>
            <a:gdLst/>
            <a:ahLst/>
            <a:cxnLst/>
            <a:rect l="l" t="t" r="r" b="b"/>
            <a:pathLst>
              <a:path w="79375" h="88264">
                <a:moveTo>
                  <a:pt x="73977" y="0"/>
                </a:moveTo>
                <a:lnTo>
                  <a:pt x="79260" y="88061"/>
                </a:lnTo>
                <a:lnTo>
                  <a:pt x="0" y="49314"/>
                </a:lnTo>
              </a:path>
            </a:pathLst>
          </a:custGeom>
          <a:ln w="25400">
            <a:solidFill>
              <a:srgbClr val="000000"/>
            </a:solidFill>
          </a:ln>
        </p:spPr>
        <p:txBody>
          <a:bodyPr wrap="square" lIns="0" tIns="0" rIns="0" bIns="0" rtlCol="0"/>
          <a:lstStyle/>
          <a:p>
            <a:endParaRPr/>
          </a:p>
        </p:txBody>
      </p:sp>
      <p:sp>
        <p:nvSpPr>
          <p:cNvPr id="67" name="object 67"/>
          <p:cNvSpPr/>
          <p:nvPr/>
        </p:nvSpPr>
        <p:spPr>
          <a:xfrm>
            <a:off x="6291723" y="5828043"/>
            <a:ext cx="169545" cy="329565"/>
          </a:xfrm>
          <a:custGeom>
            <a:avLst/>
            <a:gdLst/>
            <a:ahLst/>
            <a:cxnLst/>
            <a:rect l="l" t="t" r="r" b="b"/>
            <a:pathLst>
              <a:path w="169545" h="329564">
                <a:moveTo>
                  <a:pt x="169367" y="0"/>
                </a:moveTo>
                <a:lnTo>
                  <a:pt x="0" y="329336"/>
                </a:lnTo>
              </a:path>
            </a:pathLst>
          </a:custGeom>
          <a:ln w="25400">
            <a:solidFill>
              <a:srgbClr val="000000"/>
            </a:solidFill>
          </a:ln>
        </p:spPr>
        <p:txBody>
          <a:bodyPr wrap="square" lIns="0" tIns="0" rIns="0" bIns="0" rtlCol="0"/>
          <a:lstStyle/>
          <a:p>
            <a:endParaRPr/>
          </a:p>
        </p:txBody>
      </p:sp>
      <p:sp>
        <p:nvSpPr>
          <p:cNvPr id="68" name="object 68"/>
          <p:cNvSpPr/>
          <p:nvPr/>
        </p:nvSpPr>
        <p:spPr>
          <a:xfrm>
            <a:off x="6287039" y="6069284"/>
            <a:ext cx="79375" cy="88265"/>
          </a:xfrm>
          <a:custGeom>
            <a:avLst/>
            <a:gdLst/>
            <a:ahLst/>
            <a:cxnLst/>
            <a:rect l="l" t="t" r="r" b="b"/>
            <a:pathLst>
              <a:path w="79375" h="88264">
                <a:moveTo>
                  <a:pt x="79057" y="40652"/>
                </a:moveTo>
                <a:lnTo>
                  <a:pt x="4686" y="88087"/>
                </a:lnTo>
                <a:lnTo>
                  <a:pt x="0" y="0"/>
                </a:lnTo>
              </a:path>
            </a:pathLst>
          </a:custGeom>
          <a:ln w="25400">
            <a:solidFill>
              <a:srgbClr val="000000"/>
            </a:solidFill>
          </a:ln>
        </p:spPr>
        <p:txBody>
          <a:bodyPr wrap="square" lIns="0" tIns="0" rIns="0" bIns="0" rtlCol="0"/>
          <a:lstStyle/>
          <a:p>
            <a:endParaRPr/>
          </a:p>
        </p:txBody>
      </p:sp>
      <p:sp>
        <p:nvSpPr>
          <p:cNvPr id="69" name="object 69"/>
          <p:cNvSpPr/>
          <p:nvPr/>
        </p:nvSpPr>
        <p:spPr>
          <a:xfrm>
            <a:off x="8272476" y="3009434"/>
            <a:ext cx="268605" cy="0"/>
          </a:xfrm>
          <a:custGeom>
            <a:avLst/>
            <a:gdLst/>
            <a:ahLst/>
            <a:cxnLst/>
            <a:rect l="l" t="t" r="r" b="b"/>
            <a:pathLst>
              <a:path w="268604">
                <a:moveTo>
                  <a:pt x="0" y="0"/>
                </a:moveTo>
                <a:lnTo>
                  <a:pt x="268483" y="0"/>
                </a:lnTo>
              </a:path>
            </a:pathLst>
          </a:custGeom>
          <a:ln w="11211">
            <a:solidFill>
              <a:srgbClr val="000000"/>
            </a:solidFill>
          </a:ln>
        </p:spPr>
        <p:txBody>
          <a:bodyPr wrap="square" lIns="0" tIns="0" rIns="0" bIns="0" rtlCol="0"/>
          <a:lstStyle/>
          <a:p>
            <a:endParaRPr/>
          </a:p>
        </p:txBody>
      </p:sp>
      <p:sp>
        <p:nvSpPr>
          <p:cNvPr id="70" name="object 70"/>
          <p:cNvSpPr txBox="1"/>
          <p:nvPr/>
        </p:nvSpPr>
        <p:spPr>
          <a:xfrm>
            <a:off x="8305776" y="3525059"/>
            <a:ext cx="281305" cy="549910"/>
          </a:xfrm>
          <a:prstGeom prst="rect">
            <a:avLst/>
          </a:prstGeom>
        </p:spPr>
        <p:txBody>
          <a:bodyPr vert="horz" wrap="square" lIns="0" tIns="17145" rIns="0" bIns="0" rtlCol="0">
            <a:spAutoFit/>
          </a:bodyPr>
          <a:lstStyle/>
          <a:p>
            <a:pPr marR="5080" algn="ctr">
              <a:lnSpc>
                <a:spcPct val="100000"/>
              </a:lnSpc>
              <a:spcBef>
                <a:spcPts val="135"/>
              </a:spcBef>
            </a:pPr>
            <a:r>
              <a:rPr sz="1200" i="1" u="sng" spc="5" dirty="0">
                <a:uFill>
                  <a:solidFill>
                    <a:srgbClr val="000000"/>
                  </a:solidFill>
                </a:uFill>
                <a:latin typeface="Times New Roman"/>
                <a:cs typeface="Times New Roman"/>
              </a:rPr>
              <a:t> </a:t>
            </a:r>
            <a:r>
              <a:rPr sz="1200" i="1" spc="5" dirty="0">
                <a:latin typeface="Times New Roman"/>
                <a:cs typeface="Times New Roman"/>
              </a:rPr>
              <a:t>  </a:t>
            </a:r>
            <a:r>
              <a:rPr sz="1200" i="1" spc="40" dirty="0">
                <a:latin typeface="Times New Roman"/>
                <a:cs typeface="Times New Roman"/>
              </a:rPr>
              <a:t> </a:t>
            </a:r>
            <a:r>
              <a:rPr sz="1200" i="1" u="sng" spc="145" dirty="0">
                <a:uFill>
                  <a:solidFill>
                    <a:srgbClr val="000000"/>
                  </a:solidFill>
                </a:uFill>
                <a:latin typeface="Times New Roman"/>
                <a:cs typeface="Times New Roman"/>
              </a:rPr>
              <a:t> </a:t>
            </a:r>
            <a:endParaRPr sz="1200" dirty="0">
              <a:latin typeface="Times New Roman"/>
              <a:cs typeface="Times New Roman"/>
            </a:endParaRPr>
          </a:p>
          <a:p>
            <a:pPr algn="ctr">
              <a:lnSpc>
                <a:spcPct val="100000"/>
              </a:lnSpc>
              <a:spcBef>
                <a:spcPts val="125"/>
              </a:spcBef>
            </a:pPr>
            <a:r>
              <a:rPr sz="2100" spc="-5" dirty="0">
                <a:latin typeface="Times New Roman"/>
                <a:cs typeface="Times New Roman"/>
              </a:rPr>
              <a:t>2</a:t>
            </a:r>
            <a:endParaRPr sz="2100" dirty="0">
              <a:latin typeface="Times New Roman"/>
              <a:cs typeface="Times New Roman"/>
            </a:endParaRPr>
          </a:p>
        </p:txBody>
      </p:sp>
      <p:sp>
        <p:nvSpPr>
          <p:cNvPr id="71" name="object 71"/>
          <p:cNvSpPr txBox="1"/>
          <p:nvPr/>
        </p:nvSpPr>
        <p:spPr>
          <a:xfrm>
            <a:off x="8406427" y="2803965"/>
            <a:ext cx="90805" cy="213995"/>
          </a:xfrm>
          <a:prstGeom prst="rect">
            <a:avLst/>
          </a:prstGeom>
        </p:spPr>
        <p:txBody>
          <a:bodyPr vert="horz" wrap="square" lIns="0" tIns="17145" rIns="0" bIns="0" rtlCol="0">
            <a:spAutoFit/>
          </a:bodyPr>
          <a:lstStyle/>
          <a:p>
            <a:pPr>
              <a:lnSpc>
                <a:spcPct val="100000"/>
              </a:lnSpc>
              <a:spcBef>
                <a:spcPts val="135"/>
              </a:spcBef>
            </a:pPr>
            <a:r>
              <a:rPr sz="1200" i="1" spc="10" dirty="0">
                <a:latin typeface="Times New Roman"/>
                <a:cs typeface="Times New Roman"/>
              </a:rPr>
              <a:t>d</a:t>
            </a:r>
            <a:endParaRPr sz="1200">
              <a:latin typeface="Times New Roman"/>
              <a:cs typeface="Times New Roman"/>
            </a:endParaRPr>
          </a:p>
        </p:txBody>
      </p:sp>
      <p:sp>
        <p:nvSpPr>
          <p:cNvPr id="72" name="object 72"/>
          <p:cNvSpPr txBox="1"/>
          <p:nvPr/>
        </p:nvSpPr>
        <p:spPr>
          <a:xfrm>
            <a:off x="8319790" y="2987183"/>
            <a:ext cx="290809" cy="704679"/>
          </a:xfrm>
          <a:prstGeom prst="rect">
            <a:avLst/>
          </a:prstGeom>
        </p:spPr>
        <p:txBody>
          <a:bodyPr vert="horz" wrap="square" lIns="0" tIns="32384" rIns="0" bIns="0" rtlCol="0">
            <a:spAutoFit/>
          </a:bodyPr>
          <a:lstStyle/>
          <a:p>
            <a:pPr marL="24130">
              <a:lnSpc>
                <a:spcPct val="100000"/>
              </a:lnSpc>
              <a:spcBef>
                <a:spcPts val="254"/>
              </a:spcBef>
            </a:pPr>
            <a:r>
              <a:rPr sz="2100" spc="-5" dirty="0">
                <a:latin typeface="Times New Roman"/>
                <a:cs typeface="Times New Roman"/>
              </a:rPr>
              <a:t>2</a:t>
            </a:r>
            <a:endParaRPr sz="2100" dirty="0">
              <a:latin typeface="Times New Roman"/>
              <a:cs typeface="Times New Roman"/>
            </a:endParaRPr>
          </a:p>
          <a:p>
            <a:pPr>
              <a:lnSpc>
                <a:spcPct val="100000"/>
              </a:lnSpc>
              <a:spcBef>
                <a:spcPts val="165"/>
              </a:spcBef>
            </a:pPr>
            <a:r>
              <a:rPr sz="2100" i="1" spc="-5" dirty="0">
                <a:latin typeface="Times New Roman"/>
                <a:cs typeface="Times New Roman"/>
              </a:rPr>
              <a:t>v</a:t>
            </a:r>
            <a:r>
              <a:rPr lang="tr-TR" sz="2100" i="1" spc="-5" baseline="-25000" dirty="0">
                <a:latin typeface="Times New Roman"/>
                <a:cs typeface="Times New Roman"/>
              </a:rPr>
              <a:t>d</a:t>
            </a:r>
            <a:endParaRPr sz="2100" baseline="-25000" dirty="0">
              <a:latin typeface="Times New Roman"/>
              <a:cs typeface="Times New Roman"/>
            </a:endParaRPr>
          </a:p>
        </p:txBody>
      </p:sp>
      <p:sp>
        <p:nvSpPr>
          <p:cNvPr id="73" name="object 73"/>
          <p:cNvSpPr txBox="1"/>
          <p:nvPr/>
        </p:nvSpPr>
        <p:spPr>
          <a:xfrm>
            <a:off x="8286224" y="2624563"/>
            <a:ext cx="131445" cy="348615"/>
          </a:xfrm>
          <a:prstGeom prst="rect">
            <a:avLst/>
          </a:prstGeom>
        </p:spPr>
        <p:txBody>
          <a:bodyPr vert="horz" wrap="square" lIns="0" tIns="14604" rIns="0" bIns="0" rtlCol="0">
            <a:spAutoFit/>
          </a:bodyPr>
          <a:lstStyle/>
          <a:p>
            <a:pPr>
              <a:lnSpc>
                <a:spcPct val="100000"/>
              </a:lnSpc>
              <a:spcBef>
                <a:spcPts val="114"/>
              </a:spcBef>
            </a:pPr>
            <a:r>
              <a:rPr sz="2100" i="1" spc="-5" dirty="0">
                <a:latin typeface="Times New Roman"/>
                <a:cs typeface="Times New Roman"/>
              </a:rPr>
              <a:t>v</a:t>
            </a:r>
            <a:endParaRPr sz="2100">
              <a:latin typeface="Times New Roman"/>
              <a:cs typeface="Times New Roman"/>
            </a:endParaRPr>
          </a:p>
        </p:txBody>
      </p:sp>
      <p:sp>
        <p:nvSpPr>
          <p:cNvPr id="74" name="object 74"/>
          <p:cNvSpPr txBox="1"/>
          <p:nvPr/>
        </p:nvSpPr>
        <p:spPr>
          <a:xfrm>
            <a:off x="7354600" y="3516029"/>
            <a:ext cx="910590" cy="348615"/>
          </a:xfrm>
          <a:prstGeom prst="rect">
            <a:avLst/>
          </a:prstGeom>
        </p:spPr>
        <p:txBody>
          <a:bodyPr vert="horz" wrap="square" lIns="0" tIns="14604" rIns="0" bIns="0" rtlCol="0">
            <a:spAutoFit/>
          </a:bodyPr>
          <a:lstStyle/>
          <a:p>
            <a:pPr>
              <a:lnSpc>
                <a:spcPct val="100000"/>
              </a:lnSpc>
              <a:spcBef>
                <a:spcPts val="114"/>
              </a:spcBef>
            </a:pPr>
            <a:r>
              <a:rPr sz="2100" i="1" spc="10" dirty="0">
                <a:latin typeface="Times New Roman"/>
                <a:cs typeface="Times New Roman"/>
              </a:rPr>
              <a:t>v</a:t>
            </a:r>
            <a:r>
              <a:rPr sz="1800" spc="15" baseline="-25462" dirty="0">
                <a:latin typeface="Times New Roman"/>
                <a:cs typeface="Times New Roman"/>
              </a:rPr>
              <a:t>2 </a:t>
            </a:r>
            <a:r>
              <a:rPr sz="2100" spc="-5" dirty="0">
                <a:latin typeface="Symbol"/>
                <a:cs typeface="Symbol"/>
              </a:rPr>
              <a:t></a:t>
            </a:r>
            <a:r>
              <a:rPr sz="2100" spc="-5" dirty="0">
                <a:latin typeface="Times New Roman"/>
                <a:cs typeface="Times New Roman"/>
              </a:rPr>
              <a:t> </a:t>
            </a:r>
            <a:r>
              <a:rPr sz="2100" i="1" spc="-5" dirty="0">
                <a:latin typeface="Times New Roman"/>
                <a:cs typeface="Times New Roman"/>
              </a:rPr>
              <a:t>v</a:t>
            </a:r>
            <a:r>
              <a:rPr sz="1800" i="1" spc="-7" baseline="-25462" dirty="0">
                <a:latin typeface="Times New Roman"/>
                <a:cs typeface="Times New Roman"/>
              </a:rPr>
              <a:t>c</a:t>
            </a:r>
            <a:r>
              <a:rPr sz="1800" i="1" spc="330" baseline="-25462" dirty="0">
                <a:latin typeface="Times New Roman"/>
                <a:cs typeface="Times New Roman"/>
              </a:rPr>
              <a:t> </a:t>
            </a:r>
            <a:r>
              <a:rPr sz="2100" spc="-5" dirty="0">
                <a:latin typeface="Symbol"/>
                <a:cs typeface="Symbol"/>
              </a:rPr>
              <a:t></a:t>
            </a:r>
            <a:endParaRPr sz="2100">
              <a:latin typeface="Symbol"/>
              <a:cs typeface="Symbol"/>
            </a:endParaRPr>
          </a:p>
        </p:txBody>
      </p:sp>
      <p:sp>
        <p:nvSpPr>
          <p:cNvPr id="75" name="object 75"/>
          <p:cNvSpPr txBox="1"/>
          <p:nvPr/>
        </p:nvSpPr>
        <p:spPr>
          <a:xfrm>
            <a:off x="7354600" y="2794891"/>
            <a:ext cx="881380" cy="348615"/>
          </a:xfrm>
          <a:prstGeom prst="rect">
            <a:avLst/>
          </a:prstGeom>
        </p:spPr>
        <p:txBody>
          <a:bodyPr vert="horz" wrap="square" lIns="0" tIns="14604" rIns="0" bIns="0" rtlCol="0">
            <a:spAutoFit/>
          </a:bodyPr>
          <a:lstStyle/>
          <a:p>
            <a:pPr>
              <a:lnSpc>
                <a:spcPct val="100000"/>
              </a:lnSpc>
              <a:spcBef>
                <a:spcPts val="114"/>
              </a:spcBef>
            </a:pPr>
            <a:r>
              <a:rPr sz="2100" i="1" spc="-60" dirty="0">
                <a:latin typeface="Times New Roman"/>
                <a:cs typeface="Times New Roman"/>
              </a:rPr>
              <a:t>v</a:t>
            </a:r>
            <a:r>
              <a:rPr sz="1800" spc="-89" baseline="-25462" dirty="0">
                <a:latin typeface="Times New Roman"/>
                <a:cs typeface="Times New Roman"/>
              </a:rPr>
              <a:t>1 </a:t>
            </a:r>
            <a:r>
              <a:rPr sz="2100" spc="-5" dirty="0">
                <a:latin typeface="Symbol"/>
                <a:cs typeface="Symbol"/>
              </a:rPr>
              <a:t></a:t>
            </a:r>
            <a:r>
              <a:rPr sz="2100" spc="-5" dirty="0">
                <a:latin typeface="Times New Roman"/>
                <a:cs typeface="Times New Roman"/>
              </a:rPr>
              <a:t> </a:t>
            </a:r>
            <a:r>
              <a:rPr sz="2100" i="1" spc="-5" dirty="0">
                <a:latin typeface="Times New Roman"/>
                <a:cs typeface="Times New Roman"/>
              </a:rPr>
              <a:t>v</a:t>
            </a:r>
            <a:r>
              <a:rPr sz="1800" i="1" spc="-7" baseline="-25462" dirty="0">
                <a:latin typeface="Times New Roman"/>
                <a:cs typeface="Times New Roman"/>
              </a:rPr>
              <a:t>c</a:t>
            </a:r>
            <a:r>
              <a:rPr sz="1800" i="1" spc="37" baseline="-25462" dirty="0">
                <a:latin typeface="Times New Roman"/>
                <a:cs typeface="Times New Roman"/>
              </a:rPr>
              <a:t> </a:t>
            </a:r>
            <a:r>
              <a:rPr sz="2100" spc="-5" dirty="0">
                <a:latin typeface="Symbol"/>
                <a:cs typeface="Symbol"/>
              </a:rPr>
              <a:t></a:t>
            </a:r>
            <a:endParaRPr sz="2100" dirty="0">
              <a:latin typeface="Symbol"/>
              <a:cs typeface="Symbol"/>
            </a:endParaRPr>
          </a:p>
        </p:txBody>
      </p:sp>
      <p:sp>
        <p:nvSpPr>
          <p:cNvPr id="76" name="object 76"/>
          <p:cNvSpPr/>
          <p:nvPr/>
        </p:nvSpPr>
        <p:spPr>
          <a:xfrm>
            <a:off x="7252081" y="2636647"/>
            <a:ext cx="1443355" cy="1435100"/>
          </a:xfrm>
          <a:custGeom>
            <a:avLst/>
            <a:gdLst/>
            <a:ahLst/>
            <a:cxnLst/>
            <a:rect l="l" t="t" r="r" b="b"/>
            <a:pathLst>
              <a:path w="1443354" h="1435100">
                <a:moveTo>
                  <a:pt x="0" y="0"/>
                </a:moveTo>
                <a:lnTo>
                  <a:pt x="1443037" y="0"/>
                </a:lnTo>
                <a:lnTo>
                  <a:pt x="1443037" y="1435100"/>
                </a:lnTo>
                <a:lnTo>
                  <a:pt x="0" y="1435100"/>
                </a:lnTo>
                <a:lnTo>
                  <a:pt x="0" y="0"/>
                </a:lnTo>
                <a:close/>
              </a:path>
            </a:pathLst>
          </a:custGeom>
          <a:ln w="38100">
            <a:solidFill>
              <a:srgbClr val="006666"/>
            </a:solidFill>
          </a:ln>
        </p:spPr>
        <p:txBody>
          <a:bodyPr wrap="square" lIns="0" tIns="0" rIns="0" bIns="0" rtlCol="0"/>
          <a:lstStyle/>
          <a:p>
            <a:endParaRPr/>
          </a:p>
        </p:txBody>
      </p:sp>
      <p:sp>
        <p:nvSpPr>
          <p:cNvPr id="77" name="object 77"/>
          <p:cNvSpPr/>
          <p:nvPr/>
        </p:nvSpPr>
        <p:spPr>
          <a:xfrm>
            <a:off x="6430944" y="3175281"/>
            <a:ext cx="643255" cy="351790"/>
          </a:xfrm>
          <a:custGeom>
            <a:avLst/>
            <a:gdLst/>
            <a:ahLst/>
            <a:cxnLst/>
            <a:rect l="l" t="t" r="r" b="b"/>
            <a:pathLst>
              <a:path w="643254" h="351789">
                <a:moveTo>
                  <a:pt x="175844" y="0"/>
                </a:moveTo>
                <a:lnTo>
                  <a:pt x="0" y="175844"/>
                </a:lnTo>
                <a:lnTo>
                  <a:pt x="175844" y="351688"/>
                </a:lnTo>
                <a:lnTo>
                  <a:pt x="175844" y="263766"/>
                </a:lnTo>
                <a:lnTo>
                  <a:pt x="555167" y="263766"/>
                </a:lnTo>
                <a:lnTo>
                  <a:pt x="643089" y="175844"/>
                </a:lnTo>
                <a:lnTo>
                  <a:pt x="555167" y="87922"/>
                </a:lnTo>
                <a:lnTo>
                  <a:pt x="175844" y="87922"/>
                </a:lnTo>
                <a:lnTo>
                  <a:pt x="175844" y="0"/>
                </a:lnTo>
                <a:close/>
              </a:path>
              <a:path w="643254" h="351789">
                <a:moveTo>
                  <a:pt x="555167" y="263766"/>
                </a:moveTo>
                <a:lnTo>
                  <a:pt x="467245" y="263766"/>
                </a:lnTo>
                <a:lnTo>
                  <a:pt x="467245" y="351688"/>
                </a:lnTo>
                <a:lnTo>
                  <a:pt x="555167" y="263766"/>
                </a:lnTo>
                <a:close/>
              </a:path>
              <a:path w="643254" h="351789">
                <a:moveTo>
                  <a:pt x="467245" y="0"/>
                </a:moveTo>
                <a:lnTo>
                  <a:pt x="467245" y="87922"/>
                </a:lnTo>
                <a:lnTo>
                  <a:pt x="555167" y="87922"/>
                </a:lnTo>
                <a:lnTo>
                  <a:pt x="467245" y="0"/>
                </a:lnTo>
                <a:close/>
              </a:path>
            </a:pathLst>
          </a:custGeom>
          <a:solidFill>
            <a:srgbClr val="4F81BD"/>
          </a:solidFill>
        </p:spPr>
        <p:txBody>
          <a:bodyPr wrap="square" lIns="0" tIns="0" rIns="0" bIns="0" rtlCol="0"/>
          <a:lstStyle/>
          <a:p>
            <a:endParaRPr/>
          </a:p>
        </p:txBody>
      </p:sp>
      <p:sp>
        <p:nvSpPr>
          <p:cNvPr id="78" name="object 78"/>
          <p:cNvSpPr/>
          <p:nvPr/>
        </p:nvSpPr>
        <p:spPr>
          <a:xfrm>
            <a:off x="6430944" y="3175281"/>
            <a:ext cx="643255" cy="351790"/>
          </a:xfrm>
          <a:custGeom>
            <a:avLst/>
            <a:gdLst/>
            <a:ahLst/>
            <a:cxnLst/>
            <a:rect l="l" t="t" r="r" b="b"/>
            <a:pathLst>
              <a:path w="643254" h="351789">
                <a:moveTo>
                  <a:pt x="0" y="175844"/>
                </a:moveTo>
                <a:lnTo>
                  <a:pt x="175844" y="0"/>
                </a:lnTo>
                <a:lnTo>
                  <a:pt x="175844" y="87922"/>
                </a:lnTo>
                <a:lnTo>
                  <a:pt x="467245" y="87922"/>
                </a:lnTo>
                <a:lnTo>
                  <a:pt x="467245" y="0"/>
                </a:lnTo>
                <a:lnTo>
                  <a:pt x="643089" y="175844"/>
                </a:lnTo>
                <a:lnTo>
                  <a:pt x="467245" y="351688"/>
                </a:lnTo>
                <a:lnTo>
                  <a:pt x="467245" y="263766"/>
                </a:lnTo>
                <a:lnTo>
                  <a:pt x="175844" y="263766"/>
                </a:lnTo>
                <a:lnTo>
                  <a:pt x="175844" y="351688"/>
                </a:lnTo>
                <a:lnTo>
                  <a:pt x="0" y="175844"/>
                </a:lnTo>
                <a:close/>
              </a:path>
            </a:pathLst>
          </a:custGeom>
          <a:ln w="25399">
            <a:solidFill>
              <a:srgbClr val="385D8A"/>
            </a:solidFill>
          </a:ln>
        </p:spPr>
        <p:txBody>
          <a:bodyPr wrap="square" lIns="0" tIns="0" rIns="0" bIns="0" rtlCol="0"/>
          <a:lstStyle/>
          <a:p>
            <a:endParaRPr/>
          </a:p>
        </p:txBody>
      </p:sp>
      <p:sp>
        <p:nvSpPr>
          <p:cNvPr id="80" name="object 23">
            <a:extLst>
              <a:ext uri="{FF2B5EF4-FFF2-40B4-BE49-F238E27FC236}">
                <a16:creationId xmlns:a16="http://schemas.microsoft.com/office/drawing/2014/main" id="{57C04FC3-7E03-4F24-866C-BB28082F56BF}"/>
              </a:ext>
            </a:extLst>
          </p:cNvPr>
          <p:cNvSpPr/>
          <p:nvPr/>
        </p:nvSpPr>
        <p:spPr>
          <a:xfrm>
            <a:off x="8341995" y="3733800"/>
            <a:ext cx="268605" cy="0"/>
          </a:xfrm>
          <a:custGeom>
            <a:avLst/>
            <a:gdLst/>
            <a:ahLst/>
            <a:cxnLst/>
            <a:rect l="l" t="t" r="r" b="b"/>
            <a:pathLst>
              <a:path w="268604">
                <a:moveTo>
                  <a:pt x="0" y="0"/>
                </a:moveTo>
                <a:lnTo>
                  <a:pt x="268483" y="0"/>
                </a:lnTo>
              </a:path>
            </a:pathLst>
          </a:custGeom>
          <a:ln w="11214">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536" y="203199"/>
            <a:ext cx="8133397" cy="750847"/>
          </a:xfrm>
          <a:prstGeom prst="rect">
            <a:avLst/>
          </a:prstGeom>
        </p:spPr>
        <p:txBody>
          <a:bodyPr vert="horz" wrap="square" lIns="0" tIns="12065" rIns="0" bIns="0" rtlCol="0">
            <a:spAutoFit/>
          </a:bodyPr>
          <a:lstStyle/>
          <a:p>
            <a:pPr marL="138430" marR="5080" indent="-125095">
              <a:lnSpc>
                <a:spcPct val="100000"/>
              </a:lnSpc>
              <a:spcBef>
                <a:spcPts val="95"/>
              </a:spcBef>
            </a:pPr>
            <a:r>
              <a:rPr sz="2400" spc="-15" dirty="0">
                <a:latin typeface="Comic Sans MS" panose="030F0702030302020204" pitchFamily="66" charset="0"/>
              </a:rPr>
              <a:t>Differential </a:t>
            </a:r>
            <a:r>
              <a:rPr sz="2400" spc="-5" dirty="0">
                <a:latin typeface="Comic Sans MS" panose="030F0702030302020204" pitchFamily="66" charset="0"/>
              </a:rPr>
              <a:t>and common-mode </a:t>
            </a:r>
            <a:r>
              <a:rPr sz="2400" spc="-15" dirty="0">
                <a:latin typeface="Comic Sans MS" panose="030F0702030302020204" pitchFamily="66" charset="0"/>
              </a:rPr>
              <a:t>signal/gain </a:t>
            </a:r>
            <a:r>
              <a:rPr sz="2400" spc="-5" dirty="0">
                <a:latin typeface="Comic Sans MS" panose="030F0702030302020204" pitchFamily="66" charset="0"/>
              </a:rPr>
              <a:t>is an  </a:t>
            </a:r>
            <a:r>
              <a:rPr sz="2400" spc="-15" dirty="0">
                <a:latin typeface="Comic Sans MS" panose="030F0702030302020204" pitchFamily="66" charset="0"/>
              </a:rPr>
              <a:t>alternative </a:t>
            </a:r>
            <a:r>
              <a:rPr sz="2400" spc="-35" dirty="0">
                <a:latin typeface="Comic Sans MS" panose="030F0702030302020204" pitchFamily="66" charset="0"/>
              </a:rPr>
              <a:t>way </a:t>
            </a:r>
            <a:r>
              <a:rPr sz="2400" spc="-5" dirty="0">
                <a:latin typeface="Comic Sans MS" panose="030F0702030302020204" pitchFamily="66" charset="0"/>
              </a:rPr>
              <a:t>of finding the </a:t>
            </a:r>
            <a:r>
              <a:rPr sz="2400" spc="-30" dirty="0">
                <a:latin typeface="Comic Sans MS" panose="030F0702030302020204" pitchFamily="66" charset="0"/>
              </a:rPr>
              <a:t>system</a:t>
            </a:r>
            <a:r>
              <a:rPr sz="2400" spc="85" dirty="0">
                <a:latin typeface="Comic Sans MS" panose="030F0702030302020204" pitchFamily="66" charset="0"/>
              </a:rPr>
              <a:t> </a:t>
            </a:r>
            <a:r>
              <a:rPr sz="2400" spc="-10" dirty="0">
                <a:latin typeface="Comic Sans MS" panose="030F0702030302020204" pitchFamily="66" charset="0"/>
              </a:rPr>
              <a:t>response</a:t>
            </a:r>
          </a:p>
        </p:txBody>
      </p:sp>
      <p:sp>
        <p:nvSpPr>
          <p:cNvPr id="4" name="object 4"/>
          <p:cNvSpPr/>
          <p:nvPr/>
        </p:nvSpPr>
        <p:spPr>
          <a:xfrm>
            <a:off x="3517337" y="2998217"/>
            <a:ext cx="670560" cy="0"/>
          </a:xfrm>
          <a:custGeom>
            <a:avLst/>
            <a:gdLst/>
            <a:ahLst/>
            <a:cxnLst/>
            <a:rect l="l" t="t" r="r" b="b"/>
            <a:pathLst>
              <a:path w="670560">
                <a:moveTo>
                  <a:pt x="0" y="0"/>
                </a:moveTo>
                <a:lnTo>
                  <a:pt x="670070" y="0"/>
                </a:lnTo>
              </a:path>
            </a:pathLst>
          </a:custGeom>
          <a:ln w="10380">
            <a:solidFill>
              <a:srgbClr val="000000"/>
            </a:solidFill>
          </a:ln>
        </p:spPr>
        <p:txBody>
          <a:bodyPr wrap="square" lIns="0" tIns="0" rIns="0" bIns="0" rtlCol="0"/>
          <a:lstStyle/>
          <a:p>
            <a:endParaRPr/>
          </a:p>
        </p:txBody>
      </p:sp>
      <p:sp>
        <p:nvSpPr>
          <p:cNvPr id="5" name="object 5"/>
          <p:cNvSpPr/>
          <p:nvPr/>
        </p:nvSpPr>
        <p:spPr>
          <a:xfrm>
            <a:off x="5192514" y="2998217"/>
            <a:ext cx="765810" cy="0"/>
          </a:xfrm>
          <a:custGeom>
            <a:avLst/>
            <a:gdLst/>
            <a:ahLst/>
            <a:cxnLst/>
            <a:rect l="l" t="t" r="r" b="b"/>
            <a:pathLst>
              <a:path w="765810">
                <a:moveTo>
                  <a:pt x="0" y="0"/>
                </a:moveTo>
                <a:lnTo>
                  <a:pt x="765406" y="0"/>
                </a:lnTo>
              </a:path>
            </a:pathLst>
          </a:custGeom>
          <a:ln w="10380">
            <a:solidFill>
              <a:srgbClr val="000000"/>
            </a:solidFill>
          </a:ln>
        </p:spPr>
        <p:txBody>
          <a:bodyPr wrap="square" lIns="0" tIns="0" rIns="0" bIns="0" rtlCol="0"/>
          <a:lstStyle/>
          <a:p>
            <a:endParaRPr/>
          </a:p>
        </p:txBody>
      </p:sp>
      <p:sp>
        <p:nvSpPr>
          <p:cNvPr id="6" name="object 6"/>
          <p:cNvSpPr txBox="1"/>
          <p:nvPr/>
        </p:nvSpPr>
        <p:spPr>
          <a:xfrm>
            <a:off x="3778271" y="2992686"/>
            <a:ext cx="156210" cy="324485"/>
          </a:xfrm>
          <a:prstGeom prst="rect">
            <a:avLst/>
          </a:prstGeom>
        </p:spPr>
        <p:txBody>
          <a:bodyPr vert="horz" wrap="square" lIns="0" tIns="13970" rIns="0" bIns="0" rtlCol="0">
            <a:spAutoFit/>
          </a:bodyPr>
          <a:lstStyle/>
          <a:p>
            <a:pPr marL="12700">
              <a:lnSpc>
                <a:spcPct val="100000"/>
              </a:lnSpc>
              <a:spcBef>
                <a:spcPts val="110"/>
              </a:spcBef>
            </a:pPr>
            <a:r>
              <a:rPr sz="1950" spc="50" dirty="0">
                <a:latin typeface="Times New Roman"/>
                <a:cs typeface="Times New Roman"/>
              </a:rPr>
              <a:t>2</a:t>
            </a:r>
            <a:endParaRPr sz="1950">
              <a:latin typeface="Times New Roman"/>
              <a:cs typeface="Times New Roman"/>
            </a:endParaRPr>
          </a:p>
        </p:txBody>
      </p:sp>
      <p:sp>
        <p:nvSpPr>
          <p:cNvPr id="7" name="object 7"/>
          <p:cNvSpPr txBox="1"/>
          <p:nvPr/>
        </p:nvSpPr>
        <p:spPr>
          <a:xfrm>
            <a:off x="3619134" y="2807167"/>
            <a:ext cx="542290" cy="200025"/>
          </a:xfrm>
          <a:prstGeom prst="rect">
            <a:avLst/>
          </a:prstGeom>
        </p:spPr>
        <p:txBody>
          <a:bodyPr vert="horz" wrap="square" lIns="0" tIns="12065" rIns="0" bIns="0" rtlCol="0">
            <a:spAutoFit/>
          </a:bodyPr>
          <a:lstStyle/>
          <a:p>
            <a:pPr marL="12700">
              <a:lnSpc>
                <a:spcPct val="100000"/>
              </a:lnSpc>
              <a:spcBef>
                <a:spcPts val="95"/>
              </a:spcBef>
              <a:tabLst>
                <a:tab pos="452755" algn="l"/>
              </a:tabLst>
            </a:pPr>
            <a:r>
              <a:rPr sz="1150" spc="25" dirty="0">
                <a:latin typeface="Times New Roman"/>
                <a:cs typeface="Times New Roman"/>
              </a:rPr>
              <a:t>1	2</a:t>
            </a:r>
            <a:endParaRPr sz="1150">
              <a:latin typeface="Times New Roman"/>
              <a:cs typeface="Times New Roman"/>
            </a:endParaRPr>
          </a:p>
        </p:txBody>
      </p:sp>
      <p:sp>
        <p:nvSpPr>
          <p:cNvPr id="8" name="object 8"/>
          <p:cNvSpPr txBox="1"/>
          <p:nvPr/>
        </p:nvSpPr>
        <p:spPr>
          <a:xfrm>
            <a:off x="4648619" y="2798032"/>
            <a:ext cx="185420" cy="324485"/>
          </a:xfrm>
          <a:prstGeom prst="rect">
            <a:avLst/>
          </a:prstGeom>
        </p:spPr>
        <p:txBody>
          <a:bodyPr vert="horz" wrap="square" lIns="0" tIns="13970" rIns="0" bIns="0" rtlCol="0">
            <a:spAutoFit/>
          </a:bodyPr>
          <a:lstStyle/>
          <a:p>
            <a:pPr marL="12700">
              <a:lnSpc>
                <a:spcPct val="100000"/>
              </a:lnSpc>
              <a:spcBef>
                <a:spcPts val="110"/>
              </a:spcBef>
            </a:pPr>
            <a:r>
              <a:rPr sz="1950" i="1" spc="65" dirty="0">
                <a:latin typeface="Times New Roman"/>
                <a:cs typeface="Times New Roman"/>
              </a:rPr>
              <a:t>A</a:t>
            </a:r>
            <a:endParaRPr sz="1950">
              <a:latin typeface="Times New Roman"/>
              <a:cs typeface="Times New Roman"/>
            </a:endParaRPr>
          </a:p>
        </p:txBody>
      </p:sp>
      <p:sp>
        <p:nvSpPr>
          <p:cNvPr id="9" name="object 9"/>
          <p:cNvSpPr txBox="1"/>
          <p:nvPr/>
        </p:nvSpPr>
        <p:spPr>
          <a:xfrm>
            <a:off x="4791692" y="2964200"/>
            <a:ext cx="102235" cy="200025"/>
          </a:xfrm>
          <a:prstGeom prst="rect">
            <a:avLst/>
          </a:prstGeom>
        </p:spPr>
        <p:txBody>
          <a:bodyPr vert="horz" wrap="square" lIns="0" tIns="12065" rIns="0" bIns="0" rtlCol="0">
            <a:spAutoFit/>
          </a:bodyPr>
          <a:lstStyle/>
          <a:p>
            <a:pPr marL="12700">
              <a:lnSpc>
                <a:spcPct val="100000"/>
              </a:lnSpc>
              <a:spcBef>
                <a:spcPts val="95"/>
              </a:spcBef>
            </a:pPr>
            <a:r>
              <a:rPr sz="1150" i="1" spc="25" dirty="0">
                <a:latin typeface="Times New Roman"/>
                <a:cs typeface="Times New Roman"/>
              </a:rPr>
              <a:t>d</a:t>
            </a:r>
            <a:endParaRPr sz="1150">
              <a:latin typeface="Times New Roman"/>
              <a:cs typeface="Times New Roman"/>
            </a:endParaRPr>
          </a:p>
        </p:txBody>
      </p:sp>
      <p:sp>
        <p:nvSpPr>
          <p:cNvPr id="10" name="object 10"/>
          <p:cNvSpPr txBox="1"/>
          <p:nvPr/>
        </p:nvSpPr>
        <p:spPr>
          <a:xfrm>
            <a:off x="3138341" y="2964200"/>
            <a:ext cx="93345" cy="200025"/>
          </a:xfrm>
          <a:prstGeom prst="rect">
            <a:avLst/>
          </a:prstGeom>
        </p:spPr>
        <p:txBody>
          <a:bodyPr vert="horz" wrap="square" lIns="0" tIns="12065" rIns="0" bIns="0" rtlCol="0">
            <a:spAutoFit/>
          </a:bodyPr>
          <a:lstStyle/>
          <a:p>
            <a:pPr marL="12700">
              <a:lnSpc>
                <a:spcPct val="100000"/>
              </a:lnSpc>
              <a:spcBef>
                <a:spcPts val="95"/>
              </a:spcBef>
            </a:pPr>
            <a:r>
              <a:rPr sz="1150" i="1" spc="20" dirty="0">
                <a:latin typeface="Times New Roman"/>
                <a:cs typeface="Times New Roman"/>
              </a:rPr>
              <a:t>c</a:t>
            </a:r>
            <a:endParaRPr sz="1150">
              <a:latin typeface="Times New Roman"/>
              <a:cs typeface="Times New Roman"/>
            </a:endParaRPr>
          </a:p>
        </p:txBody>
      </p:sp>
      <p:sp>
        <p:nvSpPr>
          <p:cNvPr id="11" name="object 11"/>
          <p:cNvSpPr txBox="1"/>
          <p:nvPr/>
        </p:nvSpPr>
        <p:spPr>
          <a:xfrm>
            <a:off x="3518184" y="2641052"/>
            <a:ext cx="565150" cy="324485"/>
          </a:xfrm>
          <a:prstGeom prst="rect">
            <a:avLst/>
          </a:prstGeom>
        </p:spPr>
        <p:txBody>
          <a:bodyPr vert="horz" wrap="square" lIns="0" tIns="13970" rIns="0" bIns="0" rtlCol="0">
            <a:spAutoFit/>
          </a:bodyPr>
          <a:lstStyle/>
          <a:p>
            <a:pPr marL="12700">
              <a:lnSpc>
                <a:spcPct val="100000"/>
              </a:lnSpc>
              <a:spcBef>
                <a:spcPts val="110"/>
              </a:spcBef>
            </a:pPr>
            <a:r>
              <a:rPr sz="1950" i="1" spc="45" dirty="0">
                <a:latin typeface="Times New Roman"/>
                <a:cs typeface="Times New Roman"/>
              </a:rPr>
              <a:t>v </a:t>
            </a:r>
            <a:r>
              <a:rPr sz="1950" spc="55" dirty="0">
                <a:latin typeface="Symbol"/>
                <a:cs typeface="Symbol"/>
              </a:rPr>
              <a:t></a:t>
            </a:r>
            <a:r>
              <a:rPr sz="1950" spc="-350" dirty="0">
                <a:latin typeface="Times New Roman"/>
                <a:cs typeface="Times New Roman"/>
              </a:rPr>
              <a:t> </a:t>
            </a:r>
            <a:r>
              <a:rPr sz="1950" i="1" spc="45" dirty="0">
                <a:latin typeface="Times New Roman"/>
                <a:cs typeface="Times New Roman"/>
              </a:rPr>
              <a:t>v</a:t>
            </a:r>
            <a:endParaRPr sz="1950">
              <a:latin typeface="Times New Roman"/>
              <a:cs typeface="Times New Roman"/>
            </a:endParaRPr>
          </a:p>
        </p:txBody>
      </p:sp>
      <p:sp>
        <p:nvSpPr>
          <p:cNvPr id="12" name="object 12"/>
          <p:cNvSpPr txBox="1"/>
          <p:nvPr/>
        </p:nvSpPr>
        <p:spPr>
          <a:xfrm>
            <a:off x="3023178" y="2798032"/>
            <a:ext cx="442595" cy="324485"/>
          </a:xfrm>
          <a:prstGeom prst="rect">
            <a:avLst/>
          </a:prstGeom>
        </p:spPr>
        <p:txBody>
          <a:bodyPr vert="horz" wrap="square" lIns="0" tIns="13970" rIns="0" bIns="0" rtlCol="0">
            <a:spAutoFit/>
          </a:bodyPr>
          <a:lstStyle/>
          <a:p>
            <a:pPr marL="12700">
              <a:lnSpc>
                <a:spcPct val="100000"/>
              </a:lnSpc>
              <a:spcBef>
                <a:spcPts val="110"/>
              </a:spcBef>
              <a:tabLst>
                <a:tab pos="285750" algn="l"/>
              </a:tabLst>
            </a:pPr>
            <a:r>
              <a:rPr sz="1950" i="1" spc="45" dirty="0">
                <a:latin typeface="Times New Roman"/>
                <a:cs typeface="Times New Roman"/>
              </a:rPr>
              <a:t>v	</a:t>
            </a:r>
            <a:r>
              <a:rPr sz="1950" spc="55" dirty="0">
                <a:latin typeface="Symbol"/>
                <a:cs typeface="Symbol"/>
              </a:rPr>
              <a:t></a:t>
            </a:r>
            <a:endParaRPr sz="1950">
              <a:latin typeface="Symbol"/>
              <a:cs typeface="Symbol"/>
            </a:endParaRPr>
          </a:p>
        </p:txBody>
      </p:sp>
      <p:sp>
        <p:nvSpPr>
          <p:cNvPr id="13" name="object 13"/>
          <p:cNvSpPr txBox="1"/>
          <p:nvPr/>
        </p:nvSpPr>
        <p:spPr>
          <a:xfrm>
            <a:off x="4690981" y="2180579"/>
            <a:ext cx="1252855" cy="1136650"/>
          </a:xfrm>
          <a:prstGeom prst="rect">
            <a:avLst/>
          </a:prstGeom>
        </p:spPr>
        <p:txBody>
          <a:bodyPr vert="horz" wrap="square" lIns="0" tIns="94615" rIns="0" bIns="0" rtlCol="0">
            <a:spAutoFit/>
          </a:bodyPr>
          <a:lstStyle/>
          <a:p>
            <a:pPr marL="12700">
              <a:lnSpc>
                <a:spcPct val="100000"/>
              </a:lnSpc>
              <a:spcBef>
                <a:spcPts val="745"/>
              </a:spcBef>
            </a:pPr>
            <a:r>
              <a:rPr sz="1950" i="1" spc="-35" dirty="0">
                <a:latin typeface="Times New Roman"/>
                <a:cs typeface="Times New Roman"/>
              </a:rPr>
              <a:t>A</a:t>
            </a:r>
            <a:r>
              <a:rPr sz="1725" i="1" spc="-52" baseline="-24154" dirty="0">
                <a:latin typeface="Times New Roman"/>
                <a:cs typeface="Times New Roman"/>
              </a:rPr>
              <a:t>c   </a:t>
            </a:r>
            <a:r>
              <a:rPr sz="1950" spc="55" dirty="0">
                <a:latin typeface="Symbol"/>
                <a:cs typeface="Symbol"/>
              </a:rPr>
              <a:t></a:t>
            </a:r>
            <a:r>
              <a:rPr sz="1950" spc="55" dirty="0">
                <a:latin typeface="Times New Roman"/>
                <a:cs typeface="Times New Roman"/>
              </a:rPr>
              <a:t> </a:t>
            </a:r>
            <a:r>
              <a:rPr sz="1950" i="1" spc="-90" dirty="0">
                <a:latin typeface="Times New Roman"/>
                <a:cs typeface="Times New Roman"/>
              </a:rPr>
              <a:t>A</a:t>
            </a:r>
            <a:r>
              <a:rPr sz="1725" spc="-135" baseline="-24154" dirty="0">
                <a:latin typeface="Times New Roman"/>
                <a:cs typeface="Times New Roman"/>
              </a:rPr>
              <a:t>1  </a:t>
            </a:r>
            <a:r>
              <a:rPr sz="1950" spc="55" dirty="0">
                <a:latin typeface="Symbol"/>
                <a:cs typeface="Symbol"/>
              </a:rPr>
              <a:t></a:t>
            </a:r>
            <a:r>
              <a:rPr sz="1950" spc="90" dirty="0">
                <a:latin typeface="Times New Roman"/>
                <a:cs typeface="Times New Roman"/>
              </a:rPr>
              <a:t> </a:t>
            </a:r>
            <a:r>
              <a:rPr sz="1950" i="1" spc="-25" dirty="0">
                <a:latin typeface="Times New Roman"/>
                <a:cs typeface="Times New Roman"/>
              </a:rPr>
              <a:t>A</a:t>
            </a:r>
            <a:r>
              <a:rPr sz="1725" spc="-37" baseline="-24154" dirty="0">
                <a:latin typeface="Times New Roman"/>
                <a:cs typeface="Times New Roman"/>
              </a:rPr>
              <a:t>2</a:t>
            </a:r>
            <a:endParaRPr sz="1725" baseline="-24154">
              <a:latin typeface="Times New Roman"/>
              <a:cs typeface="Times New Roman"/>
            </a:endParaRPr>
          </a:p>
          <a:p>
            <a:pPr marL="292735">
              <a:lnSpc>
                <a:spcPct val="100000"/>
              </a:lnSpc>
              <a:spcBef>
                <a:spcPts val="650"/>
              </a:spcBef>
            </a:pPr>
            <a:r>
              <a:rPr sz="2925" spc="82" baseline="-35612" dirty="0">
                <a:latin typeface="Symbol"/>
                <a:cs typeface="Symbol"/>
              </a:rPr>
              <a:t></a:t>
            </a:r>
            <a:r>
              <a:rPr sz="2925" spc="82" baseline="-35612" dirty="0">
                <a:latin typeface="Times New Roman"/>
                <a:cs typeface="Times New Roman"/>
              </a:rPr>
              <a:t>  </a:t>
            </a:r>
            <a:r>
              <a:rPr sz="1950" i="1" spc="-25" dirty="0">
                <a:latin typeface="Times New Roman"/>
                <a:cs typeface="Times New Roman"/>
              </a:rPr>
              <a:t>A</a:t>
            </a:r>
            <a:r>
              <a:rPr sz="1725" spc="-37" baseline="-24154" dirty="0">
                <a:latin typeface="Times New Roman"/>
                <a:cs typeface="Times New Roman"/>
              </a:rPr>
              <a:t>2  </a:t>
            </a:r>
            <a:r>
              <a:rPr sz="1950" spc="55" dirty="0">
                <a:latin typeface="Symbol"/>
                <a:cs typeface="Symbol"/>
              </a:rPr>
              <a:t></a:t>
            </a:r>
            <a:r>
              <a:rPr sz="1950" spc="-320" dirty="0">
                <a:latin typeface="Times New Roman"/>
                <a:cs typeface="Times New Roman"/>
              </a:rPr>
              <a:t> </a:t>
            </a:r>
            <a:r>
              <a:rPr sz="1950" i="1" spc="-90" dirty="0">
                <a:latin typeface="Times New Roman"/>
                <a:cs typeface="Times New Roman"/>
              </a:rPr>
              <a:t>A</a:t>
            </a:r>
            <a:r>
              <a:rPr sz="1725" spc="-135" baseline="-24154" dirty="0">
                <a:latin typeface="Times New Roman"/>
                <a:cs typeface="Times New Roman"/>
              </a:rPr>
              <a:t>1</a:t>
            </a:r>
            <a:endParaRPr sz="1725" baseline="-24154">
              <a:latin typeface="Times New Roman"/>
              <a:cs typeface="Times New Roman"/>
            </a:endParaRPr>
          </a:p>
          <a:p>
            <a:pPr marL="822960">
              <a:lnSpc>
                <a:spcPct val="100000"/>
              </a:lnSpc>
              <a:spcBef>
                <a:spcPts val="430"/>
              </a:spcBef>
            </a:pPr>
            <a:r>
              <a:rPr sz="1950" spc="50" dirty="0">
                <a:latin typeface="Times New Roman"/>
                <a:cs typeface="Times New Roman"/>
              </a:rPr>
              <a:t>2</a:t>
            </a:r>
            <a:endParaRPr sz="1950">
              <a:latin typeface="Times New Roman"/>
              <a:cs typeface="Times New Roman"/>
            </a:endParaRPr>
          </a:p>
        </p:txBody>
      </p:sp>
      <p:sp>
        <p:nvSpPr>
          <p:cNvPr id="14" name="object 14"/>
          <p:cNvSpPr txBox="1"/>
          <p:nvPr/>
        </p:nvSpPr>
        <p:spPr>
          <a:xfrm>
            <a:off x="3023178" y="2261311"/>
            <a:ext cx="1148715" cy="324485"/>
          </a:xfrm>
          <a:prstGeom prst="rect">
            <a:avLst/>
          </a:prstGeom>
        </p:spPr>
        <p:txBody>
          <a:bodyPr vert="horz" wrap="square" lIns="0" tIns="13970" rIns="0" bIns="0" rtlCol="0">
            <a:spAutoFit/>
          </a:bodyPr>
          <a:lstStyle/>
          <a:p>
            <a:pPr marL="12700">
              <a:lnSpc>
                <a:spcPct val="100000"/>
              </a:lnSpc>
              <a:spcBef>
                <a:spcPts val="110"/>
              </a:spcBef>
            </a:pPr>
            <a:r>
              <a:rPr sz="1950" i="1" spc="40" dirty="0">
                <a:latin typeface="Times New Roman"/>
                <a:cs typeface="Times New Roman"/>
              </a:rPr>
              <a:t>v</a:t>
            </a:r>
            <a:r>
              <a:rPr sz="1725" i="1" spc="60" baseline="-24154" dirty="0">
                <a:latin typeface="Times New Roman"/>
                <a:cs typeface="Times New Roman"/>
              </a:rPr>
              <a:t>d </a:t>
            </a:r>
            <a:r>
              <a:rPr sz="1950" spc="55" dirty="0">
                <a:latin typeface="Symbol"/>
                <a:cs typeface="Symbol"/>
              </a:rPr>
              <a:t></a:t>
            </a:r>
            <a:r>
              <a:rPr sz="1950" spc="55" dirty="0">
                <a:latin typeface="Times New Roman"/>
                <a:cs typeface="Times New Roman"/>
              </a:rPr>
              <a:t> </a:t>
            </a:r>
            <a:r>
              <a:rPr sz="1950" i="1" spc="40" dirty="0">
                <a:latin typeface="Times New Roman"/>
                <a:cs typeface="Times New Roman"/>
              </a:rPr>
              <a:t>v</a:t>
            </a:r>
            <a:r>
              <a:rPr sz="1725" spc="60" baseline="-24154" dirty="0">
                <a:latin typeface="Times New Roman"/>
                <a:cs typeface="Times New Roman"/>
              </a:rPr>
              <a:t>2 </a:t>
            </a:r>
            <a:r>
              <a:rPr sz="1950" spc="55" dirty="0">
                <a:latin typeface="Symbol"/>
                <a:cs typeface="Symbol"/>
              </a:rPr>
              <a:t></a:t>
            </a:r>
            <a:r>
              <a:rPr sz="1950" spc="-295" dirty="0">
                <a:latin typeface="Times New Roman"/>
                <a:cs typeface="Times New Roman"/>
              </a:rPr>
              <a:t> </a:t>
            </a:r>
            <a:r>
              <a:rPr sz="1950" i="1" spc="-30" dirty="0">
                <a:latin typeface="Times New Roman"/>
                <a:cs typeface="Times New Roman"/>
              </a:rPr>
              <a:t>v</a:t>
            </a:r>
            <a:r>
              <a:rPr sz="1725" spc="-44" baseline="-24154" dirty="0">
                <a:latin typeface="Times New Roman"/>
                <a:cs typeface="Times New Roman"/>
              </a:rPr>
              <a:t>1</a:t>
            </a:r>
            <a:endParaRPr sz="1725" baseline="-24154">
              <a:latin typeface="Times New Roman"/>
              <a:cs typeface="Times New Roman"/>
            </a:endParaRPr>
          </a:p>
        </p:txBody>
      </p:sp>
      <p:sp>
        <p:nvSpPr>
          <p:cNvPr id="15" name="object 15"/>
          <p:cNvSpPr/>
          <p:nvPr/>
        </p:nvSpPr>
        <p:spPr>
          <a:xfrm>
            <a:off x="2935135" y="2274150"/>
            <a:ext cx="3268979" cy="1038225"/>
          </a:xfrm>
          <a:custGeom>
            <a:avLst/>
            <a:gdLst/>
            <a:ahLst/>
            <a:cxnLst/>
            <a:rect l="l" t="t" r="r" b="b"/>
            <a:pathLst>
              <a:path w="3268979" h="1038225">
                <a:moveTo>
                  <a:pt x="0" y="0"/>
                </a:moveTo>
                <a:lnTo>
                  <a:pt x="3268662" y="0"/>
                </a:lnTo>
                <a:lnTo>
                  <a:pt x="3268662" y="1038225"/>
                </a:lnTo>
                <a:lnTo>
                  <a:pt x="0" y="1038225"/>
                </a:lnTo>
                <a:lnTo>
                  <a:pt x="0" y="0"/>
                </a:lnTo>
                <a:close/>
              </a:path>
            </a:pathLst>
          </a:custGeom>
          <a:ln w="38100">
            <a:solidFill>
              <a:srgbClr val="006666"/>
            </a:solidFill>
          </a:ln>
        </p:spPr>
        <p:txBody>
          <a:bodyPr wrap="square" lIns="0" tIns="0" rIns="0" bIns="0" rtlCol="0"/>
          <a:lstStyle/>
          <a:p>
            <a:endParaRPr/>
          </a:p>
        </p:txBody>
      </p:sp>
      <p:sp>
        <p:nvSpPr>
          <p:cNvPr id="16" name="object 16"/>
          <p:cNvSpPr txBox="1"/>
          <p:nvPr/>
        </p:nvSpPr>
        <p:spPr>
          <a:xfrm>
            <a:off x="200926" y="3349434"/>
            <a:ext cx="2094230" cy="401955"/>
          </a:xfrm>
          <a:prstGeom prst="rect">
            <a:avLst/>
          </a:prstGeom>
          <a:ln w="38100">
            <a:solidFill>
              <a:srgbClr val="006666"/>
            </a:solidFill>
          </a:ln>
        </p:spPr>
        <p:txBody>
          <a:bodyPr vert="horz" wrap="square" lIns="0" tIns="635" rIns="0" bIns="0" rtlCol="0">
            <a:spAutoFit/>
          </a:bodyPr>
          <a:lstStyle/>
          <a:p>
            <a:pPr marL="38100">
              <a:lnSpc>
                <a:spcPct val="100000"/>
              </a:lnSpc>
              <a:spcBef>
                <a:spcPts val="5"/>
              </a:spcBef>
            </a:pPr>
            <a:r>
              <a:rPr sz="2100" i="1" spc="45" dirty="0">
                <a:latin typeface="Times New Roman"/>
                <a:cs typeface="Times New Roman"/>
              </a:rPr>
              <a:t>v</a:t>
            </a:r>
            <a:r>
              <a:rPr sz="1800" i="1" spc="67" baseline="-25462" dirty="0">
                <a:latin typeface="Times New Roman"/>
                <a:cs typeface="Times New Roman"/>
              </a:rPr>
              <a:t>o </a:t>
            </a:r>
            <a:r>
              <a:rPr sz="2100" spc="65" dirty="0">
                <a:latin typeface="Symbol"/>
                <a:cs typeface="Symbol"/>
              </a:rPr>
              <a:t></a:t>
            </a:r>
            <a:r>
              <a:rPr sz="2100" spc="65" dirty="0">
                <a:latin typeface="Times New Roman"/>
                <a:cs typeface="Times New Roman"/>
              </a:rPr>
              <a:t> </a:t>
            </a:r>
            <a:r>
              <a:rPr sz="2100" i="1" spc="-85" dirty="0">
                <a:latin typeface="Times New Roman"/>
                <a:cs typeface="Times New Roman"/>
              </a:rPr>
              <a:t>A</a:t>
            </a:r>
            <a:r>
              <a:rPr sz="1800" spc="-127" baseline="-25462" dirty="0">
                <a:latin typeface="Times New Roman"/>
                <a:cs typeface="Times New Roman"/>
              </a:rPr>
              <a:t>1 </a:t>
            </a:r>
            <a:r>
              <a:rPr sz="2100" spc="30" dirty="0">
                <a:latin typeface="Symbol"/>
                <a:cs typeface="Symbol"/>
              </a:rPr>
              <a:t></a:t>
            </a:r>
            <a:r>
              <a:rPr sz="2100" spc="30" dirty="0">
                <a:latin typeface="Times New Roman"/>
                <a:cs typeface="Times New Roman"/>
              </a:rPr>
              <a:t> </a:t>
            </a:r>
            <a:r>
              <a:rPr sz="2100" i="1" spc="-15" dirty="0">
                <a:latin typeface="Times New Roman"/>
                <a:cs typeface="Times New Roman"/>
              </a:rPr>
              <a:t>v</a:t>
            </a:r>
            <a:r>
              <a:rPr sz="1800" spc="-22" baseline="-25462" dirty="0">
                <a:latin typeface="Times New Roman"/>
                <a:cs typeface="Times New Roman"/>
              </a:rPr>
              <a:t>1 </a:t>
            </a:r>
            <a:r>
              <a:rPr sz="2100" spc="65" dirty="0">
                <a:latin typeface="Symbol"/>
                <a:cs typeface="Symbol"/>
              </a:rPr>
              <a:t></a:t>
            </a:r>
            <a:r>
              <a:rPr sz="2100" spc="65" dirty="0">
                <a:latin typeface="Times New Roman"/>
                <a:cs typeface="Times New Roman"/>
              </a:rPr>
              <a:t> </a:t>
            </a:r>
            <a:r>
              <a:rPr sz="2100" i="1" spc="-15" dirty="0">
                <a:latin typeface="Times New Roman"/>
                <a:cs typeface="Times New Roman"/>
              </a:rPr>
              <a:t>A</a:t>
            </a:r>
            <a:r>
              <a:rPr sz="1800" spc="-22" baseline="-25462" dirty="0">
                <a:latin typeface="Times New Roman"/>
                <a:cs typeface="Times New Roman"/>
              </a:rPr>
              <a:t>2 </a:t>
            </a:r>
            <a:r>
              <a:rPr sz="2100" spc="30" dirty="0">
                <a:latin typeface="Symbol"/>
                <a:cs typeface="Symbol"/>
              </a:rPr>
              <a:t></a:t>
            </a:r>
            <a:r>
              <a:rPr sz="2100" spc="-130" dirty="0">
                <a:latin typeface="Times New Roman"/>
                <a:cs typeface="Times New Roman"/>
              </a:rPr>
              <a:t> </a:t>
            </a:r>
            <a:r>
              <a:rPr sz="2100" i="1" spc="55" dirty="0">
                <a:latin typeface="Times New Roman"/>
                <a:cs typeface="Times New Roman"/>
              </a:rPr>
              <a:t>v</a:t>
            </a:r>
            <a:r>
              <a:rPr sz="1800" spc="82" baseline="-25462" dirty="0">
                <a:latin typeface="Times New Roman"/>
                <a:cs typeface="Times New Roman"/>
              </a:rPr>
              <a:t>2</a:t>
            </a:r>
            <a:endParaRPr sz="1800" baseline="-25462">
              <a:latin typeface="Times New Roman"/>
              <a:cs typeface="Times New Roman"/>
            </a:endParaRPr>
          </a:p>
        </p:txBody>
      </p:sp>
      <p:sp>
        <p:nvSpPr>
          <p:cNvPr id="17" name="object 17"/>
          <p:cNvSpPr txBox="1"/>
          <p:nvPr/>
        </p:nvSpPr>
        <p:spPr>
          <a:xfrm>
            <a:off x="6581723" y="3348634"/>
            <a:ext cx="2359025" cy="403225"/>
          </a:xfrm>
          <a:prstGeom prst="rect">
            <a:avLst/>
          </a:prstGeom>
          <a:ln w="38100">
            <a:solidFill>
              <a:srgbClr val="006666"/>
            </a:solidFill>
          </a:ln>
        </p:spPr>
        <p:txBody>
          <a:bodyPr vert="horz" wrap="square" lIns="0" tIns="1905" rIns="0" bIns="0" rtlCol="0">
            <a:spAutoFit/>
          </a:bodyPr>
          <a:lstStyle/>
          <a:p>
            <a:pPr marL="109220">
              <a:lnSpc>
                <a:spcPct val="100000"/>
              </a:lnSpc>
              <a:spcBef>
                <a:spcPts val="15"/>
              </a:spcBef>
            </a:pPr>
            <a:r>
              <a:rPr sz="2100" i="1" spc="45" dirty="0">
                <a:latin typeface="Times New Roman"/>
                <a:cs typeface="Times New Roman"/>
              </a:rPr>
              <a:t>v</a:t>
            </a:r>
            <a:r>
              <a:rPr sz="1800" i="1" spc="67" baseline="-25462" dirty="0">
                <a:latin typeface="Times New Roman"/>
                <a:cs typeface="Times New Roman"/>
              </a:rPr>
              <a:t>o </a:t>
            </a:r>
            <a:r>
              <a:rPr sz="2100" spc="70" dirty="0">
                <a:latin typeface="Symbol"/>
                <a:cs typeface="Symbol"/>
              </a:rPr>
              <a:t></a:t>
            </a:r>
            <a:r>
              <a:rPr sz="2100" spc="70" dirty="0">
                <a:latin typeface="Times New Roman"/>
                <a:cs typeface="Times New Roman"/>
              </a:rPr>
              <a:t> </a:t>
            </a:r>
            <a:r>
              <a:rPr sz="2100" i="1" spc="-25" dirty="0">
                <a:latin typeface="Times New Roman"/>
                <a:cs typeface="Times New Roman"/>
              </a:rPr>
              <a:t>A</a:t>
            </a:r>
            <a:r>
              <a:rPr sz="1800" i="1" spc="-37" baseline="-25462" dirty="0">
                <a:latin typeface="Times New Roman"/>
                <a:cs typeface="Times New Roman"/>
              </a:rPr>
              <a:t>c </a:t>
            </a:r>
            <a:r>
              <a:rPr sz="2100" spc="30" dirty="0">
                <a:latin typeface="Symbol"/>
                <a:cs typeface="Symbol"/>
              </a:rPr>
              <a:t></a:t>
            </a:r>
            <a:r>
              <a:rPr sz="2100" spc="30" dirty="0">
                <a:latin typeface="Times New Roman"/>
                <a:cs typeface="Times New Roman"/>
              </a:rPr>
              <a:t> </a:t>
            </a:r>
            <a:r>
              <a:rPr sz="2100" i="1" spc="45" dirty="0">
                <a:latin typeface="Times New Roman"/>
                <a:cs typeface="Times New Roman"/>
              </a:rPr>
              <a:t>v</a:t>
            </a:r>
            <a:r>
              <a:rPr sz="1800" i="1" spc="67" baseline="-25462" dirty="0">
                <a:latin typeface="Times New Roman"/>
                <a:cs typeface="Times New Roman"/>
              </a:rPr>
              <a:t>c </a:t>
            </a:r>
            <a:r>
              <a:rPr sz="2100" spc="70" dirty="0">
                <a:latin typeface="Symbol"/>
                <a:cs typeface="Symbol"/>
              </a:rPr>
              <a:t></a:t>
            </a:r>
            <a:r>
              <a:rPr sz="2100" spc="70" dirty="0">
                <a:latin typeface="Times New Roman"/>
                <a:cs typeface="Times New Roman"/>
              </a:rPr>
              <a:t> </a:t>
            </a:r>
            <a:r>
              <a:rPr sz="2100" i="1" spc="-10" dirty="0">
                <a:latin typeface="Times New Roman"/>
                <a:cs typeface="Times New Roman"/>
              </a:rPr>
              <a:t>A</a:t>
            </a:r>
            <a:r>
              <a:rPr sz="1800" i="1" spc="-15" baseline="-25462" dirty="0">
                <a:latin typeface="Times New Roman"/>
                <a:cs typeface="Times New Roman"/>
              </a:rPr>
              <a:t>d </a:t>
            </a:r>
            <a:r>
              <a:rPr sz="2100" spc="30" dirty="0">
                <a:latin typeface="Symbol"/>
                <a:cs typeface="Symbol"/>
              </a:rPr>
              <a:t></a:t>
            </a:r>
            <a:r>
              <a:rPr sz="2100" spc="-190" dirty="0">
                <a:latin typeface="Times New Roman"/>
                <a:cs typeface="Times New Roman"/>
              </a:rPr>
              <a:t> </a:t>
            </a:r>
            <a:r>
              <a:rPr sz="2100" i="1" spc="55" dirty="0">
                <a:latin typeface="Times New Roman"/>
                <a:cs typeface="Times New Roman"/>
              </a:rPr>
              <a:t>v</a:t>
            </a:r>
            <a:r>
              <a:rPr sz="1800" i="1" spc="82" baseline="-25462" dirty="0">
                <a:latin typeface="Times New Roman"/>
                <a:cs typeface="Times New Roman"/>
              </a:rPr>
              <a:t>d</a:t>
            </a:r>
            <a:endParaRPr sz="1800" baseline="-25462">
              <a:latin typeface="Times New Roman"/>
              <a:cs typeface="Times New Roman"/>
            </a:endParaRPr>
          </a:p>
        </p:txBody>
      </p:sp>
      <p:sp>
        <p:nvSpPr>
          <p:cNvPr id="18" name="object 18"/>
          <p:cNvSpPr/>
          <p:nvPr/>
        </p:nvSpPr>
        <p:spPr>
          <a:xfrm>
            <a:off x="3000806" y="5423763"/>
            <a:ext cx="5998210" cy="923925"/>
          </a:xfrm>
          <a:custGeom>
            <a:avLst/>
            <a:gdLst/>
            <a:ahLst/>
            <a:cxnLst/>
            <a:rect l="l" t="t" r="r" b="b"/>
            <a:pathLst>
              <a:path w="5998209" h="923925">
                <a:moveTo>
                  <a:pt x="0" y="0"/>
                </a:moveTo>
                <a:lnTo>
                  <a:pt x="5997600" y="0"/>
                </a:lnTo>
                <a:lnTo>
                  <a:pt x="5997600" y="923328"/>
                </a:lnTo>
                <a:lnTo>
                  <a:pt x="0" y="923328"/>
                </a:lnTo>
                <a:lnTo>
                  <a:pt x="0" y="0"/>
                </a:lnTo>
                <a:close/>
              </a:path>
            </a:pathLst>
          </a:custGeom>
          <a:ln w="38100">
            <a:solidFill>
              <a:srgbClr val="006666"/>
            </a:solidFill>
          </a:ln>
        </p:spPr>
        <p:txBody>
          <a:bodyPr wrap="square" lIns="0" tIns="0" rIns="0" bIns="0" rtlCol="0"/>
          <a:lstStyle/>
          <a:p>
            <a:endParaRPr/>
          </a:p>
        </p:txBody>
      </p:sp>
      <p:sp>
        <p:nvSpPr>
          <p:cNvPr id="19" name="object 19"/>
          <p:cNvSpPr txBox="1"/>
          <p:nvPr/>
        </p:nvSpPr>
        <p:spPr>
          <a:xfrm>
            <a:off x="3372821" y="5444585"/>
            <a:ext cx="3852545" cy="848360"/>
          </a:xfrm>
          <a:prstGeom prst="rect">
            <a:avLst/>
          </a:prstGeom>
        </p:spPr>
        <p:txBody>
          <a:bodyPr vert="horz" wrap="square" lIns="0" tIns="12700" rIns="0" bIns="0" rtlCol="0">
            <a:spAutoFit/>
          </a:bodyPr>
          <a:lstStyle/>
          <a:p>
            <a:pPr marL="1845310" marR="5080" indent="413384">
              <a:lnSpc>
                <a:spcPct val="100000"/>
              </a:lnSpc>
              <a:spcBef>
                <a:spcPts val="100"/>
              </a:spcBef>
            </a:pPr>
            <a:r>
              <a:rPr sz="1800" spc="-10" dirty="0">
                <a:latin typeface="Calibri"/>
                <a:cs typeface="Calibri"/>
              </a:rPr>
              <a:t>Differential</a:t>
            </a:r>
            <a:r>
              <a:rPr sz="1800" spc="-70" dirty="0">
                <a:latin typeface="Calibri"/>
                <a:cs typeface="Calibri"/>
              </a:rPr>
              <a:t> </a:t>
            </a:r>
            <a:r>
              <a:rPr sz="1800" spc="-5" dirty="0">
                <a:latin typeface="Calibri"/>
                <a:cs typeface="Calibri"/>
              </a:rPr>
              <a:t>Gain:  Common </a:t>
            </a:r>
            <a:r>
              <a:rPr sz="1800" dirty="0">
                <a:latin typeface="Calibri"/>
                <a:cs typeface="Calibri"/>
              </a:rPr>
              <a:t>Mode</a:t>
            </a:r>
            <a:r>
              <a:rPr sz="1800" spc="-65" dirty="0">
                <a:latin typeface="Calibri"/>
                <a:cs typeface="Calibri"/>
              </a:rPr>
              <a:t> </a:t>
            </a:r>
            <a:r>
              <a:rPr sz="1800" dirty="0">
                <a:latin typeface="Calibri"/>
                <a:cs typeface="Calibri"/>
              </a:rPr>
              <a:t>Gain:</a:t>
            </a:r>
            <a:endParaRPr sz="1800">
              <a:latin typeface="Calibri"/>
              <a:cs typeface="Calibri"/>
            </a:endParaRPr>
          </a:p>
          <a:p>
            <a:pPr>
              <a:lnSpc>
                <a:spcPct val="100000"/>
              </a:lnSpc>
            </a:pPr>
            <a:r>
              <a:rPr sz="1800" spc="-5" dirty="0">
                <a:latin typeface="Calibri"/>
                <a:cs typeface="Calibri"/>
              </a:rPr>
              <a:t>Common </a:t>
            </a:r>
            <a:r>
              <a:rPr sz="1800" dirty="0">
                <a:latin typeface="Calibri"/>
                <a:cs typeface="Calibri"/>
              </a:rPr>
              <a:t>Mode </a:t>
            </a:r>
            <a:r>
              <a:rPr sz="1800" spc="-10" dirty="0">
                <a:latin typeface="Calibri"/>
                <a:cs typeface="Calibri"/>
              </a:rPr>
              <a:t>Rejection </a:t>
            </a:r>
            <a:r>
              <a:rPr sz="1800" spc="-5" dirty="0">
                <a:latin typeface="Calibri"/>
                <a:cs typeface="Calibri"/>
              </a:rPr>
              <a:t>Ratio</a:t>
            </a:r>
            <a:r>
              <a:rPr sz="1800" spc="10" dirty="0">
                <a:latin typeface="Calibri"/>
                <a:cs typeface="Calibri"/>
              </a:rPr>
              <a:t> </a:t>
            </a:r>
            <a:r>
              <a:rPr sz="1800" spc="-5" dirty="0">
                <a:latin typeface="Calibri"/>
                <a:cs typeface="Calibri"/>
              </a:rPr>
              <a:t>(CMRR)*:</a:t>
            </a:r>
            <a:endParaRPr sz="1800">
              <a:latin typeface="Calibri"/>
              <a:cs typeface="Calibri"/>
            </a:endParaRPr>
          </a:p>
        </p:txBody>
      </p:sp>
      <p:sp>
        <p:nvSpPr>
          <p:cNvPr id="20" name="object 20"/>
          <p:cNvSpPr txBox="1"/>
          <p:nvPr/>
        </p:nvSpPr>
        <p:spPr>
          <a:xfrm>
            <a:off x="7225366" y="5413498"/>
            <a:ext cx="1188085" cy="848360"/>
          </a:xfrm>
          <a:prstGeom prst="rect">
            <a:avLst/>
          </a:prstGeom>
        </p:spPr>
        <p:txBody>
          <a:bodyPr vert="horz" wrap="square" lIns="0" tIns="12700" rIns="0" bIns="0" rtlCol="0">
            <a:spAutoFit/>
          </a:bodyPr>
          <a:lstStyle/>
          <a:p>
            <a:pPr marL="460375" marR="465455" algn="ctr">
              <a:lnSpc>
                <a:spcPct val="100000"/>
              </a:lnSpc>
              <a:spcBef>
                <a:spcPts val="100"/>
              </a:spcBef>
            </a:pPr>
            <a:r>
              <a:rPr sz="1800" i="1" spc="200" dirty="0">
                <a:latin typeface="Cambria"/>
                <a:cs typeface="Cambria"/>
              </a:rPr>
              <a:t>A</a:t>
            </a:r>
            <a:r>
              <a:rPr sz="1800" i="1" spc="104" baseline="-20833" dirty="0">
                <a:latin typeface="Cambria"/>
                <a:cs typeface="Cambria"/>
              </a:rPr>
              <a:t>d </a:t>
            </a:r>
            <a:r>
              <a:rPr sz="1800" i="1" spc="60" baseline="-20833" dirty="0">
                <a:latin typeface="Cambria"/>
                <a:cs typeface="Cambria"/>
              </a:rPr>
              <a:t> </a:t>
            </a:r>
            <a:r>
              <a:rPr sz="1800" i="1" spc="200" dirty="0">
                <a:latin typeface="Cambria"/>
                <a:cs typeface="Cambria"/>
              </a:rPr>
              <a:t>A</a:t>
            </a:r>
            <a:r>
              <a:rPr sz="1800" i="1" spc="15" baseline="-20833" dirty="0">
                <a:latin typeface="Cambria"/>
                <a:cs typeface="Cambria"/>
              </a:rPr>
              <a:t>c</a:t>
            </a:r>
            <a:endParaRPr sz="1800" baseline="-20833" dirty="0">
              <a:latin typeface="Cambria"/>
              <a:cs typeface="Cambria"/>
            </a:endParaRPr>
          </a:p>
          <a:p>
            <a:pPr marR="5080" algn="ctr">
              <a:lnSpc>
                <a:spcPct val="100000"/>
              </a:lnSpc>
            </a:pPr>
            <a:r>
              <a:rPr sz="1800" i="1" spc="254" dirty="0">
                <a:latin typeface="Cambria"/>
                <a:cs typeface="Cambria"/>
              </a:rPr>
              <a:t>|</a:t>
            </a:r>
            <a:r>
              <a:rPr sz="1800" i="1" spc="470" dirty="0">
                <a:latin typeface="Cambria"/>
                <a:cs typeface="Cambria"/>
              </a:rPr>
              <a:t>A</a:t>
            </a:r>
            <a:r>
              <a:rPr sz="1800" i="1" spc="142" baseline="-20833" dirty="0">
                <a:latin typeface="Cambria"/>
                <a:cs typeface="Cambria"/>
              </a:rPr>
              <a:t>d</a:t>
            </a:r>
            <a:r>
              <a:rPr sz="1800" i="1" spc="325" dirty="0">
                <a:latin typeface="Cambria"/>
                <a:cs typeface="Cambria"/>
              </a:rPr>
              <a:t>|/|</a:t>
            </a:r>
            <a:r>
              <a:rPr sz="1800" i="1" spc="520" dirty="0">
                <a:latin typeface="Cambria"/>
                <a:cs typeface="Cambria"/>
              </a:rPr>
              <a:t>A</a:t>
            </a:r>
            <a:r>
              <a:rPr sz="1800" i="1" spc="15" baseline="-20833" dirty="0">
                <a:latin typeface="Cambria"/>
                <a:cs typeface="Cambria"/>
              </a:rPr>
              <a:t>c</a:t>
            </a:r>
            <a:r>
              <a:rPr sz="1800" i="1" spc="520" dirty="0">
                <a:latin typeface="Cambria"/>
                <a:cs typeface="Cambria"/>
              </a:rPr>
              <a:t>|</a:t>
            </a:r>
            <a:endParaRPr sz="1800" dirty="0">
              <a:latin typeface="Cambria"/>
              <a:cs typeface="Cambria"/>
            </a:endParaRPr>
          </a:p>
        </p:txBody>
      </p:sp>
      <p:sp>
        <p:nvSpPr>
          <p:cNvPr id="21" name="object 21"/>
          <p:cNvSpPr txBox="1"/>
          <p:nvPr/>
        </p:nvSpPr>
        <p:spPr>
          <a:xfrm>
            <a:off x="2650012" y="6509404"/>
            <a:ext cx="59956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 </a:t>
            </a:r>
            <a:r>
              <a:rPr sz="1800" spc="-5" dirty="0">
                <a:latin typeface="Calibri"/>
                <a:cs typeface="Calibri"/>
              </a:rPr>
              <a:t>CMRR </a:t>
            </a:r>
            <a:r>
              <a:rPr sz="1800" dirty="0">
                <a:latin typeface="Calibri"/>
                <a:cs typeface="Calibri"/>
              </a:rPr>
              <a:t>is </a:t>
            </a:r>
            <a:r>
              <a:rPr sz="1800" spc="-5" dirty="0">
                <a:latin typeface="Calibri"/>
                <a:cs typeface="Calibri"/>
              </a:rPr>
              <a:t>usually </a:t>
            </a:r>
            <a:r>
              <a:rPr sz="1800" spc="-10" dirty="0">
                <a:latin typeface="Calibri"/>
                <a:cs typeface="Calibri"/>
              </a:rPr>
              <a:t>given </a:t>
            </a:r>
            <a:r>
              <a:rPr sz="1800" dirty="0">
                <a:latin typeface="Calibri"/>
                <a:cs typeface="Calibri"/>
              </a:rPr>
              <a:t>in </a:t>
            </a:r>
            <a:r>
              <a:rPr sz="1800" spc="-5" dirty="0">
                <a:latin typeface="Calibri"/>
                <a:cs typeface="Calibri"/>
              </a:rPr>
              <a:t>dB: CMRR(dB) </a:t>
            </a:r>
            <a:r>
              <a:rPr sz="1800" dirty="0">
                <a:latin typeface="Calibri"/>
                <a:cs typeface="Calibri"/>
              </a:rPr>
              <a:t>= 20 </a:t>
            </a:r>
            <a:r>
              <a:rPr sz="1800" spc="-5" dirty="0">
                <a:latin typeface="Calibri"/>
                <a:cs typeface="Calibri"/>
              </a:rPr>
              <a:t>log</a:t>
            </a:r>
            <a:r>
              <a:rPr sz="1800" spc="130" dirty="0">
                <a:latin typeface="Calibri"/>
                <a:cs typeface="Calibri"/>
              </a:rPr>
              <a:t> </a:t>
            </a:r>
            <a:r>
              <a:rPr sz="1800" spc="250" dirty="0">
                <a:latin typeface="Calibri"/>
                <a:cs typeface="Calibri"/>
              </a:rPr>
              <a:t>(</a:t>
            </a:r>
            <a:r>
              <a:rPr sz="1800" i="1" spc="250" dirty="0">
                <a:latin typeface="Cambria"/>
                <a:cs typeface="Cambria"/>
              </a:rPr>
              <a:t>|A</a:t>
            </a:r>
            <a:r>
              <a:rPr sz="1800" i="1" spc="375" baseline="-20833" dirty="0">
                <a:latin typeface="Cambria"/>
                <a:cs typeface="Cambria"/>
              </a:rPr>
              <a:t>d</a:t>
            </a:r>
            <a:r>
              <a:rPr sz="1800" i="1" spc="250" dirty="0">
                <a:latin typeface="Cambria"/>
                <a:cs typeface="Cambria"/>
              </a:rPr>
              <a:t>|/|A</a:t>
            </a:r>
            <a:r>
              <a:rPr sz="1800" i="1" spc="375" baseline="-20833" dirty="0">
                <a:latin typeface="Cambria"/>
                <a:cs typeface="Cambria"/>
              </a:rPr>
              <a:t>c</a:t>
            </a:r>
            <a:r>
              <a:rPr sz="1800" i="1" spc="250" dirty="0">
                <a:latin typeface="Cambria"/>
                <a:cs typeface="Cambria"/>
              </a:rPr>
              <a:t>|)</a:t>
            </a:r>
            <a:endParaRPr sz="1800" dirty="0">
              <a:latin typeface="Cambria"/>
              <a:cs typeface="Cambria"/>
            </a:endParaRPr>
          </a:p>
        </p:txBody>
      </p:sp>
      <p:sp>
        <p:nvSpPr>
          <p:cNvPr id="22" name="object 22"/>
          <p:cNvSpPr/>
          <p:nvPr/>
        </p:nvSpPr>
        <p:spPr>
          <a:xfrm>
            <a:off x="3914925" y="4122152"/>
            <a:ext cx="264160" cy="0"/>
          </a:xfrm>
          <a:custGeom>
            <a:avLst/>
            <a:gdLst/>
            <a:ahLst/>
            <a:cxnLst/>
            <a:rect l="l" t="t" r="r" b="b"/>
            <a:pathLst>
              <a:path w="264160">
                <a:moveTo>
                  <a:pt x="0" y="0"/>
                </a:moveTo>
                <a:lnTo>
                  <a:pt x="263533" y="0"/>
                </a:lnTo>
              </a:path>
            </a:pathLst>
          </a:custGeom>
          <a:ln w="10380">
            <a:solidFill>
              <a:srgbClr val="000000"/>
            </a:solidFill>
          </a:ln>
        </p:spPr>
        <p:txBody>
          <a:bodyPr wrap="square" lIns="0" tIns="0" rIns="0" bIns="0" rtlCol="0"/>
          <a:lstStyle/>
          <a:p>
            <a:endParaRPr/>
          </a:p>
        </p:txBody>
      </p:sp>
      <p:sp>
        <p:nvSpPr>
          <p:cNvPr id="23" name="object 23"/>
          <p:cNvSpPr/>
          <p:nvPr/>
        </p:nvSpPr>
        <p:spPr>
          <a:xfrm>
            <a:off x="5268686" y="4122152"/>
            <a:ext cx="288925" cy="0"/>
          </a:xfrm>
          <a:custGeom>
            <a:avLst/>
            <a:gdLst/>
            <a:ahLst/>
            <a:cxnLst/>
            <a:rect l="l" t="t" r="r" b="b"/>
            <a:pathLst>
              <a:path w="288925">
                <a:moveTo>
                  <a:pt x="0" y="0"/>
                </a:moveTo>
                <a:lnTo>
                  <a:pt x="288729" y="0"/>
                </a:lnTo>
              </a:path>
            </a:pathLst>
          </a:custGeom>
          <a:ln w="10380">
            <a:solidFill>
              <a:srgbClr val="000000"/>
            </a:solidFill>
          </a:ln>
        </p:spPr>
        <p:txBody>
          <a:bodyPr wrap="square" lIns="0" tIns="0" rIns="0" bIns="0" rtlCol="0"/>
          <a:lstStyle/>
          <a:p>
            <a:endParaRPr/>
          </a:p>
        </p:txBody>
      </p:sp>
      <p:sp>
        <p:nvSpPr>
          <p:cNvPr id="24" name="object 24"/>
          <p:cNvSpPr/>
          <p:nvPr/>
        </p:nvSpPr>
        <p:spPr>
          <a:xfrm>
            <a:off x="3947612" y="4789765"/>
            <a:ext cx="264160" cy="0"/>
          </a:xfrm>
          <a:custGeom>
            <a:avLst/>
            <a:gdLst/>
            <a:ahLst/>
            <a:cxnLst/>
            <a:rect l="l" t="t" r="r" b="b"/>
            <a:pathLst>
              <a:path w="264160">
                <a:moveTo>
                  <a:pt x="0" y="0"/>
                </a:moveTo>
                <a:lnTo>
                  <a:pt x="263533" y="0"/>
                </a:lnTo>
              </a:path>
            </a:pathLst>
          </a:custGeom>
          <a:ln w="10380">
            <a:solidFill>
              <a:srgbClr val="000000"/>
            </a:solidFill>
          </a:ln>
        </p:spPr>
        <p:txBody>
          <a:bodyPr wrap="square" lIns="0" tIns="0" rIns="0" bIns="0" rtlCol="0"/>
          <a:lstStyle/>
          <a:p>
            <a:endParaRPr/>
          </a:p>
        </p:txBody>
      </p:sp>
      <p:sp>
        <p:nvSpPr>
          <p:cNvPr id="25" name="object 25"/>
          <p:cNvSpPr/>
          <p:nvPr/>
        </p:nvSpPr>
        <p:spPr>
          <a:xfrm>
            <a:off x="5264600" y="4789765"/>
            <a:ext cx="288925" cy="0"/>
          </a:xfrm>
          <a:custGeom>
            <a:avLst/>
            <a:gdLst/>
            <a:ahLst/>
            <a:cxnLst/>
            <a:rect l="l" t="t" r="r" b="b"/>
            <a:pathLst>
              <a:path w="288925">
                <a:moveTo>
                  <a:pt x="0" y="0"/>
                </a:moveTo>
                <a:lnTo>
                  <a:pt x="288729" y="0"/>
                </a:lnTo>
              </a:path>
            </a:pathLst>
          </a:custGeom>
          <a:ln w="10380">
            <a:solidFill>
              <a:srgbClr val="000000"/>
            </a:solidFill>
          </a:ln>
        </p:spPr>
        <p:txBody>
          <a:bodyPr wrap="square" lIns="0" tIns="0" rIns="0" bIns="0" rtlCol="0"/>
          <a:lstStyle/>
          <a:p>
            <a:endParaRPr/>
          </a:p>
        </p:txBody>
      </p:sp>
      <p:sp>
        <p:nvSpPr>
          <p:cNvPr id="26" name="object 26"/>
          <p:cNvSpPr txBox="1"/>
          <p:nvPr/>
        </p:nvSpPr>
        <p:spPr>
          <a:xfrm>
            <a:off x="4018315" y="4784787"/>
            <a:ext cx="1473835" cy="324485"/>
          </a:xfrm>
          <a:prstGeom prst="rect">
            <a:avLst/>
          </a:prstGeom>
        </p:spPr>
        <p:txBody>
          <a:bodyPr vert="horz" wrap="square" lIns="0" tIns="13970" rIns="0" bIns="0" rtlCol="0">
            <a:spAutoFit/>
          </a:bodyPr>
          <a:lstStyle/>
          <a:p>
            <a:pPr>
              <a:lnSpc>
                <a:spcPct val="100000"/>
              </a:lnSpc>
              <a:spcBef>
                <a:spcPts val="110"/>
              </a:spcBef>
              <a:tabLst>
                <a:tab pos="1329690" algn="l"/>
              </a:tabLst>
            </a:pPr>
            <a:r>
              <a:rPr sz="1950" spc="50" dirty="0">
                <a:latin typeface="Times New Roman"/>
                <a:cs typeface="Times New Roman"/>
              </a:rPr>
              <a:t>2	2</a:t>
            </a:r>
            <a:endParaRPr sz="1950">
              <a:latin typeface="Times New Roman"/>
              <a:cs typeface="Times New Roman"/>
            </a:endParaRPr>
          </a:p>
        </p:txBody>
      </p:sp>
      <p:sp>
        <p:nvSpPr>
          <p:cNvPr id="27" name="object 27"/>
          <p:cNvSpPr txBox="1"/>
          <p:nvPr/>
        </p:nvSpPr>
        <p:spPr>
          <a:xfrm>
            <a:off x="5352627" y="4117096"/>
            <a:ext cx="143510" cy="324485"/>
          </a:xfrm>
          <a:prstGeom prst="rect">
            <a:avLst/>
          </a:prstGeom>
        </p:spPr>
        <p:txBody>
          <a:bodyPr vert="horz" wrap="square" lIns="0" tIns="13970" rIns="0" bIns="0" rtlCol="0">
            <a:spAutoFit/>
          </a:bodyPr>
          <a:lstStyle/>
          <a:p>
            <a:pPr>
              <a:lnSpc>
                <a:spcPct val="100000"/>
              </a:lnSpc>
              <a:spcBef>
                <a:spcPts val="110"/>
              </a:spcBef>
            </a:pPr>
            <a:r>
              <a:rPr sz="1950" spc="50" dirty="0">
                <a:latin typeface="Times New Roman"/>
                <a:cs typeface="Times New Roman"/>
              </a:rPr>
              <a:t>2</a:t>
            </a:r>
            <a:endParaRPr sz="1950">
              <a:latin typeface="Times New Roman"/>
              <a:cs typeface="Times New Roman"/>
            </a:endParaRPr>
          </a:p>
        </p:txBody>
      </p:sp>
      <p:sp>
        <p:nvSpPr>
          <p:cNvPr id="28" name="object 28"/>
          <p:cNvSpPr txBox="1"/>
          <p:nvPr/>
        </p:nvSpPr>
        <p:spPr>
          <a:xfrm>
            <a:off x="3985624" y="4117096"/>
            <a:ext cx="143510" cy="324485"/>
          </a:xfrm>
          <a:prstGeom prst="rect">
            <a:avLst/>
          </a:prstGeom>
        </p:spPr>
        <p:txBody>
          <a:bodyPr vert="horz" wrap="square" lIns="0" tIns="13970" rIns="0" bIns="0" rtlCol="0">
            <a:spAutoFit/>
          </a:bodyPr>
          <a:lstStyle/>
          <a:p>
            <a:pPr>
              <a:lnSpc>
                <a:spcPct val="100000"/>
              </a:lnSpc>
              <a:spcBef>
                <a:spcPts val="110"/>
              </a:spcBef>
            </a:pPr>
            <a:r>
              <a:rPr sz="1950" spc="50" dirty="0">
                <a:latin typeface="Times New Roman"/>
                <a:cs typeface="Times New Roman"/>
              </a:rPr>
              <a:t>2</a:t>
            </a:r>
            <a:endParaRPr sz="1950">
              <a:latin typeface="Times New Roman"/>
              <a:cs typeface="Times New Roman"/>
            </a:endParaRPr>
          </a:p>
        </p:txBody>
      </p:sp>
      <p:sp>
        <p:nvSpPr>
          <p:cNvPr id="29" name="object 29"/>
          <p:cNvSpPr txBox="1"/>
          <p:nvPr/>
        </p:nvSpPr>
        <p:spPr>
          <a:xfrm>
            <a:off x="4894154" y="4756302"/>
            <a:ext cx="89535" cy="200025"/>
          </a:xfrm>
          <a:prstGeom prst="rect">
            <a:avLst/>
          </a:prstGeom>
        </p:spPr>
        <p:txBody>
          <a:bodyPr vert="horz" wrap="square" lIns="0" tIns="12065" rIns="0" bIns="0" rtlCol="0">
            <a:spAutoFit/>
          </a:bodyPr>
          <a:lstStyle/>
          <a:p>
            <a:pPr>
              <a:lnSpc>
                <a:spcPct val="100000"/>
              </a:lnSpc>
              <a:spcBef>
                <a:spcPts val="95"/>
              </a:spcBef>
            </a:pPr>
            <a:r>
              <a:rPr sz="1150" spc="25" dirty="0">
                <a:latin typeface="Times New Roman"/>
                <a:cs typeface="Times New Roman"/>
              </a:rPr>
              <a:t>2</a:t>
            </a:r>
            <a:endParaRPr sz="1150">
              <a:latin typeface="Times New Roman"/>
              <a:cs typeface="Times New Roman"/>
            </a:endParaRPr>
          </a:p>
        </p:txBody>
      </p:sp>
      <p:sp>
        <p:nvSpPr>
          <p:cNvPr id="30" name="object 30"/>
          <p:cNvSpPr txBox="1"/>
          <p:nvPr/>
        </p:nvSpPr>
        <p:spPr>
          <a:xfrm>
            <a:off x="4909868" y="4088650"/>
            <a:ext cx="89535" cy="200025"/>
          </a:xfrm>
          <a:prstGeom prst="rect">
            <a:avLst/>
          </a:prstGeom>
        </p:spPr>
        <p:txBody>
          <a:bodyPr vert="horz" wrap="square" lIns="0" tIns="12065" rIns="0" bIns="0" rtlCol="0">
            <a:spAutoFit/>
          </a:bodyPr>
          <a:lstStyle/>
          <a:p>
            <a:pPr>
              <a:lnSpc>
                <a:spcPct val="100000"/>
              </a:lnSpc>
              <a:spcBef>
                <a:spcPts val="95"/>
              </a:spcBef>
            </a:pPr>
            <a:r>
              <a:rPr sz="1150" spc="25" dirty="0">
                <a:latin typeface="Times New Roman"/>
                <a:cs typeface="Times New Roman"/>
              </a:rPr>
              <a:t>1</a:t>
            </a:r>
            <a:endParaRPr sz="1150">
              <a:latin typeface="Times New Roman"/>
              <a:cs typeface="Times New Roman"/>
            </a:endParaRPr>
          </a:p>
        </p:txBody>
      </p:sp>
      <p:sp>
        <p:nvSpPr>
          <p:cNvPr id="31" name="object 31"/>
          <p:cNvSpPr txBox="1"/>
          <p:nvPr/>
        </p:nvSpPr>
        <p:spPr>
          <a:xfrm>
            <a:off x="5971057" y="4756302"/>
            <a:ext cx="89535" cy="200025"/>
          </a:xfrm>
          <a:prstGeom prst="rect">
            <a:avLst/>
          </a:prstGeom>
        </p:spPr>
        <p:txBody>
          <a:bodyPr vert="horz" wrap="square" lIns="0" tIns="12065" rIns="0" bIns="0" rtlCol="0">
            <a:spAutoFit/>
          </a:bodyPr>
          <a:lstStyle/>
          <a:p>
            <a:pPr>
              <a:lnSpc>
                <a:spcPct val="100000"/>
              </a:lnSpc>
              <a:spcBef>
                <a:spcPts val="95"/>
              </a:spcBef>
            </a:pPr>
            <a:r>
              <a:rPr sz="1150" i="1" spc="25" dirty="0">
                <a:latin typeface="Times New Roman"/>
                <a:cs typeface="Times New Roman"/>
              </a:rPr>
              <a:t>d</a:t>
            </a:r>
            <a:endParaRPr sz="1150">
              <a:latin typeface="Times New Roman"/>
              <a:cs typeface="Times New Roman"/>
            </a:endParaRPr>
          </a:p>
        </p:txBody>
      </p:sp>
      <p:sp>
        <p:nvSpPr>
          <p:cNvPr id="32" name="object 32"/>
          <p:cNvSpPr txBox="1"/>
          <p:nvPr/>
        </p:nvSpPr>
        <p:spPr>
          <a:xfrm>
            <a:off x="5443971" y="4598618"/>
            <a:ext cx="80645" cy="200025"/>
          </a:xfrm>
          <a:prstGeom prst="rect">
            <a:avLst/>
          </a:prstGeom>
        </p:spPr>
        <p:txBody>
          <a:bodyPr vert="horz" wrap="square" lIns="0" tIns="12065" rIns="0" bIns="0" rtlCol="0">
            <a:spAutoFit/>
          </a:bodyPr>
          <a:lstStyle/>
          <a:p>
            <a:pPr>
              <a:lnSpc>
                <a:spcPct val="100000"/>
              </a:lnSpc>
              <a:spcBef>
                <a:spcPts val="95"/>
              </a:spcBef>
            </a:pPr>
            <a:r>
              <a:rPr sz="1150" i="1" spc="20" dirty="0">
                <a:latin typeface="Times New Roman"/>
                <a:cs typeface="Times New Roman"/>
              </a:rPr>
              <a:t>c</a:t>
            </a:r>
            <a:endParaRPr sz="1150">
              <a:latin typeface="Times New Roman"/>
              <a:cs typeface="Times New Roman"/>
            </a:endParaRPr>
          </a:p>
        </p:txBody>
      </p:sp>
      <p:sp>
        <p:nvSpPr>
          <p:cNvPr id="33" name="object 33"/>
          <p:cNvSpPr txBox="1"/>
          <p:nvPr/>
        </p:nvSpPr>
        <p:spPr>
          <a:xfrm>
            <a:off x="4079802" y="4598618"/>
            <a:ext cx="89535" cy="200025"/>
          </a:xfrm>
          <a:prstGeom prst="rect">
            <a:avLst/>
          </a:prstGeom>
        </p:spPr>
        <p:txBody>
          <a:bodyPr vert="horz" wrap="square" lIns="0" tIns="12065" rIns="0" bIns="0" rtlCol="0">
            <a:spAutoFit/>
          </a:bodyPr>
          <a:lstStyle/>
          <a:p>
            <a:pPr>
              <a:lnSpc>
                <a:spcPct val="100000"/>
              </a:lnSpc>
              <a:spcBef>
                <a:spcPts val="95"/>
              </a:spcBef>
            </a:pPr>
            <a:r>
              <a:rPr sz="1150" i="1" spc="25" dirty="0">
                <a:latin typeface="Times New Roman"/>
                <a:cs typeface="Times New Roman"/>
              </a:rPr>
              <a:t>d</a:t>
            </a:r>
            <a:endParaRPr sz="1150">
              <a:latin typeface="Times New Roman"/>
              <a:cs typeface="Times New Roman"/>
            </a:endParaRPr>
          </a:p>
        </p:txBody>
      </p:sp>
      <p:sp>
        <p:nvSpPr>
          <p:cNvPr id="34" name="object 34"/>
          <p:cNvSpPr txBox="1"/>
          <p:nvPr/>
        </p:nvSpPr>
        <p:spPr>
          <a:xfrm>
            <a:off x="5971057" y="4088650"/>
            <a:ext cx="89535" cy="200025"/>
          </a:xfrm>
          <a:prstGeom prst="rect">
            <a:avLst/>
          </a:prstGeom>
        </p:spPr>
        <p:txBody>
          <a:bodyPr vert="horz" wrap="square" lIns="0" tIns="12065" rIns="0" bIns="0" rtlCol="0">
            <a:spAutoFit/>
          </a:bodyPr>
          <a:lstStyle/>
          <a:p>
            <a:pPr>
              <a:lnSpc>
                <a:spcPct val="100000"/>
              </a:lnSpc>
              <a:spcBef>
                <a:spcPts val="95"/>
              </a:spcBef>
            </a:pPr>
            <a:r>
              <a:rPr sz="1150" i="1" spc="25" dirty="0">
                <a:latin typeface="Times New Roman"/>
                <a:cs typeface="Times New Roman"/>
              </a:rPr>
              <a:t>d</a:t>
            </a:r>
            <a:endParaRPr sz="1150">
              <a:latin typeface="Times New Roman"/>
              <a:cs typeface="Times New Roman"/>
            </a:endParaRPr>
          </a:p>
        </p:txBody>
      </p:sp>
      <p:sp>
        <p:nvSpPr>
          <p:cNvPr id="35" name="object 35"/>
          <p:cNvSpPr txBox="1"/>
          <p:nvPr/>
        </p:nvSpPr>
        <p:spPr>
          <a:xfrm>
            <a:off x="5447938" y="3930966"/>
            <a:ext cx="80645" cy="200025"/>
          </a:xfrm>
          <a:prstGeom prst="rect">
            <a:avLst/>
          </a:prstGeom>
        </p:spPr>
        <p:txBody>
          <a:bodyPr vert="horz" wrap="square" lIns="0" tIns="12065" rIns="0" bIns="0" rtlCol="0">
            <a:spAutoFit/>
          </a:bodyPr>
          <a:lstStyle/>
          <a:p>
            <a:pPr>
              <a:lnSpc>
                <a:spcPct val="100000"/>
              </a:lnSpc>
              <a:spcBef>
                <a:spcPts val="95"/>
              </a:spcBef>
            </a:pPr>
            <a:r>
              <a:rPr sz="1150" i="1" spc="20" dirty="0">
                <a:latin typeface="Times New Roman"/>
                <a:cs typeface="Times New Roman"/>
              </a:rPr>
              <a:t>c</a:t>
            </a:r>
            <a:endParaRPr sz="1150">
              <a:latin typeface="Times New Roman"/>
              <a:cs typeface="Times New Roman"/>
            </a:endParaRPr>
          </a:p>
        </p:txBody>
      </p:sp>
      <p:sp>
        <p:nvSpPr>
          <p:cNvPr id="36" name="object 36"/>
          <p:cNvSpPr txBox="1"/>
          <p:nvPr/>
        </p:nvSpPr>
        <p:spPr>
          <a:xfrm>
            <a:off x="4047002" y="3930966"/>
            <a:ext cx="89535" cy="200025"/>
          </a:xfrm>
          <a:prstGeom prst="rect">
            <a:avLst/>
          </a:prstGeom>
        </p:spPr>
        <p:txBody>
          <a:bodyPr vert="horz" wrap="square" lIns="0" tIns="12065" rIns="0" bIns="0" rtlCol="0">
            <a:spAutoFit/>
          </a:bodyPr>
          <a:lstStyle/>
          <a:p>
            <a:pPr>
              <a:lnSpc>
                <a:spcPct val="100000"/>
              </a:lnSpc>
              <a:spcBef>
                <a:spcPts val="95"/>
              </a:spcBef>
            </a:pPr>
            <a:r>
              <a:rPr sz="1150" i="1" spc="25" dirty="0">
                <a:latin typeface="Times New Roman"/>
                <a:cs typeface="Times New Roman"/>
              </a:rPr>
              <a:t>d</a:t>
            </a:r>
            <a:endParaRPr sz="1150">
              <a:latin typeface="Times New Roman"/>
              <a:cs typeface="Times New Roman"/>
            </a:endParaRPr>
          </a:p>
        </p:txBody>
      </p:sp>
      <p:sp>
        <p:nvSpPr>
          <p:cNvPr id="37" name="object 37"/>
          <p:cNvSpPr txBox="1"/>
          <p:nvPr/>
        </p:nvSpPr>
        <p:spPr>
          <a:xfrm>
            <a:off x="5303526" y="4432505"/>
            <a:ext cx="160020" cy="324485"/>
          </a:xfrm>
          <a:prstGeom prst="rect">
            <a:avLst/>
          </a:prstGeom>
        </p:spPr>
        <p:txBody>
          <a:bodyPr vert="horz" wrap="square" lIns="0" tIns="13970" rIns="0" bIns="0" rtlCol="0">
            <a:spAutoFit/>
          </a:bodyPr>
          <a:lstStyle/>
          <a:p>
            <a:pPr>
              <a:lnSpc>
                <a:spcPct val="100000"/>
              </a:lnSpc>
              <a:spcBef>
                <a:spcPts val="110"/>
              </a:spcBef>
            </a:pPr>
            <a:r>
              <a:rPr sz="1950" i="1" spc="-90" dirty="0">
                <a:latin typeface="Times New Roman"/>
                <a:cs typeface="Times New Roman"/>
              </a:rPr>
              <a:t>A</a:t>
            </a:r>
            <a:endParaRPr sz="1950">
              <a:latin typeface="Times New Roman"/>
              <a:cs typeface="Times New Roman"/>
            </a:endParaRPr>
          </a:p>
        </p:txBody>
      </p:sp>
      <p:sp>
        <p:nvSpPr>
          <p:cNvPr id="38" name="object 38"/>
          <p:cNvSpPr txBox="1"/>
          <p:nvPr/>
        </p:nvSpPr>
        <p:spPr>
          <a:xfrm>
            <a:off x="3961891" y="4432505"/>
            <a:ext cx="128905" cy="324485"/>
          </a:xfrm>
          <a:prstGeom prst="rect">
            <a:avLst/>
          </a:prstGeom>
        </p:spPr>
        <p:txBody>
          <a:bodyPr vert="horz" wrap="square" lIns="0" tIns="13970" rIns="0" bIns="0" rtlCol="0">
            <a:spAutoFit/>
          </a:bodyPr>
          <a:lstStyle/>
          <a:p>
            <a:pPr>
              <a:lnSpc>
                <a:spcPct val="100000"/>
              </a:lnSpc>
              <a:spcBef>
                <a:spcPts val="110"/>
              </a:spcBef>
            </a:pPr>
            <a:r>
              <a:rPr sz="1950" i="1" spc="45" dirty="0">
                <a:latin typeface="Times New Roman"/>
                <a:cs typeface="Times New Roman"/>
              </a:rPr>
              <a:t>v</a:t>
            </a:r>
            <a:endParaRPr sz="1950">
              <a:latin typeface="Times New Roman"/>
              <a:cs typeface="Times New Roman"/>
            </a:endParaRPr>
          </a:p>
        </p:txBody>
      </p:sp>
      <p:sp>
        <p:nvSpPr>
          <p:cNvPr id="39" name="object 39"/>
          <p:cNvSpPr txBox="1"/>
          <p:nvPr/>
        </p:nvSpPr>
        <p:spPr>
          <a:xfrm>
            <a:off x="5307449" y="3764814"/>
            <a:ext cx="160020" cy="324485"/>
          </a:xfrm>
          <a:prstGeom prst="rect">
            <a:avLst/>
          </a:prstGeom>
        </p:spPr>
        <p:txBody>
          <a:bodyPr vert="horz" wrap="square" lIns="0" tIns="13970" rIns="0" bIns="0" rtlCol="0">
            <a:spAutoFit/>
          </a:bodyPr>
          <a:lstStyle/>
          <a:p>
            <a:pPr>
              <a:lnSpc>
                <a:spcPct val="100000"/>
              </a:lnSpc>
              <a:spcBef>
                <a:spcPts val="110"/>
              </a:spcBef>
            </a:pPr>
            <a:r>
              <a:rPr sz="1950" i="1" spc="-90" dirty="0">
                <a:latin typeface="Times New Roman"/>
                <a:cs typeface="Times New Roman"/>
              </a:rPr>
              <a:t>A</a:t>
            </a:r>
            <a:endParaRPr sz="1950">
              <a:latin typeface="Times New Roman"/>
              <a:cs typeface="Times New Roman"/>
            </a:endParaRPr>
          </a:p>
        </p:txBody>
      </p:sp>
      <p:sp>
        <p:nvSpPr>
          <p:cNvPr id="40" name="object 40"/>
          <p:cNvSpPr txBox="1"/>
          <p:nvPr/>
        </p:nvSpPr>
        <p:spPr>
          <a:xfrm>
            <a:off x="3928939" y="3764814"/>
            <a:ext cx="128905" cy="324485"/>
          </a:xfrm>
          <a:prstGeom prst="rect">
            <a:avLst/>
          </a:prstGeom>
        </p:spPr>
        <p:txBody>
          <a:bodyPr vert="horz" wrap="square" lIns="0" tIns="13970" rIns="0" bIns="0" rtlCol="0">
            <a:spAutoFit/>
          </a:bodyPr>
          <a:lstStyle/>
          <a:p>
            <a:pPr>
              <a:lnSpc>
                <a:spcPct val="100000"/>
              </a:lnSpc>
              <a:spcBef>
                <a:spcPts val="110"/>
              </a:spcBef>
            </a:pPr>
            <a:r>
              <a:rPr sz="1950" i="1" spc="45" dirty="0">
                <a:latin typeface="Times New Roman"/>
                <a:cs typeface="Times New Roman"/>
              </a:rPr>
              <a:t>v</a:t>
            </a:r>
            <a:endParaRPr sz="1950">
              <a:latin typeface="Times New Roman"/>
              <a:cs typeface="Times New Roman"/>
            </a:endParaRPr>
          </a:p>
        </p:txBody>
      </p:sp>
      <p:sp>
        <p:nvSpPr>
          <p:cNvPr id="41" name="object 41"/>
          <p:cNvSpPr txBox="1"/>
          <p:nvPr/>
        </p:nvSpPr>
        <p:spPr>
          <a:xfrm>
            <a:off x="5615267" y="4590210"/>
            <a:ext cx="385445" cy="324485"/>
          </a:xfrm>
          <a:prstGeom prst="rect">
            <a:avLst/>
          </a:prstGeom>
        </p:spPr>
        <p:txBody>
          <a:bodyPr vert="horz" wrap="square" lIns="0" tIns="13970" rIns="0" bIns="0" rtlCol="0">
            <a:spAutoFit/>
          </a:bodyPr>
          <a:lstStyle/>
          <a:p>
            <a:pPr marL="212090" indent="-212090">
              <a:lnSpc>
                <a:spcPct val="100000"/>
              </a:lnSpc>
              <a:spcBef>
                <a:spcPts val="110"/>
              </a:spcBef>
              <a:buFont typeface="Symbol"/>
              <a:buChar char=""/>
              <a:tabLst>
                <a:tab pos="212725" algn="l"/>
              </a:tabLst>
            </a:pPr>
            <a:r>
              <a:rPr sz="1950" i="1" spc="65" dirty="0">
                <a:latin typeface="Times New Roman"/>
                <a:cs typeface="Times New Roman"/>
              </a:rPr>
              <a:t>A</a:t>
            </a:r>
            <a:endParaRPr sz="1950">
              <a:latin typeface="Times New Roman"/>
              <a:cs typeface="Times New Roman"/>
            </a:endParaRPr>
          </a:p>
        </p:txBody>
      </p:sp>
      <p:sp>
        <p:nvSpPr>
          <p:cNvPr id="42" name="object 42"/>
          <p:cNvSpPr txBox="1"/>
          <p:nvPr/>
        </p:nvSpPr>
        <p:spPr>
          <a:xfrm>
            <a:off x="4751181" y="4590210"/>
            <a:ext cx="462280" cy="324485"/>
          </a:xfrm>
          <a:prstGeom prst="rect">
            <a:avLst/>
          </a:prstGeom>
        </p:spPr>
        <p:txBody>
          <a:bodyPr vert="horz" wrap="square" lIns="0" tIns="13970" rIns="0" bIns="0" rtlCol="0">
            <a:spAutoFit/>
          </a:bodyPr>
          <a:lstStyle/>
          <a:p>
            <a:pPr>
              <a:lnSpc>
                <a:spcPct val="100000"/>
              </a:lnSpc>
              <a:spcBef>
                <a:spcPts val="110"/>
              </a:spcBef>
              <a:tabLst>
                <a:tab pos="305435" algn="l"/>
              </a:tabLst>
            </a:pPr>
            <a:r>
              <a:rPr sz="1950" i="1" spc="65" dirty="0">
                <a:latin typeface="Times New Roman"/>
                <a:cs typeface="Times New Roman"/>
              </a:rPr>
              <a:t>A	</a:t>
            </a:r>
            <a:r>
              <a:rPr sz="1950" spc="60" dirty="0">
                <a:latin typeface="Symbol"/>
                <a:cs typeface="Symbol"/>
              </a:rPr>
              <a:t></a:t>
            </a:r>
            <a:endParaRPr sz="1950">
              <a:latin typeface="Symbol"/>
              <a:cs typeface="Symbol"/>
            </a:endParaRPr>
          </a:p>
        </p:txBody>
      </p:sp>
      <p:sp>
        <p:nvSpPr>
          <p:cNvPr id="43" name="object 43"/>
          <p:cNvSpPr txBox="1"/>
          <p:nvPr/>
        </p:nvSpPr>
        <p:spPr>
          <a:xfrm>
            <a:off x="3014378" y="4590210"/>
            <a:ext cx="894080" cy="324485"/>
          </a:xfrm>
          <a:prstGeom prst="rect">
            <a:avLst/>
          </a:prstGeom>
        </p:spPr>
        <p:txBody>
          <a:bodyPr vert="horz" wrap="square" lIns="0" tIns="13970" rIns="0" bIns="0" rtlCol="0">
            <a:spAutoFit/>
          </a:bodyPr>
          <a:lstStyle/>
          <a:p>
            <a:pPr>
              <a:lnSpc>
                <a:spcPct val="100000"/>
              </a:lnSpc>
              <a:spcBef>
                <a:spcPts val="110"/>
              </a:spcBef>
            </a:pPr>
            <a:r>
              <a:rPr sz="1950" i="1" spc="40" dirty="0">
                <a:latin typeface="Times New Roman"/>
                <a:cs typeface="Times New Roman"/>
              </a:rPr>
              <a:t>v</a:t>
            </a:r>
            <a:r>
              <a:rPr sz="1725" spc="60" baseline="-24154" dirty="0">
                <a:latin typeface="Times New Roman"/>
                <a:cs typeface="Times New Roman"/>
              </a:rPr>
              <a:t>2 </a:t>
            </a:r>
            <a:r>
              <a:rPr sz="1950" spc="60" dirty="0">
                <a:latin typeface="Symbol"/>
                <a:cs typeface="Symbol"/>
              </a:rPr>
              <a:t></a:t>
            </a:r>
            <a:r>
              <a:rPr sz="1950" spc="60" dirty="0">
                <a:latin typeface="Times New Roman"/>
                <a:cs typeface="Times New Roman"/>
              </a:rPr>
              <a:t> </a:t>
            </a:r>
            <a:r>
              <a:rPr sz="1950" i="1" spc="30" dirty="0">
                <a:latin typeface="Times New Roman"/>
                <a:cs typeface="Times New Roman"/>
              </a:rPr>
              <a:t>v</a:t>
            </a:r>
            <a:r>
              <a:rPr sz="1725" i="1" spc="44" baseline="-24154" dirty="0">
                <a:latin typeface="Times New Roman"/>
                <a:cs typeface="Times New Roman"/>
              </a:rPr>
              <a:t>c</a:t>
            </a:r>
            <a:r>
              <a:rPr sz="1725" i="1" spc="172" baseline="-24154" dirty="0">
                <a:latin typeface="Times New Roman"/>
                <a:cs typeface="Times New Roman"/>
              </a:rPr>
              <a:t> </a:t>
            </a:r>
            <a:r>
              <a:rPr sz="1950" spc="60" dirty="0">
                <a:latin typeface="Symbol"/>
                <a:cs typeface="Symbol"/>
              </a:rPr>
              <a:t></a:t>
            </a:r>
            <a:endParaRPr sz="1950">
              <a:latin typeface="Symbol"/>
              <a:cs typeface="Symbol"/>
            </a:endParaRPr>
          </a:p>
        </p:txBody>
      </p:sp>
      <p:sp>
        <p:nvSpPr>
          <p:cNvPr id="44" name="object 44"/>
          <p:cNvSpPr txBox="1"/>
          <p:nvPr/>
        </p:nvSpPr>
        <p:spPr>
          <a:xfrm>
            <a:off x="5619451" y="3922519"/>
            <a:ext cx="381000" cy="324485"/>
          </a:xfrm>
          <a:prstGeom prst="rect">
            <a:avLst/>
          </a:prstGeom>
        </p:spPr>
        <p:txBody>
          <a:bodyPr vert="horz" wrap="square" lIns="0" tIns="13970" rIns="0" bIns="0" rtlCol="0">
            <a:spAutoFit/>
          </a:bodyPr>
          <a:lstStyle/>
          <a:p>
            <a:pPr marL="208279" indent="-208279">
              <a:lnSpc>
                <a:spcPct val="100000"/>
              </a:lnSpc>
              <a:spcBef>
                <a:spcPts val="110"/>
              </a:spcBef>
              <a:buFont typeface="Symbol"/>
              <a:buChar char=""/>
              <a:tabLst>
                <a:tab pos="208915" algn="l"/>
              </a:tabLst>
            </a:pPr>
            <a:r>
              <a:rPr sz="1950" i="1" spc="65" dirty="0">
                <a:latin typeface="Times New Roman"/>
                <a:cs typeface="Times New Roman"/>
              </a:rPr>
              <a:t>A</a:t>
            </a:r>
            <a:endParaRPr sz="1950">
              <a:latin typeface="Times New Roman"/>
              <a:cs typeface="Times New Roman"/>
            </a:endParaRPr>
          </a:p>
        </p:txBody>
      </p:sp>
      <p:sp>
        <p:nvSpPr>
          <p:cNvPr id="45" name="object 45"/>
          <p:cNvSpPr txBox="1"/>
          <p:nvPr/>
        </p:nvSpPr>
        <p:spPr>
          <a:xfrm>
            <a:off x="4783610" y="3922519"/>
            <a:ext cx="434340" cy="324485"/>
          </a:xfrm>
          <a:prstGeom prst="rect">
            <a:avLst/>
          </a:prstGeom>
        </p:spPr>
        <p:txBody>
          <a:bodyPr vert="horz" wrap="square" lIns="0" tIns="13970" rIns="0" bIns="0" rtlCol="0">
            <a:spAutoFit/>
          </a:bodyPr>
          <a:lstStyle/>
          <a:p>
            <a:pPr>
              <a:lnSpc>
                <a:spcPct val="100000"/>
              </a:lnSpc>
              <a:spcBef>
                <a:spcPts val="110"/>
              </a:spcBef>
            </a:pPr>
            <a:r>
              <a:rPr sz="1950" i="1" spc="65" dirty="0">
                <a:latin typeface="Times New Roman"/>
                <a:cs typeface="Times New Roman"/>
              </a:rPr>
              <a:t>A</a:t>
            </a:r>
            <a:r>
              <a:rPr sz="1950" i="1" spc="345" dirty="0">
                <a:latin typeface="Times New Roman"/>
                <a:cs typeface="Times New Roman"/>
              </a:rPr>
              <a:t> </a:t>
            </a:r>
            <a:r>
              <a:rPr sz="1950" spc="60" dirty="0">
                <a:latin typeface="Symbol"/>
                <a:cs typeface="Symbol"/>
              </a:rPr>
              <a:t></a:t>
            </a:r>
            <a:endParaRPr sz="1950">
              <a:latin typeface="Symbol"/>
              <a:cs typeface="Symbol"/>
            </a:endParaRPr>
          </a:p>
        </p:txBody>
      </p:sp>
      <p:sp>
        <p:nvSpPr>
          <p:cNvPr id="46" name="object 46"/>
          <p:cNvSpPr txBox="1"/>
          <p:nvPr/>
        </p:nvSpPr>
        <p:spPr>
          <a:xfrm>
            <a:off x="3014378" y="3922519"/>
            <a:ext cx="865505" cy="324485"/>
          </a:xfrm>
          <a:prstGeom prst="rect">
            <a:avLst/>
          </a:prstGeom>
        </p:spPr>
        <p:txBody>
          <a:bodyPr vert="horz" wrap="square" lIns="0" tIns="13970" rIns="0" bIns="0" rtlCol="0">
            <a:spAutoFit/>
          </a:bodyPr>
          <a:lstStyle/>
          <a:p>
            <a:pPr>
              <a:lnSpc>
                <a:spcPct val="100000"/>
              </a:lnSpc>
              <a:spcBef>
                <a:spcPts val="110"/>
              </a:spcBef>
            </a:pPr>
            <a:r>
              <a:rPr sz="1950" i="1" spc="-25" dirty="0">
                <a:latin typeface="Times New Roman"/>
                <a:cs typeface="Times New Roman"/>
              </a:rPr>
              <a:t>v</a:t>
            </a:r>
            <a:r>
              <a:rPr sz="1725" spc="-37" baseline="-24154" dirty="0">
                <a:latin typeface="Times New Roman"/>
                <a:cs typeface="Times New Roman"/>
              </a:rPr>
              <a:t>1 </a:t>
            </a:r>
            <a:r>
              <a:rPr sz="1950" spc="60" dirty="0">
                <a:latin typeface="Symbol"/>
                <a:cs typeface="Symbol"/>
              </a:rPr>
              <a:t></a:t>
            </a:r>
            <a:r>
              <a:rPr sz="1950" spc="60" dirty="0">
                <a:latin typeface="Times New Roman"/>
                <a:cs typeface="Times New Roman"/>
              </a:rPr>
              <a:t> </a:t>
            </a:r>
            <a:r>
              <a:rPr sz="1950" i="1" spc="30" dirty="0">
                <a:latin typeface="Times New Roman"/>
                <a:cs typeface="Times New Roman"/>
              </a:rPr>
              <a:t>v</a:t>
            </a:r>
            <a:r>
              <a:rPr sz="1725" i="1" spc="44" baseline="-24154" dirty="0">
                <a:latin typeface="Times New Roman"/>
                <a:cs typeface="Times New Roman"/>
              </a:rPr>
              <a:t>c</a:t>
            </a:r>
            <a:r>
              <a:rPr sz="1725" i="1" spc="232" baseline="-24154" dirty="0">
                <a:latin typeface="Times New Roman"/>
                <a:cs typeface="Times New Roman"/>
              </a:rPr>
              <a:t> </a:t>
            </a:r>
            <a:r>
              <a:rPr sz="1950" spc="60" dirty="0">
                <a:latin typeface="Symbol"/>
                <a:cs typeface="Symbol"/>
              </a:rPr>
              <a:t></a:t>
            </a:r>
            <a:endParaRPr sz="1950">
              <a:latin typeface="Symbol"/>
              <a:cs typeface="Symbol"/>
            </a:endParaRPr>
          </a:p>
        </p:txBody>
      </p:sp>
      <p:sp>
        <p:nvSpPr>
          <p:cNvPr id="47" name="object 47"/>
          <p:cNvSpPr/>
          <p:nvPr/>
        </p:nvSpPr>
        <p:spPr>
          <a:xfrm>
            <a:off x="2913633" y="3776992"/>
            <a:ext cx="3291204" cy="1329055"/>
          </a:xfrm>
          <a:custGeom>
            <a:avLst/>
            <a:gdLst/>
            <a:ahLst/>
            <a:cxnLst/>
            <a:rect l="l" t="t" r="r" b="b"/>
            <a:pathLst>
              <a:path w="3291204" h="1329054">
                <a:moveTo>
                  <a:pt x="0" y="0"/>
                </a:moveTo>
                <a:lnTo>
                  <a:pt x="3290887" y="0"/>
                </a:lnTo>
                <a:lnTo>
                  <a:pt x="3290887" y="1328737"/>
                </a:lnTo>
                <a:lnTo>
                  <a:pt x="0" y="1328737"/>
                </a:lnTo>
                <a:lnTo>
                  <a:pt x="0" y="0"/>
                </a:lnTo>
                <a:close/>
              </a:path>
            </a:pathLst>
          </a:custGeom>
          <a:ln w="38100">
            <a:solidFill>
              <a:srgbClr val="006666"/>
            </a:solidFill>
          </a:ln>
        </p:spPr>
        <p:txBody>
          <a:bodyPr wrap="square" lIns="0" tIns="0" rIns="0" bIns="0" rtlCol="0"/>
          <a:lstStyle/>
          <a:p>
            <a:endParaRPr/>
          </a:p>
        </p:txBody>
      </p:sp>
      <p:sp>
        <p:nvSpPr>
          <p:cNvPr id="48" name="object 48"/>
          <p:cNvSpPr/>
          <p:nvPr/>
        </p:nvSpPr>
        <p:spPr>
          <a:xfrm>
            <a:off x="958151" y="1555689"/>
            <a:ext cx="2064385" cy="1647825"/>
          </a:xfrm>
          <a:custGeom>
            <a:avLst/>
            <a:gdLst/>
            <a:ahLst/>
            <a:cxnLst/>
            <a:rect l="l" t="t" r="r" b="b"/>
            <a:pathLst>
              <a:path w="2064385" h="1647825">
                <a:moveTo>
                  <a:pt x="316864" y="1453083"/>
                </a:moveTo>
                <a:lnTo>
                  <a:pt x="0" y="1453083"/>
                </a:lnTo>
                <a:lnTo>
                  <a:pt x="158432" y="1647723"/>
                </a:lnTo>
                <a:lnTo>
                  <a:pt x="316864" y="1453083"/>
                </a:lnTo>
                <a:close/>
              </a:path>
              <a:path w="2064385" h="1647825">
                <a:moveTo>
                  <a:pt x="2064194" y="0"/>
                </a:moveTo>
                <a:lnTo>
                  <a:pt x="822172" y="0"/>
                </a:lnTo>
                <a:lnTo>
                  <a:pt x="774774" y="1533"/>
                </a:lnTo>
                <a:lnTo>
                  <a:pt x="728194" y="6070"/>
                </a:lnTo>
                <a:lnTo>
                  <a:pt x="682529" y="13515"/>
                </a:lnTo>
                <a:lnTo>
                  <a:pt x="637872" y="23773"/>
                </a:lnTo>
                <a:lnTo>
                  <a:pt x="594318" y="36750"/>
                </a:lnTo>
                <a:lnTo>
                  <a:pt x="551963" y="52350"/>
                </a:lnTo>
                <a:lnTo>
                  <a:pt x="510902" y="70479"/>
                </a:lnTo>
                <a:lnTo>
                  <a:pt x="471229" y="91041"/>
                </a:lnTo>
                <a:lnTo>
                  <a:pt x="433040" y="113942"/>
                </a:lnTo>
                <a:lnTo>
                  <a:pt x="396430" y="139086"/>
                </a:lnTo>
                <a:lnTo>
                  <a:pt x="361493" y="166379"/>
                </a:lnTo>
                <a:lnTo>
                  <a:pt x="328325" y="195725"/>
                </a:lnTo>
                <a:lnTo>
                  <a:pt x="297020" y="227030"/>
                </a:lnTo>
                <a:lnTo>
                  <a:pt x="267674" y="260198"/>
                </a:lnTo>
                <a:lnTo>
                  <a:pt x="240381" y="295135"/>
                </a:lnTo>
                <a:lnTo>
                  <a:pt x="215237" y="331745"/>
                </a:lnTo>
                <a:lnTo>
                  <a:pt x="192337" y="369934"/>
                </a:lnTo>
                <a:lnTo>
                  <a:pt x="171774" y="409607"/>
                </a:lnTo>
                <a:lnTo>
                  <a:pt x="153646" y="450668"/>
                </a:lnTo>
                <a:lnTo>
                  <a:pt x="138045" y="493023"/>
                </a:lnTo>
                <a:lnTo>
                  <a:pt x="125068" y="536576"/>
                </a:lnTo>
                <a:lnTo>
                  <a:pt x="114810" y="581233"/>
                </a:lnTo>
                <a:lnTo>
                  <a:pt x="107349" y="627065"/>
                </a:lnTo>
                <a:lnTo>
                  <a:pt x="102828" y="673479"/>
                </a:lnTo>
                <a:lnTo>
                  <a:pt x="101295" y="720877"/>
                </a:lnTo>
                <a:lnTo>
                  <a:pt x="101295" y="1453083"/>
                </a:lnTo>
                <a:lnTo>
                  <a:pt x="215582" y="1453083"/>
                </a:lnTo>
                <a:lnTo>
                  <a:pt x="215582" y="720877"/>
                </a:lnTo>
                <a:lnTo>
                  <a:pt x="217407" y="673472"/>
                </a:lnTo>
                <a:lnTo>
                  <a:pt x="222792" y="627065"/>
                </a:lnTo>
                <a:lnTo>
                  <a:pt x="231602" y="581790"/>
                </a:lnTo>
                <a:lnTo>
                  <a:pt x="243703" y="537784"/>
                </a:lnTo>
                <a:lnTo>
                  <a:pt x="258959" y="495180"/>
                </a:lnTo>
                <a:lnTo>
                  <a:pt x="277236" y="454113"/>
                </a:lnTo>
                <a:lnTo>
                  <a:pt x="298399" y="414718"/>
                </a:lnTo>
                <a:lnTo>
                  <a:pt x="322312" y="377130"/>
                </a:lnTo>
                <a:lnTo>
                  <a:pt x="348842" y="341485"/>
                </a:lnTo>
                <a:lnTo>
                  <a:pt x="377853" y="307915"/>
                </a:lnTo>
                <a:lnTo>
                  <a:pt x="409211" y="276558"/>
                </a:lnTo>
                <a:lnTo>
                  <a:pt x="442780" y="247547"/>
                </a:lnTo>
                <a:lnTo>
                  <a:pt x="478426" y="221017"/>
                </a:lnTo>
                <a:lnTo>
                  <a:pt x="516013" y="197104"/>
                </a:lnTo>
                <a:lnTo>
                  <a:pt x="555408" y="175941"/>
                </a:lnTo>
                <a:lnTo>
                  <a:pt x="596475" y="157664"/>
                </a:lnTo>
                <a:lnTo>
                  <a:pt x="639079" y="142408"/>
                </a:lnTo>
                <a:lnTo>
                  <a:pt x="683086" y="130307"/>
                </a:lnTo>
                <a:lnTo>
                  <a:pt x="728360" y="121497"/>
                </a:lnTo>
                <a:lnTo>
                  <a:pt x="774767" y="116112"/>
                </a:lnTo>
                <a:lnTo>
                  <a:pt x="822172" y="114287"/>
                </a:lnTo>
                <a:lnTo>
                  <a:pt x="2064194" y="114287"/>
                </a:lnTo>
                <a:lnTo>
                  <a:pt x="2064194" y="0"/>
                </a:lnTo>
                <a:close/>
              </a:path>
            </a:pathLst>
          </a:custGeom>
          <a:solidFill>
            <a:srgbClr val="4F81BD"/>
          </a:solidFill>
        </p:spPr>
        <p:txBody>
          <a:bodyPr wrap="square" lIns="0" tIns="0" rIns="0" bIns="0" rtlCol="0"/>
          <a:lstStyle/>
          <a:p>
            <a:endParaRPr/>
          </a:p>
        </p:txBody>
      </p:sp>
      <p:sp>
        <p:nvSpPr>
          <p:cNvPr id="49" name="object 49"/>
          <p:cNvSpPr/>
          <p:nvPr/>
        </p:nvSpPr>
        <p:spPr>
          <a:xfrm>
            <a:off x="958151" y="1555689"/>
            <a:ext cx="2064385" cy="1647825"/>
          </a:xfrm>
          <a:custGeom>
            <a:avLst/>
            <a:gdLst/>
            <a:ahLst/>
            <a:cxnLst/>
            <a:rect l="l" t="t" r="r" b="b"/>
            <a:pathLst>
              <a:path w="2064385" h="1647825">
                <a:moveTo>
                  <a:pt x="2064194" y="0"/>
                </a:moveTo>
                <a:lnTo>
                  <a:pt x="822172" y="0"/>
                </a:lnTo>
                <a:lnTo>
                  <a:pt x="774774" y="1533"/>
                </a:lnTo>
                <a:lnTo>
                  <a:pt x="728194" y="6070"/>
                </a:lnTo>
                <a:lnTo>
                  <a:pt x="682529" y="13515"/>
                </a:lnTo>
                <a:lnTo>
                  <a:pt x="637872" y="23773"/>
                </a:lnTo>
                <a:lnTo>
                  <a:pt x="594318" y="36750"/>
                </a:lnTo>
                <a:lnTo>
                  <a:pt x="551963" y="52350"/>
                </a:lnTo>
                <a:lnTo>
                  <a:pt x="510902" y="70479"/>
                </a:lnTo>
                <a:lnTo>
                  <a:pt x="471229" y="91041"/>
                </a:lnTo>
                <a:lnTo>
                  <a:pt x="433040" y="113942"/>
                </a:lnTo>
                <a:lnTo>
                  <a:pt x="396430" y="139086"/>
                </a:lnTo>
                <a:lnTo>
                  <a:pt x="361493" y="166379"/>
                </a:lnTo>
                <a:lnTo>
                  <a:pt x="328325" y="195725"/>
                </a:lnTo>
                <a:lnTo>
                  <a:pt x="297020" y="227030"/>
                </a:lnTo>
                <a:lnTo>
                  <a:pt x="267674" y="260198"/>
                </a:lnTo>
                <a:lnTo>
                  <a:pt x="240381" y="295135"/>
                </a:lnTo>
                <a:lnTo>
                  <a:pt x="215237" y="331745"/>
                </a:lnTo>
                <a:lnTo>
                  <a:pt x="192337" y="369934"/>
                </a:lnTo>
                <a:lnTo>
                  <a:pt x="171774" y="409607"/>
                </a:lnTo>
                <a:lnTo>
                  <a:pt x="153646" y="450668"/>
                </a:lnTo>
                <a:lnTo>
                  <a:pt x="138045" y="493023"/>
                </a:lnTo>
                <a:lnTo>
                  <a:pt x="125068" y="536576"/>
                </a:lnTo>
                <a:lnTo>
                  <a:pt x="114810" y="581233"/>
                </a:lnTo>
                <a:lnTo>
                  <a:pt x="107365" y="626899"/>
                </a:lnTo>
                <a:lnTo>
                  <a:pt x="102828" y="673479"/>
                </a:lnTo>
                <a:lnTo>
                  <a:pt x="101295" y="720877"/>
                </a:lnTo>
                <a:lnTo>
                  <a:pt x="101295" y="1453083"/>
                </a:lnTo>
                <a:lnTo>
                  <a:pt x="0" y="1453083"/>
                </a:lnTo>
                <a:lnTo>
                  <a:pt x="158432" y="1647723"/>
                </a:lnTo>
                <a:lnTo>
                  <a:pt x="316864" y="1453083"/>
                </a:lnTo>
                <a:lnTo>
                  <a:pt x="215582" y="1453083"/>
                </a:lnTo>
                <a:lnTo>
                  <a:pt x="215582" y="720877"/>
                </a:lnTo>
                <a:lnTo>
                  <a:pt x="217407" y="673472"/>
                </a:lnTo>
                <a:lnTo>
                  <a:pt x="222792" y="627065"/>
                </a:lnTo>
                <a:lnTo>
                  <a:pt x="231602" y="581790"/>
                </a:lnTo>
                <a:lnTo>
                  <a:pt x="243703" y="537784"/>
                </a:lnTo>
                <a:lnTo>
                  <a:pt x="258959" y="495180"/>
                </a:lnTo>
                <a:lnTo>
                  <a:pt x="277236" y="454113"/>
                </a:lnTo>
                <a:lnTo>
                  <a:pt x="298399" y="414718"/>
                </a:lnTo>
                <a:lnTo>
                  <a:pt x="322312" y="377130"/>
                </a:lnTo>
                <a:lnTo>
                  <a:pt x="348842" y="341485"/>
                </a:lnTo>
                <a:lnTo>
                  <a:pt x="377853" y="307915"/>
                </a:lnTo>
                <a:lnTo>
                  <a:pt x="409211" y="276558"/>
                </a:lnTo>
                <a:lnTo>
                  <a:pt x="442780" y="247547"/>
                </a:lnTo>
                <a:lnTo>
                  <a:pt x="478426" y="221017"/>
                </a:lnTo>
                <a:lnTo>
                  <a:pt x="516013" y="197104"/>
                </a:lnTo>
                <a:lnTo>
                  <a:pt x="555408" y="175941"/>
                </a:lnTo>
                <a:lnTo>
                  <a:pt x="596475" y="157664"/>
                </a:lnTo>
                <a:lnTo>
                  <a:pt x="639079" y="142408"/>
                </a:lnTo>
                <a:lnTo>
                  <a:pt x="683086" y="130307"/>
                </a:lnTo>
                <a:lnTo>
                  <a:pt x="728360" y="121497"/>
                </a:lnTo>
                <a:lnTo>
                  <a:pt x="774767" y="116112"/>
                </a:lnTo>
                <a:lnTo>
                  <a:pt x="822172" y="114287"/>
                </a:lnTo>
                <a:lnTo>
                  <a:pt x="2064194" y="114287"/>
                </a:lnTo>
                <a:lnTo>
                  <a:pt x="2064194" y="0"/>
                </a:lnTo>
                <a:close/>
              </a:path>
            </a:pathLst>
          </a:custGeom>
          <a:ln w="25400">
            <a:solidFill>
              <a:srgbClr val="385D8A"/>
            </a:solidFill>
          </a:ln>
        </p:spPr>
        <p:txBody>
          <a:bodyPr wrap="square" lIns="0" tIns="0" rIns="0" bIns="0" rtlCol="0"/>
          <a:lstStyle/>
          <a:p>
            <a:endParaRPr/>
          </a:p>
        </p:txBody>
      </p:sp>
      <p:sp>
        <p:nvSpPr>
          <p:cNvPr id="50" name="object 50"/>
          <p:cNvSpPr/>
          <p:nvPr/>
        </p:nvSpPr>
        <p:spPr>
          <a:xfrm>
            <a:off x="2182319" y="2718499"/>
            <a:ext cx="650875" cy="608330"/>
          </a:xfrm>
          <a:custGeom>
            <a:avLst/>
            <a:gdLst/>
            <a:ahLst/>
            <a:cxnLst/>
            <a:rect l="l" t="t" r="r" b="b"/>
            <a:pathLst>
              <a:path w="650875" h="608329">
                <a:moveTo>
                  <a:pt x="499605" y="0"/>
                </a:moveTo>
                <a:lnTo>
                  <a:pt x="535609" y="39357"/>
                </a:lnTo>
                <a:lnTo>
                  <a:pt x="0" y="529361"/>
                </a:lnTo>
                <a:lnTo>
                  <a:pt x="72009" y="608076"/>
                </a:lnTo>
                <a:lnTo>
                  <a:pt x="607618" y="118071"/>
                </a:lnTo>
                <a:lnTo>
                  <a:pt x="645374" y="118071"/>
                </a:lnTo>
                <a:lnTo>
                  <a:pt x="650328" y="6692"/>
                </a:lnTo>
                <a:lnTo>
                  <a:pt x="499605" y="0"/>
                </a:lnTo>
                <a:close/>
              </a:path>
              <a:path w="650875" h="608329">
                <a:moveTo>
                  <a:pt x="645374" y="118071"/>
                </a:moveTo>
                <a:lnTo>
                  <a:pt x="607618" y="118071"/>
                </a:lnTo>
                <a:lnTo>
                  <a:pt x="643623" y="157429"/>
                </a:lnTo>
                <a:lnTo>
                  <a:pt x="645374" y="118071"/>
                </a:lnTo>
                <a:close/>
              </a:path>
            </a:pathLst>
          </a:custGeom>
          <a:solidFill>
            <a:srgbClr val="4F81BD"/>
          </a:solidFill>
        </p:spPr>
        <p:txBody>
          <a:bodyPr wrap="square" lIns="0" tIns="0" rIns="0" bIns="0" rtlCol="0"/>
          <a:lstStyle/>
          <a:p>
            <a:endParaRPr/>
          </a:p>
        </p:txBody>
      </p:sp>
      <p:sp>
        <p:nvSpPr>
          <p:cNvPr id="51" name="object 51"/>
          <p:cNvSpPr/>
          <p:nvPr/>
        </p:nvSpPr>
        <p:spPr>
          <a:xfrm>
            <a:off x="2182319" y="2718499"/>
            <a:ext cx="650875" cy="608330"/>
          </a:xfrm>
          <a:custGeom>
            <a:avLst/>
            <a:gdLst/>
            <a:ahLst/>
            <a:cxnLst/>
            <a:rect l="l" t="t" r="r" b="b"/>
            <a:pathLst>
              <a:path w="650875" h="608329">
                <a:moveTo>
                  <a:pt x="0" y="529361"/>
                </a:moveTo>
                <a:lnTo>
                  <a:pt x="535609" y="39357"/>
                </a:lnTo>
                <a:lnTo>
                  <a:pt x="499605" y="0"/>
                </a:lnTo>
                <a:lnTo>
                  <a:pt x="650328" y="6692"/>
                </a:lnTo>
                <a:lnTo>
                  <a:pt x="643623" y="157429"/>
                </a:lnTo>
                <a:lnTo>
                  <a:pt x="607618" y="118071"/>
                </a:lnTo>
                <a:lnTo>
                  <a:pt x="72009" y="608076"/>
                </a:lnTo>
                <a:lnTo>
                  <a:pt x="0" y="529361"/>
                </a:lnTo>
                <a:close/>
              </a:path>
            </a:pathLst>
          </a:custGeom>
          <a:ln w="25400">
            <a:solidFill>
              <a:srgbClr val="385D8A"/>
            </a:solidFill>
          </a:ln>
        </p:spPr>
        <p:txBody>
          <a:bodyPr wrap="square" lIns="0" tIns="0" rIns="0" bIns="0" rtlCol="0"/>
          <a:lstStyle/>
          <a:p>
            <a:endParaRPr/>
          </a:p>
        </p:txBody>
      </p:sp>
      <p:sp>
        <p:nvSpPr>
          <p:cNvPr id="52" name="object 52"/>
          <p:cNvSpPr/>
          <p:nvPr/>
        </p:nvSpPr>
        <p:spPr>
          <a:xfrm>
            <a:off x="3261004" y="1287514"/>
            <a:ext cx="2180838" cy="64807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5727827" y="1545130"/>
            <a:ext cx="2064385" cy="1647825"/>
          </a:xfrm>
          <a:custGeom>
            <a:avLst/>
            <a:gdLst/>
            <a:ahLst/>
            <a:cxnLst/>
            <a:rect l="l" t="t" r="r" b="b"/>
            <a:pathLst>
              <a:path w="2064384" h="1647825">
                <a:moveTo>
                  <a:pt x="2064194" y="1453083"/>
                </a:moveTo>
                <a:lnTo>
                  <a:pt x="1747329" y="1453083"/>
                </a:lnTo>
                <a:lnTo>
                  <a:pt x="1905762" y="1647723"/>
                </a:lnTo>
                <a:lnTo>
                  <a:pt x="2064194" y="1453083"/>
                </a:lnTo>
                <a:close/>
              </a:path>
              <a:path w="2064384" h="1647825">
                <a:moveTo>
                  <a:pt x="1242021" y="0"/>
                </a:moveTo>
                <a:lnTo>
                  <a:pt x="0" y="0"/>
                </a:lnTo>
                <a:lnTo>
                  <a:pt x="0" y="114287"/>
                </a:lnTo>
                <a:lnTo>
                  <a:pt x="1242021" y="114287"/>
                </a:lnTo>
                <a:lnTo>
                  <a:pt x="1289426" y="116112"/>
                </a:lnTo>
                <a:lnTo>
                  <a:pt x="1335834" y="121497"/>
                </a:lnTo>
                <a:lnTo>
                  <a:pt x="1381108" y="130307"/>
                </a:lnTo>
                <a:lnTo>
                  <a:pt x="1425115" y="142408"/>
                </a:lnTo>
                <a:lnTo>
                  <a:pt x="1467719" y="157664"/>
                </a:lnTo>
                <a:lnTo>
                  <a:pt x="1508786" y="175941"/>
                </a:lnTo>
                <a:lnTo>
                  <a:pt x="1548180" y="197104"/>
                </a:lnTo>
                <a:lnTo>
                  <a:pt x="1585768" y="221017"/>
                </a:lnTo>
                <a:lnTo>
                  <a:pt x="1621414" y="247547"/>
                </a:lnTo>
                <a:lnTo>
                  <a:pt x="1654983" y="276558"/>
                </a:lnTo>
                <a:lnTo>
                  <a:pt x="1686340" y="307915"/>
                </a:lnTo>
                <a:lnTo>
                  <a:pt x="1715351" y="341485"/>
                </a:lnTo>
                <a:lnTo>
                  <a:pt x="1741881" y="377130"/>
                </a:lnTo>
                <a:lnTo>
                  <a:pt x="1765795" y="414718"/>
                </a:lnTo>
                <a:lnTo>
                  <a:pt x="1786957" y="454113"/>
                </a:lnTo>
                <a:lnTo>
                  <a:pt x="1805234" y="495180"/>
                </a:lnTo>
                <a:lnTo>
                  <a:pt x="1820491" y="537784"/>
                </a:lnTo>
                <a:lnTo>
                  <a:pt x="1832591" y="581790"/>
                </a:lnTo>
                <a:lnTo>
                  <a:pt x="1841401" y="627065"/>
                </a:lnTo>
                <a:lnTo>
                  <a:pt x="1846787" y="673479"/>
                </a:lnTo>
                <a:lnTo>
                  <a:pt x="1848612" y="720877"/>
                </a:lnTo>
                <a:lnTo>
                  <a:pt x="1848612" y="1453083"/>
                </a:lnTo>
                <a:lnTo>
                  <a:pt x="1962899" y="1453083"/>
                </a:lnTo>
                <a:lnTo>
                  <a:pt x="1962899" y="720877"/>
                </a:lnTo>
                <a:lnTo>
                  <a:pt x="1961365" y="673472"/>
                </a:lnTo>
                <a:lnTo>
                  <a:pt x="1956829" y="626899"/>
                </a:lnTo>
                <a:lnTo>
                  <a:pt x="1949384" y="581233"/>
                </a:lnTo>
                <a:lnTo>
                  <a:pt x="1939125" y="536576"/>
                </a:lnTo>
                <a:lnTo>
                  <a:pt x="1926148" y="493023"/>
                </a:lnTo>
                <a:lnTo>
                  <a:pt x="1910548" y="450668"/>
                </a:lnTo>
                <a:lnTo>
                  <a:pt x="1892419" y="409607"/>
                </a:lnTo>
                <a:lnTo>
                  <a:pt x="1871857" y="369934"/>
                </a:lnTo>
                <a:lnTo>
                  <a:pt x="1848956" y="331745"/>
                </a:lnTo>
                <a:lnTo>
                  <a:pt x="1823812" y="295135"/>
                </a:lnTo>
                <a:lnTo>
                  <a:pt x="1796519" y="260198"/>
                </a:lnTo>
                <a:lnTo>
                  <a:pt x="1767173" y="227030"/>
                </a:lnTo>
                <a:lnTo>
                  <a:pt x="1735868" y="195725"/>
                </a:lnTo>
                <a:lnTo>
                  <a:pt x="1702700" y="166379"/>
                </a:lnTo>
                <a:lnTo>
                  <a:pt x="1667763" y="139086"/>
                </a:lnTo>
                <a:lnTo>
                  <a:pt x="1631153" y="113942"/>
                </a:lnTo>
                <a:lnTo>
                  <a:pt x="1592964" y="91041"/>
                </a:lnTo>
                <a:lnTo>
                  <a:pt x="1553291" y="70479"/>
                </a:lnTo>
                <a:lnTo>
                  <a:pt x="1512230" y="52350"/>
                </a:lnTo>
                <a:lnTo>
                  <a:pt x="1469875" y="36750"/>
                </a:lnTo>
                <a:lnTo>
                  <a:pt x="1426322" y="23773"/>
                </a:lnTo>
                <a:lnTo>
                  <a:pt x="1381665" y="13515"/>
                </a:lnTo>
                <a:lnTo>
                  <a:pt x="1335999" y="6070"/>
                </a:lnTo>
                <a:lnTo>
                  <a:pt x="1289420" y="1533"/>
                </a:lnTo>
                <a:lnTo>
                  <a:pt x="1242021" y="0"/>
                </a:lnTo>
                <a:close/>
              </a:path>
            </a:pathLst>
          </a:custGeom>
          <a:solidFill>
            <a:srgbClr val="4F81BD"/>
          </a:solidFill>
        </p:spPr>
        <p:txBody>
          <a:bodyPr wrap="square" lIns="0" tIns="0" rIns="0" bIns="0" rtlCol="0"/>
          <a:lstStyle/>
          <a:p>
            <a:endParaRPr/>
          </a:p>
        </p:txBody>
      </p:sp>
      <p:sp>
        <p:nvSpPr>
          <p:cNvPr id="54" name="object 54"/>
          <p:cNvSpPr/>
          <p:nvPr/>
        </p:nvSpPr>
        <p:spPr>
          <a:xfrm>
            <a:off x="5727827" y="1545130"/>
            <a:ext cx="2064385" cy="1647825"/>
          </a:xfrm>
          <a:custGeom>
            <a:avLst/>
            <a:gdLst/>
            <a:ahLst/>
            <a:cxnLst/>
            <a:rect l="l" t="t" r="r" b="b"/>
            <a:pathLst>
              <a:path w="2064384" h="1647825">
                <a:moveTo>
                  <a:pt x="0" y="0"/>
                </a:moveTo>
                <a:lnTo>
                  <a:pt x="1242021" y="0"/>
                </a:lnTo>
                <a:lnTo>
                  <a:pt x="1289420" y="1533"/>
                </a:lnTo>
                <a:lnTo>
                  <a:pt x="1335999" y="6070"/>
                </a:lnTo>
                <a:lnTo>
                  <a:pt x="1381665" y="13515"/>
                </a:lnTo>
                <a:lnTo>
                  <a:pt x="1426322" y="23773"/>
                </a:lnTo>
                <a:lnTo>
                  <a:pt x="1469875" y="36750"/>
                </a:lnTo>
                <a:lnTo>
                  <a:pt x="1512230" y="52350"/>
                </a:lnTo>
                <a:lnTo>
                  <a:pt x="1553291" y="70479"/>
                </a:lnTo>
                <a:lnTo>
                  <a:pt x="1592964" y="91041"/>
                </a:lnTo>
                <a:lnTo>
                  <a:pt x="1631153" y="113942"/>
                </a:lnTo>
                <a:lnTo>
                  <a:pt x="1667763" y="139086"/>
                </a:lnTo>
                <a:lnTo>
                  <a:pt x="1702700" y="166379"/>
                </a:lnTo>
                <a:lnTo>
                  <a:pt x="1735868" y="195725"/>
                </a:lnTo>
                <a:lnTo>
                  <a:pt x="1767173" y="227030"/>
                </a:lnTo>
                <a:lnTo>
                  <a:pt x="1796519" y="260198"/>
                </a:lnTo>
                <a:lnTo>
                  <a:pt x="1823812" y="295135"/>
                </a:lnTo>
                <a:lnTo>
                  <a:pt x="1848956" y="331745"/>
                </a:lnTo>
                <a:lnTo>
                  <a:pt x="1871857" y="369934"/>
                </a:lnTo>
                <a:lnTo>
                  <a:pt x="1892419" y="409607"/>
                </a:lnTo>
                <a:lnTo>
                  <a:pt x="1910548" y="450668"/>
                </a:lnTo>
                <a:lnTo>
                  <a:pt x="1926148" y="493023"/>
                </a:lnTo>
                <a:lnTo>
                  <a:pt x="1939125" y="536576"/>
                </a:lnTo>
                <a:lnTo>
                  <a:pt x="1949384" y="581233"/>
                </a:lnTo>
                <a:lnTo>
                  <a:pt x="1956829" y="626899"/>
                </a:lnTo>
                <a:lnTo>
                  <a:pt x="1961365" y="673479"/>
                </a:lnTo>
                <a:lnTo>
                  <a:pt x="1962899" y="720877"/>
                </a:lnTo>
                <a:lnTo>
                  <a:pt x="1962899" y="1453083"/>
                </a:lnTo>
                <a:lnTo>
                  <a:pt x="2064194" y="1453083"/>
                </a:lnTo>
                <a:lnTo>
                  <a:pt x="1905762" y="1647723"/>
                </a:lnTo>
                <a:lnTo>
                  <a:pt x="1747329" y="1453083"/>
                </a:lnTo>
                <a:lnTo>
                  <a:pt x="1848612" y="1453083"/>
                </a:lnTo>
                <a:lnTo>
                  <a:pt x="1848612" y="720877"/>
                </a:lnTo>
                <a:lnTo>
                  <a:pt x="1846787" y="673472"/>
                </a:lnTo>
                <a:lnTo>
                  <a:pt x="1841401" y="627065"/>
                </a:lnTo>
                <a:lnTo>
                  <a:pt x="1832591" y="581790"/>
                </a:lnTo>
                <a:lnTo>
                  <a:pt x="1820491" y="537784"/>
                </a:lnTo>
                <a:lnTo>
                  <a:pt x="1805234" y="495180"/>
                </a:lnTo>
                <a:lnTo>
                  <a:pt x="1786957" y="454113"/>
                </a:lnTo>
                <a:lnTo>
                  <a:pt x="1765795" y="414718"/>
                </a:lnTo>
                <a:lnTo>
                  <a:pt x="1741881" y="377130"/>
                </a:lnTo>
                <a:lnTo>
                  <a:pt x="1715351" y="341485"/>
                </a:lnTo>
                <a:lnTo>
                  <a:pt x="1686340" y="307915"/>
                </a:lnTo>
                <a:lnTo>
                  <a:pt x="1654983" y="276558"/>
                </a:lnTo>
                <a:lnTo>
                  <a:pt x="1621414" y="247547"/>
                </a:lnTo>
                <a:lnTo>
                  <a:pt x="1585768" y="221017"/>
                </a:lnTo>
                <a:lnTo>
                  <a:pt x="1548180" y="197104"/>
                </a:lnTo>
                <a:lnTo>
                  <a:pt x="1508786" y="175941"/>
                </a:lnTo>
                <a:lnTo>
                  <a:pt x="1467719" y="157664"/>
                </a:lnTo>
                <a:lnTo>
                  <a:pt x="1425115" y="142408"/>
                </a:lnTo>
                <a:lnTo>
                  <a:pt x="1381108" y="130307"/>
                </a:lnTo>
                <a:lnTo>
                  <a:pt x="1335834" y="121497"/>
                </a:lnTo>
                <a:lnTo>
                  <a:pt x="1289426" y="116112"/>
                </a:lnTo>
                <a:lnTo>
                  <a:pt x="1242021" y="114287"/>
                </a:lnTo>
                <a:lnTo>
                  <a:pt x="0" y="114287"/>
                </a:lnTo>
                <a:lnTo>
                  <a:pt x="0" y="0"/>
                </a:lnTo>
                <a:close/>
              </a:path>
            </a:pathLst>
          </a:custGeom>
          <a:ln w="25400">
            <a:solidFill>
              <a:srgbClr val="385D8A"/>
            </a:solidFill>
          </a:ln>
        </p:spPr>
        <p:txBody>
          <a:bodyPr wrap="square" lIns="0" tIns="0" rIns="0" bIns="0" rtlCol="0"/>
          <a:lstStyle/>
          <a:p>
            <a:endParaRPr/>
          </a:p>
        </p:txBody>
      </p:sp>
      <p:sp>
        <p:nvSpPr>
          <p:cNvPr id="55" name="object 55"/>
          <p:cNvSpPr/>
          <p:nvPr/>
        </p:nvSpPr>
        <p:spPr>
          <a:xfrm>
            <a:off x="2238446" y="3796840"/>
            <a:ext cx="627380" cy="626745"/>
          </a:xfrm>
          <a:custGeom>
            <a:avLst/>
            <a:gdLst/>
            <a:ahLst/>
            <a:cxnLst/>
            <a:rect l="l" t="t" r="r" b="b"/>
            <a:pathLst>
              <a:path w="627380" h="626745">
                <a:moveTo>
                  <a:pt x="188792" y="113245"/>
                </a:moveTo>
                <a:lnTo>
                  <a:pt x="37795" y="113245"/>
                </a:lnTo>
                <a:lnTo>
                  <a:pt x="551484" y="626186"/>
                </a:lnTo>
                <a:lnTo>
                  <a:pt x="626872" y="550697"/>
                </a:lnTo>
                <a:lnTo>
                  <a:pt x="188792" y="113245"/>
                </a:lnTo>
                <a:close/>
              </a:path>
              <a:path w="627380" h="626745">
                <a:moveTo>
                  <a:pt x="150876" y="0"/>
                </a:moveTo>
                <a:lnTo>
                  <a:pt x="0" y="114"/>
                </a:lnTo>
                <a:lnTo>
                  <a:pt x="114" y="150990"/>
                </a:lnTo>
                <a:lnTo>
                  <a:pt x="37795" y="113245"/>
                </a:lnTo>
                <a:lnTo>
                  <a:pt x="188792" y="113245"/>
                </a:lnTo>
                <a:lnTo>
                  <a:pt x="113182" y="37744"/>
                </a:lnTo>
                <a:lnTo>
                  <a:pt x="150876" y="0"/>
                </a:lnTo>
                <a:close/>
              </a:path>
            </a:pathLst>
          </a:custGeom>
          <a:solidFill>
            <a:srgbClr val="4F81BD"/>
          </a:solidFill>
        </p:spPr>
        <p:txBody>
          <a:bodyPr wrap="square" lIns="0" tIns="0" rIns="0" bIns="0" rtlCol="0"/>
          <a:lstStyle/>
          <a:p>
            <a:endParaRPr/>
          </a:p>
        </p:txBody>
      </p:sp>
      <p:sp>
        <p:nvSpPr>
          <p:cNvPr id="56" name="object 56"/>
          <p:cNvSpPr/>
          <p:nvPr/>
        </p:nvSpPr>
        <p:spPr>
          <a:xfrm>
            <a:off x="2238446" y="3796840"/>
            <a:ext cx="627380" cy="626745"/>
          </a:xfrm>
          <a:custGeom>
            <a:avLst/>
            <a:gdLst/>
            <a:ahLst/>
            <a:cxnLst/>
            <a:rect l="l" t="t" r="r" b="b"/>
            <a:pathLst>
              <a:path w="627380" h="626745">
                <a:moveTo>
                  <a:pt x="551484" y="626186"/>
                </a:moveTo>
                <a:lnTo>
                  <a:pt x="37795" y="113245"/>
                </a:lnTo>
                <a:lnTo>
                  <a:pt x="114" y="150990"/>
                </a:lnTo>
                <a:lnTo>
                  <a:pt x="0" y="114"/>
                </a:lnTo>
                <a:lnTo>
                  <a:pt x="150876" y="0"/>
                </a:lnTo>
                <a:lnTo>
                  <a:pt x="113182" y="37744"/>
                </a:lnTo>
                <a:lnTo>
                  <a:pt x="626872" y="550697"/>
                </a:lnTo>
                <a:lnTo>
                  <a:pt x="551484" y="626186"/>
                </a:lnTo>
                <a:close/>
              </a:path>
            </a:pathLst>
          </a:custGeom>
          <a:ln w="25400">
            <a:solidFill>
              <a:srgbClr val="385D8A"/>
            </a:solidFill>
          </a:ln>
        </p:spPr>
        <p:txBody>
          <a:bodyPr wrap="square" lIns="0" tIns="0" rIns="0" bIns="0" rtlCol="0"/>
          <a:lstStyle/>
          <a:p>
            <a:endParaRPr/>
          </a:p>
        </p:txBody>
      </p:sp>
      <p:sp>
        <p:nvSpPr>
          <p:cNvPr id="57" name="object 57"/>
          <p:cNvSpPr/>
          <p:nvPr/>
        </p:nvSpPr>
        <p:spPr>
          <a:xfrm>
            <a:off x="6218637" y="2734055"/>
            <a:ext cx="690245" cy="572770"/>
          </a:xfrm>
          <a:custGeom>
            <a:avLst/>
            <a:gdLst/>
            <a:ahLst/>
            <a:cxnLst/>
            <a:rect l="l" t="t" r="r" b="b"/>
            <a:pathLst>
              <a:path w="690245" h="572770">
                <a:moveTo>
                  <a:pt x="65531" y="0"/>
                </a:moveTo>
                <a:lnTo>
                  <a:pt x="0" y="84188"/>
                </a:lnTo>
                <a:lnTo>
                  <a:pt x="572858" y="530072"/>
                </a:lnTo>
                <a:lnTo>
                  <a:pt x="540105" y="572173"/>
                </a:lnTo>
                <a:lnTo>
                  <a:pt x="689813" y="553516"/>
                </a:lnTo>
                <a:lnTo>
                  <a:pt x="676401" y="445884"/>
                </a:lnTo>
                <a:lnTo>
                  <a:pt x="638390" y="445884"/>
                </a:lnTo>
                <a:lnTo>
                  <a:pt x="65531" y="0"/>
                </a:lnTo>
                <a:close/>
              </a:path>
              <a:path w="690245" h="572770">
                <a:moveTo>
                  <a:pt x="671156" y="403796"/>
                </a:moveTo>
                <a:lnTo>
                  <a:pt x="638390" y="445884"/>
                </a:lnTo>
                <a:lnTo>
                  <a:pt x="676401" y="445884"/>
                </a:lnTo>
                <a:lnTo>
                  <a:pt x="671156" y="403796"/>
                </a:lnTo>
                <a:close/>
              </a:path>
            </a:pathLst>
          </a:custGeom>
          <a:solidFill>
            <a:srgbClr val="4F81BD"/>
          </a:solidFill>
        </p:spPr>
        <p:txBody>
          <a:bodyPr wrap="square" lIns="0" tIns="0" rIns="0" bIns="0" rtlCol="0"/>
          <a:lstStyle/>
          <a:p>
            <a:endParaRPr/>
          </a:p>
        </p:txBody>
      </p:sp>
      <p:sp>
        <p:nvSpPr>
          <p:cNvPr id="58" name="object 58"/>
          <p:cNvSpPr/>
          <p:nvPr/>
        </p:nvSpPr>
        <p:spPr>
          <a:xfrm>
            <a:off x="6218637" y="2734055"/>
            <a:ext cx="690245" cy="572770"/>
          </a:xfrm>
          <a:custGeom>
            <a:avLst/>
            <a:gdLst/>
            <a:ahLst/>
            <a:cxnLst/>
            <a:rect l="l" t="t" r="r" b="b"/>
            <a:pathLst>
              <a:path w="690245" h="572770">
                <a:moveTo>
                  <a:pt x="65532" y="0"/>
                </a:moveTo>
                <a:lnTo>
                  <a:pt x="638390" y="445884"/>
                </a:lnTo>
                <a:lnTo>
                  <a:pt x="671156" y="403796"/>
                </a:lnTo>
                <a:lnTo>
                  <a:pt x="689813" y="553516"/>
                </a:lnTo>
                <a:lnTo>
                  <a:pt x="540105" y="572173"/>
                </a:lnTo>
                <a:lnTo>
                  <a:pt x="572858" y="530072"/>
                </a:lnTo>
                <a:lnTo>
                  <a:pt x="0" y="84188"/>
                </a:lnTo>
                <a:lnTo>
                  <a:pt x="65532" y="0"/>
                </a:lnTo>
                <a:close/>
              </a:path>
            </a:pathLst>
          </a:custGeom>
          <a:ln w="25400">
            <a:solidFill>
              <a:srgbClr val="385D8A"/>
            </a:solidFill>
          </a:ln>
        </p:spPr>
        <p:txBody>
          <a:bodyPr wrap="square" lIns="0" tIns="0" rIns="0" bIns="0" rtlCol="0"/>
          <a:lstStyle/>
          <a:p>
            <a:endParaRPr/>
          </a:p>
        </p:txBody>
      </p:sp>
      <p:sp>
        <p:nvSpPr>
          <p:cNvPr id="59" name="object 59"/>
          <p:cNvSpPr/>
          <p:nvPr/>
        </p:nvSpPr>
        <p:spPr>
          <a:xfrm>
            <a:off x="6252212" y="3836706"/>
            <a:ext cx="671830" cy="589915"/>
          </a:xfrm>
          <a:custGeom>
            <a:avLst/>
            <a:gdLst/>
            <a:ahLst/>
            <a:cxnLst/>
            <a:rect l="l" t="t" r="r" b="b"/>
            <a:pathLst>
              <a:path w="671829" h="589914">
                <a:moveTo>
                  <a:pt x="13004" y="426313"/>
                </a:moveTo>
                <a:lnTo>
                  <a:pt x="0" y="576630"/>
                </a:lnTo>
                <a:lnTo>
                  <a:pt x="150317" y="589635"/>
                </a:lnTo>
                <a:lnTo>
                  <a:pt x="115989" y="548805"/>
                </a:lnTo>
                <a:lnTo>
                  <a:pt x="213124" y="467144"/>
                </a:lnTo>
                <a:lnTo>
                  <a:pt x="47332" y="467144"/>
                </a:lnTo>
                <a:lnTo>
                  <a:pt x="13004" y="426313"/>
                </a:lnTo>
                <a:close/>
              </a:path>
              <a:path w="671829" h="589914">
                <a:moveTo>
                  <a:pt x="602996" y="0"/>
                </a:moveTo>
                <a:lnTo>
                  <a:pt x="47332" y="467144"/>
                </a:lnTo>
                <a:lnTo>
                  <a:pt x="213124" y="467144"/>
                </a:lnTo>
                <a:lnTo>
                  <a:pt x="671652" y="81661"/>
                </a:lnTo>
                <a:lnTo>
                  <a:pt x="602996" y="0"/>
                </a:lnTo>
                <a:close/>
              </a:path>
            </a:pathLst>
          </a:custGeom>
          <a:solidFill>
            <a:srgbClr val="4F81BD"/>
          </a:solidFill>
        </p:spPr>
        <p:txBody>
          <a:bodyPr wrap="square" lIns="0" tIns="0" rIns="0" bIns="0" rtlCol="0"/>
          <a:lstStyle/>
          <a:p>
            <a:endParaRPr/>
          </a:p>
        </p:txBody>
      </p:sp>
      <p:sp>
        <p:nvSpPr>
          <p:cNvPr id="60" name="object 60"/>
          <p:cNvSpPr/>
          <p:nvPr/>
        </p:nvSpPr>
        <p:spPr>
          <a:xfrm>
            <a:off x="6252212" y="3836706"/>
            <a:ext cx="671830" cy="589915"/>
          </a:xfrm>
          <a:custGeom>
            <a:avLst/>
            <a:gdLst/>
            <a:ahLst/>
            <a:cxnLst/>
            <a:rect l="l" t="t" r="r" b="b"/>
            <a:pathLst>
              <a:path w="671829" h="589914">
                <a:moveTo>
                  <a:pt x="671652" y="81661"/>
                </a:moveTo>
                <a:lnTo>
                  <a:pt x="115989" y="548805"/>
                </a:lnTo>
                <a:lnTo>
                  <a:pt x="150317" y="589635"/>
                </a:lnTo>
                <a:lnTo>
                  <a:pt x="0" y="576630"/>
                </a:lnTo>
                <a:lnTo>
                  <a:pt x="13004" y="426313"/>
                </a:lnTo>
                <a:lnTo>
                  <a:pt x="47332" y="467144"/>
                </a:lnTo>
                <a:lnTo>
                  <a:pt x="602996" y="0"/>
                </a:lnTo>
                <a:lnTo>
                  <a:pt x="671652" y="81661"/>
                </a:lnTo>
                <a:close/>
              </a:path>
            </a:pathLst>
          </a:custGeom>
          <a:ln w="25399">
            <a:solidFill>
              <a:srgbClr val="385D8A"/>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010" y="287378"/>
            <a:ext cx="7895590" cy="751488"/>
          </a:xfrm>
          <a:prstGeom prst="rect">
            <a:avLst/>
          </a:prstGeom>
        </p:spPr>
        <p:txBody>
          <a:bodyPr vert="horz" wrap="square" lIns="0" tIns="12700" rIns="0" bIns="0" rtlCol="0">
            <a:spAutoFit/>
          </a:bodyPr>
          <a:lstStyle/>
          <a:p>
            <a:pPr marR="5080" algn="l">
              <a:lnSpc>
                <a:spcPct val="100000"/>
              </a:lnSpc>
              <a:spcBef>
                <a:spcPts val="100"/>
              </a:spcBef>
              <a:tabLst>
                <a:tab pos="2518410" algn="l"/>
                <a:tab pos="5831840" algn="l"/>
              </a:tabLst>
            </a:pPr>
            <a:r>
              <a:rPr sz="2400" spc="-160" dirty="0">
                <a:latin typeface="Comic Sans MS" panose="030F0702030302020204" pitchFamily="66" charset="0"/>
              </a:rPr>
              <a:t>To </a:t>
            </a:r>
            <a:r>
              <a:rPr sz="2400" spc="-5" dirty="0">
                <a:latin typeface="Comic Sans MS" panose="030F0702030302020204" pitchFamily="66" charset="0"/>
              </a:rPr>
              <a:t>find </a:t>
            </a:r>
            <a:r>
              <a:rPr sz="2400" i="1" spc="-175" dirty="0" err="1">
                <a:latin typeface="Comic Sans MS" panose="030F0702030302020204" pitchFamily="66" charset="0"/>
                <a:cs typeface="Georgia"/>
              </a:rPr>
              <a:t>v</a:t>
            </a:r>
            <a:r>
              <a:rPr sz="2400" i="1" spc="-262" baseline="-20833" dirty="0" err="1">
                <a:latin typeface="Comic Sans MS" panose="030F0702030302020204" pitchFamily="66" charset="0"/>
                <a:cs typeface="Georgia"/>
              </a:rPr>
              <a:t>o</a:t>
            </a:r>
            <a:r>
              <a:rPr sz="2400" i="1" spc="-262" baseline="-20833" dirty="0">
                <a:latin typeface="Comic Sans MS" panose="030F0702030302020204" pitchFamily="66" charset="0"/>
                <a:cs typeface="Georgia"/>
              </a:rPr>
              <a:t> </a:t>
            </a:r>
            <a:r>
              <a:rPr sz="2400" dirty="0">
                <a:latin typeface="Comic Sans MS" panose="030F0702030302020204" pitchFamily="66" charset="0"/>
              </a:rPr>
              <a:t>,</a:t>
            </a:r>
            <a:r>
              <a:rPr sz="2400" spc="-15" dirty="0">
                <a:latin typeface="Comic Sans MS" panose="030F0702030302020204" pitchFamily="66" charset="0"/>
              </a:rPr>
              <a:t>we </a:t>
            </a:r>
            <a:r>
              <a:rPr sz="2400" spc="-10" dirty="0">
                <a:latin typeface="Comic Sans MS" panose="030F0702030302020204" pitchFamily="66" charset="0"/>
              </a:rPr>
              <a:t>can </a:t>
            </a:r>
            <a:r>
              <a:rPr sz="2400" spc="-15" dirty="0">
                <a:latin typeface="Comic Sans MS" panose="030F0702030302020204" pitchFamily="66" charset="0"/>
              </a:rPr>
              <a:t>calculate/measure </a:t>
            </a:r>
            <a:r>
              <a:rPr lang="en-US" sz="2400" spc="-5" dirty="0" err="1">
                <a:latin typeface="Comic Sans MS" panose="030F0702030302020204" pitchFamily="66" charset="0"/>
              </a:rPr>
              <a:t>eith</a:t>
            </a:r>
            <a:r>
              <a:rPr lang="tr-TR" sz="2400" spc="-5" dirty="0">
                <a:latin typeface="Comic Sans MS" panose="030F0702030302020204" pitchFamily="66" charset="0"/>
              </a:rPr>
              <a:t>er</a:t>
            </a:r>
            <a:r>
              <a:rPr lang="tr-TR" sz="2400" spc="229" dirty="0">
                <a:latin typeface="Comic Sans MS" panose="030F0702030302020204" pitchFamily="66" charset="0"/>
              </a:rPr>
              <a:t> </a:t>
            </a:r>
            <a:r>
              <a:rPr lang="tr-TR" sz="2400" i="1" spc="-55" dirty="0">
                <a:latin typeface="Comic Sans MS" panose="030F0702030302020204" pitchFamily="66" charset="0"/>
                <a:cs typeface="Georgia"/>
              </a:rPr>
              <a:t>A</a:t>
            </a:r>
            <a:r>
              <a:rPr lang="tr-TR" sz="2400" spc="-82" baseline="-20833" dirty="0">
                <a:latin typeface="Comic Sans MS" panose="030F0702030302020204" pitchFamily="66" charset="0"/>
                <a:cs typeface="Cambria"/>
              </a:rPr>
              <a:t>1 </a:t>
            </a:r>
            <a:r>
              <a:rPr sz="2400" i="1" spc="-55" dirty="0">
                <a:latin typeface="Comic Sans MS" panose="030F0702030302020204" pitchFamily="66" charset="0"/>
                <a:cs typeface="Georgia"/>
              </a:rPr>
              <a:t>A</a:t>
            </a:r>
            <a:r>
              <a:rPr sz="2400" spc="-82" baseline="-20833" dirty="0">
                <a:latin typeface="Comic Sans MS" panose="030F0702030302020204" pitchFamily="66" charset="0"/>
                <a:cs typeface="Cambria"/>
              </a:rPr>
              <a:t>2  </a:t>
            </a:r>
            <a:r>
              <a:rPr sz="2400" spc="-5" dirty="0">
                <a:latin typeface="Comic Sans MS" panose="030F0702030302020204" pitchFamily="66" charset="0"/>
              </a:rPr>
              <a:t>pair </a:t>
            </a:r>
            <a:r>
              <a:rPr sz="2400" dirty="0">
                <a:latin typeface="Comic Sans MS" panose="030F0702030302020204" pitchFamily="66" charset="0"/>
              </a:rPr>
              <a:t>or</a:t>
            </a:r>
            <a:r>
              <a:rPr sz="2400" spc="-140" dirty="0">
                <a:latin typeface="Comic Sans MS" panose="030F0702030302020204" pitchFamily="66" charset="0"/>
              </a:rPr>
              <a:t> </a:t>
            </a:r>
            <a:r>
              <a:rPr sz="2400" i="1" spc="-30" dirty="0">
                <a:latin typeface="Comic Sans MS" panose="030F0702030302020204" pitchFamily="66" charset="0"/>
                <a:cs typeface="Georgia"/>
              </a:rPr>
              <a:t>A</a:t>
            </a:r>
            <a:r>
              <a:rPr sz="2400" i="1" spc="-44" baseline="-20833" dirty="0">
                <a:latin typeface="Comic Sans MS" panose="030F0702030302020204" pitchFamily="66" charset="0"/>
                <a:cs typeface="Georgia"/>
              </a:rPr>
              <a:t>c</a:t>
            </a:r>
            <a:r>
              <a:rPr sz="2400" i="1" spc="292" baseline="-20833" dirty="0">
                <a:latin typeface="Comic Sans MS" panose="030F0702030302020204" pitchFamily="66" charset="0"/>
                <a:cs typeface="Georgia"/>
              </a:rPr>
              <a:t> </a:t>
            </a:r>
            <a:r>
              <a:rPr sz="2400" i="1" spc="-30" dirty="0">
                <a:latin typeface="Comic Sans MS" panose="030F0702030302020204" pitchFamily="66" charset="0"/>
                <a:cs typeface="Georgia"/>
              </a:rPr>
              <a:t>A</a:t>
            </a:r>
            <a:r>
              <a:rPr sz="2400" i="1" spc="-44" baseline="-20833" dirty="0">
                <a:latin typeface="Comic Sans MS" panose="030F0702030302020204" pitchFamily="66" charset="0"/>
                <a:cs typeface="Georgia"/>
              </a:rPr>
              <a:t>d</a:t>
            </a:r>
            <a:r>
              <a:rPr lang="en-US" sz="2400" i="1" spc="-44" baseline="-20833" dirty="0">
                <a:latin typeface="Comic Sans MS" panose="030F0702030302020204" pitchFamily="66" charset="0"/>
                <a:cs typeface="Georgia"/>
              </a:rPr>
              <a:t> </a:t>
            </a:r>
            <a:r>
              <a:rPr sz="2400" spc="-5" dirty="0">
                <a:latin typeface="Comic Sans MS" panose="030F0702030302020204" pitchFamily="66" charset="0"/>
              </a:rPr>
              <a:t>pair</a:t>
            </a:r>
            <a:endParaRPr sz="2400" dirty="0">
              <a:latin typeface="Comic Sans MS" panose="030F0702030302020204" pitchFamily="66" charset="0"/>
              <a:cs typeface="Georgia"/>
            </a:endParaRPr>
          </a:p>
        </p:txBody>
      </p:sp>
      <p:sp>
        <p:nvSpPr>
          <p:cNvPr id="3" name="object 3"/>
          <p:cNvSpPr txBox="1"/>
          <p:nvPr/>
        </p:nvSpPr>
        <p:spPr>
          <a:xfrm>
            <a:off x="152400" y="2514600"/>
            <a:ext cx="3547110" cy="2262505"/>
          </a:xfrm>
          <a:prstGeom prst="rect">
            <a:avLst/>
          </a:prstGeom>
          <a:ln w="38100">
            <a:solidFill>
              <a:srgbClr val="006666"/>
            </a:solidFill>
          </a:ln>
        </p:spPr>
        <p:txBody>
          <a:bodyPr vert="horz" wrap="square" lIns="0" tIns="33655" rIns="0" bIns="0" rtlCol="0">
            <a:spAutoFit/>
          </a:bodyPr>
          <a:lstStyle/>
          <a:p>
            <a:pPr marL="90805">
              <a:lnSpc>
                <a:spcPct val="100000"/>
              </a:lnSpc>
              <a:spcBef>
                <a:spcPts val="265"/>
              </a:spcBef>
            </a:pPr>
            <a:r>
              <a:rPr sz="1800" b="1" spc="-5" dirty="0">
                <a:latin typeface="Calibri"/>
                <a:cs typeface="Calibri"/>
              </a:rPr>
              <a:t>Superposition (finding </a:t>
            </a:r>
            <a:r>
              <a:rPr sz="1800" b="1" i="1" spc="-35" dirty="0">
                <a:latin typeface="Georgia"/>
                <a:cs typeface="Georgia"/>
              </a:rPr>
              <a:t>A</a:t>
            </a:r>
            <a:r>
              <a:rPr sz="1800" b="1" spc="-52" baseline="-20833" dirty="0">
                <a:latin typeface="Cambria"/>
                <a:cs typeface="Cambria"/>
              </a:rPr>
              <a:t>1 </a:t>
            </a:r>
            <a:r>
              <a:rPr sz="1800" b="1" spc="-5" dirty="0">
                <a:latin typeface="Calibri"/>
                <a:cs typeface="Calibri"/>
              </a:rPr>
              <a:t>and </a:t>
            </a:r>
            <a:r>
              <a:rPr sz="1800" b="1" i="1" spc="-30" dirty="0">
                <a:latin typeface="Georgia"/>
                <a:cs typeface="Georgia"/>
              </a:rPr>
              <a:t>A</a:t>
            </a:r>
            <a:r>
              <a:rPr sz="1800" b="1" spc="-44" baseline="-20833" dirty="0">
                <a:latin typeface="Cambria"/>
                <a:cs typeface="Cambria"/>
              </a:rPr>
              <a:t>2</a:t>
            </a:r>
            <a:r>
              <a:rPr sz="1800" b="1" spc="262" baseline="-20833" dirty="0">
                <a:latin typeface="Cambria"/>
                <a:cs typeface="Cambria"/>
              </a:rPr>
              <a:t> </a:t>
            </a:r>
            <a:r>
              <a:rPr sz="1800" b="1" spc="-5" dirty="0">
                <a:latin typeface="Calibri"/>
                <a:cs typeface="Calibri"/>
              </a:rPr>
              <a:t>):</a:t>
            </a:r>
            <a:endParaRPr sz="1800">
              <a:latin typeface="Calibri"/>
              <a:cs typeface="Calibri"/>
            </a:endParaRPr>
          </a:p>
          <a:p>
            <a:pPr marL="433705" indent="-342900">
              <a:lnSpc>
                <a:spcPct val="100000"/>
              </a:lnSpc>
              <a:spcBef>
                <a:spcPts val="595"/>
              </a:spcBef>
              <a:buAutoNum type="arabicPeriod"/>
              <a:tabLst>
                <a:tab pos="433705" algn="l"/>
                <a:tab pos="434340" algn="l"/>
              </a:tabLst>
            </a:pPr>
            <a:r>
              <a:rPr sz="1800" spc="-5" dirty="0">
                <a:latin typeface="Calibri"/>
                <a:cs typeface="Calibri"/>
              </a:rPr>
              <a:t>Set </a:t>
            </a:r>
            <a:r>
              <a:rPr sz="1800" i="1" spc="85" dirty="0">
                <a:latin typeface="Cambria"/>
                <a:cs typeface="Cambria"/>
              </a:rPr>
              <a:t>v</a:t>
            </a:r>
            <a:r>
              <a:rPr sz="1800" spc="127" baseline="-20833" dirty="0">
                <a:latin typeface="Times New Roman"/>
                <a:cs typeface="Times New Roman"/>
              </a:rPr>
              <a:t>2 </a:t>
            </a:r>
            <a:r>
              <a:rPr sz="1800" spc="75" dirty="0">
                <a:latin typeface="Times New Roman"/>
                <a:cs typeface="Times New Roman"/>
              </a:rPr>
              <a:t>= </a:t>
            </a:r>
            <a:r>
              <a:rPr sz="1800" spc="50" dirty="0">
                <a:latin typeface="Times New Roman"/>
                <a:cs typeface="Times New Roman"/>
              </a:rPr>
              <a:t>0</a:t>
            </a:r>
            <a:r>
              <a:rPr sz="1800" spc="50" dirty="0">
                <a:latin typeface="Calibri"/>
                <a:cs typeface="Calibri"/>
              </a:rPr>
              <a:t>, </a:t>
            </a:r>
            <a:r>
              <a:rPr sz="1800" spc="-10" dirty="0">
                <a:latin typeface="Calibri"/>
                <a:cs typeface="Calibri"/>
              </a:rPr>
              <a:t>compute </a:t>
            </a:r>
            <a:r>
              <a:rPr sz="1800" i="1" spc="135" dirty="0">
                <a:latin typeface="Cambria"/>
                <a:cs typeface="Cambria"/>
              </a:rPr>
              <a:t>A</a:t>
            </a:r>
            <a:r>
              <a:rPr sz="1800" spc="202" baseline="-20833" dirty="0">
                <a:latin typeface="Times New Roman"/>
                <a:cs typeface="Times New Roman"/>
              </a:rPr>
              <a:t>1</a:t>
            </a:r>
            <a:r>
              <a:rPr sz="1800" spc="-127" baseline="-20833" dirty="0">
                <a:latin typeface="Times New Roman"/>
                <a:cs typeface="Times New Roman"/>
              </a:rPr>
              <a:t> </a:t>
            </a:r>
            <a:r>
              <a:rPr sz="1800" spc="-10" dirty="0">
                <a:latin typeface="Calibri"/>
                <a:cs typeface="Calibri"/>
              </a:rPr>
              <a:t>from</a:t>
            </a:r>
            <a:endParaRPr sz="1800">
              <a:latin typeface="Calibri"/>
              <a:cs typeface="Calibri"/>
            </a:endParaRPr>
          </a:p>
          <a:p>
            <a:pPr marL="433705">
              <a:lnSpc>
                <a:spcPct val="100000"/>
              </a:lnSpc>
            </a:pPr>
            <a:r>
              <a:rPr sz="1800" i="1" spc="50" dirty="0">
                <a:latin typeface="Cambria"/>
                <a:cs typeface="Cambria"/>
              </a:rPr>
              <a:t>v</a:t>
            </a:r>
            <a:r>
              <a:rPr sz="1800" spc="75" baseline="-20833" dirty="0">
                <a:latin typeface="Times New Roman"/>
                <a:cs typeface="Times New Roman"/>
              </a:rPr>
              <a:t>o </a:t>
            </a:r>
            <a:r>
              <a:rPr sz="1800" spc="75" dirty="0">
                <a:latin typeface="Times New Roman"/>
                <a:cs typeface="Times New Roman"/>
              </a:rPr>
              <a:t>= </a:t>
            </a:r>
            <a:r>
              <a:rPr sz="1800" i="1" spc="135" dirty="0">
                <a:latin typeface="Cambria"/>
                <a:cs typeface="Cambria"/>
              </a:rPr>
              <a:t>A</a:t>
            </a:r>
            <a:r>
              <a:rPr sz="1800" spc="202" baseline="-20833" dirty="0">
                <a:latin typeface="Times New Roman"/>
                <a:cs typeface="Times New Roman"/>
              </a:rPr>
              <a:t>1</a:t>
            </a:r>
            <a:r>
              <a:rPr sz="1800" spc="44" baseline="-20833" dirty="0">
                <a:latin typeface="Times New Roman"/>
                <a:cs typeface="Times New Roman"/>
              </a:rPr>
              <a:t> </a:t>
            </a:r>
            <a:r>
              <a:rPr sz="1800" i="1" spc="85" dirty="0">
                <a:latin typeface="Cambria"/>
                <a:cs typeface="Cambria"/>
              </a:rPr>
              <a:t>v</a:t>
            </a:r>
            <a:r>
              <a:rPr sz="1800" spc="127" baseline="-20833" dirty="0">
                <a:latin typeface="Times New Roman"/>
                <a:cs typeface="Times New Roman"/>
              </a:rPr>
              <a:t>1</a:t>
            </a:r>
            <a:endParaRPr sz="1800" baseline="-20833" dirty="0">
              <a:latin typeface="Times New Roman"/>
              <a:cs typeface="Times New Roman"/>
            </a:endParaRPr>
          </a:p>
          <a:p>
            <a:pPr marL="433705" indent="-342900">
              <a:lnSpc>
                <a:spcPct val="100000"/>
              </a:lnSpc>
              <a:spcBef>
                <a:spcPts val="600"/>
              </a:spcBef>
              <a:buAutoNum type="arabicPeriod" startAt="2"/>
              <a:tabLst>
                <a:tab pos="433705" algn="l"/>
                <a:tab pos="434340" algn="l"/>
              </a:tabLst>
            </a:pPr>
            <a:r>
              <a:rPr sz="1800" spc="-5" dirty="0">
                <a:latin typeface="Calibri"/>
                <a:cs typeface="Calibri"/>
              </a:rPr>
              <a:t>Set </a:t>
            </a:r>
            <a:r>
              <a:rPr sz="1800" i="1" spc="85" dirty="0">
                <a:latin typeface="Cambria"/>
                <a:cs typeface="Cambria"/>
              </a:rPr>
              <a:t>v</a:t>
            </a:r>
            <a:r>
              <a:rPr sz="1800" spc="127" baseline="-20833" dirty="0">
                <a:latin typeface="Times New Roman"/>
                <a:cs typeface="Times New Roman"/>
              </a:rPr>
              <a:t>1 </a:t>
            </a:r>
            <a:r>
              <a:rPr sz="1800" spc="75" dirty="0">
                <a:latin typeface="Times New Roman"/>
                <a:cs typeface="Times New Roman"/>
              </a:rPr>
              <a:t>= </a:t>
            </a:r>
            <a:r>
              <a:rPr sz="1800" spc="50" dirty="0">
                <a:latin typeface="Times New Roman"/>
                <a:cs typeface="Times New Roman"/>
              </a:rPr>
              <a:t>0</a:t>
            </a:r>
            <a:r>
              <a:rPr sz="1800" spc="50" dirty="0">
                <a:latin typeface="Calibri"/>
                <a:cs typeface="Calibri"/>
              </a:rPr>
              <a:t>, </a:t>
            </a:r>
            <a:r>
              <a:rPr sz="1800" spc="-10" dirty="0">
                <a:latin typeface="Calibri"/>
                <a:cs typeface="Calibri"/>
              </a:rPr>
              <a:t>compute </a:t>
            </a:r>
            <a:r>
              <a:rPr sz="1800" i="1" spc="135" dirty="0">
                <a:latin typeface="Cambria"/>
                <a:cs typeface="Cambria"/>
              </a:rPr>
              <a:t>A</a:t>
            </a:r>
            <a:r>
              <a:rPr sz="1800" spc="202" baseline="-20833" dirty="0">
                <a:latin typeface="Times New Roman"/>
                <a:cs typeface="Times New Roman"/>
              </a:rPr>
              <a:t>2</a:t>
            </a:r>
            <a:r>
              <a:rPr sz="1800" spc="-127" baseline="-20833" dirty="0">
                <a:latin typeface="Times New Roman"/>
                <a:cs typeface="Times New Roman"/>
              </a:rPr>
              <a:t> </a:t>
            </a:r>
            <a:r>
              <a:rPr sz="1800" spc="-10" dirty="0">
                <a:latin typeface="Calibri"/>
                <a:cs typeface="Calibri"/>
              </a:rPr>
              <a:t>from</a:t>
            </a:r>
            <a:endParaRPr sz="1800">
              <a:latin typeface="Calibri"/>
              <a:cs typeface="Calibri"/>
            </a:endParaRPr>
          </a:p>
          <a:p>
            <a:pPr marL="433705">
              <a:lnSpc>
                <a:spcPct val="100000"/>
              </a:lnSpc>
            </a:pPr>
            <a:r>
              <a:rPr sz="1800" i="1" spc="50" dirty="0">
                <a:latin typeface="Cambria"/>
                <a:cs typeface="Cambria"/>
              </a:rPr>
              <a:t>v</a:t>
            </a:r>
            <a:r>
              <a:rPr sz="1800" spc="75" baseline="-20833" dirty="0">
                <a:latin typeface="Times New Roman"/>
                <a:cs typeface="Times New Roman"/>
              </a:rPr>
              <a:t>o </a:t>
            </a:r>
            <a:r>
              <a:rPr sz="1800" spc="75" dirty="0">
                <a:latin typeface="Times New Roman"/>
                <a:cs typeface="Times New Roman"/>
              </a:rPr>
              <a:t>= </a:t>
            </a:r>
            <a:r>
              <a:rPr sz="1800" i="1" spc="135" dirty="0">
                <a:latin typeface="Cambria"/>
                <a:cs typeface="Cambria"/>
              </a:rPr>
              <a:t>A</a:t>
            </a:r>
            <a:r>
              <a:rPr sz="1800" spc="202" baseline="-20833" dirty="0">
                <a:latin typeface="Times New Roman"/>
                <a:cs typeface="Times New Roman"/>
              </a:rPr>
              <a:t>2</a:t>
            </a:r>
            <a:r>
              <a:rPr sz="1800" spc="44" baseline="-20833" dirty="0">
                <a:latin typeface="Times New Roman"/>
                <a:cs typeface="Times New Roman"/>
              </a:rPr>
              <a:t> </a:t>
            </a:r>
            <a:r>
              <a:rPr sz="1800" i="1" spc="85" dirty="0">
                <a:latin typeface="Cambria"/>
                <a:cs typeface="Cambria"/>
              </a:rPr>
              <a:t>v</a:t>
            </a:r>
            <a:r>
              <a:rPr sz="1800" spc="127" baseline="-20833" dirty="0">
                <a:latin typeface="Times New Roman"/>
                <a:cs typeface="Times New Roman"/>
              </a:rPr>
              <a:t>2</a:t>
            </a:r>
            <a:endParaRPr sz="1800" baseline="-20833" dirty="0">
              <a:latin typeface="Times New Roman"/>
              <a:cs typeface="Times New Roman"/>
            </a:endParaRPr>
          </a:p>
          <a:p>
            <a:pPr marL="434340" indent="-342900">
              <a:lnSpc>
                <a:spcPct val="100000"/>
              </a:lnSpc>
              <a:spcBef>
                <a:spcPts val="600"/>
              </a:spcBef>
              <a:buAutoNum type="arabicPeriod" startAt="3"/>
              <a:tabLst>
                <a:tab pos="433705" algn="l"/>
                <a:tab pos="434340" algn="l"/>
              </a:tabLst>
            </a:pPr>
            <a:r>
              <a:rPr sz="1800" spc="-10" dirty="0">
                <a:latin typeface="Calibri"/>
                <a:cs typeface="Calibri"/>
              </a:rPr>
              <a:t>For </a:t>
            </a:r>
            <a:r>
              <a:rPr sz="1800" spc="-15" dirty="0">
                <a:latin typeface="Calibri"/>
                <a:cs typeface="Calibri"/>
              </a:rPr>
              <a:t>any </a:t>
            </a:r>
            <a:r>
              <a:rPr sz="1800" i="1" spc="85" dirty="0">
                <a:latin typeface="Cambria"/>
                <a:cs typeface="Cambria"/>
              </a:rPr>
              <a:t>v</a:t>
            </a:r>
            <a:r>
              <a:rPr sz="1800" spc="127" baseline="-20833" dirty="0">
                <a:latin typeface="Times New Roman"/>
                <a:cs typeface="Times New Roman"/>
              </a:rPr>
              <a:t>1 </a:t>
            </a:r>
            <a:r>
              <a:rPr sz="1800" dirty="0">
                <a:latin typeface="Calibri"/>
                <a:cs typeface="Calibri"/>
              </a:rPr>
              <a:t>and </a:t>
            </a:r>
            <a:r>
              <a:rPr sz="1800" i="1" spc="85" dirty="0">
                <a:latin typeface="Cambria"/>
                <a:cs typeface="Cambria"/>
              </a:rPr>
              <a:t>v</a:t>
            </a:r>
            <a:r>
              <a:rPr sz="1800" spc="127" baseline="-20833" dirty="0">
                <a:latin typeface="Times New Roman"/>
                <a:cs typeface="Times New Roman"/>
              </a:rPr>
              <a:t>2</a:t>
            </a:r>
            <a:r>
              <a:rPr sz="1800" spc="-30" baseline="-20833" dirty="0">
                <a:latin typeface="Times New Roman"/>
                <a:cs typeface="Times New Roman"/>
              </a:rPr>
              <a:t> </a:t>
            </a:r>
            <a:r>
              <a:rPr sz="1800" dirty="0">
                <a:latin typeface="Calibri"/>
                <a:cs typeface="Calibri"/>
              </a:rPr>
              <a:t>:</a:t>
            </a:r>
            <a:endParaRPr sz="1800">
              <a:latin typeface="Calibri"/>
              <a:cs typeface="Calibri"/>
            </a:endParaRPr>
          </a:p>
          <a:p>
            <a:pPr marL="433705">
              <a:lnSpc>
                <a:spcPct val="100000"/>
              </a:lnSpc>
              <a:spcBef>
                <a:spcPts val="5"/>
              </a:spcBef>
            </a:pPr>
            <a:r>
              <a:rPr sz="1800" i="1" spc="50" dirty="0">
                <a:latin typeface="Cambria"/>
                <a:cs typeface="Cambria"/>
              </a:rPr>
              <a:t>v</a:t>
            </a:r>
            <a:r>
              <a:rPr sz="1800" spc="75" baseline="-20833" dirty="0">
                <a:latin typeface="Times New Roman"/>
                <a:cs typeface="Times New Roman"/>
              </a:rPr>
              <a:t>o </a:t>
            </a:r>
            <a:r>
              <a:rPr sz="1800" spc="75" dirty="0">
                <a:latin typeface="Times New Roman"/>
                <a:cs typeface="Times New Roman"/>
              </a:rPr>
              <a:t>= </a:t>
            </a:r>
            <a:r>
              <a:rPr sz="1800" i="1" spc="135" dirty="0">
                <a:latin typeface="Cambria"/>
                <a:cs typeface="Cambria"/>
              </a:rPr>
              <a:t>A</a:t>
            </a:r>
            <a:r>
              <a:rPr sz="1800" spc="202" baseline="-20833" dirty="0">
                <a:latin typeface="Times New Roman"/>
                <a:cs typeface="Times New Roman"/>
              </a:rPr>
              <a:t>1 </a:t>
            </a:r>
            <a:r>
              <a:rPr sz="1800" i="1" spc="85" dirty="0">
                <a:latin typeface="Cambria"/>
                <a:cs typeface="Cambria"/>
              </a:rPr>
              <a:t>v</a:t>
            </a:r>
            <a:r>
              <a:rPr sz="1800" spc="127" baseline="-20833" dirty="0">
                <a:latin typeface="Times New Roman"/>
                <a:cs typeface="Times New Roman"/>
              </a:rPr>
              <a:t>1 </a:t>
            </a:r>
            <a:r>
              <a:rPr sz="1800" i="1" spc="135" dirty="0">
                <a:latin typeface="Cambria"/>
                <a:cs typeface="Cambria"/>
              </a:rPr>
              <a:t>+ A</a:t>
            </a:r>
            <a:r>
              <a:rPr sz="1800" spc="202" baseline="-20833" dirty="0">
                <a:latin typeface="Times New Roman"/>
                <a:cs typeface="Times New Roman"/>
              </a:rPr>
              <a:t>2</a:t>
            </a:r>
            <a:r>
              <a:rPr sz="1800" spc="-157" baseline="-20833" dirty="0">
                <a:latin typeface="Times New Roman"/>
                <a:cs typeface="Times New Roman"/>
              </a:rPr>
              <a:t> </a:t>
            </a:r>
            <a:r>
              <a:rPr sz="1800" i="1" spc="85" dirty="0">
                <a:latin typeface="Cambria"/>
                <a:cs typeface="Cambria"/>
              </a:rPr>
              <a:t>v</a:t>
            </a:r>
            <a:r>
              <a:rPr sz="1800" spc="127" baseline="-20833" dirty="0">
                <a:latin typeface="Times New Roman"/>
                <a:cs typeface="Times New Roman"/>
              </a:rPr>
              <a:t>2</a:t>
            </a:r>
            <a:endParaRPr sz="1800" baseline="-20833" dirty="0">
              <a:latin typeface="Times New Roman"/>
              <a:cs typeface="Times New Roman"/>
            </a:endParaRPr>
          </a:p>
        </p:txBody>
      </p:sp>
      <p:sp>
        <p:nvSpPr>
          <p:cNvPr id="4" name="object 4"/>
          <p:cNvSpPr/>
          <p:nvPr/>
        </p:nvSpPr>
        <p:spPr>
          <a:xfrm>
            <a:off x="1545336" y="5049773"/>
            <a:ext cx="6236969" cy="167411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15617" y="5028438"/>
            <a:ext cx="6294119" cy="157581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600200" y="5105400"/>
            <a:ext cx="6019800" cy="1355499"/>
          </a:xfrm>
          <a:prstGeom prst="rect">
            <a:avLst/>
          </a:prstGeom>
          <a:solidFill>
            <a:srgbClr val="FFFFFF"/>
          </a:solidFill>
          <a:ln w="38100">
            <a:solidFill>
              <a:srgbClr val="006666"/>
            </a:solidFill>
          </a:ln>
        </p:spPr>
        <p:txBody>
          <a:bodyPr vert="horz" wrap="square" lIns="0" tIns="31750" rIns="0" bIns="0" rtlCol="0">
            <a:spAutoFit/>
          </a:bodyPr>
          <a:lstStyle/>
          <a:p>
            <a:pPr marL="436245" indent="-344805">
              <a:lnSpc>
                <a:spcPct val="100000"/>
              </a:lnSpc>
              <a:spcBef>
                <a:spcPts val="250"/>
              </a:spcBef>
              <a:buFont typeface="Wingdings"/>
              <a:buChar char=""/>
              <a:tabLst>
                <a:tab pos="436245" algn="l"/>
                <a:tab pos="436880" algn="l"/>
              </a:tabLst>
            </a:pPr>
            <a:r>
              <a:rPr sz="2000" b="1" spc="-5" dirty="0">
                <a:latin typeface="Calibri"/>
                <a:cs typeface="Calibri"/>
              </a:rPr>
              <a:t>Both methods </a:t>
            </a:r>
            <a:r>
              <a:rPr sz="2000" b="1" spc="-10" dirty="0">
                <a:latin typeface="Calibri"/>
                <a:cs typeface="Calibri"/>
              </a:rPr>
              <a:t>give </a:t>
            </a:r>
            <a:r>
              <a:rPr sz="2000" b="1" spc="-5" dirty="0">
                <a:latin typeface="Calibri"/>
                <a:cs typeface="Calibri"/>
              </a:rPr>
              <a:t>the same </a:t>
            </a:r>
            <a:r>
              <a:rPr sz="2000" b="1" spc="-10" dirty="0">
                <a:latin typeface="Calibri"/>
                <a:cs typeface="Calibri"/>
              </a:rPr>
              <a:t>answer </a:t>
            </a:r>
            <a:r>
              <a:rPr sz="2000" b="1" spc="-15" dirty="0">
                <a:latin typeface="Calibri"/>
                <a:cs typeface="Calibri"/>
              </a:rPr>
              <a:t>for </a:t>
            </a:r>
            <a:r>
              <a:rPr sz="2000" b="1" i="1" spc="-90" dirty="0" err="1">
                <a:latin typeface="Georgia"/>
                <a:cs typeface="Georgia"/>
              </a:rPr>
              <a:t>v</a:t>
            </a:r>
            <a:r>
              <a:rPr sz="1950" b="1" i="1" spc="-135" baseline="-21367" dirty="0" err="1">
                <a:latin typeface="Georgia"/>
                <a:cs typeface="Georgia"/>
              </a:rPr>
              <a:t>o</a:t>
            </a:r>
            <a:r>
              <a:rPr sz="1950" b="1" i="1" spc="-135" baseline="-21367" dirty="0">
                <a:latin typeface="Georgia"/>
                <a:cs typeface="Georgia"/>
              </a:rPr>
              <a:t> </a:t>
            </a:r>
            <a:r>
              <a:rPr lang="en-US" sz="1950" b="1" i="1" spc="-135" baseline="-21367" dirty="0">
                <a:latin typeface="Georgia"/>
                <a:cs typeface="Georgia"/>
              </a:rPr>
              <a:t> </a:t>
            </a:r>
            <a:r>
              <a:rPr sz="2000" b="1" spc="-5" dirty="0">
                <a:latin typeface="Calibri"/>
                <a:cs typeface="Calibri"/>
              </a:rPr>
              <a:t>(or </a:t>
            </a:r>
            <a:r>
              <a:rPr sz="2000" b="1" i="1" spc="-50" dirty="0">
                <a:latin typeface="Georgia"/>
                <a:cs typeface="Georgia"/>
              </a:rPr>
              <a:t>A</a:t>
            </a:r>
            <a:r>
              <a:rPr sz="1950" b="1" i="1" spc="-75" baseline="-21367" dirty="0">
                <a:latin typeface="Georgia"/>
                <a:cs typeface="Georgia"/>
              </a:rPr>
              <a:t>v</a:t>
            </a:r>
            <a:r>
              <a:rPr sz="1950" b="1" i="1" spc="-120" baseline="-21367" dirty="0">
                <a:latin typeface="Georgia"/>
                <a:cs typeface="Georgia"/>
              </a:rPr>
              <a:t> </a:t>
            </a:r>
            <a:r>
              <a:rPr sz="2000" b="1" spc="-5" dirty="0">
                <a:latin typeface="Calibri"/>
                <a:cs typeface="Calibri"/>
              </a:rPr>
              <a:t>).</a:t>
            </a:r>
            <a:endParaRPr sz="2000" dirty="0">
              <a:latin typeface="Calibri"/>
              <a:cs typeface="Calibri"/>
            </a:endParaRPr>
          </a:p>
          <a:p>
            <a:pPr marL="436245" indent="-345440">
              <a:lnSpc>
                <a:spcPct val="100000"/>
              </a:lnSpc>
              <a:spcBef>
                <a:spcPts val="1180"/>
              </a:spcBef>
              <a:buFont typeface="Wingdings"/>
              <a:buChar char=""/>
              <a:tabLst>
                <a:tab pos="436245" algn="l"/>
                <a:tab pos="436880" algn="l"/>
              </a:tabLst>
            </a:pPr>
            <a:r>
              <a:rPr sz="2000" b="1" spc="-5" dirty="0">
                <a:latin typeface="Calibri"/>
                <a:cs typeface="Calibri"/>
              </a:rPr>
              <a:t>The choice of the </a:t>
            </a:r>
            <a:r>
              <a:rPr sz="2000" b="1" spc="-10" dirty="0">
                <a:latin typeface="Calibri"/>
                <a:cs typeface="Calibri"/>
              </a:rPr>
              <a:t>method </a:t>
            </a:r>
            <a:r>
              <a:rPr sz="2000" b="1" spc="-5" dirty="0">
                <a:latin typeface="Calibri"/>
                <a:cs typeface="Calibri"/>
              </a:rPr>
              <a:t>is </a:t>
            </a:r>
            <a:r>
              <a:rPr sz="2000" b="1" spc="-10" dirty="0">
                <a:latin typeface="Calibri"/>
                <a:cs typeface="Calibri"/>
              </a:rPr>
              <a:t>driven by</a:t>
            </a:r>
            <a:r>
              <a:rPr sz="2000" b="1" spc="60" dirty="0">
                <a:latin typeface="Calibri"/>
                <a:cs typeface="Calibri"/>
              </a:rPr>
              <a:t> </a:t>
            </a:r>
            <a:r>
              <a:rPr sz="2000" b="1" spc="-10" dirty="0">
                <a:latin typeface="Calibri"/>
                <a:cs typeface="Calibri"/>
              </a:rPr>
              <a:t>application:</a:t>
            </a:r>
            <a:endParaRPr sz="2000" dirty="0">
              <a:latin typeface="Calibri"/>
              <a:cs typeface="Calibri"/>
            </a:endParaRPr>
          </a:p>
          <a:p>
            <a:pPr marL="661035" lvl="1" indent="-224790">
              <a:lnSpc>
                <a:spcPct val="100000"/>
              </a:lnSpc>
              <a:spcBef>
                <a:spcPts val="15"/>
              </a:spcBef>
              <a:buFont typeface="Courier New"/>
              <a:buChar char="o"/>
              <a:tabLst>
                <a:tab pos="661670" algn="l"/>
              </a:tabLst>
            </a:pPr>
            <a:r>
              <a:rPr sz="1800" b="1" spc="-10" dirty="0">
                <a:latin typeface="Calibri"/>
                <a:cs typeface="Calibri"/>
              </a:rPr>
              <a:t>Easier </a:t>
            </a:r>
            <a:r>
              <a:rPr sz="1800" b="1" spc="-5" dirty="0">
                <a:latin typeface="Calibri"/>
                <a:cs typeface="Calibri"/>
              </a:rPr>
              <a:t>solution</a:t>
            </a:r>
            <a:endParaRPr sz="1800" dirty="0">
              <a:latin typeface="Calibri"/>
              <a:cs typeface="Calibri"/>
            </a:endParaRPr>
          </a:p>
          <a:p>
            <a:pPr marL="661035" lvl="1" indent="-224790">
              <a:lnSpc>
                <a:spcPct val="100000"/>
              </a:lnSpc>
              <a:buFont typeface="Courier New"/>
              <a:buChar char="o"/>
              <a:tabLst>
                <a:tab pos="661670" algn="l"/>
              </a:tabLst>
            </a:pPr>
            <a:r>
              <a:rPr sz="1800" b="1" spc="-10" dirty="0">
                <a:latin typeface="Calibri"/>
                <a:cs typeface="Calibri"/>
              </a:rPr>
              <a:t>More </a:t>
            </a:r>
            <a:r>
              <a:rPr sz="1800" b="1" spc="-15" dirty="0">
                <a:latin typeface="Calibri"/>
                <a:cs typeface="Calibri"/>
              </a:rPr>
              <a:t>relevant</a:t>
            </a:r>
            <a:r>
              <a:rPr sz="1800" b="1" spc="-30" dirty="0">
                <a:latin typeface="Calibri"/>
                <a:cs typeface="Calibri"/>
              </a:rPr>
              <a:t> </a:t>
            </a:r>
            <a:r>
              <a:rPr sz="1800" b="1" spc="-15" dirty="0">
                <a:latin typeface="Calibri"/>
                <a:cs typeface="Calibri"/>
              </a:rPr>
              <a:t>parameters</a:t>
            </a:r>
            <a:endParaRPr sz="1800" dirty="0">
              <a:latin typeface="Calibri"/>
              <a:cs typeface="Calibri"/>
            </a:endParaRPr>
          </a:p>
        </p:txBody>
      </p:sp>
      <p:sp>
        <p:nvSpPr>
          <p:cNvPr id="7" name="object 7"/>
          <p:cNvSpPr/>
          <p:nvPr/>
        </p:nvSpPr>
        <p:spPr>
          <a:xfrm>
            <a:off x="3048000" y="1524000"/>
            <a:ext cx="2180844" cy="64808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611308" y="1716467"/>
            <a:ext cx="861060" cy="695325"/>
          </a:xfrm>
          <a:custGeom>
            <a:avLst/>
            <a:gdLst/>
            <a:ahLst/>
            <a:cxnLst/>
            <a:rect l="l" t="t" r="r" b="b"/>
            <a:pathLst>
              <a:path w="861060" h="695325">
                <a:moveTo>
                  <a:pt x="404990" y="542696"/>
                </a:moveTo>
                <a:lnTo>
                  <a:pt x="0" y="542696"/>
                </a:lnTo>
                <a:lnTo>
                  <a:pt x="202488" y="695147"/>
                </a:lnTo>
                <a:lnTo>
                  <a:pt x="404990" y="542696"/>
                </a:lnTo>
                <a:close/>
              </a:path>
              <a:path w="861060" h="695325">
                <a:moveTo>
                  <a:pt x="860590" y="0"/>
                </a:moveTo>
                <a:lnTo>
                  <a:pt x="439775" y="0"/>
                </a:lnTo>
                <a:lnTo>
                  <a:pt x="390446" y="3980"/>
                </a:lnTo>
                <a:lnTo>
                  <a:pt x="343650" y="15504"/>
                </a:lnTo>
                <a:lnTo>
                  <a:pt x="300014" y="33945"/>
                </a:lnTo>
                <a:lnTo>
                  <a:pt x="260165" y="58677"/>
                </a:lnTo>
                <a:lnTo>
                  <a:pt x="224728" y="89074"/>
                </a:lnTo>
                <a:lnTo>
                  <a:pt x="194329" y="124511"/>
                </a:lnTo>
                <a:lnTo>
                  <a:pt x="169596" y="164360"/>
                </a:lnTo>
                <a:lnTo>
                  <a:pt x="151153" y="207997"/>
                </a:lnTo>
                <a:lnTo>
                  <a:pt x="139629" y="254794"/>
                </a:lnTo>
                <a:lnTo>
                  <a:pt x="135648" y="304126"/>
                </a:lnTo>
                <a:lnTo>
                  <a:pt x="135648" y="542696"/>
                </a:lnTo>
                <a:lnTo>
                  <a:pt x="269328" y="542696"/>
                </a:lnTo>
                <a:lnTo>
                  <a:pt x="269328" y="304126"/>
                </a:lnTo>
                <a:lnTo>
                  <a:pt x="275417" y="258816"/>
                </a:lnTo>
                <a:lnTo>
                  <a:pt x="292600" y="218100"/>
                </a:lnTo>
                <a:lnTo>
                  <a:pt x="319252" y="183603"/>
                </a:lnTo>
                <a:lnTo>
                  <a:pt x="353749" y="156951"/>
                </a:lnTo>
                <a:lnTo>
                  <a:pt x="394465" y="139768"/>
                </a:lnTo>
                <a:lnTo>
                  <a:pt x="439775" y="133680"/>
                </a:lnTo>
                <a:lnTo>
                  <a:pt x="860590" y="133680"/>
                </a:lnTo>
                <a:lnTo>
                  <a:pt x="860590" y="0"/>
                </a:lnTo>
                <a:close/>
              </a:path>
            </a:pathLst>
          </a:custGeom>
          <a:solidFill>
            <a:srgbClr val="4F81BD"/>
          </a:solidFill>
        </p:spPr>
        <p:txBody>
          <a:bodyPr wrap="square" lIns="0" tIns="0" rIns="0" bIns="0" rtlCol="0"/>
          <a:lstStyle/>
          <a:p>
            <a:endParaRPr/>
          </a:p>
        </p:txBody>
      </p:sp>
      <p:sp>
        <p:nvSpPr>
          <p:cNvPr id="9" name="object 9"/>
          <p:cNvSpPr/>
          <p:nvPr/>
        </p:nvSpPr>
        <p:spPr>
          <a:xfrm>
            <a:off x="1611308" y="1716467"/>
            <a:ext cx="861060" cy="695325"/>
          </a:xfrm>
          <a:custGeom>
            <a:avLst/>
            <a:gdLst/>
            <a:ahLst/>
            <a:cxnLst/>
            <a:rect l="l" t="t" r="r" b="b"/>
            <a:pathLst>
              <a:path w="861060" h="695325">
                <a:moveTo>
                  <a:pt x="860590" y="0"/>
                </a:moveTo>
                <a:lnTo>
                  <a:pt x="439775" y="0"/>
                </a:lnTo>
                <a:lnTo>
                  <a:pt x="390446" y="3980"/>
                </a:lnTo>
                <a:lnTo>
                  <a:pt x="343650" y="15504"/>
                </a:lnTo>
                <a:lnTo>
                  <a:pt x="300014" y="33945"/>
                </a:lnTo>
                <a:lnTo>
                  <a:pt x="260165" y="58677"/>
                </a:lnTo>
                <a:lnTo>
                  <a:pt x="224728" y="89074"/>
                </a:lnTo>
                <a:lnTo>
                  <a:pt x="194329" y="124511"/>
                </a:lnTo>
                <a:lnTo>
                  <a:pt x="169596" y="164360"/>
                </a:lnTo>
                <a:lnTo>
                  <a:pt x="151153" y="207997"/>
                </a:lnTo>
                <a:lnTo>
                  <a:pt x="139629" y="254794"/>
                </a:lnTo>
                <a:lnTo>
                  <a:pt x="135648" y="304126"/>
                </a:lnTo>
                <a:lnTo>
                  <a:pt x="135648" y="542696"/>
                </a:lnTo>
                <a:lnTo>
                  <a:pt x="0" y="542696"/>
                </a:lnTo>
                <a:lnTo>
                  <a:pt x="202488" y="695147"/>
                </a:lnTo>
                <a:lnTo>
                  <a:pt x="404990" y="542696"/>
                </a:lnTo>
                <a:lnTo>
                  <a:pt x="269328" y="542696"/>
                </a:lnTo>
                <a:lnTo>
                  <a:pt x="269328" y="304126"/>
                </a:lnTo>
                <a:lnTo>
                  <a:pt x="275417" y="258816"/>
                </a:lnTo>
                <a:lnTo>
                  <a:pt x="292600" y="218100"/>
                </a:lnTo>
                <a:lnTo>
                  <a:pt x="319252" y="183603"/>
                </a:lnTo>
                <a:lnTo>
                  <a:pt x="353749" y="156951"/>
                </a:lnTo>
                <a:lnTo>
                  <a:pt x="394465" y="139768"/>
                </a:lnTo>
                <a:lnTo>
                  <a:pt x="439775" y="133680"/>
                </a:lnTo>
                <a:lnTo>
                  <a:pt x="860590" y="133680"/>
                </a:lnTo>
                <a:lnTo>
                  <a:pt x="860590" y="0"/>
                </a:lnTo>
                <a:close/>
              </a:path>
            </a:pathLst>
          </a:custGeom>
          <a:ln w="25400">
            <a:solidFill>
              <a:srgbClr val="385D8A"/>
            </a:solidFill>
          </a:ln>
        </p:spPr>
        <p:txBody>
          <a:bodyPr wrap="square" lIns="0" tIns="0" rIns="0" bIns="0" rtlCol="0"/>
          <a:lstStyle/>
          <a:p>
            <a:endParaRPr/>
          </a:p>
        </p:txBody>
      </p:sp>
      <p:sp>
        <p:nvSpPr>
          <p:cNvPr id="10" name="object 10"/>
          <p:cNvSpPr/>
          <p:nvPr/>
        </p:nvSpPr>
        <p:spPr>
          <a:xfrm>
            <a:off x="5803144" y="1698047"/>
            <a:ext cx="861060" cy="695325"/>
          </a:xfrm>
          <a:custGeom>
            <a:avLst/>
            <a:gdLst/>
            <a:ahLst/>
            <a:cxnLst/>
            <a:rect l="l" t="t" r="r" b="b"/>
            <a:pathLst>
              <a:path w="861059" h="695325">
                <a:moveTo>
                  <a:pt x="860590" y="542696"/>
                </a:moveTo>
                <a:lnTo>
                  <a:pt x="455599" y="542696"/>
                </a:lnTo>
                <a:lnTo>
                  <a:pt x="658101" y="695147"/>
                </a:lnTo>
                <a:lnTo>
                  <a:pt x="860590" y="542696"/>
                </a:lnTo>
                <a:close/>
              </a:path>
              <a:path w="861059" h="695325">
                <a:moveTo>
                  <a:pt x="420814" y="0"/>
                </a:moveTo>
                <a:lnTo>
                  <a:pt x="0" y="0"/>
                </a:lnTo>
                <a:lnTo>
                  <a:pt x="0" y="133680"/>
                </a:lnTo>
                <a:lnTo>
                  <a:pt x="420814" y="133680"/>
                </a:lnTo>
                <a:lnTo>
                  <a:pt x="466125" y="139768"/>
                </a:lnTo>
                <a:lnTo>
                  <a:pt x="506841" y="156951"/>
                </a:lnTo>
                <a:lnTo>
                  <a:pt x="541337" y="183603"/>
                </a:lnTo>
                <a:lnTo>
                  <a:pt x="567989" y="218100"/>
                </a:lnTo>
                <a:lnTo>
                  <a:pt x="585172" y="258816"/>
                </a:lnTo>
                <a:lnTo>
                  <a:pt x="591261" y="304126"/>
                </a:lnTo>
                <a:lnTo>
                  <a:pt x="591261" y="542696"/>
                </a:lnTo>
                <a:lnTo>
                  <a:pt x="724941" y="542696"/>
                </a:lnTo>
                <a:lnTo>
                  <a:pt x="724941" y="304126"/>
                </a:lnTo>
                <a:lnTo>
                  <a:pt x="720960" y="254794"/>
                </a:lnTo>
                <a:lnTo>
                  <a:pt x="709436" y="207997"/>
                </a:lnTo>
                <a:lnTo>
                  <a:pt x="690993" y="164360"/>
                </a:lnTo>
                <a:lnTo>
                  <a:pt x="666260" y="124511"/>
                </a:lnTo>
                <a:lnTo>
                  <a:pt x="635862" y="89074"/>
                </a:lnTo>
                <a:lnTo>
                  <a:pt x="600424" y="58677"/>
                </a:lnTo>
                <a:lnTo>
                  <a:pt x="560575" y="33945"/>
                </a:lnTo>
                <a:lnTo>
                  <a:pt x="516939" y="15504"/>
                </a:lnTo>
                <a:lnTo>
                  <a:pt x="470143" y="3980"/>
                </a:lnTo>
                <a:lnTo>
                  <a:pt x="420814" y="0"/>
                </a:lnTo>
                <a:close/>
              </a:path>
            </a:pathLst>
          </a:custGeom>
          <a:solidFill>
            <a:srgbClr val="4F81BD"/>
          </a:solidFill>
        </p:spPr>
        <p:txBody>
          <a:bodyPr wrap="square" lIns="0" tIns="0" rIns="0" bIns="0" rtlCol="0"/>
          <a:lstStyle/>
          <a:p>
            <a:endParaRPr/>
          </a:p>
        </p:txBody>
      </p:sp>
      <p:sp>
        <p:nvSpPr>
          <p:cNvPr id="11" name="object 11"/>
          <p:cNvSpPr/>
          <p:nvPr/>
        </p:nvSpPr>
        <p:spPr>
          <a:xfrm>
            <a:off x="5803144" y="1698047"/>
            <a:ext cx="861060" cy="695325"/>
          </a:xfrm>
          <a:custGeom>
            <a:avLst/>
            <a:gdLst/>
            <a:ahLst/>
            <a:cxnLst/>
            <a:rect l="l" t="t" r="r" b="b"/>
            <a:pathLst>
              <a:path w="861059" h="695325">
                <a:moveTo>
                  <a:pt x="0" y="0"/>
                </a:moveTo>
                <a:lnTo>
                  <a:pt x="420814" y="0"/>
                </a:lnTo>
                <a:lnTo>
                  <a:pt x="470143" y="3980"/>
                </a:lnTo>
                <a:lnTo>
                  <a:pt x="516939" y="15504"/>
                </a:lnTo>
                <a:lnTo>
                  <a:pt x="560575" y="33945"/>
                </a:lnTo>
                <a:lnTo>
                  <a:pt x="600424" y="58677"/>
                </a:lnTo>
                <a:lnTo>
                  <a:pt x="635862" y="89074"/>
                </a:lnTo>
                <a:lnTo>
                  <a:pt x="666260" y="124511"/>
                </a:lnTo>
                <a:lnTo>
                  <a:pt x="690993" y="164360"/>
                </a:lnTo>
                <a:lnTo>
                  <a:pt x="709436" y="207997"/>
                </a:lnTo>
                <a:lnTo>
                  <a:pt x="720960" y="254794"/>
                </a:lnTo>
                <a:lnTo>
                  <a:pt x="724941" y="304126"/>
                </a:lnTo>
                <a:lnTo>
                  <a:pt x="724941" y="542696"/>
                </a:lnTo>
                <a:lnTo>
                  <a:pt x="860590" y="542696"/>
                </a:lnTo>
                <a:lnTo>
                  <a:pt x="658101" y="695147"/>
                </a:lnTo>
                <a:lnTo>
                  <a:pt x="455599" y="542696"/>
                </a:lnTo>
                <a:lnTo>
                  <a:pt x="591261" y="542696"/>
                </a:lnTo>
                <a:lnTo>
                  <a:pt x="591261" y="304126"/>
                </a:lnTo>
                <a:lnTo>
                  <a:pt x="585172" y="258816"/>
                </a:lnTo>
                <a:lnTo>
                  <a:pt x="567989" y="218100"/>
                </a:lnTo>
                <a:lnTo>
                  <a:pt x="541337" y="183603"/>
                </a:lnTo>
                <a:lnTo>
                  <a:pt x="506841" y="156951"/>
                </a:lnTo>
                <a:lnTo>
                  <a:pt x="466125" y="139768"/>
                </a:lnTo>
                <a:lnTo>
                  <a:pt x="420814" y="133680"/>
                </a:lnTo>
                <a:lnTo>
                  <a:pt x="0" y="133680"/>
                </a:lnTo>
                <a:lnTo>
                  <a:pt x="0" y="0"/>
                </a:lnTo>
                <a:close/>
              </a:path>
            </a:pathLst>
          </a:custGeom>
          <a:ln w="25400">
            <a:solidFill>
              <a:srgbClr val="385D8A"/>
            </a:solidFill>
          </a:ln>
        </p:spPr>
        <p:txBody>
          <a:bodyPr wrap="square" lIns="0" tIns="0" rIns="0" bIns="0" rtlCol="0"/>
          <a:lstStyle/>
          <a:p>
            <a:endParaRPr/>
          </a:p>
        </p:txBody>
      </p:sp>
      <p:sp>
        <p:nvSpPr>
          <p:cNvPr id="12" name="object 12"/>
          <p:cNvSpPr txBox="1"/>
          <p:nvPr/>
        </p:nvSpPr>
        <p:spPr>
          <a:xfrm>
            <a:off x="3886200" y="2514600"/>
            <a:ext cx="5105400" cy="2326640"/>
          </a:xfrm>
          <a:prstGeom prst="rect">
            <a:avLst/>
          </a:prstGeom>
          <a:ln w="38100">
            <a:solidFill>
              <a:srgbClr val="006666"/>
            </a:solidFill>
          </a:ln>
        </p:spPr>
        <p:txBody>
          <a:bodyPr vert="horz" wrap="square" lIns="0" tIns="33655" rIns="0" bIns="0" rtlCol="0">
            <a:spAutoFit/>
          </a:bodyPr>
          <a:lstStyle/>
          <a:p>
            <a:pPr marL="90805">
              <a:lnSpc>
                <a:spcPct val="100000"/>
              </a:lnSpc>
              <a:spcBef>
                <a:spcPts val="265"/>
              </a:spcBef>
            </a:pPr>
            <a:r>
              <a:rPr sz="1800" b="1" spc="-10" dirty="0">
                <a:latin typeface="Calibri"/>
                <a:cs typeface="Calibri"/>
              </a:rPr>
              <a:t>Difference </a:t>
            </a:r>
            <a:r>
              <a:rPr sz="1800" b="1" spc="-5" dirty="0">
                <a:latin typeface="Calibri"/>
                <a:cs typeface="Calibri"/>
              </a:rPr>
              <a:t>Method (finding </a:t>
            </a:r>
            <a:r>
              <a:rPr sz="1800" b="1" i="1" spc="-20" dirty="0">
                <a:latin typeface="Georgia"/>
                <a:cs typeface="Georgia"/>
              </a:rPr>
              <a:t>A</a:t>
            </a:r>
            <a:r>
              <a:rPr sz="1800" b="1" i="1" spc="-30" baseline="-20833" dirty="0">
                <a:latin typeface="Georgia"/>
                <a:cs typeface="Georgia"/>
              </a:rPr>
              <a:t>d </a:t>
            </a:r>
            <a:r>
              <a:rPr sz="1800" b="1" spc="-5" dirty="0">
                <a:latin typeface="Calibri"/>
                <a:cs typeface="Calibri"/>
              </a:rPr>
              <a:t>and </a:t>
            </a:r>
            <a:r>
              <a:rPr sz="1800" b="1" i="1" spc="-20" dirty="0">
                <a:latin typeface="Georgia"/>
                <a:cs typeface="Georgia"/>
              </a:rPr>
              <a:t>A</a:t>
            </a:r>
            <a:r>
              <a:rPr sz="1800" b="1" i="1" spc="-30" baseline="-20833" dirty="0">
                <a:latin typeface="Georgia"/>
                <a:cs typeface="Georgia"/>
              </a:rPr>
              <a:t>c</a:t>
            </a:r>
            <a:r>
              <a:rPr sz="1800" b="1" i="1" spc="44" baseline="-20833" dirty="0">
                <a:latin typeface="Georgia"/>
                <a:cs typeface="Georgia"/>
              </a:rPr>
              <a:t> </a:t>
            </a:r>
            <a:r>
              <a:rPr sz="1800" b="1" spc="-5" dirty="0">
                <a:latin typeface="Calibri"/>
                <a:cs typeface="Calibri"/>
              </a:rPr>
              <a:t>):</a:t>
            </a:r>
            <a:endParaRPr sz="1800">
              <a:latin typeface="Calibri"/>
              <a:cs typeface="Calibri"/>
            </a:endParaRPr>
          </a:p>
          <a:p>
            <a:pPr marL="434340" marR="146685" indent="-342900">
              <a:lnSpc>
                <a:spcPct val="100000"/>
              </a:lnSpc>
              <a:spcBef>
                <a:spcPts val="595"/>
              </a:spcBef>
              <a:tabLst>
                <a:tab pos="434340" algn="l"/>
                <a:tab pos="1724025" algn="l"/>
              </a:tabLst>
            </a:pPr>
            <a:r>
              <a:rPr sz="1800" dirty="0">
                <a:latin typeface="Calibri"/>
                <a:cs typeface="Calibri"/>
              </a:rPr>
              <a:t>1.	</a:t>
            </a:r>
            <a:r>
              <a:rPr sz="1800" spc="-5" dirty="0">
                <a:latin typeface="Calibri"/>
                <a:cs typeface="Calibri"/>
              </a:rPr>
              <a:t>Set </a:t>
            </a:r>
            <a:r>
              <a:rPr sz="1800" i="1" spc="50" dirty="0">
                <a:latin typeface="Cambria"/>
                <a:cs typeface="Cambria"/>
              </a:rPr>
              <a:t>v</a:t>
            </a:r>
            <a:r>
              <a:rPr sz="1800" spc="75" baseline="-20833" dirty="0">
                <a:latin typeface="Times New Roman"/>
                <a:cs typeface="Times New Roman"/>
              </a:rPr>
              <a:t>c </a:t>
            </a:r>
            <a:r>
              <a:rPr sz="1800" spc="75" dirty="0">
                <a:latin typeface="Times New Roman"/>
                <a:cs typeface="Times New Roman"/>
              </a:rPr>
              <a:t>= </a:t>
            </a:r>
            <a:r>
              <a:rPr sz="1800" spc="100" dirty="0">
                <a:latin typeface="Times New Roman"/>
                <a:cs typeface="Times New Roman"/>
              </a:rPr>
              <a:t>0 </a:t>
            </a:r>
            <a:r>
              <a:rPr sz="1800" spc="-5" dirty="0">
                <a:latin typeface="Calibri"/>
                <a:cs typeface="Calibri"/>
              </a:rPr>
              <a:t>(or </a:t>
            </a:r>
            <a:r>
              <a:rPr sz="1800" spc="-10" dirty="0">
                <a:latin typeface="Calibri"/>
                <a:cs typeface="Calibri"/>
              </a:rPr>
              <a:t>set </a:t>
            </a:r>
            <a:r>
              <a:rPr sz="1800" i="1" spc="85" dirty="0">
                <a:latin typeface="Cambria"/>
                <a:cs typeface="Cambria"/>
              </a:rPr>
              <a:t>v</a:t>
            </a:r>
            <a:r>
              <a:rPr sz="1800" spc="127" baseline="-20833" dirty="0">
                <a:latin typeface="Times New Roman"/>
                <a:cs typeface="Times New Roman"/>
              </a:rPr>
              <a:t>1 </a:t>
            </a:r>
            <a:r>
              <a:rPr sz="1800" spc="75" dirty="0">
                <a:latin typeface="Times New Roman"/>
                <a:cs typeface="Times New Roman"/>
              </a:rPr>
              <a:t>= </a:t>
            </a:r>
            <a:r>
              <a:rPr sz="1800" dirty="0">
                <a:latin typeface="Symbol"/>
                <a:cs typeface="Symbol"/>
              </a:rPr>
              <a:t></a:t>
            </a:r>
            <a:r>
              <a:rPr sz="1800" dirty="0">
                <a:latin typeface="Times New Roman"/>
                <a:cs typeface="Times New Roman"/>
              </a:rPr>
              <a:t> </a:t>
            </a:r>
            <a:r>
              <a:rPr sz="1800" spc="80" dirty="0">
                <a:latin typeface="Times New Roman"/>
                <a:cs typeface="Times New Roman"/>
              </a:rPr>
              <a:t>0.5 </a:t>
            </a:r>
            <a:r>
              <a:rPr sz="1800" i="1" spc="105" dirty="0">
                <a:latin typeface="Cambria"/>
                <a:cs typeface="Cambria"/>
              </a:rPr>
              <a:t>v</a:t>
            </a:r>
            <a:r>
              <a:rPr sz="1800" i="1" spc="157" baseline="-20833" dirty="0">
                <a:latin typeface="Cambria"/>
                <a:cs typeface="Cambria"/>
              </a:rPr>
              <a:t>d </a:t>
            </a:r>
            <a:r>
              <a:rPr sz="1800" dirty="0">
                <a:latin typeface="Calibri"/>
                <a:cs typeface="Calibri"/>
              </a:rPr>
              <a:t>&amp; </a:t>
            </a:r>
            <a:r>
              <a:rPr sz="1800" i="1" spc="85" dirty="0">
                <a:latin typeface="Cambria"/>
                <a:cs typeface="Cambria"/>
              </a:rPr>
              <a:t>v</a:t>
            </a:r>
            <a:r>
              <a:rPr sz="1800" spc="127" baseline="-20833" dirty="0">
                <a:latin typeface="Times New Roman"/>
                <a:cs typeface="Times New Roman"/>
              </a:rPr>
              <a:t>2 </a:t>
            </a:r>
            <a:r>
              <a:rPr sz="1800" spc="75" dirty="0">
                <a:latin typeface="Times New Roman"/>
                <a:cs typeface="Times New Roman"/>
              </a:rPr>
              <a:t>= </a:t>
            </a:r>
            <a:r>
              <a:rPr sz="1800" dirty="0">
                <a:latin typeface="Symbol"/>
                <a:cs typeface="Symbol"/>
              </a:rPr>
              <a:t></a:t>
            </a:r>
            <a:r>
              <a:rPr sz="1800" dirty="0">
                <a:latin typeface="Times New Roman"/>
                <a:cs typeface="Times New Roman"/>
              </a:rPr>
              <a:t> </a:t>
            </a:r>
            <a:r>
              <a:rPr sz="1800" spc="80" dirty="0">
                <a:latin typeface="Times New Roman"/>
                <a:cs typeface="Times New Roman"/>
              </a:rPr>
              <a:t>0.5 </a:t>
            </a:r>
            <a:r>
              <a:rPr sz="1800" i="1" spc="65" dirty="0">
                <a:latin typeface="Cambria"/>
                <a:cs typeface="Cambria"/>
              </a:rPr>
              <a:t>v</a:t>
            </a:r>
            <a:r>
              <a:rPr sz="1800" i="1" spc="97" baseline="-20833" dirty="0">
                <a:latin typeface="Cambria"/>
                <a:cs typeface="Cambria"/>
              </a:rPr>
              <a:t>d</a:t>
            </a:r>
            <a:r>
              <a:rPr sz="1800" spc="65" dirty="0">
                <a:latin typeface="Calibri"/>
                <a:cs typeface="Calibri"/>
              </a:rPr>
              <a:t>)  </a:t>
            </a:r>
            <a:r>
              <a:rPr sz="1800" spc="-10" dirty="0">
                <a:latin typeface="Calibri"/>
                <a:cs typeface="Calibri"/>
              </a:rPr>
              <a:t>compute</a:t>
            </a:r>
            <a:r>
              <a:rPr sz="1800" spc="15" dirty="0">
                <a:latin typeface="Calibri"/>
                <a:cs typeface="Calibri"/>
              </a:rPr>
              <a:t> </a:t>
            </a:r>
            <a:r>
              <a:rPr sz="1800" i="1" spc="150" dirty="0">
                <a:latin typeface="Cambria"/>
                <a:cs typeface="Cambria"/>
              </a:rPr>
              <a:t>A</a:t>
            </a:r>
            <a:r>
              <a:rPr sz="1800" i="1" spc="225" baseline="-20833" dirty="0">
                <a:latin typeface="Cambria"/>
                <a:cs typeface="Cambria"/>
              </a:rPr>
              <a:t>d	</a:t>
            </a:r>
            <a:r>
              <a:rPr sz="1800" spc="-10" dirty="0">
                <a:latin typeface="Calibri"/>
                <a:cs typeface="Calibri"/>
              </a:rPr>
              <a:t>from </a:t>
            </a:r>
            <a:r>
              <a:rPr sz="1800" i="1" spc="50" dirty="0">
                <a:latin typeface="Cambria"/>
                <a:cs typeface="Cambria"/>
              </a:rPr>
              <a:t>v</a:t>
            </a:r>
            <a:r>
              <a:rPr sz="1800" spc="75" baseline="-20833" dirty="0">
                <a:latin typeface="Times New Roman"/>
                <a:cs typeface="Times New Roman"/>
              </a:rPr>
              <a:t>o </a:t>
            </a:r>
            <a:r>
              <a:rPr sz="1800" spc="75" dirty="0">
                <a:latin typeface="Times New Roman"/>
                <a:cs typeface="Times New Roman"/>
              </a:rPr>
              <a:t>= </a:t>
            </a:r>
            <a:r>
              <a:rPr sz="1800" i="1" spc="150" dirty="0">
                <a:latin typeface="Cambria"/>
                <a:cs typeface="Cambria"/>
              </a:rPr>
              <a:t>A</a:t>
            </a:r>
            <a:r>
              <a:rPr sz="1800" i="1" spc="225" baseline="-20833" dirty="0">
                <a:latin typeface="Cambria"/>
                <a:cs typeface="Cambria"/>
              </a:rPr>
              <a:t>d</a:t>
            </a:r>
            <a:r>
              <a:rPr sz="1800" i="1" spc="127" baseline="-20833" dirty="0">
                <a:latin typeface="Cambria"/>
                <a:cs typeface="Cambria"/>
              </a:rPr>
              <a:t> </a:t>
            </a:r>
            <a:r>
              <a:rPr sz="1800" i="1" spc="105" dirty="0">
                <a:latin typeface="Cambria"/>
                <a:cs typeface="Cambria"/>
              </a:rPr>
              <a:t>v</a:t>
            </a:r>
            <a:r>
              <a:rPr sz="1800" i="1" spc="157" baseline="-20833" dirty="0">
                <a:latin typeface="Cambria"/>
                <a:cs typeface="Cambria"/>
              </a:rPr>
              <a:t>d</a:t>
            </a:r>
            <a:endParaRPr sz="1800" baseline="-20833" dirty="0">
              <a:latin typeface="Cambria"/>
              <a:cs typeface="Cambria"/>
            </a:endParaRPr>
          </a:p>
          <a:p>
            <a:pPr marL="434340" marR="876300" indent="-342900">
              <a:lnSpc>
                <a:spcPct val="100000"/>
              </a:lnSpc>
              <a:spcBef>
                <a:spcPts val="600"/>
              </a:spcBef>
              <a:buAutoNum type="arabicPeriod" startAt="2"/>
              <a:tabLst>
                <a:tab pos="434340" algn="l"/>
                <a:tab pos="434975" algn="l"/>
                <a:tab pos="1699260" algn="l"/>
              </a:tabLst>
            </a:pPr>
            <a:r>
              <a:rPr sz="1800" spc="-5" dirty="0">
                <a:latin typeface="Calibri"/>
                <a:cs typeface="Calibri"/>
              </a:rPr>
              <a:t>Set </a:t>
            </a:r>
            <a:r>
              <a:rPr sz="1800" i="1" spc="95" dirty="0">
                <a:latin typeface="Cambria"/>
                <a:cs typeface="Cambria"/>
              </a:rPr>
              <a:t>v</a:t>
            </a:r>
            <a:r>
              <a:rPr sz="1800" spc="142" baseline="-20833" dirty="0">
                <a:latin typeface="Times New Roman"/>
                <a:cs typeface="Times New Roman"/>
              </a:rPr>
              <a:t>d </a:t>
            </a:r>
            <a:r>
              <a:rPr sz="1800" spc="75" dirty="0">
                <a:latin typeface="Times New Roman"/>
                <a:cs typeface="Times New Roman"/>
              </a:rPr>
              <a:t>= </a:t>
            </a:r>
            <a:r>
              <a:rPr sz="1800" spc="100" dirty="0">
                <a:latin typeface="Times New Roman"/>
                <a:cs typeface="Times New Roman"/>
              </a:rPr>
              <a:t>0 </a:t>
            </a:r>
            <a:r>
              <a:rPr sz="1800" spc="-5" dirty="0">
                <a:latin typeface="Calibri"/>
                <a:cs typeface="Calibri"/>
              </a:rPr>
              <a:t>(or </a:t>
            </a:r>
            <a:r>
              <a:rPr sz="1800" spc="-10" dirty="0">
                <a:latin typeface="Calibri"/>
                <a:cs typeface="Calibri"/>
              </a:rPr>
              <a:t>set </a:t>
            </a:r>
            <a:r>
              <a:rPr sz="1800" i="1" spc="85" dirty="0">
                <a:latin typeface="Cambria"/>
                <a:cs typeface="Cambria"/>
              </a:rPr>
              <a:t>v</a:t>
            </a:r>
            <a:r>
              <a:rPr sz="1800" spc="127" baseline="-20833" dirty="0">
                <a:latin typeface="Times New Roman"/>
                <a:cs typeface="Times New Roman"/>
              </a:rPr>
              <a:t>1 </a:t>
            </a:r>
            <a:r>
              <a:rPr sz="1800" spc="75" dirty="0">
                <a:latin typeface="Times New Roman"/>
                <a:cs typeface="Times New Roman"/>
              </a:rPr>
              <a:t>= </a:t>
            </a:r>
            <a:r>
              <a:rPr sz="1800" dirty="0">
                <a:latin typeface="Symbol"/>
                <a:cs typeface="Symbol"/>
              </a:rPr>
              <a:t></a:t>
            </a:r>
            <a:r>
              <a:rPr sz="1800" dirty="0">
                <a:latin typeface="Times New Roman"/>
                <a:cs typeface="Times New Roman"/>
              </a:rPr>
              <a:t> </a:t>
            </a:r>
            <a:r>
              <a:rPr sz="1800" i="1" spc="55" dirty="0">
                <a:latin typeface="Cambria"/>
                <a:cs typeface="Cambria"/>
              </a:rPr>
              <a:t>v</a:t>
            </a:r>
            <a:r>
              <a:rPr sz="1800" i="1" spc="82" baseline="-20833" dirty="0">
                <a:latin typeface="Cambria"/>
                <a:cs typeface="Cambria"/>
              </a:rPr>
              <a:t>c </a:t>
            </a:r>
            <a:r>
              <a:rPr sz="1800" dirty="0">
                <a:latin typeface="Calibri"/>
                <a:cs typeface="Calibri"/>
              </a:rPr>
              <a:t>&amp; </a:t>
            </a:r>
            <a:r>
              <a:rPr sz="1800" i="1" spc="85" dirty="0">
                <a:latin typeface="Cambria"/>
                <a:cs typeface="Cambria"/>
              </a:rPr>
              <a:t>v</a:t>
            </a:r>
            <a:r>
              <a:rPr sz="1800" spc="127" baseline="-20833" dirty="0">
                <a:latin typeface="Times New Roman"/>
                <a:cs typeface="Times New Roman"/>
              </a:rPr>
              <a:t>2 </a:t>
            </a:r>
            <a:r>
              <a:rPr sz="1800" spc="75" dirty="0">
                <a:latin typeface="Times New Roman"/>
                <a:cs typeface="Times New Roman"/>
              </a:rPr>
              <a:t>= </a:t>
            </a:r>
            <a:r>
              <a:rPr sz="1800" dirty="0">
                <a:latin typeface="Symbol"/>
                <a:cs typeface="Symbol"/>
              </a:rPr>
              <a:t></a:t>
            </a:r>
            <a:r>
              <a:rPr sz="1800" dirty="0">
                <a:latin typeface="Times New Roman"/>
                <a:cs typeface="Times New Roman"/>
              </a:rPr>
              <a:t> </a:t>
            </a:r>
            <a:r>
              <a:rPr sz="1800" i="1" spc="55" dirty="0">
                <a:latin typeface="Cambria"/>
                <a:cs typeface="Cambria"/>
              </a:rPr>
              <a:t>v</a:t>
            </a:r>
            <a:r>
              <a:rPr sz="1800" i="1" spc="82" baseline="-20833" dirty="0">
                <a:latin typeface="Cambria"/>
                <a:cs typeface="Cambria"/>
              </a:rPr>
              <a:t>c </a:t>
            </a:r>
            <a:r>
              <a:rPr sz="1800" dirty="0">
                <a:latin typeface="Calibri"/>
                <a:cs typeface="Calibri"/>
              </a:rPr>
              <a:t>)  </a:t>
            </a:r>
            <a:r>
              <a:rPr sz="1800" spc="-10" dirty="0">
                <a:latin typeface="Calibri"/>
                <a:cs typeface="Calibri"/>
              </a:rPr>
              <a:t>compute</a:t>
            </a:r>
            <a:r>
              <a:rPr sz="1800" spc="15" dirty="0">
                <a:latin typeface="Calibri"/>
                <a:cs typeface="Calibri"/>
              </a:rPr>
              <a:t> </a:t>
            </a:r>
            <a:r>
              <a:rPr sz="1800" i="1" spc="105" dirty="0">
                <a:latin typeface="Cambria"/>
                <a:cs typeface="Cambria"/>
              </a:rPr>
              <a:t>A</a:t>
            </a:r>
            <a:r>
              <a:rPr sz="1800" i="1" spc="157" baseline="-20833" dirty="0">
                <a:latin typeface="Cambria"/>
                <a:cs typeface="Cambria"/>
              </a:rPr>
              <a:t>c	</a:t>
            </a:r>
            <a:r>
              <a:rPr sz="1800" spc="-10" dirty="0">
                <a:latin typeface="Calibri"/>
                <a:cs typeface="Calibri"/>
              </a:rPr>
              <a:t>from </a:t>
            </a:r>
            <a:r>
              <a:rPr sz="1800" i="1" spc="50" dirty="0">
                <a:latin typeface="Cambria"/>
                <a:cs typeface="Cambria"/>
              </a:rPr>
              <a:t>v</a:t>
            </a:r>
            <a:r>
              <a:rPr sz="1800" spc="75" baseline="-20833" dirty="0">
                <a:latin typeface="Times New Roman"/>
                <a:cs typeface="Times New Roman"/>
              </a:rPr>
              <a:t>o </a:t>
            </a:r>
            <a:r>
              <a:rPr sz="1800" spc="75" dirty="0">
                <a:latin typeface="Times New Roman"/>
                <a:cs typeface="Times New Roman"/>
              </a:rPr>
              <a:t>= </a:t>
            </a:r>
            <a:r>
              <a:rPr sz="1800" i="1" spc="105" dirty="0">
                <a:latin typeface="Cambria"/>
                <a:cs typeface="Cambria"/>
              </a:rPr>
              <a:t>A</a:t>
            </a:r>
            <a:r>
              <a:rPr sz="1800" i="1" spc="157" baseline="-20833" dirty="0">
                <a:latin typeface="Cambria"/>
                <a:cs typeface="Cambria"/>
              </a:rPr>
              <a:t>c</a:t>
            </a:r>
            <a:r>
              <a:rPr sz="1800" i="1" spc="135" baseline="-20833" dirty="0">
                <a:latin typeface="Cambria"/>
                <a:cs typeface="Cambria"/>
              </a:rPr>
              <a:t> </a:t>
            </a:r>
            <a:r>
              <a:rPr sz="1800" i="1" spc="55" dirty="0">
                <a:latin typeface="Cambria"/>
                <a:cs typeface="Cambria"/>
              </a:rPr>
              <a:t>v</a:t>
            </a:r>
            <a:r>
              <a:rPr sz="1800" i="1" spc="82" baseline="-20833" dirty="0">
                <a:latin typeface="Cambria"/>
                <a:cs typeface="Cambria"/>
              </a:rPr>
              <a:t>c</a:t>
            </a:r>
            <a:endParaRPr sz="1800" baseline="-20833" dirty="0">
              <a:latin typeface="Cambria"/>
              <a:cs typeface="Cambria"/>
            </a:endParaRPr>
          </a:p>
          <a:p>
            <a:pPr marL="434340" indent="-342900">
              <a:lnSpc>
                <a:spcPct val="100000"/>
              </a:lnSpc>
              <a:spcBef>
                <a:spcPts val="600"/>
              </a:spcBef>
              <a:buAutoNum type="arabicPeriod" startAt="2"/>
              <a:tabLst>
                <a:tab pos="433705" algn="l"/>
                <a:tab pos="434340" algn="l"/>
                <a:tab pos="2387600" algn="l"/>
              </a:tabLst>
            </a:pPr>
            <a:r>
              <a:rPr sz="1800" spc="-10" dirty="0">
                <a:latin typeface="Calibri"/>
                <a:cs typeface="Calibri"/>
              </a:rPr>
              <a:t>For </a:t>
            </a:r>
            <a:r>
              <a:rPr sz="1800" spc="-15" dirty="0">
                <a:latin typeface="Calibri"/>
                <a:cs typeface="Calibri"/>
              </a:rPr>
              <a:t>any </a:t>
            </a:r>
            <a:r>
              <a:rPr sz="1800" i="1" spc="85" dirty="0">
                <a:latin typeface="Cambria"/>
                <a:cs typeface="Cambria"/>
              </a:rPr>
              <a:t>v</a:t>
            </a:r>
            <a:r>
              <a:rPr sz="1800" spc="127" baseline="-20833" dirty="0">
                <a:latin typeface="Times New Roman"/>
                <a:cs typeface="Times New Roman"/>
              </a:rPr>
              <a:t>1 </a:t>
            </a:r>
            <a:r>
              <a:rPr sz="1800" dirty="0">
                <a:latin typeface="Calibri"/>
                <a:cs typeface="Calibri"/>
              </a:rPr>
              <a:t>and</a:t>
            </a:r>
            <a:r>
              <a:rPr sz="1800" spc="-30" dirty="0">
                <a:latin typeface="Calibri"/>
                <a:cs typeface="Calibri"/>
              </a:rPr>
              <a:t> </a:t>
            </a:r>
            <a:r>
              <a:rPr sz="1800" i="1" spc="85" dirty="0">
                <a:latin typeface="Cambria"/>
                <a:cs typeface="Cambria"/>
              </a:rPr>
              <a:t>v</a:t>
            </a:r>
            <a:r>
              <a:rPr sz="1800" spc="127" baseline="-20833" dirty="0">
                <a:latin typeface="Times New Roman"/>
                <a:cs typeface="Times New Roman"/>
              </a:rPr>
              <a:t>2</a:t>
            </a:r>
            <a:r>
              <a:rPr sz="1800" spc="52" baseline="-20833" dirty="0">
                <a:latin typeface="Times New Roman"/>
                <a:cs typeface="Times New Roman"/>
              </a:rPr>
              <a:t> </a:t>
            </a:r>
            <a:r>
              <a:rPr sz="1800" dirty="0">
                <a:latin typeface="Calibri"/>
                <a:cs typeface="Calibri"/>
              </a:rPr>
              <a:t>:	</a:t>
            </a:r>
            <a:r>
              <a:rPr sz="1800" i="1" spc="50" dirty="0">
                <a:latin typeface="Cambria"/>
                <a:cs typeface="Cambria"/>
              </a:rPr>
              <a:t>v</a:t>
            </a:r>
            <a:r>
              <a:rPr sz="1800" spc="75" baseline="-20833" dirty="0">
                <a:latin typeface="Times New Roman"/>
                <a:cs typeface="Times New Roman"/>
              </a:rPr>
              <a:t>o </a:t>
            </a:r>
            <a:r>
              <a:rPr sz="1800" spc="75" dirty="0">
                <a:latin typeface="Times New Roman"/>
                <a:cs typeface="Times New Roman"/>
              </a:rPr>
              <a:t>= </a:t>
            </a:r>
            <a:r>
              <a:rPr sz="1800" i="1" spc="145" dirty="0">
                <a:latin typeface="Cambria"/>
                <a:cs typeface="Cambria"/>
              </a:rPr>
              <a:t>A</a:t>
            </a:r>
            <a:r>
              <a:rPr sz="1800" spc="217" baseline="-20833" dirty="0">
                <a:latin typeface="Times New Roman"/>
                <a:cs typeface="Times New Roman"/>
              </a:rPr>
              <a:t>d </a:t>
            </a:r>
            <a:r>
              <a:rPr sz="1800" i="1" spc="95" dirty="0">
                <a:latin typeface="Cambria"/>
                <a:cs typeface="Cambria"/>
              </a:rPr>
              <a:t>v</a:t>
            </a:r>
            <a:r>
              <a:rPr sz="1800" spc="142" baseline="-20833" dirty="0">
                <a:latin typeface="Times New Roman"/>
                <a:cs typeface="Times New Roman"/>
              </a:rPr>
              <a:t>d </a:t>
            </a:r>
            <a:r>
              <a:rPr sz="1800" i="1" spc="135" dirty="0">
                <a:latin typeface="Cambria"/>
                <a:cs typeface="Cambria"/>
              </a:rPr>
              <a:t>+ </a:t>
            </a:r>
            <a:r>
              <a:rPr sz="1800" i="1" spc="100" dirty="0">
                <a:latin typeface="Cambria"/>
                <a:cs typeface="Cambria"/>
              </a:rPr>
              <a:t>A</a:t>
            </a:r>
            <a:r>
              <a:rPr sz="1800" spc="150" baseline="-20833" dirty="0">
                <a:latin typeface="Times New Roman"/>
                <a:cs typeface="Times New Roman"/>
              </a:rPr>
              <a:t>c</a:t>
            </a:r>
            <a:r>
              <a:rPr sz="1800" spc="-142" baseline="-20833" dirty="0">
                <a:latin typeface="Times New Roman"/>
                <a:cs typeface="Times New Roman"/>
              </a:rPr>
              <a:t> </a:t>
            </a:r>
            <a:r>
              <a:rPr sz="1800" i="1" spc="50" dirty="0">
                <a:latin typeface="Cambria"/>
                <a:cs typeface="Cambria"/>
              </a:rPr>
              <a:t>v</a:t>
            </a:r>
            <a:r>
              <a:rPr sz="1800" spc="75" baseline="-20833" dirty="0">
                <a:latin typeface="Times New Roman"/>
                <a:cs typeface="Times New Roman"/>
              </a:rPr>
              <a:t>c</a:t>
            </a:r>
            <a:endParaRPr sz="1800" baseline="-20833" dirty="0">
              <a:latin typeface="Times New Roman"/>
              <a:cs typeface="Times New Roman"/>
            </a:endParaRPr>
          </a:p>
          <a:p>
            <a:pPr marL="808355">
              <a:lnSpc>
                <a:spcPct val="100000"/>
              </a:lnSpc>
              <a:spcBef>
                <a:spcPts val="200"/>
              </a:spcBef>
              <a:tabLst>
                <a:tab pos="2190115" algn="l"/>
              </a:tabLst>
            </a:pPr>
            <a:r>
              <a:rPr sz="1950" i="1" spc="40" dirty="0">
                <a:latin typeface="Times New Roman"/>
                <a:cs typeface="Times New Roman"/>
              </a:rPr>
              <a:t>v</a:t>
            </a:r>
            <a:r>
              <a:rPr sz="1725" i="1" spc="60" baseline="-24154" dirty="0">
                <a:latin typeface="Times New Roman"/>
                <a:cs typeface="Times New Roman"/>
              </a:rPr>
              <a:t>d   </a:t>
            </a:r>
            <a:r>
              <a:rPr sz="1950" spc="55" dirty="0">
                <a:latin typeface="Symbol"/>
                <a:cs typeface="Symbol"/>
              </a:rPr>
              <a:t></a:t>
            </a:r>
            <a:r>
              <a:rPr sz="1950" spc="55" dirty="0">
                <a:latin typeface="Times New Roman"/>
                <a:cs typeface="Times New Roman"/>
              </a:rPr>
              <a:t> </a:t>
            </a:r>
            <a:r>
              <a:rPr sz="1950" i="1" spc="40" dirty="0">
                <a:latin typeface="Times New Roman"/>
                <a:cs typeface="Times New Roman"/>
              </a:rPr>
              <a:t>v</a:t>
            </a:r>
            <a:r>
              <a:rPr sz="1725" spc="60" baseline="-24154" dirty="0">
                <a:latin typeface="Times New Roman"/>
                <a:cs typeface="Times New Roman"/>
              </a:rPr>
              <a:t>2</a:t>
            </a:r>
            <a:r>
              <a:rPr sz="1725" spc="7" baseline="-24154" dirty="0">
                <a:latin typeface="Times New Roman"/>
                <a:cs typeface="Times New Roman"/>
              </a:rPr>
              <a:t> </a:t>
            </a:r>
            <a:r>
              <a:rPr sz="1950" spc="55" dirty="0">
                <a:latin typeface="Symbol"/>
                <a:cs typeface="Symbol"/>
              </a:rPr>
              <a:t></a:t>
            </a:r>
            <a:r>
              <a:rPr sz="1950" spc="-170" dirty="0">
                <a:latin typeface="Times New Roman"/>
                <a:cs typeface="Times New Roman"/>
              </a:rPr>
              <a:t> </a:t>
            </a:r>
            <a:r>
              <a:rPr sz="1950" i="1" spc="-25" dirty="0">
                <a:latin typeface="Times New Roman"/>
                <a:cs typeface="Times New Roman"/>
              </a:rPr>
              <a:t>v</a:t>
            </a:r>
            <a:r>
              <a:rPr sz="1725" spc="-37" baseline="-24154" dirty="0">
                <a:latin typeface="Times New Roman"/>
                <a:cs typeface="Times New Roman"/>
              </a:rPr>
              <a:t>1	</a:t>
            </a:r>
            <a:r>
              <a:rPr sz="1950" i="1" spc="30" dirty="0">
                <a:latin typeface="Times New Roman"/>
                <a:cs typeface="Times New Roman"/>
              </a:rPr>
              <a:t>v</a:t>
            </a:r>
            <a:r>
              <a:rPr sz="1725" i="1" spc="44" baseline="-24154" dirty="0">
                <a:latin typeface="Times New Roman"/>
                <a:cs typeface="Times New Roman"/>
              </a:rPr>
              <a:t>c </a:t>
            </a:r>
            <a:r>
              <a:rPr sz="1950" spc="55" dirty="0">
                <a:latin typeface="Symbol"/>
                <a:cs typeface="Symbol"/>
              </a:rPr>
              <a:t></a:t>
            </a:r>
            <a:r>
              <a:rPr sz="1950" spc="55" dirty="0">
                <a:latin typeface="Times New Roman"/>
                <a:cs typeface="Times New Roman"/>
              </a:rPr>
              <a:t> </a:t>
            </a:r>
            <a:r>
              <a:rPr sz="1950" spc="15" dirty="0">
                <a:latin typeface="Times New Roman"/>
                <a:cs typeface="Times New Roman"/>
              </a:rPr>
              <a:t>0.5(</a:t>
            </a:r>
            <a:r>
              <a:rPr sz="1950" i="1" spc="15" dirty="0">
                <a:latin typeface="Times New Roman"/>
                <a:cs typeface="Times New Roman"/>
              </a:rPr>
              <a:t>v</a:t>
            </a:r>
            <a:r>
              <a:rPr sz="1725" spc="22" baseline="-24154" dirty="0">
                <a:latin typeface="Times New Roman"/>
                <a:cs typeface="Times New Roman"/>
              </a:rPr>
              <a:t>1 </a:t>
            </a:r>
            <a:r>
              <a:rPr sz="1950" spc="55" dirty="0">
                <a:latin typeface="Symbol"/>
                <a:cs typeface="Symbol"/>
              </a:rPr>
              <a:t></a:t>
            </a:r>
            <a:r>
              <a:rPr sz="1950" spc="55" dirty="0">
                <a:latin typeface="Times New Roman"/>
                <a:cs typeface="Times New Roman"/>
              </a:rPr>
              <a:t> </a:t>
            </a:r>
            <a:r>
              <a:rPr sz="1950" i="1" spc="40" dirty="0">
                <a:latin typeface="Times New Roman"/>
                <a:cs typeface="Times New Roman"/>
              </a:rPr>
              <a:t>v</a:t>
            </a:r>
            <a:r>
              <a:rPr sz="1725" spc="60" baseline="-24154" dirty="0">
                <a:latin typeface="Times New Roman"/>
                <a:cs typeface="Times New Roman"/>
              </a:rPr>
              <a:t>2</a:t>
            </a:r>
            <a:r>
              <a:rPr sz="1725" spc="-202" baseline="-24154" dirty="0">
                <a:latin typeface="Times New Roman"/>
                <a:cs typeface="Times New Roman"/>
              </a:rPr>
              <a:t> </a:t>
            </a:r>
            <a:r>
              <a:rPr sz="1950" spc="35" dirty="0">
                <a:latin typeface="Times New Roman"/>
                <a:cs typeface="Times New Roman"/>
              </a:rPr>
              <a:t>)</a:t>
            </a:r>
            <a:endParaRPr sz="195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614" y="2290064"/>
            <a:ext cx="7708265" cy="443711"/>
          </a:xfrm>
          <a:prstGeom prst="rect">
            <a:avLst/>
          </a:prstGeom>
        </p:spPr>
        <p:txBody>
          <a:bodyPr vert="horz" wrap="square" lIns="0" tIns="12700" rIns="0" bIns="0" rtlCol="0">
            <a:spAutoFit/>
          </a:bodyPr>
          <a:lstStyle/>
          <a:p>
            <a:pPr marL="12700">
              <a:lnSpc>
                <a:spcPct val="100000"/>
              </a:lnSpc>
              <a:spcBef>
                <a:spcPts val="100"/>
              </a:spcBef>
            </a:pPr>
            <a:r>
              <a:rPr sz="2800" spc="-25" dirty="0">
                <a:latin typeface="Comic Sans MS" panose="030F0702030302020204" pitchFamily="66" charset="0"/>
              </a:rPr>
              <a:t>Why </a:t>
            </a:r>
            <a:r>
              <a:rPr sz="2800" spc="-20" dirty="0">
                <a:latin typeface="Comic Sans MS" panose="030F0702030302020204" pitchFamily="66" charset="0"/>
              </a:rPr>
              <a:t>are </a:t>
            </a:r>
            <a:r>
              <a:rPr sz="2800" spc="-15" dirty="0">
                <a:latin typeface="Comic Sans MS" panose="030F0702030302020204" pitchFamily="66" charset="0"/>
              </a:rPr>
              <a:t>Differential </a:t>
            </a:r>
            <a:r>
              <a:rPr sz="2800" spc="-10" dirty="0">
                <a:latin typeface="Comic Sans MS" panose="030F0702030302020204" pitchFamily="66" charset="0"/>
              </a:rPr>
              <a:t>Amplifiers</a:t>
            </a:r>
            <a:r>
              <a:rPr sz="2800" spc="25" dirty="0">
                <a:latin typeface="Comic Sans MS" panose="030F0702030302020204" pitchFamily="66" charset="0"/>
              </a:rPr>
              <a:t> </a:t>
            </a:r>
            <a:r>
              <a:rPr sz="2800" spc="-5" dirty="0">
                <a:latin typeface="Comic Sans MS" panose="030F0702030302020204" pitchFamily="66" charset="0"/>
              </a:rPr>
              <a:t>popular?</a:t>
            </a:r>
            <a:endParaRPr sz="2800" dirty="0">
              <a:latin typeface="Comic Sans MS" panose="030F0702030302020204" pitchFamily="66" charset="0"/>
            </a:endParaRPr>
          </a:p>
        </p:txBody>
      </p:sp>
      <p:sp>
        <p:nvSpPr>
          <p:cNvPr id="4" name="object 4"/>
          <p:cNvSpPr txBox="1"/>
          <p:nvPr/>
        </p:nvSpPr>
        <p:spPr>
          <a:xfrm>
            <a:off x="953744" y="2733775"/>
            <a:ext cx="7236512" cy="474489"/>
          </a:xfrm>
          <a:prstGeom prst="rect">
            <a:avLst/>
          </a:prstGeom>
        </p:spPr>
        <p:txBody>
          <a:bodyPr vert="horz" wrap="square" lIns="0" tIns="165100" rIns="0" bIns="0" rtlCol="0">
            <a:spAutoFit/>
          </a:bodyPr>
          <a:lstStyle/>
          <a:p>
            <a:pPr marL="357505" indent="-344805">
              <a:lnSpc>
                <a:spcPct val="100000"/>
              </a:lnSpc>
              <a:spcBef>
                <a:spcPts val="1300"/>
              </a:spcBef>
              <a:buFont typeface="Wingdings"/>
              <a:buChar char=""/>
              <a:tabLst>
                <a:tab pos="357505" algn="l"/>
                <a:tab pos="358140" algn="l"/>
              </a:tabLst>
            </a:pPr>
            <a:r>
              <a:rPr sz="2000" b="1" spc="-10" dirty="0">
                <a:latin typeface="Comic Sans MS" panose="030F0702030302020204" pitchFamily="66" charset="0"/>
                <a:cs typeface="Calibri"/>
              </a:rPr>
              <a:t>They </a:t>
            </a:r>
            <a:r>
              <a:rPr sz="2000" b="1" spc="-15" dirty="0">
                <a:latin typeface="Comic Sans MS" panose="030F0702030302020204" pitchFamily="66" charset="0"/>
                <a:cs typeface="Calibri"/>
              </a:rPr>
              <a:t>are </a:t>
            </a:r>
            <a:r>
              <a:rPr sz="2000" b="1" spc="-5" dirty="0">
                <a:latin typeface="Comic Sans MS" panose="030F0702030302020204" pitchFamily="66" charset="0"/>
                <a:cs typeface="Calibri"/>
              </a:rPr>
              <a:t>much less sensitive </a:t>
            </a:r>
            <a:r>
              <a:rPr sz="2000" b="1" spc="-15" dirty="0">
                <a:latin typeface="Comic Sans MS" panose="030F0702030302020204" pitchFamily="66" charset="0"/>
                <a:cs typeface="Calibri"/>
              </a:rPr>
              <a:t>to </a:t>
            </a:r>
            <a:r>
              <a:rPr sz="2000" b="1" spc="-5" dirty="0">
                <a:latin typeface="Comic Sans MS" panose="030F0702030302020204" pitchFamily="66" charset="0"/>
                <a:cs typeface="Calibri"/>
              </a:rPr>
              <a:t>noise (CMRR</a:t>
            </a:r>
            <a:r>
              <a:rPr sz="2000" b="1" spc="55" dirty="0">
                <a:latin typeface="Comic Sans MS" panose="030F0702030302020204" pitchFamily="66" charset="0"/>
                <a:cs typeface="Calibri"/>
              </a:rPr>
              <a:t> </a:t>
            </a:r>
            <a:r>
              <a:rPr sz="2000" b="1" spc="-5" dirty="0">
                <a:latin typeface="Comic Sans MS" panose="030F0702030302020204" pitchFamily="66" charset="0"/>
                <a:cs typeface="Calibri"/>
              </a:rPr>
              <a:t>&gt;&gt;1).</a:t>
            </a:r>
            <a:endParaRPr sz="2000" dirty="0">
              <a:latin typeface="Comic Sans MS" panose="030F0702030302020204" pitchFamily="66" charset="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9229" y="323069"/>
            <a:ext cx="5389880" cy="443711"/>
          </a:xfrm>
          <a:prstGeom prst="rect">
            <a:avLst/>
          </a:prstGeom>
        </p:spPr>
        <p:txBody>
          <a:bodyPr vert="horz" wrap="square" lIns="0" tIns="12700" rIns="0" bIns="0" rtlCol="0">
            <a:spAutoFit/>
          </a:bodyPr>
          <a:lstStyle/>
          <a:p>
            <a:pPr marL="12700">
              <a:lnSpc>
                <a:spcPct val="100000"/>
              </a:lnSpc>
              <a:spcBef>
                <a:spcPts val="100"/>
              </a:spcBef>
            </a:pPr>
            <a:r>
              <a:rPr sz="2800" spc="-25" dirty="0">
                <a:latin typeface="Comic Sans MS" panose="030F0702030302020204" pitchFamily="66" charset="0"/>
              </a:rPr>
              <a:t>Why </a:t>
            </a:r>
            <a:r>
              <a:rPr sz="2800" spc="-5" dirty="0">
                <a:latin typeface="Comic Sans MS" panose="030F0702030302020204" pitchFamily="66" charset="0"/>
              </a:rPr>
              <a:t>is </a:t>
            </a:r>
            <a:r>
              <a:rPr sz="2800" dirty="0">
                <a:latin typeface="Comic Sans MS" panose="030F0702030302020204" pitchFamily="66" charset="0"/>
              </a:rPr>
              <a:t>a </a:t>
            </a:r>
            <a:r>
              <a:rPr sz="2800" spc="-20" dirty="0">
                <a:latin typeface="Comic Sans MS" panose="030F0702030302020204" pitchFamily="66" charset="0"/>
              </a:rPr>
              <a:t>large </a:t>
            </a:r>
            <a:r>
              <a:rPr sz="2800" spc="-5" dirty="0">
                <a:latin typeface="Comic Sans MS" panose="030F0702030302020204" pitchFamily="66" charset="0"/>
              </a:rPr>
              <a:t>CMRR</a:t>
            </a:r>
            <a:r>
              <a:rPr sz="2800" spc="-55" dirty="0">
                <a:latin typeface="Comic Sans MS" panose="030F0702030302020204" pitchFamily="66" charset="0"/>
              </a:rPr>
              <a:t> </a:t>
            </a:r>
            <a:r>
              <a:rPr sz="2800" spc="-5" dirty="0">
                <a:latin typeface="Comic Sans MS" panose="030F0702030302020204" pitchFamily="66" charset="0"/>
              </a:rPr>
              <a:t>useful?</a:t>
            </a:r>
            <a:endParaRPr sz="2800" dirty="0">
              <a:latin typeface="Comic Sans MS" panose="030F0702030302020204" pitchFamily="66" charset="0"/>
            </a:endParaRPr>
          </a:p>
        </p:txBody>
      </p:sp>
      <p:sp>
        <p:nvSpPr>
          <p:cNvPr id="4" name="object 4"/>
          <p:cNvSpPr/>
          <p:nvPr/>
        </p:nvSpPr>
        <p:spPr>
          <a:xfrm>
            <a:off x="580808" y="2489584"/>
            <a:ext cx="3364991" cy="84124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46658" y="1083818"/>
            <a:ext cx="7809865" cy="1082675"/>
          </a:xfrm>
          <a:prstGeom prst="rect">
            <a:avLst/>
          </a:prstGeom>
        </p:spPr>
        <p:txBody>
          <a:bodyPr vert="horz" wrap="square" lIns="0" tIns="12065" rIns="0" bIns="0" rtlCol="0">
            <a:spAutoFit/>
          </a:bodyPr>
          <a:lstStyle/>
          <a:p>
            <a:pPr marL="367030" marR="5080" indent="-341630">
              <a:lnSpc>
                <a:spcPct val="100000"/>
              </a:lnSpc>
              <a:spcBef>
                <a:spcPts val="95"/>
              </a:spcBef>
              <a:buFont typeface="Wingdings"/>
              <a:buChar char=""/>
              <a:tabLst>
                <a:tab pos="367030" algn="l"/>
                <a:tab pos="367665" algn="l"/>
              </a:tabLst>
            </a:pPr>
            <a:r>
              <a:rPr sz="2000" spc="-5" dirty="0">
                <a:latin typeface="Calibri"/>
                <a:cs typeface="Calibri"/>
              </a:rPr>
              <a:t>A major goal in </a:t>
            </a:r>
            <a:r>
              <a:rPr sz="2000" spc="-10" dirty="0">
                <a:latin typeface="Calibri"/>
                <a:cs typeface="Calibri"/>
              </a:rPr>
              <a:t>circuit </a:t>
            </a:r>
            <a:r>
              <a:rPr sz="2000" spc="-5" dirty="0">
                <a:latin typeface="Calibri"/>
                <a:cs typeface="Calibri"/>
              </a:rPr>
              <a:t>design is </a:t>
            </a:r>
            <a:r>
              <a:rPr sz="2000" spc="-15" dirty="0">
                <a:latin typeface="Calibri"/>
                <a:cs typeface="Calibri"/>
              </a:rPr>
              <a:t>to </a:t>
            </a:r>
            <a:r>
              <a:rPr sz="2000" spc="-10" dirty="0">
                <a:latin typeface="Calibri"/>
                <a:cs typeface="Calibri"/>
              </a:rPr>
              <a:t>minimize </a:t>
            </a:r>
            <a:r>
              <a:rPr sz="2000" spc="-5" dirty="0">
                <a:latin typeface="Calibri"/>
                <a:cs typeface="Calibri"/>
              </a:rPr>
              <a:t>the noise </a:t>
            </a:r>
            <a:r>
              <a:rPr sz="2000" spc="-10" dirty="0">
                <a:latin typeface="Calibri"/>
                <a:cs typeface="Calibri"/>
              </a:rPr>
              <a:t>level </a:t>
            </a:r>
            <a:r>
              <a:rPr sz="2000" spc="-5" dirty="0">
                <a:latin typeface="Calibri"/>
                <a:cs typeface="Calibri"/>
              </a:rPr>
              <a:t>(or </a:t>
            </a:r>
            <a:r>
              <a:rPr sz="2000" spc="-15" dirty="0">
                <a:latin typeface="Calibri"/>
                <a:cs typeface="Calibri"/>
              </a:rPr>
              <a:t>improve  </a:t>
            </a:r>
            <a:r>
              <a:rPr sz="2000" spc="-5" dirty="0">
                <a:latin typeface="Calibri"/>
                <a:cs typeface="Calibri"/>
              </a:rPr>
              <a:t>signal-to-noise </a:t>
            </a:r>
            <a:r>
              <a:rPr sz="2000" spc="-15" dirty="0">
                <a:latin typeface="Calibri"/>
                <a:cs typeface="Calibri"/>
              </a:rPr>
              <a:t>ratio). </a:t>
            </a:r>
            <a:r>
              <a:rPr sz="2000" spc="-5" dirty="0">
                <a:latin typeface="Calibri"/>
                <a:cs typeface="Calibri"/>
              </a:rPr>
              <a:t>Noise </a:t>
            </a:r>
            <a:r>
              <a:rPr sz="2000" spc="-10" dirty="0">
                <a:latin typeface="Calibri"/>
                <a:cs typeface="Calibri"/>
              </a:rPr>
              <a:t>comes from </a:t>
            </a:r>
            <a:r>
              <a:rPr sz="2000" spc="-15" dirty="0">
                <a:latin typeface="Calibri"/>
                <a:cs typeface="Calibri"/>
              </a:rPr>
              <a:t>many </a:t>
            </a:r>
            <a:r>
              <a:rPr sz="2000" spc="-10" dirty="0">
                <a:latin typeface="Calibri"/>
                <a:cs typeface="Calibri"/>
              </a:rPr>
              <a:t>sources </a:t>
            </a:r>
            <a:r>
              <a:rPr sz="2000" spc="-5" dirty="0">
                <a:latin typeface="Calibri"/>
                <a:cs typeface="Calibri"/>
              </a:rPr>
              <a:t>(thermal, EM,</a:t>
            </a:r>
            <a:r>
              <a:rPr sz="2000" spc="175" dirty="0">
                <a:latin typeface="Calibri"/>
                <a:cs typeface="Calibri"/>
              </a:rPr>
              <a:t> </a:t>
            </a:r>
            <a:r>
              <a:rPr sz="2000" spc="-5" dirty="0">
                <a:latin typeface="Calibri"/>
                <a:cs typeface="Calibri"/>
              </a:rPr>
              <a:t>…)</a:t>
            </a:r>
            <a:endParaRPr sz="2000" dirty="0">
              <a:latin typeface="Calibri"/>
              <a:cs typeface="Calibri"/>
            </a:endParaRPr>
          </a:p>
          <a:p>
            <a:pPr marL="353695" indent="-340995">
              <a:lnSpc>
                <a:spcPct val="100000"/>
              </a:lnSpc>
              <a:spcBef>
                <a:spcPts val="1125"/>
              </a:spcBef>
              <a:buFont typeface="Wingdings"/>
              <a:buChar char=""/>
              <a:tabLst>
                <a:tab pos="353695" algn="l"/>
                <a:tab pos="354330" algn="l"/>
              </a:tabLst>
            </a:pPr>
            <a:r>
              <a:rPr sz="2000" spc="-5" dirty="0">
                <a:latin typeface="Calibri"/>
                <a:cs typeface="Calibri"/>
              </a:rPr>
              <a:t>A </a:t>
            </a:r>
            <a:r>
              <a:rPr sz="2000" spc="-10" dirty="0">
                <a:latin typeface="Calibri"/>
                <a:cs typeface="Calibri"/>
              </a:rPr>
              <a:t>regular </a:t>
            </a:r>
            <a:r>
              <a:rPr sz="2000" spc="-5" dirty="0">
                <a:latin typeface="Calibri"/>
                <a:cs typeface="Calibri"/>
              </a:rPr>
              <a:t>amplifier </a:t>
            </a:r>
            <a:r>
              <a:rPr sz="2000" spc="-10" dirty="0">
                <a:latin typeface="Calibri"/>
                <a:cs typeface="Calibri"/>
              </a:rPr>
              <a:t>“amplifies” </a:t>
            </a:r>
            <a:r>
              <a:rPr sz="2000" spc="-5" dirty="0">
                <a:latin typeface="Calibri"/>
                <a:cs typeface="Calibri"/>
              </a:rPr>
              <a:t>both signal and</a:t>
            </a:r>
            <a:r>
              <a:rPr sz="2000" spc="85" dirty="0">
                <a:latin typeface="Calibri"/>
                <a:cs typeface="Calibri"/>
              </a:rPr>
              <a:t> </a:t>
            </a:r>
            <a:r>
              <a:rPr sz="2000" spc="-5" dirty="0">
                <a:latin typeface="Calibri"/>
                <a:cs typeface="Calibri"/>
              </a:rPr>
              <a:t>noise.</a:t>
            </a:r>
            <a:endParaRPr sz="2000" dirty="0">
              <a:latin typeface="Calibri"/>
              <a:cs typeface="Calibri"/>
            </a:endParaRPr>
          </a:p>
        </p:txBody>
      </p:sp>
      <p:grpSp>
        <p:nvGrpSpPr>
          <p:cNvPr id="20" name="Group 19">
            <a:extLst>
              <a:ext uri="{FF2B5EF4-FFF2-40B4-BE49-F238E27FC236}">
                <a16:creationId xmlns:a16="http://schemas.microsoft.com/office/drawing/2014/main" id="{C0ACC2D4-48A6-44FF-A8F5-BA3B2519281D}"/>
              </a:ext>
            </a:extLst>
          </p:cNvPr>
          <p:cNvGrpSpPr/>
          <p:nvPr/>
        </p:nvGrpSpPr>
        <p:grpSpPr>
          <a:xfrm>
            <a:off x="4191000" y="5694257"/>
            <a:ext cx="3999229" cy="639021"/>
            <a:chOff x="3982789" y="5694257"/>
            <a:chExt cx="4170679" cy="639021"/>
          </a:xfrm>
        </p:grpSpPr>
        <p:grpSp>
          <p:nvGrpSpPr>
            <p:cNvPr id="3" name="Group 2">
              <a:extLst>
                <a:ext uri="{FF2B5EF4-FFF2-40B4-BE49-F238E27FC236}">
                  <a16:creationId xmlns:a16="http://schemas.microsoft.com/office/drawing/2014/main" id="{6D996DEE-4E8A-4D68-9099-D42458ED0279}"/>
                </a:ext>
              </a:extLst>
            </p:cNvPr>
            <p:cNvGrpSpPr/>
            <p:nvPr/>
          </p:nvGrpSpPr>
          <p:grpSpPr>
            <a:xfrm>
              <a:off x="6754700" y="5694257"/>
              <a:ext cx="1192211" cy="639021"/>
              <a:chOff x="6985941" y="5694257"/>
              <a:chExt cx="1192211" cy="639021"/>
            </a:xfrm>
          </p:grpSpPr>
          <p:sp>
            <p:nvSpPr>
              <p:cNvPr id="6" name="object 6"/>
              <p:cNvSpPr/>
              <p:nvPr/>
            </p:nvSpPr>
            <p:spPr>
              <a:xfrm flipV="1">
                <a:off x="6985941" y="6013768"/>
                <a:ext cx="645160" cy="45719"/>
              </a:xfrm>
              <a:custGeom>
                <a:avLst/>
                <a:gdLst/>
                <a:ahLst/>
                <a:cxnLst/>
                <a:rect l="l" t="t" r="r" b="b"/>
                <a:pathLst>
                  <a:path w="645159">
                    <a:moveTo>
                      <a:pt x="0" y="0"/>
                    </a:moveTo>
                    <a:lnTo>
                      <a:pt x="645108" y="0"/>
                    </a:lnTo>
                  </a:path>
                </a:pathLst>
              </a:custGeom>
              <a:ln w="9525">
                <a:solidFill>
                  <a:srgbClr val="000000"/>
                </a:solidFill>
              </a:ln>
            </p:spPr>
            <p:txBody>
              <a:bodyPr wrap="square" lIns="0" tIns="0" rIns="0" bIns="0" rtlCol="0"/>
              <a:lstStyle/>
              <a:p>
                <a:endParaRPr/>
              </a:p>
            </p:txBody>
          </p:sp>
          <p:sp>
            <p:nvSpPr>
              <p:cNvPr id="7" name="object 7"/>
              <p:cNvSpPr txBox="1"/>
              <p:nvPr/>
            </p:nvSpPr>
            <p:spPr>
              <a:xfrm>
                <a:off x="7884147" y="6028733"/>
                <a:ext cx="294005" cy="185420"/>
              </a:xfrm>
              <a:prstGeom prst="rect">
                <a:avLst/>
              </a:prstGeom>
            </p:spPr>
            <p:txBody>
              <a:bodyPr vert="horz" wrap="square" lIns="0" tIns="12700" rIns="0" bIns="0" rtlCol="0">
                <a:spAutoFit/>
              </a:bodyPr>
              <a:lstStyle/>
              <a:p>
                <a:pPr>
                  <a:lnSpc>
                    <a:spcPct val="100000"/>
                  </a:lnSpc>
                  <a:spcBef>
                    <a:spcPts val="100"/>
                  </a:spcBef>
                </a:pPr>
                <a:r>
                  <a:rPr sz="1050" i="1" spc="-5" dirty="0">
                    <a:latin typeface="Times New Roman"/>
                    <a:cs typeface="Times New Roman"/>
                  </a:rPr>
                  <a:t>no</a:t>
                </a:r>
                <a:r>
                  <a:rPr sz="1050" i="1" spc="-10" dirty="0">
                    <a:latin typeface="Times New Roman"/>
                    <a:cs typeface="Times New Roman"/>
                  </a:rPr>
                  <a:t>ise</a:t>
                </a:r>
                <a:endParaRPr sz="1050" dirty="0">
                  <a:latin typeface="Times New Roman"/>
                  <a:cs typeface="Times New Roman"/>
                </a:endParaRPr>
              </a:p>
            </p:txBody>
          </p:sp>
          <p:sp>
            <p:nvSpPr>
              <p:cNvPr id="8" name="object 8"/>
              <p:cNvSpPr txBox="1"/>
              <p:nvPr/>
            </p:nvSpPr>
            <p:spPr>
              <a:xfrm>
                <a:off x="6995844" y="5694257"/>
                <a:ext cx="802339" cy="639021"/>
              </a:xfrm>
              <a:prstGeom prst="rect">
                <a:avLst/>
              </a:prstGeom>
            </p:spPr>
            <p:txBody>
              <a:bodyPr vert="horz" wrap="square" lIns="0" tIns="12700" rIns="0" bIns="0" rtlCol="0">
                <a:spAutoFit/>
              </a:bodyPr>
              <a:lstStyle/>
              <a:p>
                <a:pPr marR="5080" indent="210185">
                  <a:lnSpc>
                    <a:spcPct val="117800"/>
                  </a:lnSpc>
                  <a:spcBef>
                    <a:spcPts val="100"/>
                  </a:spcBef>
                </a:pPr>
                <a:r>
                  <a:rPr sz="1800" i="1" spc="-65" dirty="0">
                    <a:latin typeface="Times New Roman"/>
                    <a:cs typeface="Times New Roman"/>
                  </a:rPr>
                  <a:t>A</a:t>
                </a:r>
                <a:r>
                  <a:rPr sz="1575" i="1" spc="-97" baseline="-23809" dirty="0">
                    <a:latin typeface="Times New Roman"/>
                    <a:cs typeface="Times New Roman"/>
                  </a:rPr>
                  <a:t>d  </a:t>
                </a:r>
                <a:r>
                  <a:rPr sz="1800" i="1" spc="-5" dirty="0">
                    <a:latin typeface="Times New Roman"/>
                    <a:cs typeface="Times New Roman"/>
                  </a:rPr>
                  <a:t>CMRR</a:t>
                </a:r>
                <a:endParaRPr sz="1800" dirty="0">
                  <a:latin typeface="Times New Roman"/>
                  <a:cs typeface="Times New Roman"/>
                </a:endParaRPr>
              </a:p>
            </p:txBody>
          </p:sp>
          <p:sp>
            <p:nvSpPr>
              <p:cNvPr id="9" name="object 9"/>
              <p:cNvSpPr txBox="1"/>
              <p:nvPr/>
            </p:nvSpPr>
            <p:spPr>
              <a:xfrm>
                <a:off x="7689475" y="5893336"/>
                <a:ext cx="196215" cy="299720"/>
              </a:xfrm>
              <a:prstGeom prst="rect">
                <a:avLst/>
              </a:prstGeom>
            </p:spPr>
            <p:txBody>
              <a:bodyPr vert="horz" wrap="square" lIns="0" tIns="12700" rIns="0" bIns="0" rtlCol="0">
                <a:spAutoFit/>
              </a:bodyPr>
              <a:lstStyle/>
              <a:p>
                <a:pPr>
                  <a:lnSpc>
                    <a:spcPct val="100000"/>
                  </a:lnSpc>
                  <a:spcBef>
                    <a:spcPts val="100"/>
                  </a:spcBef>
                </a:pPr>
                <a:r>
                  <a:rPr sz="1800" spc="-5" dirty="0">
                    <a:latin typeface="Symbol"/>
                    <a:cs typeface="Symbol"/>
                  </a:rPr>
                  <a:t></a:t>
                </a:r>
                <a:r>
                  <a:rPr sz="1800" spc="-315" dirty="0">
                    <a:latin typeface="Times New Roman"/>
                    <a:cs typeface="Times New Roman"/>
                  </a:rPr>
                  <a:t> </a:t>
                </a:r>
                <a:r>
                  <a:rPr sz="1800" i="1" spc="-5" dirty="0">
                    <a:latin typeface="Times New Roman"/>
                    <a:cs typeface="Times New Roman"/>
                  </a:rPr>
                  <a:t>v</a:t>
                </a:r>
                <a:endParaRPr sz="1800" dirty="0">
                  <a:latin typeface="Times New Roman"/>
                  <a:cs typeface="Times New Roman"/>
                </a:endParaRPr>
              </a:p>
            </p:txBody>
          </p:sp>
        </p:grpSp>
        <p:sp>
          <p:nvSpPr>
            <p:cNvPr id="10" name="object 10"/>
            <p:cNvSpPr txBox="1"/>
            <p:nvPr/>
          </p:nvSpPr>
          <p:spPr>
            <a:xfrm>
              <a:off x="4052191" y="5875337"/>
              <a:ext cx="2702662" cy="299720"/>
            </a:xfrm>
            <a:prstGeom prst="rect">
              <a:avLst/>
            </a:prstGeom>
          </p:spPr>
          <p:txBody>
            <a:bodyPr vert="horz" wrap="square" lIns="0" tIns="12700" rIns="0" bIns="0" rtlCol="0">
              <a:spAutoFit/>
            </a:bodyPr>
            <a:lstStyle/>
            <a:p>
              <a:pPr>
                <a:lnSpc>
                  <a:spcPct val="100000"/>
                </a:lnSpc>
                <a:spcBef>
                  <a:spcPts val="100"/>
                </a:spcBef>
              </a:pPr>
              <a:r>
                <a:rPr sz="1800" i="1" spc="-10" dirty="0">
                  <a:latin typeface="Times New Roman"/>
                  <a:cs typeface="Times New Roman"/>
                </a:rPr>
                <a:t>v</a:t>
              </a:r>
              <a:r>
                <a:rPr sz="1575" i="1" spc="-15" baseline="-23809" dirty="0">
                  <a:latin typeface="Times New Roman"/>
                  <a:cs typeface="Times New Roman"/>
                </a:rPr>
                <a:t>o </a:t>
              </a:r>
              <a:r>
                <a:rPr sz="1800" spc="-5" dirty="0">
                  <a:latin typeface="Symbol"/>
                  <a:cs typeface="Symbol"/>
                </a:rPr>
                <a:t></a:t>
              </a:r>
              <a:r>
                <a:rPr sz="1800" spc="-5" dirty="0">
                  <a:latin typeface="Times New Roman"/>
                  <a:cs typeface="Times New Roman"/>
                </a:rPr>
                <a:t> </a:t>
              </a:r>
              <a:r>
                <a:rPr sz="1800" i="1" spc="-65" dirty="0">
                  <a:latin typeface="Times New Roman"/>
                  <a:cs typeface="Times New Roman"/>
                </a:rPr>
                <a:t>A</a:t>
              </a:r>
              <a:r>
                <a:rPr sz="1575" i="1" spc="-97" baseline="-23809" dirty="0">
                  <a:latin typeface="Times New Roman"/>
                  <a:cs typeface="Times New Roman"/>
                </a:rPr>
                <a:t>d </a:t>
              </a:r>
              <a:r>
                <a:rPr sz="1800" spc="-5" dirty="0">
                  <a:latin typeface="Symbol"/>
                  <a:cs typeface="Symbol"/>
                </a:rPr>
                <a:t></a:t>
              </a:r>
              <a:r>
                <a:rPr sz="1800" spc="-5" dirty="0">
                  <a:latin typeface="Times New Roman"/>
                  <a:cs typeface="Times New Roman"/>
                </a:rPr>
                <a:t> </a:t>
              </a:r>
              <a:r>
                <a:rPr sz="1800" i="1" dirty="0">
                  <a:latin typeface="Times New Roman"/>
                  <a:cs typeface="Times New Roman"/>
                </a:rPr>
                <a:t>v</a:t>
              </a:r>
              <a:r>
                <a:rPr sz="1575" i="1" baseline="-23809" dirty="0">
                  <a:latin typeface="Times New Roman"/>
                  <a:cs typeface="Times New Roman"/>
                </a:rPr>
                <a:t>d </a:t>
              </a:r>
              <a:r>
                <a:rPr sz="1800" spc="-5" dirty="0">
                  <a:latin typeface="Symbol"/>
                  <a:cs typeface="Symbol"/>
                </a:rPr>
                <a:t></a:t>
              </a:r>
              <a:r>
                <a:rPr sz="1800" spc="-5" dirty="0">
                  <a:latin typeface="Times New Roman"/>
                  <a:cs typeface="Times New Roman"/>
                </a:rPr>
                <a:t> </a:t>
              </a:r>
              <a:r>
                <a:rPr sz="1800" i="1" spc="-70" dirty="0">
                  <a:latin typeface="Times New Roman"/>
                  <a:cs typeface="Times New Roman"/>
                </a:rPr>
                <a:t>A</a:t>
              </a:r>
              <a:r>
                <a:rPr sz="1575" i="1" spc="-104" baseline="-23809" dirty="0">
                  <a:latin typeface="Times New Roman"/>
                  <a:cs typeface="Times New Roman"/>
                </a:rPr>
                <a:t>c </a:t>
              </a:r>
              <a:r>
                <a:rPr sz="1800" spc="-5" dirty="0">
                  <a:latin typeface="Symbol"/>
                  <a:cs typeface="Symbol"/>
                </a:rPr>
                <a:t></a:t>
              </a:r>
              <a:r>
                <a:rPr sz="1800" spc="-5" dirty="0">
                  <a:latin typeface="Times New Roman"/>
                  <a:cs typeface="Times New Roman"/>
                </a:rPr>
                <a:t> </a:t>
              </a:r>
              <a:r>
                <a:rPr sz="1800" i="1" spc="-10" dirty="0">
                  <a:latin typeface="Times New Roman"/>
                  <a:cs typeface="Times New Roman"/>
                </a:rPr>
                <a:t>v</a:t>
              </a:r>
              <a:r>
                <a:rPr sz="1575" i="1" spc="-15" baseline="-23809" dirty="0">
                  <a:latin typeface="Times New Roman"/>
                  <a:cs typeface="Times New Roman"/>
                </a:rPr>
                <a:t>c </a:t>
              </a:r>
              <a:r>
                <a:rPr sz="1800" spc="-5" dirty="0">
                  <a:latin typeface="Symbol"/>
                  <a:cs typeface="Symbol"/>
                </a:rPr>
                <a:t></a:t>
              </a:r>
              <a:r>
                <a:rPr sz="1800" spc="-5" dirty="0">
                  <a:latin typeface="Times New Roman"/>
                  <a:cs typeface="Times New Roman"/>
                </a:rPr>
                <a:t> </a:t>
              </a:r>
              <a:r>
                <a:rPr sz="1800" i="1" spc="-65" dirty="0">
                  <a:latin typeface="Times New Roman"/>
                  <a:cs typeface="Times New Roman"/>
                </a:rPr>
                <a:t>A</a:t>
              </a:r>
              <a:r>
                <a:rPr sz="1575" i="1" spc="-97" baseline="-23809" dirty="0">
                  <a:latin typeface="Times New Roman"/>
                  <a:cs typeface="Times New Roman"/>
                </a:rPr>
                <a:t>d </a:t>
              </a:r>
              <a:r>
                <a:rPr sz="1800" spc="-5" dirty="0">
                  <a:latin typeface="Symbol"/>
                  <a:cs typeface="Symbol"/>
                </a:rPr>
                <a:t></a:t>
              </a:r>
              <a:r>
                <a:rPr sz="1800" spc="-5" dirty="0">
                  <a:latin typeface="Times New Roman"/>
                  <a:cs typeface="Times New Roman"/>
                </a:rPr>
                <a:t> </a:t>
              </a:r>
              <a:r>
                <a:rPr sz="1800" i="1" dirty="0">
                  <a:latin typeface="Times New Roman"/>
                  <a:cs typeface="Times New Roman"/>
                </a:rPr>
                <a:t>v</a:t>
              </a:r>
              <a:r>
                <a:rPr sz="1575" i="1" baseline="-23809" dirty="0">
                  <a:latin typeface="Times New Roman"/>
                  <a:cs typeface="Times New Roman"/>
                </a:rPr>
                <a:t>sig</a:t>
              </a:r>
              <a:r>
                <a:rPr sz="1575" i="1" spc="-22" baseline="-23809" dirty="0">
                  <a:latin typeface="Times New Roman"/>
                  <a:cs typeface="Times New Roman"/>
                </a:rPr>
                <a:t> </a:t>
              </a:r>
              <a:r>
                <a:rPr sz="1800" spc="-5" dirty="0">
                  <a:latin typeface="Symbol"/>
                  <a:cs typeface="Symbol"/>
                </a:rPr>
                <a:t></a:t>
              </a:r>
              <a:endParaRPr sz="1800">
                <a:latin typeface="Symbol"/>
                <a:cs typeface="Symbol"/>
              </a:endParaRPr>
            </a:p>
          </p:txBody>
        </p:sp>
        <p:sp>
          <p:nvSpPr>
            <p:cNvPr id="11" name="object 11"/>
            <p:cNvSpPr/>
            <p:nvPr/>
          </p:nvSpPr>
          <p:spPr>
            <a:xfrm>
              <a:off x="3982789" y="5737018"/>
              <a:ext cx="4170679" cy="590550"/>
            </a:xfrm>
            <a:custGeom>
              <a:avLst/>
              <a:gdLst/>
              <a:ahLst/>
              <a:cxnLst/>
              <a:rect l="l" t="t" r="r" b="b"/>
              <a:pathLst>
                <a:path w="4170679" h="590550">
                  <a:moveTo>
                    <a:pt x="0" y="0"/>
                  </a:moveTo>
                  <a:lnTo>
                    <a:pt x="4170362" y="0"/>
                  </a:lnTo>
                  <a:lnTo>
                    <a:pt x="4170362" y="590550"/>
                  </a:lnTo>
                  <a:lnTo>
                    <a:pt x="0" y="590550"/>
                  </a:lnTo>
                  <a:lnTo>
                    <a:pt x="0" y="0"/>
                  </a:lnTo>
                  <a:close/>
                </a:path>
              </a:pathLst>
            </a:custGeom>
            <a:ln w="38100">
              <a:solidFill>
                <a:srgbClr val="006666"/>
              </a:solidFill>
            </a:ln>
          </p:spPr>
          <p:txBody>
            <a:bodyPr wrap="square" lIns="0" tIns="0" rIns="0" bIns="0" rtlCol="0"/>
            <a:lstStyle/>
            <a:p>
              <a:endParaRPr/>
            </a:p>
          </p:txBody>
        </p:sp>
      </p:grpSp>
      <p:sp>
        <p:nvSpPr>
          <p:cNvPr id="12" name="object 12"/>
          <p:cNvSpPr txBox="1"/>
          <p:nvPr/>
        </p:nvSpPr>
        <p:spPr>
          <a:xfrm>
            <a:off x="4419600" y="2362200"/>
            <a:ext cx="1484630" cy="361950"/>
          </a:xfrm>
          <a:prstGeom prst="rect">
            <a:avLst/>
          </a:prstGeom>
          <a:ln w="38100">
            <a:solidFill>
              <a:srgbClr val="006666"/>
            </a:solidFill>
          </a:ln>
        </p:spPr>
        <p:txBody>
          <a:bodyPr vert="horz" wrap="square" lIns="0" tIns="57150" rIns="0" bIns="0" rtlCol="0">
            <a:spAutoFit/>
          </a:bodyPr>
          <a:lstStyle/>
          <a:p>
            <a:pPr marL="87630">
              <a:lnSpc>
                <a:spcPct val="100000"/>
              </a:lnSpc>
              <a:spcBef>
                <a:spcPts val="450"/>
              </a:spcBef>
            </a:pPr>
            <a:r>
              <a:rPr sz="2700" i="1" spc="-89" baseline="13888" dirty="0">
                <a:latin typeface="Times New Roman"/>
                <a:cs typeface="Times New Roman"/>
              </a:rPr>
              <a:t>v</a:t>
            </a:r>
            <a:r>
              <a:rPr sz="1050" spc="-60" dirty="0">
                <a:latin typeface="Times New Roman"/>
                <a:cs typeface="Times New Roman"/>
              </a:rPr>
              <a:t>1 </a:t>
            </a:r>
            <a:r>
              <a:rPr sz="2700" spc="-7" baseline="13888" dirty="0">
                <a:latin typeface="Symbol"/>
                <a:cs typeface="Symbol"/>
              </a:rPr>
              <a:t></a:t>
            </a:r>
            <a:r>
              <a:rPr sz="2700" spc="-7" baseline="13888" dirty="0">
                <a:latin typeface="Times New Roman"/>
                <a:cs typeface="Times New Roman"/>
              </a:rPr>
              <a:t> </a:t>
            </a:r>
            <a:r>
              <a:rPr sz="2700" i="1" baseline="13888" dirty="0">
                <a:latin typeface="Times New Roman"/>
                <a:cs typeface="Times New Roman"/>
              </a:rPr>
              <a:t>v</a:t>
            </a:r>
            <a:r>
              <a:rPr sz="1050" i="1" dirty="0">
                <a:latin typeface="Times New Roman"/>
                <a:cs typeface="Times New Roman"/>
              </a:rPr>
              <a:t>sig </a:t>
            </a:r>
            <a:r>
              <a:rPr sz="2700" spc="-7" baseline="13888" dirty="0">
                <a:latin typeface="Symbol"/>
                <a:cs typeface="Symbol"/>
              </a:rPr>
              <a:t></a:t>
            </a:r>
            <a:r>
              <a:rPr sz="2700" spc="-434" baseline="13888" dirty="0">
                <a:latin typeface="Times New Roman"/>
                <a:cs typeface="Times New Roman"/>
              </a:rPr>
              <a:t> </a:t>
            </a:r>
            <a:r>
              <a:rPr sz="2700" i="1" spc="-7" baseline="13888" dirty="0">
                <a:latin typeface="Times New Roman"/>
                <a:cs typeface="Times New Roman"/>
              </a:rPr>
              <a:t>v</a:t>
            </a:r>
            <a:r>
              <a:rPr sz="1050" i="1" spc="-5" dirty="0">
                <a:latin typeface="Times New Roman"/>
                <a:cs typeface="Times New Roman"/>
              </a:rPr>
              <a:t>noise</a:t>
            </a:r>
            <a:endParaRPr sz="1050">
              <a:latin typeface="Times New Roman"/>
              <a:cs typeface="Times New Roman"/>
            </a:endParaRPr>
          </a:p>
        </p:txBody>
      </p:sp>
      <p:sp>
        <p:nvSpPr>
          <p:cNvPr id="13" name="object 13"/>
          <p:cNvSpPr txBox="1"/>
          <p:nvPr/>
        </p:nvSpPr>
        <p:spPr>
          <a:xfrm>
            <a:off x="4419600" y="2894012"/>
            <a:ext cx="2703830" cy="361950"/>
          </a:xfrm>
          <a:prstGeom prst="rect">
            <a:avLst/>
          </a:prstGeom>
          <a:ln w="38100">
            <a:solidFill>
              <a:srgbClr val="006666"/>
            </a:solidFill>
          </a:ln>
        </p:spPr>
        <p:txBody>
          <a:bodyPr vert="horz" wrap="square" lIns="0" tIns="0" rIns="0" bIns="0" rtlCol="0">
            <a:spAutoFit/>
          </a:bodyPr>
          <a:lstStyle/>
          <a:p>
            <a:pPr marL="88265">
              <a:lnSpc>
                <a:spcPct val="100000"/>
              </a:lnSpc>
            </a:pPr>
            <a:r>
              <a:rPr sz="1800" i="1" spc="-10" dirty="0">
                <a:latin typeface="Times New Roman"/>
                <a:cs typeface="Times New Roman"/>
              </a:rPr>
              <a:t>v</a:t>
            </a:r>
            <a:r>
              <a:rPr sz="1575" i="1" spc="-15" baseline="-23809" dirty="0">
                <a:latin typeface="Times New Roman"/>
                <a:cs typeface="Times New Roman"/>
              </a:rPr>
              <a:t>o</a:t>
            </a:r>
            <a:r>
              <a:rPr sz="1575" i="1" spc="142" baseline="-23809" dirty="0">
                <a:latin typeface="Times New Roman"/>
                <a:cs typeface="Times New Roman"/>
              </a:rPr>
              <a:t> </a:t>
            </a:r>
            <a:r>
              <a:rPr sz="1800" spc="-5" dirty="0">
                <a:latin typeface="Symbol"/>
                <a:cs typeface="Symbol"/>
              </a:rPr>
              <a:t></a:t>
            </a:r>
            <a:r>
              <a:rPr sz="1800" spc="105" dirty="0">
                <a:latin typeface="Times New Roman"/>
                <a:cs typeface="Times New Roman"/>
              </a:rPr>
              <a:t> </a:t>
            </a:r>
            <a:r>
              <a:rPr sz="1800" i="1" spc="-5" dirty="0">
                <a:latin typeface="Times New Roman"/>
                <a:cs typeface="Times New Roman"/>
              </a:rPr>
              <a:t>A</a:t>
            </a:r>
            <a:r>
              <a:rPr sz="1800" i="1" spc="-285" dirty="0">
                <a:latin typeface="Times New Roman"/>
                <a:cs typeface="Times New Roman"/>
              </a:rPr>
              <a:t> </a:t>
            </a:r>
            <a:r>
              <a:rPr sz="1800" spc="-5" dirty="0">
                <a:latin typeface="Symbol"/>
                <a:cs typeface="Symbol"/>
              </a:rPr>
              <a:t></a:t>
            </a:r>
            <a:r>
              <a:rPr sz="1800" spc="-260" dirty="0">
                <a:latin typeface="Times New Roman"/>
                <a:cs typeface="Times New Roman"/>
              </a:rPr>
              <a:t> </a:t>
            </a:r>
            <a:r>
              <a:rPr sz="1800" i="1" spc="-60" dirty="0">
                <a:latin typeface="Times New Roman"/>
                <a:cs typeface="Times New Roman"/>
              </a:rPr>
              <a:t>v</a:t>
            </a:r>
            <a:r>
              <a:rPr sz="1575" spc="-89" baseline="-23809" dirty="0">
                <a:latin typeface="Times New Roman"/>
                <a:cs typeface="Times New Roman"/>
              </a:rPr>
              <a:t>1</a:t>
            </a:r>
            <a:r>
              <a:rPr sz="1575" spc="82" baseline="-23809" dirty="0">
                <a:latin typeface="Times New Roman"/>
                <a:cs typeface="Times New Roman"/>
              </a:rPr>
              <a:t> </a:t>
            </a:r>
            <a:r>
              <a:rPr sz="1800" spc="-5" dirty="0">
                <a:latin typeface="Symbol"/>
                <a:cs typeface="Symbol"/>
              </a:rPr>
              <a:t></a:t>
            </a:r>
            <a:r>
              <a:rPr sz="1800" spc="105" dirty="0">
                <a:latin typeface="Times New Roman"/>
                <a:cs typeface="Times New Roman"/>
              </a:rPr>
              <a:t> </a:t>
            </a:r>
            <a:r>
              <a:rPr sz="1800" i="1" spc="-5" dirty="0">
                <a:latin typeface="Times New Roman"/>
                <a:cs typeface="Times New Roman"/>
              </a:rPr>
              <a:t>A</a:t>
            </a:r>
            <a:r>
              <a:rPr sz="1800" i="1" spc="-285" dirty="0">
                <a:latin typeface="Times New Roman"/>
                <a:cs typeface="Times New Roman"/>
              </a:rPr>
              <a:t> </a:t>
            </a:r>
            <a:r>
              <a:rPr sz="1800" spc="-5" dirty="0">
                <a:latin typeface="Symbol"/>
                <a:cs typeface="Symbol"/>
              </a:rPr>
              <a:t></a:t>
            </a:r>
            <a:r>
              <a:rPr sz="1800" spc="-260" dirty="0">
                <a:latin typeface="Times New Roman"/>
                <a:cs typeface="Times New Roman"/>
              </a:rPr>
              <a:t> </a:t>
            </a:r>
            <a:r>
              <a:rPr sz="1800" i="1" dirty="0">
                <a:latin typeface="Times New Roman"/>
                <a:cs typeface="Times New Roman"/>
              </a:rPr>
              <a:t>v</a:t>
            </a:r>
            <a:r>
              <a:rPr sz="1575" i="1" baseline="-23809" dirty="0">
                <a:latin typeface="Times New Roman"/>
                <a:cs typeface="Times New Roman"/>
              </a:rPr>
              <a:t>sig</a:t>
            </a:r>
            <a:r>
              <a:rPr sz="1575" i="1" spc="67" baseline="-23809" dirty="0">
                <a:latin typeface="Times New Roman"/>
                <a:cs typeface="Times New Roman"/>
              </a:rPr>
              <a:t> </a:t>
            </a:r>
            <a:r>
              <a:rPr sz="1800" spc="-5" dirty="0">
                <a:latin typeface="Symbol"/>
                <a:cs typeface="Symbol"/>
              </a:rPr>
              <a:t></a:t>
            </a:r>
            <a:r>
              <a:rPr sz="1800" spc="20" dirty="0">
                <a:latin typeface="Times New Roman"/>
                <a:cs typeface="Times New Roman"/>
              </a:rPr>
              <a:t> </a:t>
            </a:r>
            <a:r>
              <a:rPr sz="1800" i="1" spc="-5" dirty="0">
                <a:latin typeface="Times New Roman"/>
                <a:cs typeface="Times New Roman"/>
              </a:rPr>
              <a:t>A</a:t>
            </a:r>
            <a:r>
              <a:rPr sz="1800" i="1" spc="-285" dirty="0">
                <a:latin typeface="Times New Roman"/>
                <a:cs typeface="Times New Roman"/>
              </a:rPr>
              <a:t> </a:t>
            </a:r>
            <a:r>
              <a:rPr sz="1800" spc="-5" dirty="0">
                <a:latin typeface="Symbol"/>
                <a:cs typeface="Symbol"/>
              </a:rPr>
              <a:t></a:t>
            </a:r>
            <a:r>
              <a:rPr sz="1800" spc="-260" dirty="0">
                <a:latin typeface="Times New Roman"/>
                <a:cs typeface="Times New Roman"/>
              </a:rPr>
              <a:t> </a:t>
            </a:r>
            <a:r>
              <a:rPr sz="1800" i="1" spc="-5" dirty="0">
                <a:latin typeface="Times New Roman"/>
                <a:cs typeface="Times New Roman"/>
              </a:rPr>
              <a:t>v</a:t>
            </a:r>
            <a:r>
              <a:rPr sz="1575" i="1" spc="-7" baseline="-23809" dirty="0">
                <a:latin typeface="Times New Roman"/>
                <a:cs typeface="Times New Roman"/>
              </a:rPr>
              <a:t>noise</a:t>
            </a:r>
            <a:endParaRPr sz="1575" baseline="-23809">
              <a:latin typeface="Times New Roman"/>
              <a:cs typeface="Times New Roman"/>
            </a:endParaRPr>
          </a:p>
        </p:txBody>
      </p:sp>
      <p:sp>
        <p:nvSpPr>
          <p:cNvPr id="14" name="object 14"/>
          <p:cNvSpPr txBox="1"/>
          <p:nvPr/>
        </p:nvSpPr>
        <p:spPr>
          <a:xfrm>
            <a:off x="6098006" y="5104393"/>
            <a:ext cx="1443112" cy="289823"/>
          </a:xfrm>
          <a:prstGeom prst="rect">
            <a:avLst/>
          </a:prstGeom>
        </p:spPr>
        <p:txBody>
          <a:bodyPr vert="horz" wrap="square" lIns="0" tIns="12700" rIns="0" bIns="0" rtlCol="0">
            <a:spAutoFit/>
          </a:bodyPr>
          <a:lstStyle/>
          <a:p>
            <a:pPr>
              <a:lnSpc>
                <a:spcPct val="100000"/>
              </a:lnSpc>
              <a:spcBef>
                <a:spcPts val="100"/>
              </a:spcBef>
            </a:pPr>
            <a:r>
              <a:rPr sz="2700" spc="-7" baseline="13888" dirty="0">
                <a:latin typeface="Times New Roman"/>
                <a:cs typeface="Times New Roman"/>
              </a:rPr>
              <a:t>&amp;</a:t>
            </a:r>
            <a:r>
              <a:rPr lang="en-US" sz="2700" spc="-7" baseline="13888" dirty="0">
                <a:latin typeface="Times New Roman"/>
                <a:cs typeface="Times New Roman"/>
              </a:rPr>
              <a:t>   </a:t>
            </a:r>
            <a:r>
              <a:rPr sz="2700" spc="-7" baseline="13888" dirty="0">
                <a:latin typeface="Times New Roman"/>
                <a:cs typeface="Times New Roman"/>
              </a:rPr>
              <a:t> </a:t>
            </a:r>
            <a:r>
              <a:rPr sz="2700" i="1" spc="-15" baseline="13888" dirty="0">
                <a:latin typeface="Times New Roman"/>
                <a:cs typeface="Times New Roman"/>
              </a:rPr>
              <a:t>v</a:t>
            </a:r>
            <a:r>
              <a:rPr sz="1050" i="1" spc="-10" dirty="0">
                <a:latin typeface="Times New Roman"/>
                <a:cs typeface="Times New Roman"/>
              </a:rPr>
              <a:t>c </a:t>
            </a:r>
            <a:r>
              <a:rPr sz="2700" spc="-7" baseline="13888" dirty="0">
                <a:latin typeface="Symbol"/>
                <a:cs typeface="Symbol"/>
              </a:rPr>
              <a:t></a:t>
            </a:r>
            <a:r>
              <a:rPr sz="2700" spc="-202" baseline="13888" dirty="0">
                <a:latin typeface="Times New Roman"/>
                <a:cs typeface="Times New Roman"/>
              </a:rPr>
              <a:t> </a:t>
            </a:r>
            <a:r>
              <a:rPr sz="2700" i="1" spc="-7" baseline="13888" dirty="0">
                <a:latin typeface="Times New Roman"/>
                <a:cs typeface="Times New Roman"/>
              </a:rPr>
              <a:t>v</a:t>
            </a:r>
            <a:r>
              <a:rPr sz="1050" i="1" spc="-5" dirty="0">
                <a:latin typeface="Times New Roman"/>
                <a:cs typeface="Times New Roman"/>
              </a:rPr>
              <a:t>noise</a:t>
            </a:r>
            <a:endParaRPr sz="1050" dirty="0">
              <a:latin typeface="Times New Roman"/>
              <a:cs typeface="Times New Roman"/>
            </a:endParaRPr>
          </a:p>
        </p:txBody>
      </p:sp>
      <p:sp>
        <p:nvSpPr>
          <p:cNvPr id="15" name="object 15"/>
          <p:cNvSpPr txBox="1"/>
          <p:nvPr/>
        </p:nvSpPr>
        <p:spPr>
          <a:xfrm>
            <a:off x="4280585" y="5040710"/>
            <a:ext cx="1494790" cy="299720"/>
          </a:xfrm>
          <a:prstGeom prst="rect">
            <a:avLst/>
          </a:prstGeom>
        </p:spPr>
        <p:txBody>
          <a:bodyPr vert="horz" wrap="square" lIns="0" tIns="12700" rIns="0" bIns="0" rtlCol="0">
            <a:spAutoFit/>
          </a:bodyPr>
          <a:lstStyle/>
          <a:p>
            <a:pPr>
              <a:lnSpc>
                <a:spcPct val="100000"/>
              </a:lnSpc>
              <a:spcBef>
                <a:spcPts val="100"/>
              </a:spcBef>
            </a:pPr>
            <a:r>
              <a:rPr sz="1800" i="1" dirty="0">
                <a:latin typeface="Times New Roman"/>
                <a:cs typeface="Times New Roman"/>
              </a:rPr>
              <a:t>v</a:t>
            </a:r>
            <a:r>
              <a:rPr sz="1575" i="1" baseline="-23809" dirty="0">
                <a:latin typeface="Times New Roman"/>
                <a:cs typeface="Times New Roman"/>
              </a:rPr>
              <a:t>d </a:t>
            </a:r>
            <a:r>
              <a:rPr sz="1800" spc="-5" dirty="0">
                <a:latin typeface="Symbol"/>
                <a:cs typeface="Symbol"/>
              </a:rPr>
              <a:t></a:t>
            </a:r>
            <a:r>
              <a:rPr sz="1800" spc="-5" dirty="0">
                <a:latin typeface="Times New Roman"/>
                <a:cs typeface="Times New Roman"/>
              </a:rPr>
              <a:t> </a:t>
            </a:r>
            <a:r>
              <a:rPr sz="1800" i="1" dirty="0">
                <a:latin typeface="Times New Roman"/>
                <a:cs typeface="Times New Roman"/>
              </a:rPr>
              <a:t>v</a:t>
            </a:r>
            <a:r>
              <a:rPr sz="1575" baseline="-23809" dirty="0">
                <a:latin typeface="Times New Roman"/>
                <a:cs typeface="Times New Roman"/>
              </a:rPr>
              <a:t>2 </a:t>
            </a:r>
            <a:r>
              <a:rPr sz="1800" spc="-5" dirty="0">
                <a:latin typeface="Symbol"/>
                <a:cs typeface="Symbol"/>
              </a:rPr>
              <a:t></a:t>
            </a:r>
            <a:r>
              <a:rPr sz="1800" spc="-5" dirty="0">
                <a:latin typeface="Times New Roman"/>
                <a:cs typeface="Times New Roman"/>
              </a:rPr>
              <a:t> </a:t>
            </a:r>
            <a:r>
              <a:rPr sz="1800" i="1" spc="-60" dirty="0">
                <a:latin typeface="Times New Roman"/>
                <a:cs typeface="Times New Roman"/>
              </a:rPr>
              <a:t>v</a:t>
            </a:r>
            <a:r>
              <a:rPr sz="1575" spc="-89" baseline="-23809" dirty="0">
                <a:latin typeface="Times New Roman"/>
                <a:cs typeface="Times New Roman"/>
              </a:rPr>
              <a:t>1 </a:t>
            </a:r>
            <a:r>
              <a:rPr sz="1800" spc="-5" dirty="0">
                <a:latin typeface="Symbol"/>
                <a:cs typeface="Symbol"/>
              </a:rPr>
              <a:t></a:t>
            </a:r>
            <a:r>
              <a:rPr sz="1800" spc="-95" dirty="0">
                <a:latin typeface="Times New Roman"/>
                <a:cs typeface="Times New Roman"/>
              </a:rPr>
              <a:t> </a:t>
            </a:r>
            <a:r>
              <a:rPr sz="1800" i="1" dirty="0">
                <a:latin typeface="Times New Roman"/>
                <a:cs typeface="Times New Roman"/>
              </a:rPr>
              <a:t>v</a:t>
            </a:r>
            <a:r>
              <a:rPr sz="1575" i="1" baseline="-23809" dirty="0">
                <a:latin typeface="Times New Roman"/>
                <a:cs typeface="Times New Roman"/>
              </a:rPr>
              <a:t>sig</a:t>
            </a:r>
            <a:endParaRPr sz="1575" baseline="-23809">
              <a:latin typeface="Times New Roman"/>
              <a:cs typeface="Times New Roman"/>
            </a:endParaRPr>
          </a:p>
        </p:txBody>
      </p:sp>
      <p:sp>
        <p:nvSpPr>
          <p:cNvPr id="16" name="object 16"/>
          <p:cNvSpPr txBox="1"/>
          <p:nvPr/>
        </p:nvSpPr>
        <p:spPr>
          <a:xfrm>
            <a:off x="466755" y="3454109"/>
            <a:ext cx="7827009" cy="1511300"/>
          </a:xfrm>
          <a:prstGeom prst="rect">
            <a:avLst/>
          </a:prstGeom>
        </p:spPr>
        <p:txBody>
          <a:bodyPr vert="horz" wrap="square" lIns="0" tIns="12065" rIns="0" bIns="0" rtlCol="0">
            <a:spAutoFit/>
          </a:bodyPr>
          <a:lstStyle/>
          <a:p>
            <a:pPr marL="353695" marR="5080" indent="-340995">
              <a:lnSpc>
                <a:spcPct val="100000"/>
              </a:lnSpc>
              <a:spcBef>
                <a:spcPts val="95"/>
              </a:spcBef>
              <a:buFont typeface="Wingdings"/>
              <a:buChar char=""/>
              <a:tabLst>
                <a:tab pos="353695" algn="l"/>
                <a:tab pos="354330" algn="l"/>
              </a:tabLst>
            </a:pPr>
            <a:r>
              <a:rPr sz="2000" spc="-35" dirty="0">
                <a:latin typeface="Calibri"/>
                <a:cs typeface="Calibri"/>
              </a:rPr>
              <a:t>However, </a:t>
            </a:r>
            <a:r>
              <a:rPr sz="2000" spc="-5" dirty="0">
                <a:latin typeface="Calibri"/>
                <a:cs typeface="Calibri"/>
              </a:rPr>
              <a:t>if the signal is applied </a:t>
            </a:r>
            <a:r>
              <a:rPr sz="2000" spc="-10" dirty="0">
                <a:latin typeface="Calibri"/>
                <a:cs typeface="Calibri"/>
              </a:rPr>
              <a:t>between two </a:t>
            </a:r>
            <a:r>
              <a:rPr sz="2000" spc="-5" dirty="0">
                <a:latin typeface="Calibri"/>
                <a:cs typeface="Calibri"/>
              </a:rPr>
              <a:t>inputs and </a:t>
            </a:r>
            <a:r>
              <a:rPr sz="2000" u="heavy" spc="-15" dirty="0">
                <a:uFill>
                  <a:solidFill>
                    <a:srgbClr val="000000"/>
                  </a:solidFill>
                </a:uFill>
                <a:latin typeface="Calibri"/>
                <a:cs typeface="Calibri"/>
              </a:rPr>
              <a:t>we </a:t>
            </a:r>
            <a:r>
              <a:rPr sz="2000" u="heavy" spc="-5" dirty="0">
                <a:uFill>
                  <a:solidFill>
                    <a:srgbClr val="000000"/>
                  </a:solidFill>
                </a:uFill>
                <a:latin typeface="Calibri"/>
                <a:cs typeface="Calibri"/>
              </a:rPr>
              <a:t>use a  </a:t>
            </a:r>
            <a:r>
              <a:rPr sz="2000" u="heavy" spc="-15" dirty="0">
                <a:uFill>
                  <a:solidFill>
                    <a:srgbClr val="000000"/>
                  </a:solidFill>
                </a:uFill>
                <a:latin typeface="Calibri"/>
                <a:cs typeface="Calibri"/>
              </a:rPr>
              <a:t>difference </a:t>
            </a:r>
            <a:r>
              <a:rPr sz="2000" u="heavy" spc="-5" dirty="0">
                <a:uFill>
                  <a:solidFill>
                    <a:srgbClr val="000000"/>
                  </a:solidFill>
                </a:uFill>
                <a:latin typeface="Calibri"/>
                <a:cs typeface="Calibri"/>
              </a:rPr>
              <a:t>amplifier with a </a:t>
            </a:r>
            <a:r>
              <a:rPr sz="2000" u="heavy" spc="-15" dirty="0">
                <a:uFill>
                  <a:solidFill>
                    <a:srgbClr val="000000"/>
                  </a:solidFill>
                </a:uFill>
                <a:latin typeface="Calibri"/>
                <a:cs typeface="Calibri"/>
              </a:rPr>
              <a:t>large </a:t>
            </a:r>
            <a:r>
              <a:rPr sz="2000" u="heavy" dirty="0">
                <a:uFill>
                  <a:solidFill>
                    <a:srgbClr val="000000"/>
                  </a:solidFill>
                </a:uFill>
                <a:latin typeface="Calibri"/>
                <a:cs typeface="Calibri"/>
              </a:rPr>
              <a:t>CMRR</a:t>
            </a:r>
            <a:r>
              <a:rPr sz="2000" dirty="0">
                <a:latin typeface="Calibri"/>
                <a:cs typeface="Calibri"/>
              </a:rPr>
              <a:t>, </a:t>
            </a:r>
            <a:r>
              <a:rPr sz="2000" spc="-5" dirty="0">
                <a:latin typeface="Calibri"/>
                <a:cs typeface="Calibri"/>
              </a:rPr>
              <a:t>the signal is amplified a lot </a:t>
            </a:r>
            <a:r>
              <a:rPr sz="2000" spc="-10" dirty="0">
                <a:latin typeface="Calibri"/>
                <a:cs typeface="Calibri"/>
              </a:rPr>
              <a:t>more  </a:t>
            </a:r>
            <a:r>
              <a:rPr sz="2000" spc="-5" dirty="0">
                <a:latin typeface="Calibri"/>
                <a:cs typeface="Calibri"/>
              </a:rPr>
              <a:t>than the noise which </a:t>
            </a:r>
            <a:r>
              <a:rPr sz="2000" spc="-15" dirty="0">
                <a:latin typeface="Calibri"/>
                <a:cs typeface="Calibri"/>
              </a:rPr>
              <a:t>improves </a:t>
            </a:r>
            <a:r>
              <a:rPr sz="2000" spc="-5" dirty="0">
                <a:latin typeface="Calibri"/>
                <a:cs typeface="Calibri"/>
              </a:rPr>
              <a:t>the signal </a:t>
            </a:r>
            <a:r>
              <a:rPr sz="2000" spc="-15" dirty="0">
                <a:latin typeface="Calibri"/>
                <a:cs typeface="Calibri"/>
              </a:rPr>
              <a:t>to </a:t>
            </a:r>
            <a:r>
              <a:rPr sz="2000" spc="-5" dirty="0">
                <a:latin typeface="Calibri"/>
                <a:cs typeface="Calibri"/>
              </a:rPr>
              <a:t>noise</a:t>
            </a:r>
            <a:r>
              <a:rPr sz="2000" spc="95" dirty="0">
                <a:latin typeface="Calibri"/>
                <a:cs typeface="Calibri"/>
              </a:rPr>
              <a:t> </a:t>
            </a:r>
            <a:r>
              <a:rPr sz="2000" spc="-15" dirty="0">
                <a:latin typeface="Calibri"/>
                <a:cs typeface="Calibri"/>
              </a:rPr>
              <a:t>ratio.*</a:t>
            </a:r>
            <a:endParaRPr sz="2000" dirty="0">
              <a:latin typeface="Calibri"/>
              <a:cs typeface="Calibri"/>
            </a:endParaRPr>
          </a:p>
          <a:p>
            <a:pPr>
              <a:lnSpc>
                <a:spcPct val="100000"/>
              </a:lnSpc>
              <a:spcBef>
                <a:spcPts val="40"/>
              </a:spcBef>
            </a:pPr>
            <a:endParaRPr sz="2000" dirty="0">
              <a:latin typeface="Times New Roman"/>
              <a:cs typeface="Times New Roman"/>
            </a:endParaRPr>
          </a:p>
          <a:p>
            <a:pPr marL="3813810">
              <a:lnSpc>
                <a:spcPct val="100000"/>
              </a:lnSpc>
            </a:pPr>
            <a:r>
              <a:rPr sz="1800" i="1" spc="-60" dirty="0">
                <a:latin typeface="Times New Roman"/>
                <a:cs typeface="Times New Roman"/>
              </a:rPr>
              <a:t>v</a:t>
            </a:r>
            <a:r>
              <a:rPr sz="1575" spc="-89" baseline="-23809" dirty="0">
                <a:latin typeface="Times New Roman"/>
                <a:cs typeface="Times New Roman"/>
              </a:rPr>
              <a:t>1 </a:t>
            </a:r>
            <a:r>
              <a:rPr sz="1800" spc="-5" dirty="0">
                <a:latin typeface="Symbol"/>
                <a:cs typeface="Symbol"/>
              </a:rPr>
              <a:t></a:t>
            </a:r>
            <a:r>
              <a:rPr sz="1800" spc="-5" dirty="0">
                <a:latin typeface="Times New Roman"/>
                <a:cs typeface="Times New Roman"/>
              </a:rPr>
              <a:t> </a:t>
            </a:r>
            <a:r>
              <a:rPr sz="1800" spc="-5" dirty="0">
                <a:latin typeface="Symbol"/>
                <a:cs typeface="Symbol"/>
              </a:rPr>
              <a:t></a:t>
            </a:r>
            <a:r>
              <a:rPr sz="1800" spc="-5" dirty="0">
                <a:latin typeface="Times New Roman"/>
                <a:cs typeface="Times New Roman"/>
              </a:rPr>
              <a:t>0.5</a:t>
            </a:r>
            <a:r>
              <a:rPr sz="1800" i="1" spc="-5" dirty="0">
                <a:latin typeface="Times New Roman"/>
                <a:cs typeface="Times New Roman"/>
              </a:rPr>
              <a:t>v</a:t>
            </a:r>
            <a:r>
              <a:rPr sz="1575" i="1" spc="-7" baseline="-23809" dirty="0">
                <a:latin typeface="Times New Roman"/>
                <a:cs typeface="Times New Roman"/>
              </a:rPr>
              <a:t>sig </a:t>
            </a:r>
            <a:r>
              <a:rPr sz="1800" spc="-5" dirty="0">
                <a:latin typeface="Symbol"/>
                <a:cs typeface="Symbol"/>
              </a:rPr>
              <a:t></a:t>
            </a:r>
            <a:r>
              <a:rPr sz="1800" spc="-5" dirty="0">
                <a:latin typeface="Times New Roman"/>
                <a:cs typeface="Times New Roman"/>
              </a:rPr>
              <a:t> </a:t>
            </a:r>
            <a:r>
              <a:rPr sz="1800" i="1" spc="-5" dirty="0" err="1">
                <a:latin typeface="Times New Roman"/>
                <a:cs typeface="Times New Roman"/>
              </a:rPr>
              <a:t>v</a:t>
            </a:r>
            <a:r>
              <a:rPr sz="1575" i="1" spc="-7" baseline="-23809" dirty="0" err="1">
                <a:latin typeface="Times New Roman"/>
                <a:cs typeface="Times New Roman"/>
              </a:rPr>
              <a:t>noise</a:t>
            </a:r>
            <a:r>
              <a:rPr sz="1575" i="1" spc="-7" baseline="-23809" dirty="0">
                <a:latin typeface="Times New Roman"/>
                <a:cs typeface="Times New Roman"/>
              </a:rPr>
              <a:t> </a:t>
            </a:r>
            <a:r>
              <a:rPr lang="en-US" sz="1575" i="1" spc="-7" baseline="-23809" dirty="0">
                <a:latin typeface="Times New Roman"/>
                <a:cs typeface="Times New Roman"/>
              </a:rPr>
              <a:t>     </a:t>
            </a:r>
            <a:r>
              <a:rPr sz="1800" spc="-5" dirty="0">
                <a:latin typeface="Times New Roman"/>
                <a:cs typeface="Times New Roman"/>
              </a:rPr>
              <a:t>&amp; </a:t>
            </a:r>
            <a:r>
              <a:rPr lang="en-US" sz="1800" spc="-5" dirty="0">
                <a:latin typeface="Times New Roman"/>
                <a:cs typeface="Times New Roman"/>
              </a:rPr>
              <a:t>   </a:t>
            </a:r>
            <a:r>
              <a:rPr sz="1800" i="1" dirty="0">
                <a:latin typeface="Times New Roman"/>
                <a:cs typeface="Times New Roman"/>
              </a:rPr>
              <a:t>v</a:t>
            </a:r>
            <a:r>
              <a:rPr sz="1575" baseline="-23809" dirty="0">
                <a:latin typeface="Times New Roman"/>
                <a:cs typeface="Times New Roman"/>
              </a:rPr>
              <a:t>2 </a:t>
            </a:r>
            <a:r>
              <a:rPr sz="1800" spc="-5" dirty="0">
                <a:latin typeface="Symbol"/>
                <a:cs typeface="Symbol"/>
              </a:rPr>
              <a:t></a:t>
            </a:r>
            <a:r>
              <a:rPr sz="1800" spc="-5" dirty="0">
                <a:latin typeface="Times New Roman"/>
                <a:cs typeface="Times New Roman"/>
              </a:rPr>
              <a:t> </a:t>
            </a:r>
            <a:r>
              <a:rPr sz="1800" spc="-5" dirty="0">
                <a:latin typeface="Symbol"/>
                <a:cs typeface="Symbol"/>
              </a:rPr>
              <a:t></a:t>
            </a:r>
            <a:r>
              <a:rPr sz="1800" spc="-5" dirty="0">
                <a:latin typeface="Times New Roman"/>
                <a:cs typeface="Times New Roman"/>
              </a:rPr>
              <a:t>0.5</a:t>
            </a:r>
            <a:r>
              <a:rPr sz="1800" i="1" spc="-5" dirty="0">
                <a:latin typeface="Times New Roman"/>
                <a:cs typeface="Times New Roman"/>
              </a:rPr>
              <a:t>v</a:t>
            </a:r>
            <a:r>
              <a:rPr sz="1575" i="1" spc="-7" baseline="-23809" dirty="0">
                <a:latin typeface="Times New Roman"/>
                <a:cs typeface="Times New Roman"/>
              </a:rPr>
              <a:t>sig </a:t>
            </a:r>
            <a:r>
              <a:rPr sz="1800" spc="-5" dirty="0">
                <a:latin typeface="Symbol"/>
                <a:cs typeface="Symbol"/>
              </a:rPr>
              <a:t></a:t>
            </a:r>
            <a:r>
              <a:rPr sz="1800" spc="-235" dirty="0">
                <a:latin typeface="Times New Roman"/>
                <a:cs typeface="Times New Roman"/>
              </a:rPr>
              <a:t> </a:t>
            </a:r>
            <a:r>
              <a:rPr sz="1800" i="1" spc="-5" dirty="0">
                <a:latin typeface="Times New Roman"/>
                <a:cs typeface="Times New Roman"/>
              </a:rPr>
              <a:t>v</a:t>
            </a:r>
            <a:r>
              <a:rPr sz="1575" i="1" spc="-7" baseline="-23809" dirty="0">
                <a:latin typeface="Times New Roman"/>
                <a:cs typeface="Times New Roman"/>
              </a:rPr>
              <a:t>noise</a:t>
            </a:r>
            <a:endParaRPr sz="1575" baseline="-23809" dirty="0">
              <a:latin typeface="Times New Roman"/>
              <a:cs typeface="Times New Roman"/>
            </a:endParaRPr>
          </a:p>
        </p:txBody>
      </p:sp>
      <p:sp>
        <p:nvSpPr>
          <p:cNvPr id="17" name="object 17"/>
          <p:cNvSpPr/>
          <p:nvPr/>
        </p:nvSpPr>
        <p:spPr>
          <a:xfrm>
            <a:off x="4192587" y="4687887"/>
            <a:ext cx="3999229" cy="723900"/>
          </a:xfrm>
          <a:custGeom>
            <a:avLst/>
            <a:gdLst/>
            <a:ahLst/>
            <a:cxnLst/>
            <a:rect l="l" t="t" r="r" b="b"/>
            <a:pathLst>
              <a:path w="3999229" h="723900">
                <a:moveTo>
                  <a:pt x="0" y="0"/>
                </a:moveTo>
                <a:lnTo>
                  <a:pt x="3998912" y="0"/>
                </a:lnTo>
                <a:lnTo>
                  <a:pt x="3998912" y="723900"/>
                </a:lnTo>
                <a:lnTo>
                  <a:pt x="0" y="723900"/>
                </a:lnTo>
                <a:lnTo>
                  <a:pt x="0" y="0"/>
                </a:lnTo>
                <a:close/>
              </a:path>
            </a:pathLst>
          </a:custGeom>
          <a:ln w="38100">
            <a:solidFill>
              <a:srgbClr val="006666"/>
            </a:solidFill>
          </a:ln>
        </p:spPr>
        <p:txBody>
          <a:bodyPr wrap="square" lIns="0" tIns="0" rIns="0" bIns="0" rtlCol="0"/>
          <a:lstStyle/>
          <a:p>
            <a:endParaRPr/>
          </a:p>
        </p:txBody>
      </p:sp>
      <p:sp>
        <p:nvSpPr>
          <p:cNvPr id="18" name="object 18"/>
          <p:cNvSpPr/>
          <p:nvPr/>
        </p:nvSpPr>
        <p:spPr>
          <a:xfrm>
            <a:off x="555841" y="4716190"/>
            <a:ext cx="3364991" cy="713232"/>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3922443" y="6507209"/>
            <a:ext cx="50907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 </a:t>
            </a:r>
            <a:r>
              <a:rPr sz="1800" spc="-5" dirty="0">
                <a:latin typeface="Calibri"/>
                <a:cs typeface="Calibri"/>
              </a:rPr>
              <a:t>Assuming </a:t>
            </a:r>
            <a:r>
              <a:rPr sz="1800" spc="-10" dirty="0">
                <a:latin typeface="Calibri"/>
                <a:cs typeface="Calibri"/>
              </a:rPr>
              <a:t>that </a:t>
            </a:r>
            <a:r>
              <a:rPr sz="1800" spc="-5" dirty="0">
                <a:latin typeface="Calibri"/>
                <a:cs typeface="Calibri"/>
              </a:rPr>
              <a:t>noise </a:t>
            </a:r>
            <a:r>
              <a:rPr sz="1800" spc="-10" dirty="0">
                <a:latin typeface="Calibri"/>
                <a:cs typeface="Calibri"/>
              </a:rPr>
              <a:t>levels are </a:t>
            </a:r>
            <a:r>
              <a:rPr sz="1800" spc="-5" dirty="0">
                <a:latin typeface="Calibri"/>
                <a:cs typeface="Calibri"/>
              </a:rPr>
              <a:t>similar </a:t>
            </a:r>
            <a:r>
              <a:rPr sz="1800" spc="-15" dirty="0">
                <a:latin typeface="Calibri"/>
                <a:cs typeface="Calibri"/>
              </a:rPr>
              <a:t>to </a:t>
            </a:r>
            <a:r>
              <a:rPr sz="1800" spc="-5" dirty="0">
                <a:latin typeface="Calibri"/>
                <a:cs typeface="Calibri"/>
              </a:rPr>
              <a:t>both</a:t>
            </a:r>
            <a:r>
              <a:rPr sz="1800" spc="125" dirty="0">
                <a:latin typeface="Calibri"/>
                <a:cs typeface="Calibri"/>
              </a:rPr>
              <a:t> </a:t>
            </a:r>
            <a:r>
              <a:rPr sz="1800" spc="-5" dirty="0">
                <a:latin typeface="Calibri"/>
                <a:cs typeface="Calibri"/>
              </a:rPr>
              <a:t>inputs.</a:t>
            </a:r>
            <a:endParaRPr sz="1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478437-BC1D-4D86-8AE6-8F869E0E1AE2}"/>
              </a:ext>
            </a:extLst>
          </p:cNvPr>
          <p:cNvPicPr>
            <a:picLocks noChangeAspect="1"/>
          </p:cNvPicPr>
          <p:nvPr/>
        </p:nvPicPr>
        <p:blipFill>
          <a:blip r:embed="rId2"/>
          <a:stretch>
            <a:fillRect/>
          </a:stretch>
        </p:blipFill>
        <p:spPr>
          <a:xfrm>
            <a:off x="1676400" y="2057400"/>
            <a:ext cx="4682009" cy="3941167"/>
          </a:xfrm>
          <a:prstGeom prst="rect">
            <a:avLst/>
          </a:prstGeom>
        </p:spPr>
      </p:pic>
      <p:sp>
        <p:nvSpPr>
          <p:cNvPr id="6" name="Rectangle 5">
            <a:extLst>
              <a:ext uri="{FF2B5EF4-FFF2-40B4-BE49-F238E27FC236}">
                <a16:creationId xmlns:a16="http://schemas.microsoft.com/office/drawing/2014/main" id="{5B343C99-76B1-4420-9E24-2691C4CD34A1}"/>
              </a:ext>
            </a:extLst>
          </p:cNvPr>
          <p:cNvSpPr/>
          <p:nvPr/>
        </p:nvSpPr>
        <p:spPr>
          <a:xfrm>
            <a:off x="1371600" y="914400"/>
            <a:ext cx="5562600" cy="1199367"/>
          </a:xfrm>
          <a:prstGeom prst="rect">
            <a:avLst/>
          </a:prstGeom>
        </p:spPr>
        <p:txBody>
          <a:bodyPr wrap="square">
            <a:spAutoFit/>
          </a:bodyPr>
          <a:lstStyle/>
          <a:p>
            <a:pPr marL="19685" marR="55245" indent="-6350">
              <a:lnSpc>
                <a:spcPct val="101000"/>
              </a:lnSpc>
              <a:spcAft>
                <a:spcPts val="0"/>
              </a:spcAft>
            </a:pPr>
            <a:r>
              <a:rPr lang="en-GB"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In addition to common emitter, common-collector (i.e., the emitter follower), and common-base amplifiers, a fourth important and “classic” </a:t>
            </a:r>
            <a:r>
              <a:rPr lang="en-GB" b="1"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BJT</a:t>
            </a:r>
            <a:r>
              <a:rPr lang="en-GB"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amplifier stage is the </a:t>
            </a:r>
            <a:r>
              <a:rPr lang="en-GB" b="1"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differential pair</a:t>
            </a:r>
            <a:r>
              <a:rPr lang="en-GB"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 </a:t>
            </a:r>
            <a:endParaRPr lang="en-GB" sz="16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endParaRPr>
          </a:p>
        </p:txBody>
      </p:sp>
      <p:sp>
        <p:nvSpPr>
          <p:cNvPr id="8" name="object 2">
            <a:extLst>
              <a:ext uri="{FF2B5EF4-FFF2-40B4-BE49-F238E27FC236}">
                <a16:creationId xmlns:a16="http://schemas.microsoft.com/office/drawing/2014/main" id="{E3F91EC8-039D-460C-8A1B-CBBB061E1F6C}"/>
              </a:ext>
            </a:extLst>
          </p:cNvPr>
          <p:cNvSpPr txBox="1">
            <a:spLocks noGrp="1"/>
          </p:cNvSpPr>
          <p:nvPr>
            <p:ph type="title"/>
          </p:nvPr>
        </p:nvSpPr>
        <p:spPr>
          <a:xfrm>
            <a:off x="304800" y="321135"/>
            <a:ext cx="8052434" cy="443711"/>
          </a:xfrm>
          <a:prstGeom prst="rect">
            <a:avLst/>
          </a:prstGeom>
        </p:spPr>
        <p:txBody>
          <a:bodyPr vert="horz" wrap="square" lIns="0" tIns="12700" rIns="0" bIns="0" rtlCol="0">
            <a:spAutoFit/>
          </a:bodyPr>
          <a:lstStyle/>
          <a:p>
            <a:pPr marL="12700">
              <a:lnSpc>
                <a:spcPct val="100000"/>
              </a:lnSpc>
              <a:spcBef>
                <a:spcPts val="100"/>
              </a:spcBef>
            </a:pPr>
            <a:r>
              <a:rPr lang="en-US" sz="2800" spc="-20" dirty="0">
                <a:latin typeface="Comic Sans MS" panose="030F0702030302020204" pitchFamily="66" charset="0"/>
              </a:rPr>
              <a:t>BJT </a:t>
            </a:r>
            <a:r>
              <a:rPr sz="2800" spc="-20" dirty="0">
                <a:latin typeface="Comic Sans MS" panose="030F0702030302020204" pitchFamily="66" charset="0"/>
              </a:rPr>
              <a:t>Differential </a:t>
            </a:r>
            <a:r>
              <a:rPr sz="2800" spc="-5" dirty="0">
                <a:latin typeface="Comic Sans MS" panose="030F0702030302020204" pitchFamily="66" charset="0"/>
              </a:rPr>
              <a:t>Amplifier</a:t>
            </a:r>
            <a:endParaRPr sz="2800" dirty="0">
              <a:latin typeface="Comic Sans MS" panose="030F0702030302020204" pitchFamily="66" charset="0"/>
            </a:endParaRPr>
          </a:p>
        </p:txBody>
      </p:sp>
    </p:spTree>
    <p:extLst>
      <p:ext uri="{BB962C8B-B14F-4D97-AF65-F5344CB8AC3E}">
        <p14:creationId xmlns:p14="http://schemas.microsoft.com/office/powerpoint/2010/main" val="181371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077F-1452-4B83-BCAA-D97C193D2F19}"/>
              </a:ext>
            </a:extLst>
          </p:cNvPr>
          <p:cNvSpPr>
            <a:spLocks noGrp="1"/>
          </p:cNvSpPr>
          <p:nvPr>
            <p:ph type="title"/>
          </p:nvPr>
        </p:nvSpPr>
        <p:spPr/>
        <p:txBody>
          <a:bodyPr/>
          <a:lstStyle/>
          <a:p>
            <a:pPr algn="l"/>
            <a:r>
              <a:rPr lang="en-US" altLang="en-US" sz="2400" b="1" dirty="0"/>
              <a:t>Differential Amplifiers</a:t>
            </a:r>
            <a:endParaRPr lang="en-GB" sz="2400" b="1" dirty="0"/>
          </a:p>
        </p:txBody>
      </p:sp>
      <p:pic>
        <p:nvPicPr>
          <p:cNvPr id="4" name="Picture 3">
            <a:extLst>
              <a:ext uri="{FF2B5EF4-FFF2-40B4-BE49-F238E27FC236}">
                <a16:creationId xmlns:a16="http://schemas.microsoft.com/office/drawing/2014/main" id="{BE5F9849-562A-40F3-8A3A-48431A2326E8}"/>
              </a:ext>
            </a:extLst>
          </p:cNvPr>
          <p:cNvPicPr>
            <a:picLocks noChangeAspect="1"/>
          </p:cNvPicPr>
          <p:nvPr/>
        </p:nvPicPr>
        <p:blipFill>
          <a:blip r:embed="rId2"/>
          <a:stretch>
            <a:fillRect/>
          </a:stretch>
        </p:blipFill>
        <p:spPr>
          <a:xfrm>
            <a:off x="683568" y="836712"/>
            <a:ext cx="7367626" cy="4963400"/>
          </a:xfrm>
          <a:prstGeom prst="rect">
            <a:avLst/>
          </a:prstGeom>
        </p:spPr>
      </p:pic>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895840EE-83DD-49C5-9780-1719B11FFA33}"/>
                  </a:ext>
                </a:extLst>
              </p:cNvPr>
              <p:cNvSpPr/>
              <p:nvPr/>
            </p:nvSpPr>
            <p:spPr>
              <a:xfrm>
                <a:off x="3887582" y="5176785"/>
                <a:ext cx="1368836" cy="461665"/>
              </a:xfrm>
              <a:prstGeom prst="rect">
                <a:avLst/>
              </a:prstGeom>
              <a:solidFill>
                <a:srgbClr val="EEECE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2400" b="0" i="1" u="none" strike="noStrike" kern="1200" cap="none" spc="0" normalizeH="0" baseline="0" noProof="0" smtClean="0">
                              <a:ln>
                                <a:noFill/>
                              </a:ln>
                              <a:solidFill>
                                <a:srgbClr val="000000"/>
                              </a:solidFill>
                              <a:effectLst/>
                              <a:uLnTx/>
                              <a:uFillTx/>
                              <a:latin typeface="Cambria Math" panose="02040503050406030204" pitchFamily="18" charset="0"/>
                              <a:ea typeface="+mn-ea"/>
                            </a:rPr>
                          </m:ctrlPr>
                        </m:sSubPr>
                        <m:e>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𝐼</m:t>
                          </m:r>
                        </m:e>
                        <m:sub>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𝐶</m:t>
                          </m:r>
                        </m:sub>
                      </m:sSub>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m:t>
                      </m:r>
                      <m:sSub>
                        <m:sSubPr>
                          <m:ctrlP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ctrlPr>
                        </m:sSubPr>
                        <m:e>
                          <m:r>
                            <m:rPr>
                              <m:sty m:val="p"/>
                            </m:rPr>
                            <a:rPr kumimoji="0" lang="el-GR" sz="2400" b="0" i="1" u="none" strike="noStrike" kern="1200" cap="none" spc="0" normalizeH="0" baseline="0" noProof="0" smtClean="0">
                              <a:ln>
                                <a:noFill/>
                              </a:ln>
                              <a:solidFill>
                                <a:srgbClr val="000000"/>
                              </a:solidFill>
                              <a:effectLst/>
                              <a:uLnTx/>
                              <a:uFillTx/>
                              <a:latin typeface="Cambria Math" panose="02040503050406030204" pitchFamily="18" charset="0"/>
                              <a:ea typeface="+mn-ea"/>
                            </a:rPr>
                            <m:t>α</m:t>
                          </m:r>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𝐼</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rPr>
                            <m:t>𝐸</m:t>
                          </m:r>
                        </m:sub>
                      </m:sSub>
                    </m:oMath>
                  </m:oMathPara>
                </a14:m>
                <a:endParaRPr kumimoji="0" lang="tr-TR" sz="24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Angsana New"/>
                </a:endParaRPr>
              </a:p>
            </p:txBody>
          </p:sp>
        </mc:Choice>
        <mc:Fallback>
          <p:sp>
            <p:nvSpPr>
              <p:cNvPr id="3" name="Rectangle 2">
                <a:extLst>
                  <a:ext uri="{FF2B5EF4-FFF2-40B4-BE49-F238E27FC236}">
                    <a16:creationId xmlns:a16="http://schemas.microsoft.com/office/drawing/2014/main" id="{895840EE-83DD-49C5-9780-1719B11FFA33}"/>
                  </a:ext>
                </a:extLst>
              </p:cNvPr>
              <p:cNvSpPr>
                <a:spLocks noRot="1" noChangeAspect="1" noMove="1" noResize="1" noEditPoints="1" noAdjustHandles="1" noChangeArrowheads="1" noChangeShapeType="1" noTextEdit="1"/>
              </p:cNvSpPr>
              <p:nvPr/>
            </p:nvSpPr>
            <p:spPr>
              <a:xfrm>
                <a:off x="3887582" y="5176785"/>
                <a:ext cx="1368836" cy="461665"/>
              </a:xfrm>
              <a:prstGeom prst="rect">
                <a:avLst/>
              </a:prstGeom>
              <a:blipFill>
                <a:blip r:embed="rId3"/>
                <a:stretch>
                  <a:fillRect b="-1316"/>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99AEB07A-C995-402A-BD76-01CB0A3D02C6}"/>
                  </a:ext>
                </a:extLst>
              </p:cNvPr>
              <p:cNvSpPr/>
              <p:nvPr/>
            </p:nvSpPr>
            <p:spPr>
              <a:xfrm>
                <a:off x="3471025" y="4257124"/>
                <a:ext cx="2201949" cy="844205"/>
              </a:xfrm>
              <a:prstGeom prst="rect">
                <a:avLst/>
              </a:prstGeom>
              <a:solidFill>
                <a:srgbClr val="EEECE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ctrlPr>
                        </m:sSubPr>
                        <m:e>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𝐼</m:t>
                          </m:r>
                        </m:e>
                        <m:sub>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𝐶</m:t>
                          </m:r>
                        </m:sub>
                      </m:sSub>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m:t>
                      </m:r>
                      <m:sSub>
                        <m:sSubPr>
                          <m:ctrlP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ctrlPr>
                        </m:sSubPr>
                        <m:e>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𝐼</m:t>
                          </m:r>
                        </m:e>
                        <m:sub>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𝑆</m:t>
                          </m:r>
                        </m:sub>
                      </m:sSub>
                      <m:func>
                        <m:funcPr>
                          <m:ctrlP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ctrlPr>
                        </m:funcPr>
                        <m:fName>
                          <m:r>
                            <m:rPr>
                              <m:sty m:val="p"/>
                            </m:rPr>
                            <a:rPr kumimoji="0" lang="en-GB" sz="2400" b="0" i="0" u="none" strike="noStrike" kern="1200" cap="none" spc="0" normalizeH="0" baseline="0" noProof="0">
                              <a:ln>
                                <a:noFill/>
                              </a:ln>
                              <a:solidFill>
                                <a:srgbClr val="000000"/>
                              </a:solidFill>
                              <a:effectLst/>
                              <a:uLnTx/>
                              <a:uFillTx/>
                              <a:latin typeface="Cambria Math" panose="02040503050406030204" pitchFamily="18" charset="0"/>
                              <a:ea typeface="+mn-ea"/>
                            </a:rPr>
                            <m:t>exp</m:t>
                          </m:r>
                        </m:fName>
                        <m:e>
                          <m:f>
                            <m:fPr>
                              <m:ctrlP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ctrlPr>
                            </m:fPr>
                            <m:num>
                              <m:sSub>
                                <m:sSubPr>
                                  <m:ctrlP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ctrlPr>
                                </m:sSubPr>
                                <m:e>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𝑉</m:t>
                                  </m:r>
                                </m:e>
                                <m:sub>
                                  <m:r>
                                    <a:rPr kumimoji="0" lang="tr-TR" sz="2400" b="0" i="1" u="none" strike="noStrike" kern="1200" cap="none" spc="0" normalizeH="0" baseline="0" noProof="0">
                                      <a:ln>
                                        <a:noFill/>
                                      </a:ln>
                                      <a:solidFill>
                                        <a:srgbClr val="000000"/>
                                      </a:solidFill>
                                      <a:effectLst/>
                                      <a:uLnTx/>
                                      <a:uFillTx/>
                                      <a:latin typeface="Cambria Math" panose="02040503050406030204" pitchFamily="18" charset="0"/>
                                      <a:ea typeface="+mn-ea"/>
                                    </a:rPr>
                                    <m:t>𝐵</m:t>
                                  </m:r>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𝐸</m:t>
                                  </m:r>
                                </m:sub>
                              </m:sSub>
                            </m:num>
                            <m:den>
                              <m:sSub>
                                <m:sSubPr>
                                  <m:ctrlP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ctrlPr>
                                </m:sSubPr>
                                <m:e>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𝑉</m:t>
                                  </m:r>
                                </m:e>
                                <m:sub>
                                  <m:r>
                                    <a:rPr kumimoji="0" lang="en-GB" sz="2400" b="0" i="1" u="none" strike="noStrike" kern="1200" cap="none" spc="0" normalizeH="0" baseline="0" noProof="0">
                                      <a:ln>
                                        <a:noFill/>
                                      </a:ln>
                                      <a:solidFill>
                                        <a:srgbClr val="000000"/>
                                      </a:solidFill>
                                      <a:effectLst/>
                                      <a:uLnTx/>
                                      <a:uFillTx/>
                                      <a:latin typeface="Cambria Math" panose="02040503050406030204" pitchFamily="18" charset="0"/>
                                      <a:ea typeface="+mn-ea"/>
                                    </a:rPr>
                                    <m:t>𝑇</m:t>
                                  </m:r>
                                </m:sub>
                              </m:sSub>
                            </m:den>
                          </m:f>
                        </m:e>
                      </m:func>
                    </m:oMath>
                  </m:oMathPara>
                </a14:m>
                <a:endParaRPr kumimoji="0" lang="tr-TR" sz="24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Angsana New"/>
                </a:endParaRPr>
              </a:p>
            </p:txBody>
          </p:sp>
        </mc:Choice>
        <mc:Fallback>
          <p:sp>
            <p:nvSpPr>
              <p:cNvPr id="5" name="Rectangle 4">
                <a:extLst>
                  <a:ext uri="{FF2B5EF4-FFF2-40B4-BE49-F238E27FC236}">
                    <a16:creationId xmlns:a16="http://schemas.microsoft.com/office/drawing/2014/main" id="{99AEB07A-C995-402A-BD76-01CB0A3D02C6}"/>
                  </a:ext>
                </a:extLst>
              </p:cNvPr>
              <p:cNvSpPr>
                <a:spLocks noRot="1" noChangeAspect="1" noMove="1" noResize="1" noEditPoints="1" noAdjustHandles="1" noChangeArrowheads="1" noChangeShapeType="1" noTextEdit="1"/>
              </p:cNvSpPr>
              <p:nvPr/>
            </p:nvSpPr>
            <p:spPr>
              <a:xfrm>
                <a:off x="3471025" y="4257124"/>
                <a:ext cx="2201949" cy="844205"/>
              </a:xfrm>
              <a:prstGeom prst="rect">
                <a:avLst/>
              </a:prstGeom>
              <a:blipFill>
                <a:blip r:embed="rId4"/>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09127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Angsana New"/>
      </a:majorFont>
      <a:minorFont>
        <a:latin typeface="Verdana"/>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1111</TotalTime>
  <Words>1147</Words>
  <Application>Microsoft Office PowerPoint</Application>
  <PresentationFormat>On-screen Show (4:3)</PresentationFormat>
  <Paragraphs>179</Paragraphs>
  <Slides>29</Slides>
  <Notes>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5" baseType="lpstr">
      <vt:lpstr>Angsana New</vt:lpstr>
      <vt:lpstr>Arial</vt:lpstr>
      <vt:lpstr>Calibri</vt:lpstr>
      <vt:lpstr>Cambria</vt:lpstr>
      <vt:lpstr>Cambria Math</vt:lpstr>
      <vt:lpstr>Comic Sans MS</vt:lpstr>
      <vt:lpstr>Courier New</vt:lpstr>
      <vt:lpstr>Georgia</vt:lpstr>
      <vt:lpstr>Symbol</vt:lpstr>
      <vt:lpstr>Times</vt:lpstr>
      <vt:lpstr>Times New Roman</vt:lpstr>
      <vt:lpstr>Verdana</vt:lpstr>
      <vt:lpstr>Wingdings</vt:lpstr>
      <vt:lpstr>Office Theme</vt:lpstr>
      <vt:lpstr>1_Default Design</vt:lpstr>
      <vt:lpstr>Microsoft Equation 3.0</vt:lpstr>
      <vt:lpstr>PowerPoint Presentation</vt:lpstr>
      <vt:lpstr>Common-Mode and Differential-Mode Signals &amp; Gain</vt:lpstr>
      <vt:lpstr>Differential and Common-Mode Signals/Gain</vt:lpstr>
      <vt:lpstr>Differential and common-mode signal/gain is an  alternative way of finding the system response</vt:lpstr>
      <vt:lpstr>To find vo ,we can calculate/measure either A1 A2  pair or Ac Ad pair</vt:lpstr>
      <vt:lpstr>Why are Differential Amplifiers popular?</vt:lpstr>
      <vt:lpstr>Why is a large CMRR useful?</vt:lpstr>
      <vt:lpstr>BJT Differential Amplifier</vt:lpstr>
      <vt:lpstr>Differential Amplifiers</vt:lpstr>
      <vt:lpstr>Differential Amplifiers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Farrokh Najmabadi</dc:creator>
  <cp:lastModifiedBy>Bora Döken</cp:lastModifiedBy>
  <cp:revision>52</cp:revision>
  <dcterms:created xsi:type="dcterms:W3CDTF">2019-10-30T11:12:41Z</dcterms:created>
  <dcterms:modified xsi:type="dcterms:W3CDTF">2019-11-20T11:57:45Z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2012-11-14T00:00:00Z</vt:filetime>
  </property>
  <property fmtid="{D5CDD505-2E9C-101B-9397-08002B2CF9AE}" pid="3" name="Creator">
    <vt:lpwstr>Acrobat PDFMaker 9.1 for PowerPoint</vt:lpwstr>
  </property>
  <property fmtid="{D5CDD505-2E9C-101B-9397-08002B2CF9AE}" pid="4" name="LastSaved">
    <vt:filetime>2019-10-30T00:00:00Z</vt:filetime>
  </property>
</Properties>
</file>