
<file path=[Content_Types].xml><?xml version="1.0" encoding="utf-8"?>
<Types xmlns="http://schemas.openxmlformats.org/package/2006/content-types">
  <Default Extension="png" ContentType="image/png"/>
  <Default Extension="emf" ContentType="image/x-emf"/>
  <Default Extension="web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301" y="45212"/>
            <a:ext cx="813339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488" y="3217063"/>
            <a:ext cx="6853022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8.png"/><Relationship Id="rId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9.jp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3.jp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jpg"/><Relationship Id="rId7" Type="http://schemas.openxmlformats.org/officeDocument/2006/relationships/image" Target="../media/image36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D31752-D20A-4321-9DDA-582D05E2D78C}"/>
              </a:ext>
            </a:extLst>
          </p:cNvPr>
          <p:cNvSpPr/>
          <p:nvPr/>
        </p:nvSpPr>
        <p:spPr>
          <a:xfrm>
            <a:off x="1485901" y="6858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kern="0" spc="-15" dirty="0">
                <a:solidFill>
                  <a:prstClr val="black"/>
                </a:solidFill>
                <a:latin typeface="Comic Sans MS" panose="030F0702030302020204" pitchFamily="66" charset="0"/>
                <a:ea typeface="+mj-ea"/>
                <a:cs typeface="Calibri"/>
              </a:rPr>
              <a:t>MOSFET </a:t>
            </a:r>
            <a:r>
              <a:rPr lang="tr-TR" sz="3600" b="1" kern="0" spc="-15" dirty="0" err="1">
                <a:solidFill>
                  <a:prstClr val="black"/>
                </a:solidFill>
                <a:latin typeface="Comic Sans MS" panose="030F0702030302020204" pitchFamily="66" charset="0"/>
                <a:ea typeface="+mj-ea"/>
                <a:cs typeface="Calibri"/>
              </a:rPr>
              <a:t>Differential</a:t>
            </a:r>
            <a:r>
              <a:rPr lang="tr-TR" sz="3600" b="1" kern="0" spc="-5" dirty="0">
                <a:solidFill>
                  <a:prstClr val="black"/>
                </a:solidFill>
                <a:latin typeface="Comic Sans MS" panose="030F0702030302020204" pitchFamily="66" charset="0"/>
                <a:ea typeface="+mj-ea"/>
                <a:cs typeface="Calibri"/>
              </a:rPr>
              <a:t> </a:t>
            </a:r>
            <a:r>
              <a:rPr lang="tr-TR" sz="3600" b="1" kern="0" spc="-10" dirty="0" err="1">
                <a:solidFill>
                  <a:prstClr val="black"/>
                </a:solidFill>
                <a:latin typeface="Comic Sans MS" panose="030F0702030302020204" pitchFamily="66" charset="0"/>
                <a:ea typeface="+mj-ea"/>
                <a:cs typeface="Calibri"/>
              </a:rPr>
              <a:t>Amplifiers</a:t>
            </a: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13B6C-B4B2-44D9-95B0-8BB82568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335" y="2140930"/>
            <a:ext cx="3093623" cy="3750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C3658-7949-4E11-A1CD-F7EE8E3D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3279966" cy="29051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897" y="255523"/>
            <a:ext cx="535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 </a:t>
            </a:r>
            <a:r>
              <a:rPr sz="3600" dirty="0"/>
              <a:t>–</a:t>
            </a:r>
            <a:r>
              <a:rPr sz="3600" spc="25" dirty="0"/>
              <a:t> </a:t>
            </a:r>
            <a:r>
              <a:rPr sz="3600" spc="-5" dirty="0"/>
              <a:t>Gain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24197" y="914476"/>
            <a:ext cx="4819751" cy="2944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27" y="2986087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>
                <a:moveTo>
                  <a:pt x="0" y="0"/>
                </a:moveTo>
                <a:lnTo>
                  <a:pt x="2960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0016" y="2986087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5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927" y="365760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>
                <a:moveTo>
                  <a:pt x="0" y="0"/>
                </a:moveTo>
                <a:lnTo>
                  <a:pt x="2960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0016" y="3657600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0" y="0"/>
                </a:moveTo>
                <a:lnTo>
                  <a:pt x="6755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27" y="432911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401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4098" y="4329112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0" y="0"/>
                </a:moveTo>
                <a:lnTo>
                  <a:pt x="6755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7648" y="4329112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5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1619" y="4323266"/>
            <a:ext cx="995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</a:tabLst>
            </a:pPr>
            <a:r>
              <a:rPr sz="1800" i="1" dirty="0">
                <a:latin typeface="Times New Roman"/>
                <a:cs typeface="Times New Roman"/>
              </a:rPr>
              <a:t>r	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6488" y="4323266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1846" y="40000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Times New Roman"/>
                <a:cs typeface="Times New Roman"/>
              </a:rPr>
              <a:t>v</a:t>
            </a:r>
            <a:r>
              <a:rPr sz="1575" baseline="-23809" dirty="0">
                <a:latin typeface="Times New Roman"/>
                <a:cs typeface="Times New Roman"/>
              </a:rPr>
              <a:t>3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7699" y="3651639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6488" y="3651639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4609" y="2801704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800" dirty="0">
                <a:latin typeface="Symbol"/>
                <a:cs typeface="Symbol"/>
              </a:rPr>
              <a:t>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	</a:t>
            </a:r>
            <a:r>
              <a:rPr sz="1800" spc="10" dirty="0">
                <a:latin typeface="Times New Roman"/>
                <a:cs typeface="Times New Roman"/>
              </a:rPr>
              <a:t>(</a:t>
            </a:r>
            <a:r>
              <a:rPr sz="1800" i="1" spc="10" dirty="0">
                <a:latin typeface="Times New Roman"/>
                <a:cs typeface="Times New Roman"/>
              </a:rPr>
              <a:t>v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 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6717" y="298001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1205" algn="l"/>
              </a:tabLst>
            </a:pPr>
            <a:r>
              <a:rPr sz="1800" i="1" dirty="0">
                <a:latin typeface="Times New Roman"/>
                <a:cs typeface="Times New Roman"/>
              </a:rPr>
              <a:t>R	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2020" y="4144958"/>
            <a:ext cx="270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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</a:t>
            </a:r>
            <a:r>
              <a:rPr sz="1575" i="1" spc="-75" baseline="-23809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(</a:t>
            </a:r>
            <a:r>
              <a:rPr sz="1800" i="1" spc="-30" dirty="0">
                <a:latin typeface="Times New Roman"/>
                <a:cs typeface="Times New Roman"/>
              </a:rPr>
              <a:t>v</a:t>
            </a:r>
            <a:r>
              <a:rPr sz="1575" spc="-44" baseline="-23809" dirty="0">
                <a:latin typeface="Times New Roman"/>
                <a:cs typeface="Times New Roman"/>
              </a:rPr>
              <a:t>1</a:t>
            </a:r>
            <a:r>
              <a:rPr sz="1575" spc="195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50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</a:t>
            </a:r>
            <a:r>
              <a:rPr sz="1575" i="1" spc="-82" baseline="-23809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i="1" spc="5" dirty="0">
                <a:latin typeface="Times New Roman"/>
                <a:cs typeface="Times New Roman"/>
              </a:rPr>
              <a:t>v</a:t>
            </a:r>
            <a:r>
              <a:rPr sz="1575" spc="7" baseline="-23809" dirty="0">
                <a:latin typeface="Times New Roman"/>
                <a:cs typeface="Times New Roman"/>
              </a:rPr>
              <a:t>2</a:t>
            </a:r>
            <a:r>
              <a:rPr sz="1575" spc="315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4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9970" y="4057426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baseline="13888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o </a:t>
            </a:r>
            <a:r>
              <a:rPr sz="1050" dirty="0">
                <a:latin typeface="Times New Roman"/>
                <a:cs typeface="Times New Roman"/>
              </a:rPr>
              <a:t>2 </a:t>
            </a: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spc="-97" baseline="13888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i="1" spc="-1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3632" y="4475910"/>
            <a:ext cx="16992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8505" algn="l"/>
                <a:tab pos="1619250" algn="l"/>
              </a:tabLst>
            </a:pPr>
            <a:r>
              <a:rPr sz="1050" i="1" dirty="0">
                <a:latin typeface="Times New Roman"/>
                <a:cs typeface="Times New Roman"/>
              </a:rPr>
              <a:t>SS	o	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9542" y="3473332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 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i="1" spc="5" dirty="0">
                <a:latin typeface="Times New Roman"/>
                <a:cs typeface="Times New Roman"/>
              </a:rPr>
              <a:t>v</a:t>
            </a:r>
            <a:r>
              <a:rPr sz="1575" spc="7" baseline="-23809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34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5759" y="3804360"/>
            <a:ext cx="927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6050" y="3385869"/>
            <a:ext cx="8426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196850" algn="l"/>
              </a:tabLst>
            </a:pPr>
            <a:r>
              <a:rPr sz="2700" i="1" spc="-15" baseline="13888" dirty="0">
                <a:latin typeface="Times New Roman"/>
                <a:cs typeface="Times New Roman"/>
              </a:rPr>
              <a:t>v</a:t>
            </a:r>
            <a:r>
              <a:rPr sz="1050" i="1" spc="-10" dirty="0">
                <a:latin typeface="Times New Roman"/>
                <a:cs typeface="Times New Roman"/>
              </a:rPr>
              <a:t>o </a:t>
            </a:r>
            <a:r>
              <a:rPr sz="1050" dirty="0">
                <a:latin typeface="Times New Roman"/>
                <a:cs typeface="Times New Roman"/>
              </a:rPr>
              <a:t>2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spc="-292" baseline="13888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5500" y="3804360"/>
            <a:ext cx="1219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1347" y="2954253"/>
            <a:ext cx="7607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895" algn="l"/>
                <a:tab pos="680720" algn="l"/>
              </a:tabLst>
            </a:pPr>
            <a:r>
              <a:rPr sz="1050" i="1" dirty="0">
                <a:latin typeface="Times New Roman"/>
                <a:cs typeface="Times New Roman"/>
              </a:rPr>
              <a:t>m	</a:t>
            </a:r>
            <a:r>
              <a:rPr sz="1050" dirty="0">
                <a:latin typeface="Times New Roman"/>
                <a:cs typeface="Times New Roman"/>
              </a:rPr>
              <a:t>1	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5634" y="3132809"/>
            <a:ext cx="760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1050" i="1" dirty="0">
                <a:latin typeface="Times New Roman"/>
                <a:cs typeface="Times New Roman"/>
              </a:rPr>
              <a:t>D	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0377" y="2714318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i="1" spc="-1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1 </a:t>
            </a: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i="1" spc="-1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1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spc="-247" baseline="13888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740" y="2228341"/>
            <a:ext cx="213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Node </a:t>
            </a:r>
            <a:r>
              <a:rPr sz="1800" spc="-20" dirty="0">
                <a:latin typeface="Calibri"/>
                <a:cs typeface="Calibri"/>
              </a:rPr>
              <a:t>Voltage </a:t>
            </a:r>
            <a:r>
              <a:rPr sz="1800" spc="-5" dirty="0">
                <a:latin typeface="Calibri"/>
                <a:cs typeface="Calibri"/>
              </a:rPr>
              <a:t>Method: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740" y="2734690"/>
            <a:ext cx="92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mbria"/>
                <a:cs typeface="Cambria"/>
              </a:rPr>
              <a:t>v</a:t>
            </a:r>
            <a:r>
              <a:rPr sz="1800" i="1" spc="60" baseline="-20833" dirty="0">
                <a:latin typeface="Cambria"/>
                <a:cs typeface="Cambria"/>
              </a:rPr>
              <a:t>o</a:t>
            </a:r>
            <a:r>
              <a:rPr sz="1800" spc="60" baseline="-20833" dirty="0">
                <a:latin typeface="Times New Roman"/>
                <a:cs typeface="Times New Roman"/>
              </a:rPr>
              <a:t>1</a:t>
            </a:r>
            <a:r>
              <a:rPr sz="1800" spc="4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9740" y="3435453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130" algn="l"/>
              </a:tabLst>
            </a:pP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mbria"/>
                <a:cs typeface="Cambria"/>
              </a:rPr>
              <a:t>v</a:t>
            </a:r>
            <a:r>
              <a:rPr sz="1800" i="1" spc="60" baseline="-20833" dirty="0">
                <a:latin typeface="Cambria"/>
                <a:cs typeface="Cambria"/>
              </a:rPr>
              <a:t>o</a:t>
            </a:r>
            <a:r>
              <a:rPr sz="1800" spc="60" baseline="-20833" dirty="0">
                <a:latin typeface="Times New Roman"/>
                <a:cs typeface="Times New Roman"/>
              </a:rPr>
              <a:t>2</a:t>
            </a:r>
            <a:r>
              <a:rPr sz="1800" spc="40" dirty="0">
                <a:latin typeface="Calibri"/>
                <a:cs typeface="Calibri"/>
              </a:rPr>
              <a:t>:	</a:t>
            </a:r>
            <a:r>
              <a:rPr sz="2700" i="1" spc="-7" baseline="26234" dirty="0">
                <a:latin typeface="Times New Roman"/>
                <a:cs typeface="Times New Roman"/>
              </a:rPr>
              <a:t>v</a:t>
            </a:r>
            <a:r>
              <a:rPr sz="1575" i="1" spc="-7" baseline="21164" dirty="0">
                <a:latin typeface="Times New Roman"/>
                <a:cs typeface="Times New Roman"/>
              </a:rPr>
              <a:t>o</a:t>
            </a:r>
            <a:r>
              <a:rPr sz="1575" i="1" spc="-322" baseline="21164" dirty="0">
                <a:latin typeface="Times New Roman"/>
                <a:cs typeface="Times New Roman"/>
              </a:rPr>
              <a:t> </a:t>
            </a:r>
            <a:r>
              <a:rPr sz="1575" baseline="21164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9740" y="4121356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spc="82" baseline="-20833" dirty="0">
                <a:latin typeface="Times New Roman"/>
                <a:cs typeface="Times New Roman"/>
              </a:rPr>
              <a:t>3</a:t>
            </a:r>
            <a:r>
              <a:rPr sz="1800" spc="5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9663" y="4654680"/>
            <a:ext cx="785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Above three </a:t>
            </a:r>
            <a:r>
              <a:rPr sz="1800" spc="-5" dirty="0">
                <a:latin typeface="Calibri"/>
                <a:cs typeface="Calibri"/>
              </a:rPr>
              <a:t>equations should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solved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find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o</a:t>
            </a:r>
            <a:r>
              <a:rPr sz="1800" spc="82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o</a:t>
            </a:r>
            <a:r>
              <a:rPr sz="1800" spc="82" baseline="-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3 </a:t>
            </a:r>
            <a:r>
              <a:rPr sz="1800" spc="-15" dirty="0">
                <a:latin typeface="Calibri"/>
                <a:cs typeface="Calibri"/>
              </a:rPr>
              <a:t>(lengthy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calculations)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3400" y="1143000"/>
            <a:ext cx="1306830" cy="719455"/>
          </a:xfrm>
          <a:prstGeom prst="rect">
            <a:avLst/>
          </a:prstGeom>
          <a:ln w="25400">
            <a:solidFill>
              <a:srgbClr val="006666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05"/>
              </a:spcBef>
            </a:pPr>
            <a:r>
              <a:rPr sz="2625" i="1" spc="15" baseline="14285" dirty="0">
                <a:latin typeface="Times New Roman"/>
                <a:cs typeface="Times New Roman"/>
              </a:rPr>
              <a:t>v</a:t>
            </a:r>
            <a:r>
              <a:rPr sz="1050" i="1" spc="10" dirty="0">
                <a:latin typeface="Times New Roman"/>
                <a:cs typeface="Times New Roman"/>
              </a:rPr>
              <a:t>gs</a:t>
            </a:r>
            <a:r>
              <a:rPr sz="1050" spc="10" dirty="0">
                <a:latin typeface="Times New Roman"/>
                <a:cs typeface="Times New Roman"/>
              </a:rPr>
              <a:t>1  </a:t>
            </a:r>
            <a:r>
              <a:rPr sz="2625" spc="30" baseline="14285" dirty="0">
                <a:latin typeface="Symbol"/>
                <a:cs typeface="Symbol"/>
              </a:rPr>
              <a:t></a:t>
            </a:r>
            <a:r>
              <a:rPr sz="2625" spc="30" baseline="14285" dirty="0">
                <a:latin typeface="Times New Roman"/>
                <a:cs typeface="Times New Roman"/>
              </a:rPr>
              <a:t> </a:t>
            </a:r>
            <a:r>
              <a:rPr sz="2625" i="1" spc="-75" baseline="14285" dirty="0">
                <a:latin typeface="Times New Roman"/>
                <a:cs typeface="Times New Roman"/>
              </a:rPr>
              <a:t>v</a:t>
            </a:r>
            <a:r>
              <a:rPr sz="1050" spc="-50" dirty="0">
                <a:latin typeface="Times New Roman"/>
                <a:cs typeface="Times New Roman"/>
              </a:rPr>
              <a:t>1 </a:t>
            </a:r>
            <a:r>
              <a:rPr sz="2625" spc="30" baseline="14285" dirty="0">
                <a:latin typeface="Symbol"/>
                <a:cs typeface="Symbol"/>
              </a:rPr>
              <a:t></a:t>
            </a:r>
            <a:r>
              <a:rPr sz="2625" spc="-225" baseline="14285" dirty="0">
                <a:latin typeface="Times New Roman"/>
                <a:cs typeface="Times New Roman"/>
              </a:rPr>
              <a:t> </a:t>
            </a:r>
            <a:r>
              <a:rPr sz="2625" i="1" spc="-15" baseline="14285" dirty="0">
                <a:latin typeface="Times New Roman"/>
                <a:cs typeface="Times New Roman"/>
              </a:rPr>
              <a:t>v</a:t>
            </a:r>
            <a:r>
              <a:rPr sz="1050" spc="-1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840"/>
              </a:spcBef>
            </a:pPr>
            <a:r>
              <a:rPr sz="2625" i="1" spc="30" baseline="14285" dirty="0">
                <a:latin typeface="Times New Roman"/>
                <a:cs typeface="Times New Roman"/>
              </a:rPr>
              <a:t>v</a:t>
            </a:r>
            <a:r>
              <a:rPr sz="1050" i="1" spc="20" dirty="0">
                <a:latin typeface="Times New Roman"/>
                <a:cs typeface="Times New Roman"/>
              </a:rPr>
              <a:t>gs </a:t>
            </a:r>
            <a:r>
              <a:rPr sz="1050" spc="-5" dirty="0">
                <a:latin typeface="Times New Roman"/>
                <a:cs typeface="Times New Roman"/>
              </a:rPr>
              <a:t>2  </a:t>
            </a:r>
            <a:r>
              <a:rPr sz="2625" spc="30" baseline="14285" dirty="0">
                <a:latin typeface="Symbol"/>
                <a:cs typeface="Symbol"/>
              </a:rPr>
              <a:t></a:t>
            </a:r>
            <a:r>
              <a:rPr sz="2625" spc="30" baseline="14285" dirty="0">
                <a:latin typeface="Times New Roman"/>
                <a:cs typeface="Times New Roman"/>
              </a:rPr>
              <a:t> </a:t>
            </a:r>
            <a:r>
              <a:rPr sz="2625" i="1" spc="15" baseline="14285" dirty="0">
                <a:latin typeface="Times New Roman"/>
                <a:cs typeface="Times New Roman"/>
              </a:rPr>
              <a:t>v</a:t>
            </a:r>
            <a:r>
              <a:rPr sz="1050" spc="10" dirty="0">
                <a:latin typeface="Times New Roman"/>
                <a:cs typeface="Times New Roman"/>
              </a:rPr>
              <a:t>2 </a:t>
            </a:r>
            <a:r>
              <a:rPr sz="2625" spc="30" baseline="14285" dirty="0">
                <a:latin typeface="Symbol"/>
                <a:cs typeface="Symbol"/>
              </a:rPr>
              <a:t></a:t>
            </a:r>
            <a:r>
              <a:rPr sz="2625" spc="-322" baseline="14285" dirty="0">
                <a:latin typeface="Times New Roman"/>
                <a:cs typeface="Times New Roman"/>
              </a:rPr>
              <a:t> </a:t>
            </a:r>
            <a:r>
              <a:rPr sz="2625" i="1" spc="-15" baseline="14285" dirty="0">
                <a:latin typeface="Times New Roman"/>
                <a:cs typeface="Times New Roman"/>
              </a:rPr>
              <a:t>v</a:t>
            </a:r>
            <a:r>
              <a:rPr sz="1050" spc="-1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00800" y="2743202"/>
            <a:ext cx="675640" cy="363855"/>
          </a:xfrm>
          <a:custGeom>
            <a:avLst/>
            <a:gdLst/>
            <a:ahLst/>
            <a:cxnLst/>
            <a:rect l="l" t="t" r="r" b="b"/>
            <a:pathLst>
              <a:path w="675640" h="363855">
                <a:moveTo>
                  <a:pt x="337705" y="0"/>
                </a:moveTo>
                <a:lnTo>
                  <a:pt x="277002" y="2929"/>
                </a:lnTo>
                <a:lnTo>
                  <a:pt x="219868" y="11375"/>
                </a:lnTo>
                <a:lnTo>
                  <a:pt x="167258" y="24825"/>
                </a:lnTo>
                <a:lnTo>
                  <a:pt x="120125" y="42764"/>
                </a:lnTo>
                <a:lnTo>
                  <a:pt x="79423" y="64680"/>
                </a:lnTo>
                <a:lnTo>
                  <a:pt x="46106" y="90058"/>
                </a:lnTo>
                <a:lnTo>
                  <a:pt x="5440" y="149151"/>
                </a:lnTo>
                <a:lnTo>
                  <a:pt x="0" y="181838"/>
                </a:lnTo>
                <a:lnTo>
                  <a:pt x="5440" y="214525"/>
                </a:lnTo>
                <a:lnTo>
                  <a:pt x="46106" y="273618"/>
                </a:lnTo>
                <a:lnTo>
                  <a:pt x="79423" y="298996"/>
                </a:lnTo>
                <a:lnTo>
                  <a:pt x="120125" y="320912"/>
                </a:lnTo>
                <a:lnTo>
                  <a:pt x="167258" y="338851"/>
                </a:lnTo>
                <a:lnTo>
                  <a:pt x="219868" y="352301"/>
                </a:lnTo>
                <a:lnTo>
                  <a:pt x="277002" y="360747"/>
                </a:lnTo>
                <a:lnTo>
                  <a:pt x="337705" y="363677"/>
                </a:lnTo>
                <a:lnTo>
                  <a:pt x="398409" y="360747"/>
                </a:lnTo>
                <a:lnTo>
                  <a:pt x="455543" y="352301"/>
                </a:lnTo>
                <a:lnTo>
                  <a:pt x="508153" y="338851"/>
                </a:lnTo>
                <a:lnTo>
                  <a:pt x="555286" y="320912"/>
                </a:lnTo>
                <a:lnTo>
                  <a:pt x="595988" y="298996"/>
                </a:lnTo>
                <a:lnTo>
                  <a:pt x="629305" y="273618"/>
                </a:lnTo>
                <a:lnTo>
                  <a:pt x="669970" y="214525"/>
                </a:lnTo>
                <a:lnTo>
                  <a:pt x="675411" y="181838"/>
                </a:lnTo>
                <a:lnTo>
                  <a:pt x="669970" y="149151"/>
                </a:lnTo>
                <a:lnTo>
                  <a:pt x="629305" y="90058"/>
                </a:lnTo>
                <a:lnTo>
                  <a:pt x="595988" y="64680"/>
                </a:lnTo>
                <a:lnTo>
                  <a:pt x="555286" y="42764"/>
                </a:lnTo>
                <a:lnTo>
                  <a:pt x="508153" y="24825"/>
                </a:lnTo>
                <a:lnTo>
                  <a:pt x="455543" y="11375"/>
                </a:lnTo>
                <a:lnTo>
                  <a:pt x="398409" y="2929"/>
                </a:lnTo>
                <a:lnTo>
                  <a:pt x="337705" y="0"/>
                </a:lnTo>
                <a:close/>
              </a:path>
            </a:pathLst>
          </a:custGeom>
          <a:solidFill>
            <a:srgbClr val="4F81BD">
              <a:alpha val="3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136" y="5202174"/>
            <a:ext cx="8455151" cy="1417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7461" y="5174741"/>
            <a:ext cx="8589263" cy="1368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1000" y="5257800"/>
            <a:ext cx="8237855" cy="1200785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32434" marR="152400" indent="-340995" algn="just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433070" algn="l"/>
              </a:tabLst>
            </a:pPr>
            <a:r>
              <a:rPr sz="2400" b="1" spc="-5" dirty="0">
                <a:latin typeface="Calibri"/>
                <a:cs typeface="Calibri"/>
              </a:rPr>
              <a:t>Because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circuit </a:t>
            </a:r>
            <a:r>
              <a:rPr sz="2400" b="1" spc="-5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symmetric, differential/common-mode  method </a:t>
            </a:r>
            <a:r>
              <a:rPr sz="2400" b="1" spc="-5" dirty="0">
                <a:latin typeface="Calibri"/>
                <a:cs typeface="Calibri"/>
              </a:rPr>
              <a:t>is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20" dirty="0">
                <a:latin typeface="Calibri"/>
                <a:cs typeface="Calibri"/>
              </a:rPr>
              <a:t>preferred </a:t>
            </a:r>
            <a:r>
              <a:rPr sz="2400" b="1" spc="-10" dirty="0">
                <a:latin typeface="Calibri"/>
                <a:cs typeface="Calibri"/>
              </a:rPr>
              <a:t>method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solve </a:t>
            </a:r>
            <a:r>
              <a:rPr sz="2400" b="1" spc="-5" dirty="0">
                <a:latin typeface="Calibri"/>
                <a:cs typeface="Calibri"/>
              </a:rPr>
              <a:t>this </a:t>
            </a:r>
            <a:r>
              <a:rPr sz="2400" b="1" spc="-10" dirty="0">
                <a:latin typeface="Calibri"/>
                <a:cs typeface="Calibri"/>
              </a:rPr>
              <a:t>circuit </a:t>
            </a:r>
            <a:r>
              <a:rPr sz="2400" b="1" spc="-5" dirty="0">
                <a:latin typeface="Calibri"/>
                <a:cs typeface="Calibri"/>
              </a:rPr>
              <a:t>(and </a:t>
            </a:r>
            <a:r>
              <a:rPr sz="2400" b="1" spc="-10" dirty="0">
                <a:latin typeface="Calibri"/>
                <a:cs typeface="Calibri"/>
              </a:rPr>
              <a:t>we  can </a:t>
            </a:r>
            <a:r>
              <a:rPr sz="2400" b="1" dirty="0">
                <a:latin typeface="Calibri"/>
                <a:cs typeface="Calibri"/>
              </a:rPr>
              <a:t>use </a:t>
            </a:r>
            <a:r>
              <a:rPr sz="2400" b="1" spc="-10" dirty="0">
                <a:latin typeface="Calibri"/>
                <a:cs typeface="Calibri"/>
              </a:rPr>
              <a:t>fundamental </a:t>
            </a:r>
            <a:r>
              <a:rPr sz="2400" b="1" spc="-15" dirty="0">
                <a:latin typeface="Calibri"/>
                <a:cs typeface="Calibri"/>
              </a:rPr>
              <a:t>configuration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formulas).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80" y="255523"/>
            <a:ext cx="805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 </a:t>
            </a:r>
            <a:r>
              <a:rPr sz="3600" dirty="0"/>
              <a:t>– Common </a:t>
            </a:r>
            <a:r>
              <a:rPr sz="3600" spc="-5" dirty="0"/>
              <a:t>Mode</a:t>
            </a:r>
            <a:r>
              <a:rPr sz="3600" spc="30" dirty="0"/>
              <a:t> </a:t>
            </a:r>
            <a:r>
              <a:rPr sz="3600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5710554" y="2084770"/>
            <a:ext cx="2756881" cy="2739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292" y="3217200"/>
            <a:ext cx="275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Because of </a:t>
            </a:r>
            <a:r>
              <a:rPr sz="1800" dirty="0">
                <a:latin typeface="Calibri"/>
                <a:cs typeface="Calibri"/>
              </a:rPr>
              <a:t>summery</a:t>
            </a:r>
            <a:r>
              <a:rPr sz="1800" spc="-5" dirty="0">
                <a:latin typeface="Calibri"/>
                <a:cs typeface="Calibri"/>
              </a:rPr>
              <a:t> of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circuit </a:t>
            </a:r>
            <a:r>
              <a:rPr sz="1800" dirty="0">
                <a:latin typeface="Calibri"/>
                <a:cs typeface="Calibri"/>
              </a:rPr>
              <a:t>and input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signals*: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253" y="1005882"/>
            <a:ext cx="6460490" cy="40068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alibri"/>
                <a:cs typeface="Calibri"/>
              </a:rPr>
              <a:t>Common Mode: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i="1" spc="120" dirty="0">
                <a:latin typeface="Cambria"/>
                <a:cs typeface="Cambria"/>
              </a:rPr>
              <a:t>v</a:t>
            </a:r>
            <a:r>
              <a:rPr sz="1950" i="1" spc="179" baseline="-21367" dirty="0">
                <a:latin typeface="Cambria"/>
                <a:cs typeface="Cambria"/>
              </a:rPr>
              <a:t>d </a:t>
            </a:r>
            <a:r>
              <a:rPr sz="2000" spc="80" dirty="0">
                <a:latin typeface="Times New Roman"/>
                <a:cs typeface="Times New Roman"/>
              </a:rPr>
              <a:t>= </a:t>
            </a:r>
            <a:r>
              <a:rPr sz="2000" spc="11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Calibri"/>
                <a:cs typeface="Calibri"/>
              </a:rPr>
              <a:t>(or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i="1" spc="100" dirty="0">
                <a:latin typeface="Cambria"/>
                <a:cs typeface="Cambria"/>
              </a:rPr>
              <a:t>v</a:t>
            </a:r>
            <a:r>
              <a:rPr sz="1950" spc="150" baseline="-21367" dirty="0">
                <a:latin typeface="Times New Roman"/>
                <a:cs typeface="Times New Roman"/>
              </a:rPr>
              <a:t>1 </a:t>
            </a:r>
            <a:r>
              <a:rPr sz="2000" spc="8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70" dirty="0">
                <a:latin typeface="Cambria"/>
                <a:cs typeface="Cambria"/>
              </a:rPr>
              <a:t>v</a:t>
            </a:r>
            <a:r>
              <a:rPr sz="1950" i="1" spc="104" baseline="-21367" dirty="0">
                <a:latin typeface="Cambria"/>
                <a:cs typeface="Cambria"/>
              </a:rPr>
              <a:t>c </a:t>
            </a:r>
            <a:r>
              <a:rPr sz="2000" spc="190" dirty="0">
                <a:latin typeface="Times New Roman"/>
                <a:cs typeface="Times New Roman"/>
              </a:rPr>
              <a:t>and </a:t>
            </a:r>
            <a:r>
              <a:rPr sz="2000" i="1" spc="100" dirty="0">
                <a:latin typeface="Cambria"/>
                <a:cs typeface="Cambria"/>
              </a:rPr>
              <a:t>v</a:t>
            </a:r>
            <a:r>
              <a:rPr sz="1950" spc="150" baseline="-21367" dirty="0">
                <a:latin typeface="Times New Roman"/>
                <a:cs typeface="Times New Roman"/>
              </a:rPr>
              <a:t>2 </a:t>
            </a:r>
            <a:r>
              <a:rPr sz="2000" spc="8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70" dirty="0">
                <a:latin typeface="Cambria"/>
                <a:cs typeface="Cambria"/>
              </a:rPr>
              <a:t>v</a:t>
            </a:r>
            <a:r>
              <a:rPr sz="1950" i="1" spc="104" baseline="-21367" dirty="0">
                <a:latin typeface="Cambria"/>
                <a:cs typeface="Cambria"/>
              </a:rPr>
              <a:t>c</a:t>
            </a:r>
            <a:r>
              <a:rPr sz="1950" i="1" spc="225" baseline="-21367" dirty="0">
                <a:latin typeface="Cambria"/>
                <a:cs typeface="Cambria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613" y="3961033"/>
            <a:ext cx="849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150" i="1" spc="-15" baseline="14550" dirty="0">
                <a:latin typeface="Times New Roman"/>
                <a:cs typeface="Times New Roman"/>
              </a:rPr>
              <a:t>v</a:t>
            </a:r>
            <a:r>
              <a:rPr sz="1200" i="1" spc="-1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1 </a:t>
            </a:r>
            <a:r>
              <a:rPr sz="3150" spc="-7" baseline="14550" dirty="0">
                <a:latin typeface="Symbol"/>
                <a:cs typeface="Symbol"/>
              </a:rPr>
              <a:t></a:t>
            </a:r>
            <a:r>
              <a:rPr sz="3150" spc="-480" baseline="14550" dirty="0">
                <a:latin typeface="Times New Roman"/>
                <a:cs typeface="Times New Roman"/>
              </a:rPr>
              <a:t> </a:t>
            </a:r>
            <a:r>
              <a:rPr sz="3150" i="1" baseline="14550" dirty="0">
                <a:latin typeface="Times New Roman"/>
                <a:cs typeface="Times New Roman"/>
              </a:rPr>
              <a:t>v</a:t>
            </a:r>
            <a:r>
              <a:rPr sz="1200" i="1" dirty="0">
                <a:latin typeface="Times New Roman"/>
                <a:cs typeface="Times New Roman"/>
              </a:rPr>
              <a:t>o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979" y="3894358"/>
            <a:ext cx="18573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33095" algn="l"/>
              </a:tabLst>
            </a:pPr>
            <a:r>
              <a:rPr sz="2100" spc="-5" dirty="0">
                <a:latin typeface="Times New Roman"/>
                <a:cs typeface="Times New Roman"/>
              </a:rPr>
              <a:t>and	</a:t>
            </a:r>
            <a:r>
              <a:rPr sz="2100" i="1" spc="30" dirty="0">
                <a:latin typeface="Times New Roman"/>
                <a:cs typeface="Times New Roman"/>
              </a:rPr>
              <a:t>i</a:t>
            </a:r>
            <a:r>
              <a:rPr sz="1800" i="1" spc="44" baseline="-25462" dirty="0">
                <a:latin typeface="Times New Roman"/>
                <a:cs typeface="Times New Roman"/>
              </a:rPr>
              <a:t>d</a:t>
            </a:r>
            <a:r>
              <a:rPr sz="1800" spc="44" baseline="-25462" dirty="0">
                <a:latin typeface="Times New Roman"/>
                <a:cs typeface="Times New Roman"/>
              </a:rPr>
              <a:t>1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1800" i="1" baseline="-25462" dirty="0">
                <a:latin typeface="Times New Roman"/>
                <a:cs typeface="Times New Roman"/>
              </a:rPr>
              <a:t>d </a:t>
            </a:r>
            <a:r>
              <a:rPr sz="1800" spc="15" baseline="-25462" dirty="0">
                <a:latin typeface="Times New Roman"/>
                <a:cs typeface="Times New Roman"/>
              </a:rPr>
              <a:t>2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1800" i="1" baseline="-25462" dirty="0">
                <a:latin typeface="Times New Roman"/>
                <a:cs typeface="Times New Roman"/>
              </a:rPr>
              <a:t>d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509" y="3907053"/>
            <a:ext cx="2999105" cy="400050"/>
          </a:xfrm>
          <a:custGeom>
            <a:avLst/>
            <a:gdLst/>
            <a:ahLst/>
            <a:cxnLst/>
            <a:rect l="l" t="t" r="r" b="b"/>
            <a:pathLst>
              <a:path w="2999104" h="400050">
                <a:moveTo>
                  <a:pt x="0" y="0"/>
                </a:moveTo>
                <a:lnTo>
                  <a:pt x="2998787" y="0"/>
                </a:lnTo>
                <a:lnTo>
                  <a:pt x="2998787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360" y="4824526"/>
            <a:ext cx="4570095" cy="64643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276860" indent="-635">
              <a:lnSpc>
                <a:spcPts val="2140"/>
              </a:lnSpc>
              <a:spcBef>
                <a:spcPts val="350"/>
              </a:spcBef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can solve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o</a:t>
            </a:r>
            <a:r>
              <a:rPr sz="1800" spc="82" baseline="-20833" dirty="0">
                <a:latin typeface="Times New Roman"/>
                <a:cs typeface="Times New Roman"/>
              </a:rPr>
              <a:t>1 </a:t>
            </a:r>
            <a:r>
              <a:rPr sz="1800" spc="-5" dirty="0">
                <a:latin typeface="Calibri"/>
                <a:cs typeface="Calibri"/>
              </a:rPr>
              <a:t>by node </a:t>
            </a:r>
            <a:r>
              <a:rPr sz="1800" spc="-15" dirty="0">
                <a:latin typeface="Calibri"/>
                <a:cs typeface="Calibri"/>
              </a:rPr>
              <a:t>voltage </a:t>
            </a:r>
            <a:r>
              <a:rPr sz="1800" spc="-5" dirty="0">
                <a:latin typeface="Calibri"/>
                <a:cs typeface="Calibri"/>
              </a:rPr>
              <a:t>method 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5" dirty="0">
                <a:latin typeface="Calibri"/>
                <a:cs typeface="Calibri"/>
              </a:rPr>
              <a:t>simpler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more elegant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way.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398" y="231301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27898" y="2546235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7012" y="232171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3512" y="2554932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1130" y="2337771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74889" y="4119803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79" h="1270">
                <a:moveTo>
                  <a:pt x="284022" y="125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8692" y="4056533"/>
            <a:ext cx="127635" cy="127000"/>
          </a:xfrm>
          <a:custGeom>
            <a:avLst/>
            <a:gdLst/>
            <a:ahLst/>
            <a:cxnLst/>
            <a:rect l="l" t="t" r="r" b="b"/>
            <a:pathLst>
              <a:path w="127634" h="127000">
                <a:moveTo>
                  <a:pt x="127279" y="0"/>
                </a:moveTo>
                <a:lnTo>
                  <a:pt x="0" y="62941"/>
                </a:lnTo>
                <a:lnTo>
                  <a:pt x="126720" y="126987"/>
                </a:lnTo>
                <a:lnTo>
                  <a:pt x="76200" y="63271"/>
                </a:lnTo>
                <a:lnTo>
                  <a:pt x="12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49327" y="4025290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8787" y="4113862"/>
            <a:ext cx="298450" cy="3810"/>
          </a:xfrm>
          <a:custGeom>
            <a:avLst/>
            <a:gdLst/>
            <a:ahLst/>
            <a:cxnLst/>
            <a:rect l="l" t="t" r="r" b="b"/>
            <a:pathLst>
              <a:path w="298450" h="3810">
                <a:moveTo>
                  <a:pt x="0" y="3682"/>
                </a:moveTo>
                <a:lnTo>
                  <a:pt x="29787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5092" y="4051000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0" y="0"/>
                </a:moveTo>
                <a:lnTo>
                  <a:pt x="51574" y="62864"/>
                </a:lnTo>
                <a:lnTo>
                  <a:pt x="1562" y="126987"/>
                </a:lnTo>
                <a:lnTo>
                  <a:pt x="127774" y="619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08679" y="4036783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38423" y="4330020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4923" y="4563238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62070" y="4299193"/>
            <a:ext cx="288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0" dirty="0">
                <a:latin typeface="Cambria"/>
                <a:cs typeface="Cambria"/>
              </a:rPr>
              <a:t>2</a:t>
            </a:r>
            <a:r>
              <a:rPr sz="1600" i="1" spc="4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916" y="5888228"/>
            <a:ext cx="8601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 If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do </a:t>
            </a:r>
            <a:r>
              <a:rPr sz="1800" spc="-5" dirty="0">
                <a:latin typeface="Calibri"/>
                <a:cs typeface="Calibri"/>
              </a:rPr>
              <a:t>not see this, </a:t>
            </a:r>
            <a:r>
              <a:rPr sz="1800" spc="-10" dirty="0">
                <a:latin typeface="Calibri"/>
                <a:cs typeface="Calibri"/>
              </a:rPr>
              <a:t>set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80" dirty="0">
                <a:latin typeface="Cambria"/>
                <a:cs typeface="Cambria"/>
              </a:rPr>
              <a:t>v</a:t>
            </a:r>
            <a:r>
              <a:rPr sz="1800" spc="120" baseline="-20833" dirty="0">
                <a:latin typeface="Times New Roman"/>
                <a:cs typeface="Times New Roman"/>
              </a:rPr>
              <a:t>2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c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node equations of the previous slide, </a:t>
            </a:r>
            <a:r>
              <a:rPr sz="1800" spc="-10" dirty="0">
                <a:latin typeface="Calibri"/>
                <a:cs typeface="Calibri"/>
              </a:rPr>
              <a:t>subtract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first two </a:t>
            </a:r>
            <a:r>
              <a:rPr sz="1800" spc="-5" dirty="0">
                <a:latin typeface="Calibri"/>
                <a:cs typeface="Calibri"/>
              </a:rPr>
              <a:t>equations </a:t>
            </a:r>
            <a:r>
              <a:rPr sz="1800" spc="-15" dirty="0">
                <a:latin typeface="Calibri"/>
                <a:cs typeface="Calibri"/>
              </a:rPr>
              <a:t>to get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o</a:t>
            </a:r>
            <a:r>
              <a:rPr sz="1800" spc="82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i="1" spc="75" baseline="-20833" dirty="0">
                <a:latin typeface="Cambria"/>
                <a:cs typeface="Cambria"/>
              </a:rPr>
              <a:t>o</a:t>
            </a:r>
            <a:r>
              <a:rPr sz="1800" spc="75" baseline="-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25" dirty="0">
                <a:latin typeface="Calibri"/>
                <a:cs typeface="Calibri"/>
              </a:rPr>
              <a:t>Ohm’s </a:t>
            </a:r>
            <a:r>
              <a:rPr sz="1800" spc="-5" dirty="0">
                <a:latin typeface="Calibri"/>
                <a:cs typeface="Calibri"/>
              </a:rPr>
              <a:t>law on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baseline="-20833" dirty="0">
                <a:latin typeface="Calibri"/>
                <a:cs typeface="Calibri"/>
              </a:rPr>
              <a:t>D </a:t>
            </a:r>
            <a:r>
              <a:rPr sz="1800" spc="-5" dirty="0">
                <a:latin typeface="Calibri"/>
                <a:cs typeface="Calibri"/>
              </a:rPr>
              <a:t>then </a:t>
            </a:r>
            <a:r>
              <a:rPr sz="1800" spc="-10" dirty="0">
                <a:latin typeface="Calibri"/>
                <a:cs typeface="Calibri"/>
              </a:rPr>
              <a:t>gives </a:t>
            </a:r>
            <a:r>
              <a:rPr sz="1800" i="1" spc="90" dirty="0">
                <a:latin typeface="Cambria"/>
                <a:cs typeface="Cambria"/>
              </a:rPr>
              <a:t>i</a:t>
            </a:r>
            <a:r>
              <a:rPr sz="1800" i="1" spc="135" baseline="-20833" dirty="0">
                <a:latin typeface="Cambria"/>
                <a:cs typeface="Cambria"/>
              </a:rPr>
              <a:t>d</a:t>
            </a:r>
            <a:r>
              <a:rPr sz="1800" spc="135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90" dirty="0">
                <a:latin typeface="Cambria"/>
                <a:cs typeface="Cambria"/>
              </a:rPr>
              <a:t>i</a:t>
            </a:r>
            <a:r>
              <a:rPr sz="1800" i="1" spc="135" baseline="-20833" dirty="0">
                <a:latin typeface="Cambria"/>
                <a:cs typeface="Cambria"/>
              </a:rPr>
              <a:t>d</a:t>
            </a:r>
            <a:r>
              <a:rPr sz="1800" spc="135" baseline="-20833" dirty="0">
                <a:latin typeface="Times New Roman"/>
                <a:cs typeface="Times New Roman"/>
              </a:rPr>
              <a:t>2 </a:t>
            </a:r>
            <a:r>
              <a:rPr sz="1800" spc="75" dirty="0">
                <a:latin typeface="Times New Roman"/>
                <a:cs typeface="Times New Roman"/>
              </a:rPr>
              <a:t>=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Cambria"/>
                <a:cs typeface="Cambria"/>
              </a:rPr>
              <a:t>i</a:t>
            </a:r>
            <a:r>
              <a:rPr sz="1800" i="1" spc="157" baseline="-20833" dirty="0">
                <a:latin typeface="Cambria"/>
                <a:cs typeface="Cambria"/>
              </a:rPr>
              <a:t>d</a:t>
            </a:r>
            <a:endParaRPr sz="1800" baseline="-20833" dirty="0">
              <a:latin typeface="Cambria"/>
              <a:cs typeface="Cambria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16DE05-8AFB-4293-A631-5288D1731824}"/>
              </a:ext>
            </a:extLst>
          </p:cNvPr>
          <p:cNvGrpSpPr/>
          <p:nvPr/>
        </p:nvGrpSpPr>
        <p:grpSpPr>
          <a:xfrm>
            <a:off x="321396" y="1614031"/>
            <a:ext cx="3291204" cy="1344458"/>
            <a:chOff x="-2362200" y="355263"/>
            <a:chExt cx="3291204" cy="1344458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FD4C7EB6-2C42-428C-A3CC-432F3C82F7D1}"/>
                </a:ext>
              </a:extLst>
            </p:cNvPr>
            <p:cNvSpPr/>
            <p:nvPr/>
          </p:nvSpPr>
          <p:spPr>
            <a:xfrm>
              <a:off x="-1360908" y="712601"/>
              <a:ext cx="264160" cy="0"/>
            </a:xfrm>
            <a:custGeom>
              <a:avLst/>
              <a:gdLst/>
              <a:ahLst/>
              <a:cxnLst/>
              <a:rect l="l" t="t" r="r" b="b"/>
              <a:pathLst>
                <a:path w="264160">
                  <a:moveTo>
                    <a:pt x="0" y="0"/>
                  </a:moveTo>
                  <a:lnTo>
                    <a:pt x="263533" y="0"/>
                  </a:lnTo>
                </a:path>
              </a:pathLst>
            </a:custGeom>
            <a:ln w="10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6E251C7A-07BB-4EA7-ADD6-52893AF51680}"/>
                </a:ext>
              </a:extLst>
            </p:cNvPr>
            <p:cNvSpPr/>
            <p:nvPr/>
          </p:nvSpPr>
          <p:spPr>
            <a:xfrm>
              <a:off x="-7147" y="712601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729" y="0"/>
                  </a:lnTo>
                </a:path>
              </a:pathLst>
            </a:custGeom>
            <a:ln w="10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604638B2-3689-4532-B3AA-B657A984380B}"/>
                </a:ext>
              </a:extLst>
            </p:cNvPr>
            <p:cNvSpPr/>
            <p:nvPr/>
          </p:nvSpPr>
          <p:spPr>
            <a:xfrm>
              <a:off x="-1328221" y="1380214"/>
              <a:ext cx="264160" cy="0"/>
            </a:xfrm>
            <a:custGeom>
              <a:avLst/>
              <a:gdLst/>
              <a:ahLst/>
              <a:cxnLst/>
              <a:rect l="l" t="t" r="r" b="b"/>
              <a:pathLst>
                <a:path w="264160">
                  <a:moveTo>
                    <a:pt x="0" y="0"/>
                  </a:moveTo>
                  <a:lnTo>
                    <a:pt x="263533" y="0"/>
                  </a:lnTo>
                </a:path>
              </a:pathLst>
            </a:custGeom>
            <a:ln w="10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34EE76E1-EEBB-41B7-A602-483A161E1E80}"/>
                </a:ext>
              </a:extLst>
            </p:cNvPr>
            <p:cNvSpPr/>
            <p:nvPr/>
          </p:nvSpPr>
          <p:spPr>
            <a:xfrm>
              <a:off x="-11233" y="1380214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729" y="0"/>
                  </a:lnTo>
                </a:path>
              </a:pathLst>
            </a:custGeom>
            <a:ln w="10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0B81A7A3-1E7C-4361-A24D-A59DF1B4A87B}"/>
                </a:ext>
              </a:extLst>
            </p:cNvPr>
            <p:cNvSpPr txBox="1"/>
            <p:nvPr/>
          </p:nvSpPr>
          <p:spPr>
            <a:xfrm>
              <a:off x="-1257518" y="1375236"/>
              <a:ext cx="1473835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  <a:tabLst>
                  <a:tab pos="1329690" algn="l"/>
                </a:tabLst>
              </a:pPr>
              <a:r>
                <a:rPr sz="1950" spc="50" dirty="0">
                  <a:latin typeface="Times New Roman"/>
                  <a:cs typeface="Times New Roman"/>
                </a:rPr>
                <a:t>2	2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94E8AC5A-7C2E-4F81-8983-53E9494050A2}"/>
                </a:ext>
              </a:extLst>
            </p:cNvPr>
            <p:cNvSpPr txBox="1"/>
            <p:nvPr/>
          </p:nvSpPr>
          <p:spPr>
            <a:xfrm>
              <a:off x="76794" y="707545"/>
              <a:ext cx="14351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spc="50" dirty="0">
                  <a:latin typeface="Times New Roman"/>
                  <a:cs typeface="Times New Roman"/>
                </a:rPr>
                <a:t>2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213196E9-B9D7-41BC-B3A0-F46EF369C046}"/>
                </a:ext>
              </a:extLst>
            </p:cNvPr>
            <p:cNvSpPr txBox="1"/>
            <p:nvPr/>
          </p:nvSpPr>
          <p:spPr>
            <a:xfrm>
              <a:off x="-1290209" y="707545"/>
              <a:ext cx="14351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spc="50" dirty="0">
                  <a:latin typeface="Times New Roman"/>
                  <a:cs typeface="Times New Roman"/>
                </a:rPr>
                <a:t>2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944E01F0-06F8-4F33-8512-373C67D2938B}"/>
                </a:ext>
              </a:extLst>
            </p:cNvPr>
            <p:cNvSpPr txBox="1"/>
            <p:nvPr/>
          </p:nvSpPr>
          <p:spPr>
            <a:xfrm>
              <a:off x="-381679" y="1346751"/>
              <a:ext cx="8953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spc="25" dirty="0">
                  <a:latin typeface="Times New Roman"/>
                  <a:cs typeface="Times New Roman"/>
                </a:rPr>
                <a:t>2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FBC68872-B896-46A5-B741-8BD146EE879D}"/>
                </a:ext>
              </a:extLst>
            </p:cNvPr>
            <p:cNvSpPr txBox="1"/>
            <p:nvPr/>
          </p:nvSpPr>
          <p:spPr>
            <a:xfrm>
              <a:off x="-365965" y="679099"/>
              <a:ext cx="8953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spc="25" dirty="0">
                  <a:latin typeface="Times New Roman"/>
                  <a:cs typeface="Times New Roman"/>
                </a:rPr>
                <a:t>1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33AA1788-AE6D-4999-A9ED-8D2DFCEFB9E5}"/>
                </a:ext>
              </a:extLst>
            </p:cNvPr>
            <p:cNvSpPr txBox="1"/>
            <p:nvPr/>
          </p:nvSpPr>
          <p:spPr>
            <a:xfrm>
              <a:off x="695224" y="1346751"/>
              <a:ext cx="8953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i="1" spc="25" dirty="0">
                  <a:latin typeface="Times New Roman"/>
                  <a:cs typeface="Times New Roman"/>
                </a:rPr>
                <a:t>d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C50893AD-E575-4823-8FFB-3B04570B7E6D}"/>
                </a:ext>
              </a:extLst>
            </p:cNvPr>
            <p:cNvSpPr txBox="1"/>
            <p:nvPr/>
          </p:nvSpPr>
          <p:spPr>
            <a:xfrm>
              <a:off x="168138" y="1189067"/>
              <a:ext cx="8064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i="1" spc="20" dirty="0">
                  <a:latin typeface="Times New Roman"/>
                  <a:cs typeface="Times New Roman"/>
                </a:rPr>
                <a:t>c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80A7A0F8-618C-41CA-9CDD-DAF5A3663050}"/>
                </a:ext>
              </a:extLst>
            </p:cNvPr>
            <p:cNvSpPr txBox="1"/>
            <p:nvPr/>
          </p:nvSpPr>
          <p:spPr>
            <a:xfrm>
              <a:off x="-1196031" y="1189067"/>
              <a:ext cx="8953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i="1" spc="25" dirty="0">
                  <a:latin typeface="Times New Roman"/>
                  <a:cs typeface="Times New Roman"/>
                </a:rPr>
                <a:t>d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365AA3F7-2853-4722-BF49-30BCCD429905}"/>
                </a:ext>
              </a:extLst>
            </p:cNvPr>
            <p:cNvSpPr txBox="1"/>
            <p:nvPr/>
          </p:nvSpPr>
          <p:spPr>
            <a:xfrm>
              <a:off x="695224" y="679099"/>
              <a:ext cx="8953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i="1" spc="25" dirty="0">
                  <a:latin typeface="Times New Roman"/>
                  <a:cs typeface="Times New Roman"/>
                </a:rPr>
                <a:t>d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B2960B58-254E-464B-AD54-A133BCFDDEE0}"/>
                </a:ext>
              </a:extLst>
            </p:cNvPr>
            <p:cNvSpPr txBox="1"/>
            <p:nvPr/>
          </p:nvSpPr>
          <p:spPr>
            <a:xfrm>
              <a:off x="172105" y="521415"/>
              <a:ext cx="8064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i="1" spc="20" dirty="0">
                  <a:latin typeface="Times New Roman"/>
                  <a:cs typeface="Times New Roman"/>
                </a:rPr>
                <a:t>c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1687F2DD-6879-40D8-92DD-32A89AADD891}"/>
                </a:ext>
              </a:extLst>
            </p:cNvPr>
            <p:cNvSpPr txBox="1"/>
            <p:nvPr/>
          </p:nvSpPr>
          <p:spPr>
            <a:xfrm>
              <a:off x="-1228831" y="521415"/>
              <a:ext cx="89535" cy="2000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1150" i="1" spc="25" dirty="0">
                  <a:latin typeface="Times New Roman"/>
                  <a:cs typeface="Times New Roman"/>
                </a:rPr>
                <a:t>d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1DFBC537-9214-4148-A25B-5FB996D9F10E}"/>
                </a:ext>
              </a:extLst>
            </p:cNvPr>
            <p:cNvSpPr txBox="1"/>
            <p:nvPr/>
          </p:nvSpPr>
          <p:spPr>
            <a:xfrm>
              <a:off x="27693" y="1022954"/>
              <a:ext cx="16002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-90" dirty="0">
                  <a:latin typeface="Times New Roman"/>
                  <a:cs typeface="Times New Roman"/>
                </a:rPr>
                <a:t>A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1C76A932-FE37-4FA3-B603-6F0E0C833974}"/>
                </a:ext>
              </a:extLst>
            </p:cNvPr>
            <p:cNvSpPr txBox="1"/>
            <p:nvPr/>
          </p:nvSpPr>
          <p:spPr>
            <a:xfrm>
              <a:off x="-1313942" y="1022954"/>
              <a:ext cx="128905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45" dirty="0">
                  <a:latin typeface="Times New Roman"/>
                  <a:cs typeface="Times New Roman"/>
                </a:rPr>
                <a:t>v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17E9EB62-BFCE-40BA-866F-71CEF8CB6988}"/>
                </a:ext>
              </a:extLst>
            </p:cNvPr>
            <p:cNvSpPr txBox="1"/>
            <p:nvPr/>
          </p:nvSpPr>
          <p:spPr>
            <a:xfrm>
              <a:off x="31616" y="355263"/>
              <a:ext cx="16002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-90" dirty="0">
                  <a:latin typeface="Times New Roman"/>
                  <a:cs typeface="Times New Roman"/>
                </a:rPr>
                <a:t>A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DD5AAE1A-3AD1-4893-A078-F7390EAA9066}"/>
                </a:ext>
              </a:extLst>
            </p:cNvPr>
            <p:cNvSpPr txBox="1"/>
            <p:nvPr/>
          </p:nvSpPr>
          <p:spPr>
            <a:xfrm>
              <a:off x="-1346894" y="355263"/>
              <a:ext cx="128905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45" dirty="0">
                  <a:latin typeface="Times New Roman"/>
                  <a:cs typeface="Times New Roman"/>
                </a:rPr>
                <a:t>v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B4B8CB72-5583-4D10-BB2A-4DA5153E9F0C}"/>
                </a:ext>
              </a:extLst>
            </p:cNvPr>
            <p:cNvSpPr txBox="1"/>
            <p:nvPr/>
          </p:nvSpPr>
          <p:spPr>
            <a:xfrm>
              <a:off x="339434" y="1180659"/>
              <a:ext cx="385445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212090" indent="-212090">
                <a:lnSpc>
                  <a:spcPct val="100000"/>
                </a:lnSpc>
                <a:spcBef>
                  <a:spcPts val="110"/>
                </a:spcBef>
                <a:buFont typeface="Symbol"/>
                <a:buChar char=""/>
                <a:tabLst>
                  <a:tab pos="212725" algn="l"/>
                </a:tabLst>
              </a:pPr>
              <a:r>
                <a:rPr sz="1950" i="1" spc="65" dirty="0">
                  <a:latin typeface="Times New Roman"/>
                  <a:cs typeface="Times New Roman"/>
                </a:rPr>
                <a:t>A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4F69B0E5-883D-42D3-A498-9AA6640EAF93}"/>
                </a:ext>
              </a:extLst>
            </p:cNvPr>
            <p:cNvSpPr txBox="1"/>
            <p:nvPr/>
          </p:nvSpPr>
          <p:spPr>
            <a:xfrm>
              <a:off x="-524652" y="1180659"/>
              <a:ext cx="46228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  <a:tabLst>
                  <a:tab pos="305435" algn="l"/>
                </a:tabLst>
              </a:pPr>
              <a:r>
                <a:rPr sz="1950" i="1" spc="65" dirty="0">
                  <a:latin typeface="Times New Roman"/>
                  <a:cs typeface="Times New Roman"/>
                </a:rPr>
                <a:t>A	</a:t>
              </a:r>
              <a:r>
                <a:rPr sz="1950" spc="60" dirty="0">
                  <a:latin typeface="Symbol"/>
                  <a:cs typeface="Symbol"/>
                </a:rPr>
                <a:t>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D09D2396-4B07-4B62-B02E-1E1E722EED5B}"/>
                </a:ext>
              </a:extLst>
            </p:cNvPr>
            <p:cNvSpPr txBox="1"/>
            <p:nvPr/>
          </p:nvSpPr>
          <p:spPr>
            <a:xfrm>
              <a:off x="-2261455" y="1180659"/>
              <a:ext cx="89408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40" dirty="0">
                  <a:latin typeface="Times New Roman"/>
                  <a:cs typeface="Times New Roman"/>
                </a:rPr>
                <a:t>v</a:t>
              </a:r>
              <a:r>
                <a:rPr sz="1725" spc="60" baseline="-24154" dirty="0">
                  <a:latin typeface="Times New Roman"/>
                  <a:cs typeface="Times New Roman"/>
                </a:rPr>
                <a:t>2 </a:t>
              </a:r>
              <a:r>
                <a:rPr sz="1950" spc="60" dirty="0">
                  <a:latin typeface="Symbol"/>
                  <a:cs typeface="Symbol"/>
                </a:rPr>
                <a:t></a:t>
              </a:r>
              <a:r>
                <a:rPr sz="1950" spc="60" dirty="0">
                  <a:latin typeface="Times New Roman"/>
                  <a:cs typeface="Times New Roman"/>
                </a:rPr>
                <a:t> </a:t>
              </a:r>
              <a:r>
                <a:rPr sz="1950" i="1" spc="30" dirty="0">
                  <a:latin typeface="Times New Roman"/>
                  <a:cs typeface="Times New Roman"/>
                </a:rPr>
                <a:t>v</a:t>
              </a:r>
              <a:r>
                <a:rPr sz="1725" i="1" spc="44" baseline="-24154" dirty="0">
                  <a:latin typeface="Times New Roman"/>
                  <a:cs typeface="Times New Roman"/>
                </a:rPr>
                <a:t>c</a:t>
              </a:r>
              <a:r>
                <a:rPr sz="1725" i="1" spc="172" baseline="-24154" dirty="0">
                  <a:latin typeface="Times New Roman"/>
                  <a:cs typeface="Times New Roman"/>
                </a:rPr>
                <a:t> </a:t>
              </a:r>
              <a:r>
                <a:rPr sz="1950" spc="60" dirty="0">
                  <a:latin typeface="Symbol"/>
                  <a:cs typeface="Symbol"/>
                </a:rPr>
                <a:t></a:t>
              </a:r>
              <a:endParaRPr sz="1950" dirty="0">
                <a:latin typeface="Symbol"/>
                <a:cs typeface="Symbol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C617A98D-DAFD-4A6A-8152-A0453F1E53D4}"/>
                </a:ext>
              </a:extLst>
            </p:cNvPr>
            <p:cNvSpPr txBox="1"/>
            <p:nvPr/>
          </p:nvSpPr>
          <p:spPr>
            <a:xfrm>
              <a:off x="343618" y="512968"/>
              <a:ext cx="38100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208279" indent="-208279">
                <a:lnSpc>
                  <a:spcPct val="100000"/>
                </a:lnSpc>
                <a:spcBef>
                  <a:spcPts val="110"/>
                </a:spcBef>
                <a:buFont typeface="Symbol"/>
                <a:buChar char=""/>
                <a:tabLst>
                  <a:tab pos="208915" algn="l"/>
                </a:tabLst>
              </a:pPr>
              <a:r>
                <a:rPr sz="1950" i="1" spc="65" dirty="0">
                  <a:latin typeface="Times New Roman"/>
                  <a:cs typeface="Times New Roman"/>
                </a:rPr>
                <a:t>A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AB498EB8-6433-4063-AFD7-6AE3B24C13D8}"/>
                </a:ext>
              </a:extLst>
            </p:cNvPr>
            <p:cNvSpPr txBox="1"/>
            <p:nvPr/>
          </p:nvSpPr>
          <p:spPr>
            <a:xfrm>
              <a:off x="-492223" y="512968"/>
              <a:ext cx="434340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65" dirty="0">
                  <a:latin typeface="Times New Roman"/>
                  <a:cs typeface="Times New Roman"/>
                </a:rPr>
                <a:t>A</a:t>
              </a:r>
              <a:r>
                <a:rPr sz="1950" i="1" spc="345" dirty="0">
                  <a:latin typeface="Times New Roman"/>
                  <a:cs typeface="Times New Roman"/>
                </a:rPr>
                <a:t> </a:t>
              </a:r>
              <a:r>
                <a:rPr sz="1950" spc="60" dirty="0">
                  <a:latin typeface="Symbol"/>
                  <a:cs typeface="Symbol"/>
                </a:rPr>
                <a:t>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5AA03799-63C1-433B-A8C5-3263B8557CE3}"/>
                </a:ext>
              </a:extLst>
            </p:cNvPr>
            <p:cNvSpPr txBox="1"/>
            <p:nvPr/>
          </p:nvSpPr>
          <p:spPr>
            <a:xfrm>
              <a:off x="-2261455" y="512968"/>
              <a:ext cx="865505" cy="3244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1950" i="1" spc="-25" dirty="0">
                  <a:latin typeface="Times New Roman"/>
                  <a:cs typeface="Times New Roman"/>
                </a:rPr>
                <a:t>v</a:t>
              </a:r>
              <a:r>
                <a:rPr sz="1725" spc="-37" baseline="-24154" dirty="0">
                  <a:latin typeface="Times New Roman"/>
                  <a:cs typeface="Times New Roman"/>
                </a:rPr>
                <a:t>1 </a:t>
              </a:r>
              <a:r>
                <a:rPr sz="1950" spc="60" dirty="0">
                  <a:latin typeface="Symbol"/>
                  <a:cs typeface="Symbol"/>
                </a:rPr>
                <a:t></a:t>
              </a:r>
              <a:r>
                <a:rPr sz="1950" spc="60" dirty="0">
                  <a:latin typeface="Times New Roman"/>
                  <a:cs typeface="Times New Roman"/>
                </a:rPr>
                <a:t> </a:t>
              </a:r>
              <a:r>
                <a:rPr sz="1950" i="1" spc="30" dirty="0">
                  <a:latin typeface="Times New Roman"/>
                  <a:cs typeface="Times New Roman"/>
                </a:rPr>
                <a:t>v</a:t>
              </a:r>
              <a:r>
                <a:rPr sz="1725" i="1" spc="44" baseline="-24154" dirty="0">
                  <a:latin typeface="Times New Roman"/>
                  <a:cs typeface="Times New Roman"/>
                </a:rPr>
                <a:t>c</a:t>
              </a:r>
              <a:r>
                <a:rPr sz="1725" i="1" spc="232" baseline="-24154" dirty="0">
                  <a:latin typeface="Times New Roman"/>
                  <a:cs typeface="Times New Roman"/>
                </a:rPr>
                <a:t> </a:t>
              </a:r>
              <a:r>
                <a:rPr sz="1950" spc="60" dirty="0">
                  <a:latin typeface="Symbol"/>
                  <a:cs typeface="Symbol"/>
                </a:rPr>
                <a:t></a:t>
              </a:r>
              <a:endParaRPr sz="1950">
                <a:latin typeface="Symbol"/>
                <a:cs typeface="Symbol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DDFEFF6D-2821-4EEA-AA53-FB337C3305F2}"/>
                </a:ext>
              </a:extLst>
            </p:cNvPr>
            <p:cNvSpPr/>
            <p:nvPr/>
          </p:nvSpPr>
          <p:spPr>
            <a:xfrm>
              <a:off x="-2362200" y="367441"/>
              <a:ext cx="3291204" cy="1329055"/>
            </a:xfrm>
            <a:custGeom>
              <a:avLst/>
              <a:gdLst/>
              <a:ahLst/>
              <a:cxnLst/>
              <a:rect l="l" t="t" r="r" b="b"/>
              <a:pathLst>
                <a:path w="3291204" h="1329054">
                  <a:moveTo>
                    <a:pt x="0" y="0"/>
                  </a:moveTo>
                  <a:lnTo>
                    <a:pt x="3290887" y="0"/>
                  </a:lnTo>
                  <a:lnTo>
                    <a:pt x="3290887" y="1328737"/>
                  </a:lnTo>
                  <a:lnTo>
                    <a:pt x="0" y="132873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914" y="990650"/>
            <a:ext cx="2386469" cy="2740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680" y="255523"/>
            <a:ext cx="805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 </a:t>
            </a:r>
            <a:r>
              <a:rPr sz="3600" dirty="0"/>
              <a:t>– Common </a:t>
            </a:r>
            <a:r>
              <a:rPr sz="3600" spc="-5" dirty="0"/>
              <a:t>Mode</a:t>
            </a:r>
            <a:r>
              <a:rPr sz="3600" spc="30" dirty="0"/>
              <a:t> </a:t>
            </a:r>
            <a:r>
              <a:rPr sz="3600"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990600" y="4343400"/>
            <a:ext cx="1457325" cy="1241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0372" y="4343400"/>
            <a:ext cx="1663064" cy="1241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5885" y="4343400"/>
            <a:ext cx="1663064" cy="1241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4448" y="4801673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70">
                <a:moveTo>
                  <a:pt x="443344" y="0"/>
                </a:moveTo>
                <a:lnTo>
                  <a:pt x="443344" y="92367"/>
                </a:lnTo>
                <a:lnTo>
                  <a:pt x="0" y="92367"/>
                </a:lnTo>
                <a:lnTo>
                  <a:pt x="0" y="277088"/>
                </a:lnTo>
                <a:lnTo>
                  <a:pt x="443344" y="277088"/>
                </a:lnTo>
                <a:lnTo>
                  <a:pt x="443344" y="369455"/>
                </a:lnTo>
                <a:lnTo>
                  <a:pt x="628078" y="184734"/>
                </a:lnTo>
                <a:lnTo>
                  <a:pt x="44334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4448" y="4801673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70">
                <a:moveTo>
                  <a:pt x="0" y="92367"/>
                </a:moveTo>
                <a:lnTo>
                  <a:pt x="443344" y="92367"/>
                </a:lnTo>
                <a:lnTo>
                  <a:pt x="443344" y="0"/>
                </a:lnTo>
                <a:lnTo>
                  <a:pt x="628078" y="184734"/>
                </a:lnTo>
                <a:lnTo>
                  <a:pt x="443344" y="369455"/>
                </a:lnTo>
                <a:lnTo>
                  <a:pt x="443344" y="277088"/>
                </a:lnTo>
                <a:lnTo>
                  <a:pt x="0" y="277088"/>
                </a:lnTo>
                <a:lnTo>
                  <a:pt x="0" y="92367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0617" y="4814104"/>
            <a:ext cx="545465" cy="360680"/>
          </a:xfrm>
          <a:custGeom>
            <a:avLst/>
            <a:gdLst/>
            <a:ahLst/>
            <a:cxnLst/>
            <a:rect l="l" t="t" r="r" b="b"/>
            <a:pathLst>
              <a:path w="545464" h="360679">
                <a:moveTo>
                  <a:pt x="364832" y="0"/>
                </a:moveTo>
                <a:lnTo>
                  <a:pt x="364832" y="90055"/>
                </a:lnTo>
                <a:lnTo>
                  <a:pt x="0" y="90055"/>
                </a:lnTo>
                <a:lnTo>
                  <a:pt x="0" y="270167"/>
                </a:lnTo>
                <a:lnTo>
                  <a:pt x="364832" y="270167"/>
                </a:lnTo>
                <a:lnTo>
                  <a:pt x="364832" y="360222"/>
                </a:lnTo>
                <a:lnTo>
                  <a:pt x="544944" y="180111"/>
                </a:lnTo>
                <a:lnTo>
                  <a:pt x="36483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0617" y="4814104"/>
            <a:ext cx="545465" cy="360680"/>
          </a:xfrm>
          <a:custGeom>
            <a:avLst/>
            <a:gdLst/>
            <a:ahLst/>
            <a:cxnLst/>
            <a:rect l="l" t="t" r="r" b="b"/>
            <a:pathLst>
              <a:path w="545464" h="360679">
                <a:moveTo>
                  <a:pt x="0" y="90055"/>
                </a:moveTo>
                <a:lnTo>
                  <a:pt x="364832" y="90055"/>
                </a:lnTo>
                <a:lnTo>
                  <a:pt x="364832" y="0"/>
                </a:lnTo>
                <a:lnTo>
                  <a:pt x="544944" y="180111"/>
                </a:lnTo>
                <a:lnTo>
                  <a:pt x="364832" y="360222"/>
                </a:lnTo>
                <a:lnTo>
                  <a:pt x="364832" y="270167"/>
                </a:lnTo>
                <a:lnTo>
                  <a:pt x="0" y="270167"/>
                </a:lnTo>
                <a:lnTo>
                  <a:pt x="0" y="90055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4537" y="3886200"/>
            <a:ext cx="369570" cy="443230"/>
          </a:xfrm>
          <a:custGeom>
            <a:avLst/>
            <a:gdLst/>
            <a:ahLst/>
            <a:cxnLst/>
            <a:rect l="l" t="t" r="r" b="b"/>
            <a:pathLst>
              <a:path w="369569" h="443229">
                <a:moveTo>
                  <a:pt x="369455" y="258038"/>
                </a:moveTo>
                <a:lnTo>
                  <a:pt x="0" y="258038"/>
                </a:lnTo>
                <a:lnTo>
                  <a:pt x="184721" y="442760"/>
                </a:lnTo>
                <a:lnTo>
                  <a:pt x="369455" y="258038"/>
                </a:lnTo>
                <a:close/>
              </a:path>
              <a:path w="369569" h="443229">
                <a:moveTo>
                  <a:pt x="277088" y="0"/>
                </a:moveTo>
                <a:lnTo>
                  <a:pt x="92367" y="0"/>
                </a:lnTo>
                <a:lnTo>
                  <a:pt x="92367" y="258038"/>
                </a:lnTo>
                <a:lnTo>
                  <a:pt x="277088" y="258038"/>
                </a:lnTo>
                <a:lnTo>
                  <a:pt x="277088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4537" y="3886200"/>
            <a:ext cx="369570" cy="443230"/>
          </a:xfrm>
          <a:custGeom>
            <a:avLst/>
            <a:gdLst/>
            <a:ahLst/>
            <a:cxnLst/>
            <a:rect l="l" t="t" r="r" b="b"/>
            <a:pathLst>
              <a:path w="369569" h="443229">
                <a:moveTo>
                  <a:pt x="277088" y="0"/>
                </a:moveTo>
                <a:lnTo>
                  <a:pt x="277088" y="258038"/>
                </a:lnTo>
                <a:lnTo>
                  <a:pt x="369455" y="258038"/>
                </a:lnTo>
                <a:lnTo>
                  <a:pt x="184721" y="442760"/>
                </a:lnTo>
                <a:lnTo>
                  <a:pt x="0" y="258038"/>
                </a:lnTo>
                <a:lnTo>
                  <a:pt x="92367" y="258038"/>
                </a:lnTo>
                <a:lnTo>
                  <a:pt x="92367" y="0"/>
                </a:lnTo>
                <a:lnTo>
                  <a:pt x="277088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973" y="5659373"/>
            <a:ext cx="8039099" cy="925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017" y="5648705"/>
            <a:ext cx="8071103" cy="865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9600" y="5715000"/>
            <a:ext cx="7822565" cy="7080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2434" marR="182880" indent="-34099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2000" b="1" spc="-5" dirty="0">
                <a:latin typeface="Calibri"/>
                <a:cs typeface="Calibri"/>
              </a:rPr>
              <a:t>Because of the </a:t>
            </a:r>
            <a:r>
              <a:rPr sz="2000" b="1" spc="-20" dirty="0">
                <a:latin typeface="Calibri"/>
                <a:cs typeface="Calibri"/>
              </a:rPr>
              <a:t>symmetry, </a:t>
            </a:r>
            <a:r>
              <a:rPr sz="2000" b="1" spc="-5" dirty="0">
                <a:latin typeface="Calibri"/>
                <a:cs typeface="Calibri"/>
              </a:rPr>
              <a:t>the common-mode </a:t>
            </a:r>
            <a:r>
              <a:rPr sz="2000" b="1" spc="-10" dirty="0">
                <a:latin typeface="Calibri"/>
                <a:cs typeface="Calibri"/>
              </a:rPr>
              <a:t>circuit </a:t>
            </a:r>
            <a:r>
              <a:rPr sz="2000" b="1" spc="-15" dirty="0">
                <a:latin typeface="Calibri"/>
                <a:cs typeface="Calibri"/>
              </a:rPr>
              <a:t>breaks into </a:t>
            </a:r>
            <a:r>
              <a:rPr sz="2000" b="1" spc="-10" dirty="0">
                <a:latin typeface="Calibri"/>
                <a:cs typeface="Calibri"/>
              </a:rPr>
              <a:t>two  identical </a:t>
            </a:r>
            <a:r>
              <a:rPr sz="2000" b="1" spc="-20" dirty="0">
                <a:latin typeface="Calibri"/>
                <a:cs typeface="Calibri"/>
              </a:rPr>
              <a:t>“half-circuits”.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000" y="990600"/>
            <a:ext cx="2756915" cy="27397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1876" y="121884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8376" y="1452064"/>
            <a:ext cx="1270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7491" y="122754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991" y="1460761"/>
            <a:ext cx="1270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51609" y="1243601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5367" y="3025634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80" h="1269">
                <a:moveTo>
                  <a:pt x="284022" y="125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9170" y="2962363"/>
            <a:ext cx="127635" cy="127000"/>
          </a:xfrm>
          <a:custGeom>
            <a:avLst/>
            <a:gdLst/>
            <a:ahLst/>
            <a:cxnLst/>
            <a:rect l="l" t="t" r="r" b="b"/>
            <a:pathLst>
              <a:path w="127635" h="127000">
                <a:moveTo>
                  <a:pt x="127279" y="0"/>
                </a:moveTo>
                <a:lnTo>
                  <a:pt x="0" y="62941"/>
                </a:lnTo>
                <a:lnTo>
                  <a:pt x="126720" y="126987"/>
                </a:lnTo>
                <a:lnTo>
                  <a:pt x="76200" y="63271"/>
                </a:lnTo>
                <a:lnTo>
                  <a:pt x="12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19807" y="2931120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9266" y="3019693"/>
            <a:ext cx="298450" cy="3810"/>
          </a:xfrm>
          <a:custGeom>
            <a:avLst/>
            <a:gdLst/>
            <a:ahLst/>
            <a:cxnLst/>
            <a:rect l="l" t="t" r="r" b="b"/>
            <a:pathLst>
              <a:path w="298450" h="3810">
                <a:moveTo>
                  <a:pt x="0" y="3683"/>
                </a:moveTo>
                <a:lnTo>
                  <a:pt x="29787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571" y="2956830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69" h="127000">
                <a:moveTo>
                  <a:pt x="0" y="0"/>
                </a:moveTo>
                <a:lnTo>
                  <a:pt x="51574" y="62864"/>
                </a:lnTo>
                <a:lnTo>
                  <a:pt x="1562" y="126987"/>
                </a:lnTo>
                <a:lnTo>
                  <a:pt x="127774" y="619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9157" y="2942613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8903" y="323584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45403" y="3469068"/>
            <a:ext cx="126999" cy="127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32551" y="3205023"/>
            <a:ext cx="288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0" dirty="0">
                <a:latin typeface="Cambria"/>
                <a:cs typeface="Cambria"/>
              </a:rPr>
              <a:t>2</a:t>
            </a:r>
            <a:r>
              <a:rPr sz="1600" i="1" spc="4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59964" y="307359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96464" y="3306818"/>
            <a:ext cx="127000" cy="127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4200" y="3071091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0700" y="3304308"/>
            <a:ext cx="1270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46065" y="3077210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10048" y="283324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28402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33852" y="276973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165340" y="24569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37769" y="2263973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69">
                <a:moveTo>
                  <a:pt x="443344" y="0"/>
                </a:moveTo>
                <a:lnTo>
                  <a:pt x="443344" y="92367"/>
                </a:lnTo>
                <a:lnTo>
                  <a:pt x="0" y="92367"/>
                </a:lnTo>
                <a:lnTo>
                  <a:pt x="0" y="277088"/>
                </a:lnTo>
                <a:lnTo>
                  <a:pt x="443344" y="277088"/>
                </a:lnTo>
                <a:lnTo>
                  <a:pt x="443344" y="369455"/>
                </a:lnTo>
                <a:lnTo>
                  <a:pt x="628078" y="184734"/>
                </a:lnTo>
                <a:lnTo>
                  <a:pt x="44334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37769" y="2263973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69">
                <a:moveTo>
                  <a:pt x="0" y="92367"/>
                </a:moveTo>
                <a:lnTo>
                  <a:pt x="443344" y="92367"/>
                </a:lnTo>
                <a:lnTo>
                  <a:pt x="443344" y="0"/>
                </a:lnTo>
                <a:lnTo>
                  <a:pt x="628078" y="184734"/>
                </a:lnTo>
                <a:lnTo>
                  <a:pt x="443344" y="369455"/>
                </a:lnTo>
                <a:lnTo>
                  <a:pt x="443344" y="277088"/>
                </a:lnTo>
                <a:lnTo>
                  <a:pt x="0" y="277088"/>
                </a:lnTo>
                <a:lnTo>
                  <a:pt x="0" y="92367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80848" y="1314098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17348" y="1547315"/>
            <a:ext cx="127000" cy="127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6463" y="132279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2963" y="1556012"/>
            <a:ext cx="1270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70581" y="1338853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69923" y="3863016"/>
            <a:ext cx="369570" cy="443230"/>
          </a:xfrm>
          <a:custGeom>
            <a:avLst/>
            <a:gdLst/>
            <a:ahLst/>
            <a:cxnLst/>
            <a:rect l="l" t="t" r="r" b="b"/>
            <a:pathLst>
              <a:path w="369570" h="443229">
                <a:moveTo>
                  <a:pt x="277088" y="184721"/>
                </a:moveTo>
                <a:lnTo>
                  <a:pt x="92367" y="184721"/>
                </a:lnTo>
                <a:lnTo>
                  <a:pt x="92367" y="442760"/>
                </a:lnTo>
                <a:lnTo>
                  <a:pt x="277088" y="442760"/>
                </a:lnTo>
                <a:lnTo>
                  <a:pt x="277088" y="184721"/>
                </a:lnTo>
                <a:close/>
              </a:path>
              <a:path w="369570" h="443229">
                <a:moveTo>
                  <a:pt x="184734" y="0"/>
                </a:moveTo>
                <a:lnTo>
                  <a:pt x="0" y="184721"/>
                </a:lnTo>
                <a:lnTo>
                  <a:pt x="369455" y="184721"/>
                </a:lnTo>
                <a:lnTo>
                  <a:pt x="18473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69923" y="3863016"/>
            <a:ext cx="369570" cy="443230"/>
          </a:xfrm>
          <a:custGeom>
            <a:avLst/>
            <a:gdLst/>
            <a:ahLst/>
            <a:cxnLst/>
            <a:rect l="l" t="t" r="r" b="b"/>
            <a:pathLst>
              <a:path w="369570" h="443229">
                <a:moveTo>
                  <a:pt x="92367" y="442760"/>
                </a:moveTo>
                <a:lnTo>
                  <a:pt x="92367" y="184721"/>
                </a:lnTo>
                <a:lnTo>
                  <a:pt x="0" y="184721"/>
                </a:lnTo>
                <a:lnTo>
                  <a:pt x="184734" y="0"/>
                </a:lnTo>
                <a:lnTo>
                  <a:pt x="369455" y="184721"/>
                </a:lnTo>
                <a:lnTo>
                  <a:pt x="277088" y="184721"/>
                </a:lnTo>
                <a:lnTo>
                  <a:pt x="277088" y="442760"/>
                </a:lnTo>
                <a:lnTo>
                  <a:pt x="92367" y="44276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21167" y="3810000"/>
            <a:ext cx="1127125" cy="676275"/>
          </a:xfrm>
          <a:custGeom>
            <a:avLst/>
            <a:gdLst/>
            <a:ahLst/>
            <a:cxnLst/>
            <a:rect l="l" t="t" r="r" b="b"/>
            <a:pathLst>
              <a:path w="1127125" h="676275">
                <a:moveTo>
                  <a:pt x="1126832" y="0"/>
                </a:moveTo>
                <a:lnTo>
                  <a:pt x="0" y="676097"/>
                </a:lnTo>
              </a:path>
            </a:pathLst>
          </a:custGeom>
          <a:ln w="1905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1167" y="440877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1400" y="3886200"/>
            <a:ext cx="368935" cy="443230"/>
          </a:xfrm>
          <a:custGeom>
            <a:avLst/>
            <a:gdLst/>
            <a:ahLst/>
            <a:cxnLst/>
            <a:rect l="l" t="t" r="r" b="b"/>
            <a:pathLst>
              <a:path w="368935" h="443229">
                <a:moveTo>
                  <a:pt x="0" y="0"/>
                </a:moveTo>
                <a:lnTo>
                  <a:pt x="368922" y="442709"/>
                </a:lnTo>
              </a:path>
            </a:pathLst>
          </a:custGeom>
          <a:ln w="1905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7396" y="4241915"/>
            <a:ext cx="83185" cy="86995"/>
          </a:xfrm>
          <a:custGeom>
            <a:avLst/>
            <a:gdLst/>
            <a:ahLst/>
            <a:cxnLst/>
            <a:rect l="l" t="t" r="r" b="b"/>
            <a:pathLst>
              <a:path w="83185" h="86995">
                <a:moveTo>
                  <a:pt x="68300" y="0"/>
                </a:moveTo>
                <a:lnTo>
                  <a:pt x="82930" y="86995"/>
                </a:lnTo>
                <a:lnTo>
                  <a:pt x="0" y="56908"/>
                </a:lnTo>
              </a:path>
            </a:pathLst>
          </a:custGeom>
          <a:ln w="1905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38425" y="3581400"/>
            <a:ext cx="1271905" cy="347980"/>
          </a:xfrm>
          <a:prstGeom prst="rect">
            <a:avLst/>
          </a:prstGeom>
          <a:ln w="25400">
            <a:solidFill>
              <a:srgbClr val="00666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spc="-7" baseline="-23809" dirty="0">
                <a:latin typeface="Times New Roman"/>
                <a:cs typeface="Times New Roman"/>
              </a:rPr>
              <a:t>3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</a:t>
            </a:r>
            <a:r>
              <a:rPr sz="1800" i="1" spc="-10" dirty="0">
                <a:latin typeface="Times New Roman"/>
                <a:cs typeface="Times New Roman"/>
              </a:rPr>
              <a:t>i</a:t>
            </a:r>
            <a:r>
              <a:rPr sz="1575" i="1" spc="-15" baseline="-23809" dirty="0">
                <a:latin typeface="Times New Roman"/>
                <a:cs typeface="Times New Roman"/>
              </a:rPr>
              <a:t>d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575" i="1" baseline="-23809" dirty="0">
                <a:latin typeface="Times New Roman"/>
                <a:cs typeface="Times New Roman"/>
              </a:rPr>
              <a:t>SS</a:t>
            </a:r>
            <a:r>
              <a:rPr sz="1575" i="1" spc="209" baseline="-23809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88940" y="6509495"/>
            <a:ext cx="253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 </a:t>
            </a:r>
            <a:r>
              <a:rPr sz="1800" i="1" spc="125" dirty="0">
                <a:latin typeface="Cambria"/>
                <a:cs typeface="Cambria"/>
              </a:rPr>
              <a:t>V</a:t>
            </a:r>
            <a:r>
              <a:rPr sz="1800" i="1" spc="187" baseline="-20833" dirty="0">
                <a:latin typeface="Cambria"/>
                <a:cs typeface="Cambria"/>
              </a:rPr>
              <a:t>ss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grounded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76" y="2133650"/>
            <a:ext cx="2519096" cy="2892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680" y="255523"/>
            <a:ext cx="805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 </a:t>
            </a:r>
            <a:r>
              <a:rPr sz="3600" dirty="0"/>
              <a:t>– Common </a:t>
            </a:r>
            <a:r>
              <a:rPr sz="3600" spc="-5" dirty="0"/>
              <a:t>Mode</a:t>
            </a:r>
            <a:r>
              <a:rPr sz="3600" spc="30" dirty="0"/>
              <a:t> </a:t>
            </a:r>
            <a:r>
              <a:rPr sz="3600" dirty="0"/>
              <a:t>(3)</a:t>
            </a:r>
          </a:p>
        </p:txBody>
      </p:sp>
      <p:sp>
        <p:nvSpPr>
          <p:cNvPr id="5" name="object 5"/>
          <p:cNvSpPr/>
          <p:nvPr/>
        </p:nvSpPr>
        <p:spPr>
          <a:xfrm>
            <a:off x="866914" y="2133598"/>
            <a:ext cx="2756913" cy="2688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4044" y="3446953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70">
                <a:moveTo>
                  <a:pt x="443344" y="0"/>
                </a:moveTo>
                <a:lnTo>
                  <a:pt x="443344" y="92367"/>
                </a:lnTo>
                <a:lnTo>
                  <a:pt x="0" y="92367"/>
                </a:lnTo>
                <a:lnTo>
                  <a:pt x="0" y="277088"/>
                </a:lnTo>
                <a:lnTo>
                  <a:pt x="443344" y="277088"/>
                </a:lnTo>
                <a:lnTo>
                  <a:pt x="443344" y="369455"/>
                </a:lnTo>
                <a:lnTo>
                  <a:pt x="628078" y="184734"/>
                </a:lnTo>
                <a:lnTo>
                  <a:pt x="44334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4044" y="3446953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70">
                <a:moveTo>
                  <a:pt x="0" y="92367"/>
                </a:moveTo>
                <a:lnTo>
                  <a:pt x="443344" y="92367"/>
                </a:lnTo>
                <a:lnTo>
                  <a:pt x="443344" y="0"/>
                </a:lnTo>
                <a:lnTo>
                  <a:pt x="628078" y="184734"/>
                </a:lnTo>
                <a:lnTo>
                  <a:pt x="443344" y="369455"/>
                </a:lnTo>
                <a:lnTo>
                  <a:pt x="443344" y="277088"/>
                </a:lnTo>
                <a:lnTo>
                  <a:pt x="0" y="277088"/>
                </a:lnTo>
                <a:lnTo>
                  <a:pt x="0" y="92367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6994" y="4022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28402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395912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2469" y="36761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1935" y="1239774"/>
            <a:ext cx="7784591" cy="617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2217" y="1229105"/>
            <a:ext cx="7708391" cy="560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6800" y="1295400"/>
            <a:ext cx="7567930" cy="400685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2434" indent="-34099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2000" b="1" spc="-5" dirty="0">
                <a:latin typeface="Calibri"/>
                <a:cs typeface="Calibri"/>
              </a:rPr>
              <a:t>The common-mode </a:t>
            </a:r>
            <a:r>
              <a:rPr sz="2000" b="1" spc="-10" dirty="0">
                <a:latin typeface="Calibri"/>
                <a:cs typeface="Calibri"/>
              </a:rPr>
              <a:t>circuit </a:t>
            </a:r>
            <a:r>
              <a:rPr sz="2000" b="1" spc="-15" dirty="0">
                <a:latin typeface="Calibri"/>
                <a:cs typeface="Calibri"/>
              </a:rPr>
              <a:t>breaks into </a:t>
            </a:r>
            <a:r>
              <a:rPr sz="2000" b="1" spc="-10" dirty="0">
                <a:latin typeface="Calibri"/>
                <a:cs typeface="Calibri"/>
              </a:rPr>
              <a:t>two identical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half-circuits.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26C2E-9B25-43F4-84BE-A4E937E73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003" y="5562600"/>
            <a:ext cx="3182941" cy="84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74" y="255523"/>
            <a:ext cx="858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0" algn="l"/>
              </a:tabLst>
            </a:pPr>
            <a:r>
              <a:rPr sz="3600" spc="-20" dirty="0"/>
              <a:t>Differential </a:t>
            </a:r>
            <a:r>
              <a:rPr sz="3600" spc="-5" dirty="0"/>
              <a:t>Amplifier</a:t>
            </a:r>
            <a:r>
              <a:rPr sz="3600" spc="75" dirty="0"/>
              <a:t> </a:t>
            </a:r>
            <a:r>
              <a:rPr sz="3600" dirty="0"/>
              <a:t>–</a:t>
            </a:r>
            <a:r>
              <a:rPr sz="3600" spc="10" dirty="0"/>
              <a:t> </a:t>
            </a:r>
            <a:r>
              <a:rPr sz="3600" spc="-15" dirty="0"/>
              <a:t>Differential	</a:t>
            </a:r>
            <a:r>
              <a:rPr sz="3600" spc="-5" dirty="0"/>
              <a:t>Mode</a:t>
            </a:r>
            <a:r>
              <a:rPr sz="3600" spc="-70" dirty="0"/>
              <a:t> </a:t>
            </a:r>
            <a:r>
              <a:rPr sz="3600" dirty="0"/>
              <a:t>(1)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41647" y="1600200"/>
            <a:ext cx="5102351" cy="2839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887" y="3367087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>
                <a:moveTo>
                  <a:pt x="0" y="0"/>
                </a:moveTo>
                <a:lnTo>
                  <a:pt x="2961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3144" y="3367087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888" y="403860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>
                <a:moveTo>
                  <a:pt x="0" y="0"/>
                </a:moveTo>
                <a:lnTo>
                  <a:pt x="2961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3144" y="4038600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74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888" y="4710112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34025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7241" y="471011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74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1082" y="4710112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3992" y="4704267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</a:tabLst>
            </a:pPr>
            <a:r>
              <a:rPr sz="1800" i="1" dirty="0">
                <a:latin typeface="Times New Roman"/>
                <a:cs typeface="Times New Roman"/>
              </a:rPr>
              <a:t>r	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8725" y="4704267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092" y="4381027"/>
            <a:ext cx="19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Times New Roman"/>
                <a:cs typeface="Times New Roman"/>
              </a:rPr>
              <a:t>v</a:t>
            </a:r>
            <a:r>
              <a:rPr sz="1575" baseline="-23809" dirty="0">
                <a:latin typeface="Times New Roman"/>
                <a:cs typeface="Times New Roman"/>
              </a:rPr>
              <a:t>3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0065" y="4032641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725" y="4032641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8497" y="3361014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1205" algn="l"/>
              </a:tabLst>
            </a:pPr>
            <a:r>
              <a:rPr sz="1800" i="1" dirty="0">
                <a:latin typeface="Times New Roman"/>
                <a:cs typeface="Times New Roman"/>
              </a:rPr>
              <a:t>R	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4852" y="4525960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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</a:t>
            </a:r>
            <a:r>
              <a:rPr sz="1575" i="1" spc="-67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0.5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d</a:t>
            </a:r>
            <a:r>
              <a:rPr sz="1575" i="1" spc="104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4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</a:t>
            </a:r>
            <a:r>
              <a:rPr sz="1575" i="1" spc="-67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0.5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d</a:t>
            </a:r>
            <a:r>
              <a:rPr sz="1575" i="1" spc="11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4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2637" y="4856912"/>
            <a:ext cx="9734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</a:tabLst>
            </a:pPr>
            <a:r>
              <a:rPr sz="1050" i="1" dirty="0">
                <a:latin typeface="Times New Roman"/>
                <a:cs typeface="Times New Roman"/>
              </a:rPr>
              <a:t>o	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2498" y="4438426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baseline="13888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o </a:t>
            </a:r>
            <a:r>
              <a:rPr sz="1050" dirty="0">
                <a:latin typeface="Times New Roman"/>
                <a:cs typeface="Times New Roman"/>
              </a:rPr>
              <a:t>2 </a:t>
            </a: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spc="-112" baseline="13888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i="1" spc="-1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6345" y="4856912"/>
            <a:ext cx="1593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SS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2217" y="3854332"/>
            <a:ext cx="1958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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</a:t>
            </a:r>
            <a:r>
              <a:rPr sz="1575" i="1" spc="-75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0.5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d</a:t>
            </a:r>
            <a:r>
              <a:rPr sz="1575" i="1" spc="8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50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8461" y="4185361"/>
            <a:ext cx="927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8080" y="4185361"/>
            <a:ext cx="1219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9803" y="3766870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o </a:t>
            </a:r>
            <a:r>
              <a:rPr sz="1050" dirty="0">
                <a:latin typeface="Times New Roman"/>
                <a:cs typeface="Times New Roman"/>
              </a:rPr>
              <a:t>2 </a:t>
            </a: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o </a:t>
            </a:r>
            <a:r>
              <a:rPr sz="1050" dirty="0">
                <a:latin typeface="Times New Roman"/>
                <a:cs typeface="Times New Roman"/>
              </a:rPr>
              <a:t>2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spc="-375" baseline="13888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7279" y="3182706"/>
            <a:ext cx="1958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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Times New Roman"/>
                <a:cs typeface="Times New Roman"/>
              </a:rPr>
              <a:t>g</a:t>
            </a:r>
            <a:r>
              <a:rPr sz="1575" i="1" spc="75" baseline="-23809" dirty="0">
                <a:latin typeface="Times New Roman"/>
                <a:cs typeface="Times New Roman"/>
              </a:rPr>
              <a:t>m</a:t>
            </a:r>
            <a:r>
              <a:rPr sz="1575" i="1" spc="-75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0.5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d</a:t>
            </a:r>
            <a:r>
              <a:rPr sz="1575" i="1" spc="89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r>
              <a:rPr sz="1575" spc="-150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8080" y="3513810"/>
            <a:ext cx="7600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1050" i="1" dirty="0">
                <a:latin typeface="Times New Roman"/>
                <a:cs typeface="Times New Roman"/>
              </a:rPr>
              <a:t>D	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2157" y="3095320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i="1" spc="-1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1 </a:t>
            </a:r>
            <a:r>
              <a:rPr sz="2700" baseline="-21604" dirty="0">
                <a:latin typeface="Symbol"/>
                <a:cs typeface="Symbol"/>
              </a:rPr>
              <a:t>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i="1" spc="-1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1 </a:t>
            </a:r>
            <a:r>
              <a:rPr sz="2700" baseline="13888" dirty="0">
                <a:latin typeface="Symbol"/>
                <a:cs typeface="Symbol"/>
              </a:rPr>
              <a:t></a:t>
            </a:r>
            <a:r>
              <a:rPr sz="2700" spc="-240" baseline="13888" dirty="0">
                <a:latin typeface="Times New Roman"/>
                <a:cs typeface="Times New Roman"/>
              </a:rPr>
              <a:t> </a:t>
            </a:r>
            <a:r>
              <a:rPr sz="2700" i="1" spc="-22" baseline="13888" dirty="0">
                <a:latin typeface="Times New Roman"/>
                <a:cs typeface="Times New Roman"/>
              </a:rPr>
              <a:t>v</a:t>
            </a:r>
            <a:r>
              <a:rPr sz="1050" spc="-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9" y="1704656"/>
            <a:ext cx="2174875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443865" indent="-635">
              <a:lnSpc>
                <a:spcPct val="136900"/>
              </a:lnSpc>
              <a:spcBef>
                <a:spcPts val="100"/>
              </a:spcBef>
            </a:pPr>
            <a:r>
              <a:rPr sz="1800" i="1" spc="10" dirty="0">
                <a:latin typeface="Times New Roman"/>
                <a:cs typeface="Times New Roman"/>
              </a:rPr>
              <a:t>v</a:t>
            </a:r>
            <a:r>
              <a:rPr sz="1575" i="1" spc="15" baseline="-23809" dirty="0">
                <a:latin typeface="Times New Roman"/>
                <a:cs typeface="Times New Roman"/>
              </a:rPr>
              <a:t>gs</a:t>
            </a:r>
            <a:r>
              <a:rPr sz="1575" spc="15" baseline="-23809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0.5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d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  </a:t>
            </a:r>
            <a:r>
              <a:rPr sz="1800" i="1" spc="15" dirty="0">
                <a:latin typeface="Times New Roman"/>
                <a:cs typeface="Times New Roman"/>
              </a:rPr>
              <a:t>v</a:t>
            </a:r>
            <a:r>
              <a:rPr sz="1575" i="1" spc="22" baseline="-23809" dirty="0">
                <a:latin typeface="Times New Roman"/>
                <a:cs typeface="Times New Roman"/>
              </a:rPr>
              <a:t>gs </a:t>
            </a:r>
            <a:r>
              <a:rPr sz="1575" baseline="-23809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0.5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d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</a:t>
            </a:r>
            <a:endParaRPr sz="1575" baseline="-23809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latin typeface="Calibri"/>
                <a:cs typeface="Calibri"/>
              </a:rPr>
              <a:t>Node </a:t>
            </a:r>
            <a:r>
              <a:rPr sz="1800" b="1" spc="-20" dirty="0">
                <a:latin typeface="Calibri"/>
                <a:cs typeface="Calibri"/>
              </a:rPr>
              <a:t>Voltage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Method: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3145789"/>
            <a:ext cx="8223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i="1" spc="40" dirty="0">
                <a:latin typeface="Cambria"/>
                <a:cs typeface="Cambria"/>
              </a:rPr>
              <a:t>v</a:t>
            </a:r>
            <a:r>
              <a:rPr sz="1575" i="1" spc="60" baseline="-21164" dirty="0">
                <a:latin typeface="Cambria"/>
                <a:cs typeface="Cambria"/>
              </a:rPr>
              <a:t>o</a:t>
            </a:r>
            <a:r>
              <a:rPr sz="1575" spc="60" baseline="-21164" dirty="0">
                <a:latin typeface="Times New Roman"/>
                <a:cs typeface="Times New Roman"/>
              </a:rPr>
              <a:t>1</a:t>
            </a:r>
            <a:r>
              <a:rPr sz="1600" spc="4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727" y="3831633"/>
            <a:ext cx="8223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i="1" spc="40" dirty="0">
                <a:latin typeface="Cambria"/>
                <a:cs typeface="Cambria"/>
              </a:rPr>
              <a:t>v</a:t>
            </a:r>
            <a:r>
              <a:rPr sz="1575" i="1" spc="60" baseline="-21164" dirty="0">
                <a:latin typeface="Cambria"/>
                <a:cs typeface="Cambria"/>
              </a:rPr>
              <a:t>o</a:t>
            </a:r>
            <a:r>
              <a:rPr sz="1575" spc="60" baseline="-21164" dirty="0">
                <a:latin typeface="Times New Roman"/>
                <a:cs typeface="Times New Roman"/>
              </a:rPr>
              <a:t>2</a:t>
            </a:r>
            <a:r>
              <a:rPr sz="1600" spc="4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27" y="4517433"/>
            <a:ext cx="7543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mbria"/>
                <a:cs typeface="Cambria"/>
              </a:rPr>
              <a:t>v</a:t>
            </a:r>
            <a:r>
              <a:rPr sz="1575" spc="82" baseline="-21164" dirty="0">
                <a:latin typeface="Times New Roman"/>
                <a:cs typeface="Times New Roman"/>
              </a:rPr>
              <a:t>3</a:t>
            </a:r>
            <a:r>
              <a:rPr sz="1600" spc="5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24601" y="3352802"/>
            <a:ext cx="609600" cy="363855"/>
          </a:xfrm>
          <a:custGeom>
            <a:avLst/>
            <a:gdLst/>
            <a:ahLst/>
            <a:cxnLst/>
            <a:rect l="l" t="t" r="r" b="b"/>
            <a:pathLst>
              <a:path w="609600" h="363854">
                <a:moveTo>
                  <a:pt x="304800" y="0"/>
                </a:moveTo>
                <a:lnTo>
                  <a:pt x="243371" y="3694"/>
                </a:lnTo>
                <a:lnTo>
                  <a:pt x="186157" y="14289"/>
                </a:lnTo>
                <a:lnTo>
                  <a:pt x="134382" y="31053"/>
                </a:lnTo>
                <a:lnTo>
                  <a:pt x="89273" y="53257"/>
                </a:lnTo>
                <a:lnTo>
                  <a:pt x="52054" y="80168"/>
                </a:lnTo>
                <a:lnTo>
                  <a:pt x="23952" y="111056"/>
                </a:lnTo>
                <a:lnTo>
                  <a:pt x="6192" y="145190"/>
                </a:lnTo>
                <a:lnTo>
                  <a:pt x="0" y="181838"/>
                </a:lnTo>
                <a:lnTo>
                  <a:pt x="6192" y="218486"/>
                </a:lnTo>
                <a:lnTo>
                  <a:pt x="23952" y="252620"/>
                </a:lnTo>
                <a:lnTo>
                  <a:pt x="52054" y="283508"/>
                </a:lnTo>
                <a:lnTo>
                  <a:pt x="89273" y="310419"/>
                </a:lnTo>
                <a:lnTo>
                  <a:pt x="134382" y="332623"/>
                </a:lnTo>
                <a:lnTo>
                  <a:pt x="186157" y="349388"/>
                </a:lnTo>
                <a:lnTo>
                  <a:pt x="243371" y="359983"/>
                </a:lnTo>
                <a:lnTo>
                  <a:pt x="304800" y="363677"/>
                </a:lnTo>
                <a:lnTo>
                  <a:pt x="366228" y="359983"/>
                </a:lnTo>
                <a:lnTo>
                  <a:pt x="423442" y="349388"/>
                </a:lnTo>
                <a:lnTo>
                  <a:pt x="475217" y="332623"/>
                </a:lnTo>
                <a:lnTo>
                  <a:pt x="520326" y="310419"/>
                </a:lnTo>
                <a:lnTo>
                  <a:pt x="557545" y="283508"/>
                </a:lnTo>
                <a:lnTo>
                  <a:pt x="585647" y="252620"/>
                </a:lnTo>
                <a:lnTo>
                  <a:pt x="603407" y="218486"/>
                </a:lnTo>
                <a:lnTo>
                  <a:pt x="609600" y="181838"/>
                </a:lnTo>
                <a:lnTo>
                  <a:pt x="603407" y="145190"/>
                </a:lnTo>
                <a:lnTo>
                  <a:pt x="585647" y="111056"/>
                </a:lnTo>
                <a:lnTo>
                  <a:pt x="557545" y="80168"/>
                </a:lnTo>
                <a:lnTo>
                  <a:pt x="520326" y="53257"/>
                </a:lnTo>
                <a:lnTo>
                  <a:pt x="475217" y="31053"/>
                </a:lnTo>
                <a:lnTo>
                  <a:pt x="423442" y="14289"/>
                </a:lnTo>
                <a:lnTo>
                  <a:pt x="366228" y="3694"/>
                </a:lnTo>
                <a:lnTo>
                  <a:pt x="304800" y="0"/>
                </a:lnTo>
                <a:close/>
              </a:path>
            </a:pathLst>
          </a:custGeom>
          <a:solidFill>
            <a:srgbClr val="4F81B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02639" y="1118120"/>
            <a:ext cx="6560184" cy="36957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15" dirty="0">
                <a:latin typeface="Calibri"/>
                <a:cs typeface="Calibri"/>
              </a:rPr>
              <a:t>Differential </a:t>
            </a:r>
            <a:r>
              <a:rPr sz="1800" spc="-5" dirty="0">
                <a:latin typeface="Calibri"/>
                <a:cs typeface="Calibri"/>
              </a:rPr>
              <a:t>Mode: </a:t>
            </a:r>
            <a:r>
              <a:rPr sz="1800" spc="-10" dirty="0">
                <a:latin typeface="Calibri"/>
                <a:cs typeface="Calibri"/>
              </a:rPr>
              <a:t>Set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c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spc="100" dirty="0">
                <a:latin typeface="Times New Roman"/>
                <a:cs typeface="Times New Roman"/>
              </a:rPr>
              <a:t>0 </a:t>
            </a:r>
            <a:r>
              <a:rPr sz="1800" spc="-5" dirty="0">
                <a:latin typeface="Calibri"/>
                <a:cs typeface="Calibri"/>
              </a:rPr>
              <a:t>(or </a:t>
            </a:r>
            <a:r>
              <a:rPr sz="1800" spc="-10" dirty="0">
                <a:latin typeface="Calibri"/>
                <a:cs typeface="Calibri"/>
              </a:rPr>
              <a:t>set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Cambria"/>
                <a:cs typeface="Cambria"/>
              </a:rPr>
              <a:t>v</a:t>
            </a:r>
            <a:r>
              <a:rPr sz="1800" i="1" spc="157" baseline="-20833" dirty="0">
                <a:latin typeface="Cambria"/>
                <a:cs typeface="Cambria"/>
              </a:rPr>
              <a:t>d </a:t>
            </a:r>
            <a:r>
              <a:rPr sz="1800" spc="45" dirty="0">
                <a:latin typeface="Times New Roman"/>
                <a:cs typeface="Times New Roman"/>
              </a:rPr>
              <a:t>/2 </a:t>
            </a:r>
            <a:r>
              <a:rPr sz="1800" spc="175" dirty="0">
                <a:latin typeface="Times New Roman"/>
                <a:cs typeface="Times New Roman"/>
              </a:rPr>
              <a:t>and </a:t>
            </a:r>
            <a:r>
              <a:rPr sz="1800" i="1" spc="80" dirty="0">
                <a:latin typeface="Cambria"/>
                <a:cs typeface="Cambria"/>
              </a:rPr>
              <a:t>v</a:t>
            </a:r>
            <a:r>
              <a:rPr sz="1800" spc="120" baseline="-20833" dirty="0">
                <a:latin typeface="Times New Roman"/>
                <a:cs typeface="Times New Roman"/>
              </a:rPr>
              <a:t>2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105" dirty="0">
                <a:latin typeface="Cambria"/>
                <a:cs typeface="Cambria"/>
              </a:rPr>
              <a:t>v</a:t>
            </a:r>
            <a:r>
              <a:rPr sz="1800" i="1" spc="157" baseline="-20833" dirty="0">
                <a:latin typeface="Cambria"/>
                <a:cs typeface="Cambria"/>
              </a:rPr>
              <a:t>d </a:t>
            </a:r>
            <a:r>
              <a:rPr sz="1800" spc="45" dirty="0">
                <a:latin typeface="Times New Roman"/>
                <a:cs typeface="Times New Roman"/>
              </a:rPr>
              <a:t>/2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6477000" y="5867400"/>
            <a:ext cx="2514600" cy="68580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2145"/>
              </a:lnSpc>
              <a:tabLst>
                <a:tab pos="1237615" algn="l"/>
                <a:tab pos="1619885" algn="l"/>
              </a:tabLst>
            </a:pP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i="1" spc="-22" baseline="-23809" dirty="0">
                <a:latin typeface="Times New Roman"/>
                <a:cs typeface="Times New Roman"/>
              </a:rPr>
              <a:t>o</a:t>
            </a:r>
            <a:r>
              <a:rPr sz="1575" spc="-22" baseline="-23809" dirty="0">
                <a:latin typeface="Times New Roman"/>
                <a:cs typeface="Times New Roman"/>
              </a:rPr>
              <a:t>1 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o 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r>
              <a:rPr sz="1575" spc="-104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i="1" spc="-22" baseline="-23809" dirty="0">
                <a:latin typeface="Times New Roman"/>
                <a:cs typeface="Times New Roman"/>
              </a:rPr>
              <a:t>o</a:t>
            </a:r>
            <a:r>
              <a:rPr sz="1575" spc="-22" baseline="-23809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i="1" spc="5" dirty="0">
                <a:latin typeface="Times New Roman"/>
                <a:cs typeface="Times New Roman"/>
              </a:rPr>
              <a:t>v</a:t>
            </a:r>
            <a:r>
              <a:rPr sz="1575" i="1" spc="7" baseline="-23809" dirty="0">
                <a:latin typeface="Times New Roman"/>
                <a:cs typeface="Times New Roman"/>
              </a:rPr>
              <a:t>o 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80"/>
              </a:spcBef>
            </a:pPr>
            <a:r>
              <a:rPr sz="1800" i="1" spc="-15" dirty="0">
                <a:latin typeface="Times New Roman"/>
                <a:cs typeface="Times New Roman"/>
              </a:rPr>
              <a:t>v</a:t>
            </a:r>
            <a:r>
              <a:rPr sz="1575" spc="-22" baseline="-23809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57915" y="5504941"/>
            <a:ext cx="212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Only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67400" y="6019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04800" y="0"/>
                </a:moveTo>
                <a:lnTo>
                  <a:pt x="3048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04800" y="228600"/>
                </a:lnTo>
                <a:lnTo>
                  <a:pt x="304800" y="304800"/>
                </a:lnTo>
                <a:lnTo>
                  <a:pt x="4572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6019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04800" y="76200"/>
                </a:lnTo>
                <a:lnTo>
                  <a:pt x="304800" y="0"/>
                </a:lnTo>
                <a:lnTo>
                  <a:pt x="457200" y="152400"/>
                </a:lnTo>
                <a:lnTo>
                  <a:pt x="304800" y="30480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B381F-430A-416A-8157-48BF45EB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" y="5257800"/>
            <a:ext cx="5257800" cy="1439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74" y="255523"/>
            <a:ext cx="858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0" algn="l"/>
              </a:tabLst>
            </a:pPr>
            <a:r>
              <a:rPr sz="3600" spc="-20" dirty="0"/>
              <a:t>Differential </a:t>
            </a:r>
            <a:r>
              <a:rPr sz="3600" spc="-5" dirty="0"/>
              <a:t>Amplifier</a:t>
            </a:r>
            <a:r>
              <a:rPr sz="3600" spc="75" dirty="0"/>
              <a:t> </a:t>
            </a:r>
            <a:r>
              <a:rPr sz="3600" dirty="0"/>
              <a:t>–</a:t>
            </a:r>
            <a:r>
              <a:rPr sz="3600" spc="10" dirty="0"/>
              <a:t> </a:t>
            </a:r>
            <a:r>
              <a:rPr sz="3600" spc="-15" dirty="0"/>
              <a:t>Differential	</a:t>
            </a:r>
            <a:r>
              <a:rPr sz="3600" spc="-5" dirty="0"/>
              <a:t>Mode</a:t>
            </a:r>
            <a:r>
              <a:rPr sz="3600" spc="-70"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78036" y="1759226"/>
            <a:ext cx="3398157" cy="2636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5" y="5735573"/>
            <a:ext cx="8675369" cy="92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418" y="5724905"/>
            <a:ext cx="8797288" cy="86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5791200"/>
            <a:ext cx="8458200" cy="7080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2434" marR="92710" indent="-34099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2000" b="1" spc="-5" dirty="0">
                <a:latin typeface="Calibri"/>
                <a:cs typeface="Calibri"/>
              </a:rPr>
              <a:t>Because of the </a:t>
            </a:r>
            <a:r>
              <a:rPr sz="2000" b="1" spc="-20" dirty="0">
                <a:latin typeface="Calibri"/>
                <a:cs typeface="Calibri"/>
              </a:rPr>
              <a:t>symmetry,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differential-mode circuit </a:t>
            </a:r>
            <a:r>
              <a:rPr sz="2000" b="1" spc="-5" dirty="0">
                <a:latin typeface="Calibri"/>
                <a:cs typeface="Calibri"/>
              </a:rPr>
              <a:t>also </a:t>
            </a:r>
            <a:r>
              <a:rPr sz="2000" b="1" spc="-15" dirty="0">
                <a:latin typeface="Calibri"/>
                <a:cs typeface="Calibri"/>
              </a:rPr>
              <a:t>breaks into </a:t>
            </a:r>
            <a:r>
              <a:rPr sz="2000" b="1" spc="-10" dirty="0">
                <a:latin typeface="Calibri"/>
                <a:cs typeface="Calibri"/>
              </a:rPr>
              <a:t>two  identical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half-circuits.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029" y="1749286"/>
            <a:ext cx="3330154" cy="319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5057" y="1028700"/>
            <a:ext cx="4381500" cy="40322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  <a:tabLst>
                <a:tab pos="888365" algn="l"/>
                <a:tab pos="1570990" algn="l"/>
                <a:tab pos="2852420" algn="l"/>
                <a:tab pos="3326129" algn="l"/>
              </a:tabLst>
            </a:pP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00" spc="67" baseline="-25462" dirty="0">
                <a:latin typeface="Times New Roman"/>
                <a:cs typeface="Times New Roman"/>
              </a:rPr>
              <a:t>3 </a:t>
            </a:r>
            <a:r>
              <a:rPr sz="1800" spc="82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0	</a:t>
            </a:r>
            <a:r>
              <a:rPr sz="2100" spc="70" dirty="0">
                <a:latin typeface="Times New Roman"/>
                <a:cs typeface="Times New Roman"/>
              </a:rPr>
              <a:t>and	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00" i="1" spc="67" baseline="-25462" dirty="0">
                <a:latin typeface="Times New Roman"/>
                <a:cs typeface="Times New Roman"/>
              </a:rPr>
              <a:t>o</a:t>
            </a:r>
            <a:r>
              <a:rPr sz="1800" spc="67" baseline="-25462" dirty="0">
                <a:latin typeface="Times New Roman"/>
                <a:cs typeface="Times New Roman"/>
              </a:rPr>
              <a:t>1 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</a:t>
            </a:r>
            <a:r>
              <a:rPr sz="2100" i="1" spc="75" dirty="0">
                <a:latin typeface="Times New Roman"/>
                <a:cs typeface="Times New Roman"/>
              </a:rPr>
              <a:t>v</a:t>
            </a:r>
            <a:r>
              <a:rPr sz="1800" i="1" spc="112" baseline="-25462" dirty="0">
                <a:latin typeface="Times New Roman"/>
                <a:cs typeface="Times New Roman"/>
              </a:rPr>
              <a:t>o</a:t>
            </a:r>
            <a:r>
              <a:rPr sz="1800" i="1" spc="-277" baseline="-25462" dirty="0">
                <a:latin typeface="Times New Roman"/>
                <a:cs typeface="Times New Roman"/>
              </a:rPr>
              <a:t> </a:t>
            </a:r>
            <a:r>
              <a:rPr sz="1800" spc="82" baseline="-25462" dirty="0">
                <a:latin typeface="Times New Roman"/>
                <a:cs typeface="Times New Roman"/>
              </a:rPr>
              <a:t>2	</a:t>
            </a:r>
            <a:r>
              <a:rPr sz="2100" spc="145" dirty="0">
                <a:latin typeface="Symbol"/>
                <a:cs typeface="Symbol"/>
              </a:rPr>
              <a:t></a:t>
            </a:r>
            <a:r>
              <a:rPr sz="2100" spc="145" dirty="0">
                <a:latin typeface="Times New Roman"/>
                <a:cs typeface="Times New Roman"/>
              </a:rPr>
              <a:t>	</a:t>
            </a:r>
            <a:r>
              <a:rPr sz="2100" i="1" spc="75" dirty="0">
                <a:latin typeface="Times New Roman"/>
                <a:cs typeface="Times New Roman"/>
              </a:rPr>
              <a:t>i</a:t>
            </a:r>
            <a:r>
              <a:rPr sz="1800" i="1" spc="112" baseline="-25462" dirty="0">
                <a:latin typeface="Times New Roman"/>
                <a:cs typeface="Times New Roman"/>
              </a:rPr>
              <a:t>d</a:t>
            </a:r>
            <a:r>
              <a:rPr sz="1800" spc="112" baseline="-25462" dirty="0">
                <a:latin typeface="Times New Roman"/>
                <a:cs typeface="Times New Roman"/>
              </a:rPr>
              <a:t>1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i="1" spc="55" dirty="0">
                <a:latin typeface="Times New Roman"/>
                <a:cs typeface="Times New Roman"/>
              </a:rPr>
              <a:t>i</a:t>
            </a:r>
            <a:r>
              <a:rPr sz="1800" i="1" spc="82" baseline="-25462" dirty="0">
                <a:latin typeface="Times New Roman"/>
                <a:cs typeface="Times New Roman"/>
              </a:rPr>
              <a:t>d </a:t>
            </a:r>
            <a:r>
              <a:rPr sz="1800" spc="82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7436" y="3207600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70">
                <a:moveTo>
                  <a:pt x="443344" y="0"/>
                </a:moveTo>
                <a:lnTo>
                  <a:pt x="443344" y="92367"/>
                </a:lnTo>
                <a:lnTo>
                  <a:pt x="0" y="92367"/>
                </a:lnTo>
                <a:lnTo>
                  <a:pt x="0" y="277088"/>
                </a:lnTo>
                <a:lnTo>
                  <a:pt x="443344" y="277088"/>
                </a:lnTo>
                <a:lnTo>
                  <a:pt x="443344" y="369455"/>
                </a:lnTo>
                <a:lnTo>
                  <a:pt x="628078" y="184734"/>
                </a:lnTo>
                <a:lnTo>
                  <a:pt x="44334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7436" y="3207600"/>
            <a:ext cx="628650" cy="369570"/>
          </a:xfrm>
          <a:custGeom>
            <a:avLst/>
            <a:gdLst/>
            <a:ahLst/>
            <a:cxnLst/>
            <a:rect l="l" t="t" r="r" b="b"/>
            <a:pathLst>
              <a:path w="628650" h="369570">
                <a:moveTo>
                  <a:pt x="0" y="92367"/>
                </a:moveTo>
                <a:lnTo>
                  <a:pt x="443344" y="92367"/>
                </a:lnTo>
                <a:lnTo>
                  <a:pt x="443344" y="0"/>
                </a:lnTo>
                <a:lnTo>
                  <a:pt x="628078" y="184734"/>
                </a:lnTo>
                <a:lnTo>
                  <a:pt x="443344" y="369455"/>
                </a:lnTo>
                <a:lnTo>
                  <a:pt x="443344" y="277088"/>
                </a:lnTo>
                <a:lnTo>
                  <a:pt x="0" y="277088"/>
                </a:lnTo>
                <a:lnTo>
                  <a:pt x="0" y="92367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66535" y="3643325"/>
            <a:ext cx="786130" cy="369570"/>
          </a:xfrm>
          <a:prstGeom prst="rect">
            <a:avLst/>
          </a:prstGeom>
          <a:solidFill>
            <a:srgbClr val="00B0F0">
              <a:alpha val="61177"/>
            </a:srgb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3 </a:t>
            </a:r>
            <a:r>
              <a:rPr sz="1800" i="1" spc="135" dirty="0">
                <a:latin typeface="Cambria"/>
                <a:cs typeface="Cambria"/>
              </a:rPr>
              <a:t>=</a:t>
            </a:r>
            <a:r>
              <a:rPr sz="1800" i="1" spc="150" dirty="0">
                <a:latin typeface="Cambria"/>
                <a:cs typeface="Cambria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4874" y="202495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1374" y="2258174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0145" y="206882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28402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6653" y="1992628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35153" y="2016853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8778" y="2033182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9209" y="3596385"/>
            <a:ext cx="786130" cy="369570"/>
          </a:xfrm>
          <a:prstGeom prst="rect">
            <a:avLst/>
          </a:prstGeom>
          <a:solidFill>
            <a:srgbClr val="00B0F0">
              <a:alpha val="61177"/>
            </a:srgb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3 </a:t>
            </a:r>
            <a:r>
              <a:rPr sz="1800" i="1" spc="135" dirty="0">
                <a:latin typeface="Cambria"/>
                <a:cs typeface="Cambria"/>
              </a:rPr>
              <a:t>=</a:t>
            </a:r>
            <a:r>
              <a:rPr sz="1800" i="1" spc="150" dirty="0">
                <a:latin typeface="Cambria"/>
                <a:cs typeface="Cambria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3929" y="4464843"/>
            <a:ext cx="1270" cy="267970"/>
          </a:xfrm>
          <a:custGeom>
            <a:avLst/>
            <a:gdLst/>
            <a:ahLst/>
            <a:cxnLst/>
            <a:rect l="l" t="t" r="r" b="b"/>
            <a:pathLst>
              <a:path w="1269" h="267970">
                <a:moveTo>
                  <a:pt x="0" y="0"/>
                </a:moveTo>
                <a:lnTo>
                  <a:pt x="1231" y="2678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1440" y="4681583"/>
            <a:ext cx="127000" cy="1272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03472" y="4616018"/>
            <a:ext cx="1161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Amplifier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81217" y="525830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4">
                <a:moveTo>
                  <a:pt x="0" y="0"/>
                </a:moveTo>
                <a:lnTo>
                  <a:pt x="674447" y="0"/>
                </a:lnTo>
              </a:path>
            </a:pathLst>
          </a:custGeom>
          <a:ln w="9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7842" y="5258302"/>
            <a:ext cx="678180" cy="0"/>
          </a:xfrm>
          <a:custGeom>
            <a:avLst/>
            <a:gdLst/>
            <a:ahLst/>
            <a:cxnLst/>
            <a:rect l="l" t="t" r="r" b="b"/>
            <a:pathLst>
              <a:path w="678179">
                <a:moveTo>
                  <a:pt x="0" y="0"/>
                </a:moveTo>
                <a:lnTo>
                  <a:pt x="678006" y="0"/>
                </a:lnTo>
              </a:path>
            </a:pathLst>
          </a:custGeom>
          <a:ln w="9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28085" y="5405764"/>
            <a:ext cx="24422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2835" algn="l"/>
              </a:tabLst>
            </a:pPr>
            <a:r>
              <a:rPr sz="1050" i="1" spc="-5" dirty="0">
                <a:latin typeface="Times New Roman"/>
                <a:cs typeface="Times New Roman"/>
              </a:rPr>
              <a:t>d	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0386" y="4986249"/>
            <a:ext cx="27114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o</a:t>
            </a:r>
            <a:r>
              <a:rPr sz="1050" i="1" spc="-2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84175" y="4986249"/>
            <a:ext cx="2565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-15" baseline="13888" dirty="0">
                <a:latin typeface="Times New Roman"/>
                <a:cs typeface="Times New Roman"/>
              </a:rPr>
              <a:t>v</a:t>
            </a:r>
            <a:r>
              <a:rPr sz="1050" i="1" spc="-3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3642" y="5073972"/>
            <a:ext cx="13258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i="1" spc="75" dirty="0">
                <a:latin typeface="Times New Roman"/>
                <a:cs typeface="Times New Roman"/>
              </a:rPr>
              <a:t>g</a:t>
            </a:r>
            <a:r>
              <a:rPr sz="1575" i="1" spc="112" baseline="-23809" dirty="0">
                <a:latin typeface="Times New Roman"/>
                <a:cs typeface="Times New Roman"/>
              </a:rPr>
              <a:t>m </a:t>
            </a:r>
            <a:r>
              <a:rPr sz="1800" spc="-45" dirty="0">
                <a:latin typeface="Times New Roman"/>
                <a:cs typeface="Times New Roman"/>
              </a:rPr>
              <a:t>(</a:t>
            </a:r>
            <a:r>
              <a:rPr sz="1800" i="1" spc="-45" dirty="0">
                <a:latin typeface="Times New Roman"/>
                <a:cs typeface="Times New Roman"/>
              </a:rPr>
              <a:t>r</a:t>
            </a:r>
            <a:r>
              <a:rPr sz="1575" i="1" spc="-67" baseline="-23809" dirty="0">
                <a:latin typeface="Times New Roman"/>
                <a:cs typeface="Times New Roman"/>
              </a:rPr>
              <a:t>o</a:t>
            </a:r>
            <a:r>
              <a:rPr sz="1575" i="1" spc="-165" baseline="-23809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||</a:t>
            </a:r>
            <a:r>
              <a:rPr sz="1800" i="1" spc="40" dirty="0">
                <a:latin typeface="Times New Roman"/>
                <a:cs typeface="Times New Roman"/>
              </a:rPr>
              <a:t>R</a:t>
            </a:r>
            <a:r>
              <a:rPr sz="1575" i="1" spc="60" baseline="-23809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0638" y="5252946"/>
            <a:ext cx="5715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0.5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3536" y="5073972"/>
            <a:ext cx="147764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Symbol"/>
                <a:cs typeface="Symbol"/>
              </a:rPr>
              <a:t></a:t>
            </a:r>
            <a:r>
              <a:rPr sz="1800" i="1" spc="75" dirty="0">
                <a:latin typeface="Times New Roman"/>
                <a:cs typeface="Times New Roman"/>
              </a:rPr>
              <a:t>g</a:t>
            </a:r>
            <a:r>
              <a:rPr sz="1575" i="1" spc="112" baseline="-23809" dirty="0">
                <a:latin typeface="Times New Roman"/>
                <a:cs typeface="Times New Roman"/>
              </a:rPr>
              <a:t>m </a:t>
            </a:r>
            <a:r>
              <a:rPr sz="1800" spc="-45" dirty="0">
                <a:latin typeface="Times New Roman"/>
                <a:cs typeface="Times New Roman"/>
              </a:rPr>
              <a:t>(</a:t>
            </a:r>
            <a:r>
              <a:rPr sz="1800" i="1" spc="-45" dirty="0">
                <a:latin typeface="Times New Roman"/>
                <a:cs typeface="Times New Roman"/>
              </a:rPr>
              <a:t>r</a:t>
            </a:r>
            <a:r>
              <a:rPr sz="1575" i="1" spc="-67" baseline="-23809" dirty="0">
                <a:latin typeface="Times New Roman"/>
                <a:cs typeface="Times New Roman"/>
              </a:rPr>
              <a:t>o </a:t>
            </a:r>
            <a:r>
              <a:rPr sz="1800" spc="40" dirty="0">
                <a:latin typeface="Times New Roman"/>
                <a:cs typeface="Times New Roman"/>
              </a:rPr>
              <a:t>||</a:t>
            </a:r>
            <a:r>
              <a:rPr sz="1800" i="1" spc="40" dirty="0">
                <a:latin typeface="Times New Roman"/>
                <a:cs typeface="Times New Roman"/>
              </a:rPr>
              <a:t>R</a:t>
            </a:r>
            <a:r>
              <a:rPr sz="1575" i="1" spc="60" baseline="-23809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3948" y="5252946"/>
            <a:ext cx="5676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0.5</a:t>
            </a:r>
            <a:r>
              <a:rPr sz="1800" i="1" spc="-15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90584" y="4167806"/>
            <a:ext cx="284480" cy="1270"/>
          </a:xfrm>
          <a:custGeom>
            <a:avLst/>
            <a:gdLst/>
            <a:ahLst/>
            <a:cxnLst/>
            <a:rect l="l" t="t" r="r" b="b"/>
            <a:pathLst>
              <a:path w="284480" h="1270">
                <a:moveTo>
                  <a:pt x="284022" y="125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14387" y="4104523"/>
            <a:ext cx="127635" cy="127000"/>
          </a:xfrm>
          <a:custGeom>
            <a:avLst/>
            <a:gdLst/>
            <a:ahLst/>
            <a:cxnLst/>
            <a:rect l="l" t="t" r="r" b="b"/>
            <a:pathLst>
              <a:path w="127635" h="127000">
                <a:moveTo>
                  <a:pt x="127279" y="0"/>
                </a:moveTo>
                <a:lnTo>
                  <a:pt x="0" y="62953"/>
                </a:lnTo>
                <a:lnTo>
                  <a:pt x="126720" y="127000"/>
                </a:lnTo>
                <a:lnTo>
                  <a:pt x="76200" y="63284"/>
                </a:lnTo>
                <a:lnTo>
                  <a:pt x="12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65024" y="4073292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60677" y="4160923"/>
            <a:ext cx="298450" cy="3810"/>
          </a:xfrm>
          <a:custGeom>
            <a:avLst/>
            <a:gdLst/>
            <a:ahLst/>
            <a:cxnLst/>
            <a:rect l="l" t="t" r="r" b="b"/>
            <a:pathLst>
              <a:path w="298450" h="3810">
                <a:moveTo>
                  <a:pt x="0" y="3682"/>
                </a:moveTo>
                <a:lnTo>
                  <a:pt x="29787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4477" y="4100481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69" h="127000">
                <a:moveTo>
                  <a:pt x="126212" y="0"/>
                </a:moveTo>
                <a:lnTo>
                  <a:pt x="0" y="65062"/>
                </a:lnTo>
                <a:lnTo>
                  <a:pt x="127787" y="126987"/>
                </a:lnTo>
                <a:lnTo>
                  <a:pt x="76200" y="64122"/>
                </a:lnTo>
                <a:lnTo>
                  <a:pt x="126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24374" y="4084785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7303" y="44266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87631" y="2028267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24131" y="2261486"/>
            <a:ext cx="1270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92902" y="2072137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28402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29409" y="1995940"/>
            <a:ext cx="1270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27909" y="2020166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01534" y="2036494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494" y="255523"/>
            <a:ext cx="468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Concept </a:t>
            </a:r>
            <a:r>
              <a:rPr sz="3600" dirty="0"/>
              <a:t>of </a:t>
            </a:r>
            <a:r>
              <a:rPr sz="3600" spc="-5" dirty="0"/>
              <a:t>“Half</a:t>
            </a:r>
            <a:r>
              <a:rPr sz="3600" spc="-60" dirty="0"/>
              <a:t> </a:t>
            </a:r>
            <a:r>
              <a:rPr sz="3600" dirty="0"/>
              <a:t>Circuit”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24212" y="2057400"/>
            <a:ext cx="2767190" cy="268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7801" y="2057400"/>
            <a:ext cx="0" cy="2688590"/>
          </a:xfrm>
          <a:custGeom>
            <a:avLst/>
            <a:gdLst/>
            <a:ahLst/>
            <a:cxnLst/>
            <a:rect l="l" t="t" r="r" b="b"/>
            <a:pathLst>
              <a:path h="2688590">
                <a:moveTo>
                  <a:pt x="0" y="0"/>
                </a:moveTo>
                <a:lnTo>
                  <a:pt x="0" y="2688336"/>
                </a:lnTo>
              </a:path>
            </a:pathLst>
          </a:custGeom>
          <a:ln w="381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1478" y="3243377"/>
            <a:ext cx="149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Common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2717" y="3219832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Differential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3282" y="2529733"/>
            <a:ext cx="715010" cy="594995"/>
          </a:xfrm>
          <a:custGeom>
            <a:avLst/>
            <a:gdLst/>
            <a:ahLst/>
            <a:cxnLst/>
            <a:rect l="l" t="t" r="r" b="b"/>
            <a:pathLst>
              <a:path w="715010" h="594994">
                <a:moveTo>
                  <a:pt x="27813" y="363753"/>
                </a:moveTo>
                <a:lnTo>
                  <a:pt x="0" y="566712"/>
                </a:lnTo>
                <a:lnTo>
                  <a:pt x="202958" y="594525"/>
                </a:lnTo>
                <a:lnTo>
                  <a:pt x="159169" y="536829"/>
                </a:lnTo>
                <a:lnTo>
                  <a:pt x="311215" y="421436"/>
                </a:lnTo>
                <a:lnTo>
                  <a:pt x="71602" y="421436"/>
                </a:lnTo>
                <a:lnTo>
                  <a:pt x="27813" y="363753"/>
                </a:lnTo>
                <a:close/>
              </a:path>
              <a:path w="715010" h="594994">
                <a:moveTo>
                  <a:pt x="626910" y="0"/>
                </a:moveTo>
                <a:lnTo>
                  <a:pt x="71602" y="421436"/>
                </a:lnTo>
                <a:lnTo>
                  <a:pt x="311215" y="421436"/>
                </a:lnTo>
                <a:lnTo>
                  <a:pt x="714476" y="115392"/>
                </a:lnTo>
                <a:lnTo>
                  <a:pt x="62691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3282" y="2529733"/>
            <a:ext cx="715010" cy="594995"/>
          </a:xfrm>
          <a:custGeom>
            <a:avLst/>
            <a:gdLst/>
            <a:ahLst/>
            <a:cxnLst/>
            <a:rect l="l" t="t" r="r" b="b"/>
            <a:pathLst>
              <a:path w="715010" h="594994">
                <a:moveTo>
                  <a:pt x="714476" y="115392"/>
                </a:moveTo>
                <a:lnTo>
                  <a:pt x="159169" y="536829"/>
                </a:lnTo>
                <a:lnTo>
                  <a:pt x="202958" y="594525"/>
                </a:lnTo>
                <a:lnTo>
                  <a:pt x="0" y="566712"/>
                </a:lnTo>
                <a:lnTo>
                  <a:pt x="27813" y="363753"/>
                </a:lnTo>
                <a:lnTo>
                  <a:pt x="71602" y="421436"/>
                </a:lnTo>
                <a:lnTo>
                  <a:pt x="626910" y="0"/>
                </a:lnTo>
                <a:lnTo>
                  <a:pt x="714476" y="115392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6007" y="2535576"/>
            <a:ext cx="737235" cy="572135"/>
          </a:xfrm>
          <a:custGeom>
            <a:avLst/>
            <a:gdLst/>
            <a:ahLst/>
            <a:cxnLst/>
            <a:rect l="l" t="t" r="r" b="b"/>
            <a:pathLst>
              <a:path w="737234" h="572135">
                <a:moveTo>
                  <a:pt x="81559" y="0"/>
                </a:moveTo>
                <a:lnTo>
                  <a:pt x="0" y="119710"/>
                </a:lnTo>
                <a:lnTo>
                  <a:pt x="576135" y="512203"/>
                </a:lnTo>
                <a:lnTo>
                  <a:pt x="535355" y="572058"/>
                </a:lnTo>
                <a:lnTo>
                  <a:pt x="736625" y="533908"/>
                </a:lnTo>
                <a:lnTo>
                  <a:pt x="709811" y="392493"/>
                </a:lnTo>
                <a:lnTo>
                  <a:pt x="657682" y="392493"/>
                </a:lnTo>
                <a:lnTo>
                  <a:pt x="81559" y="0"/>
                </a:lnTo>
                <a:close/>
              </a:path>
              <a:path w="737234" h="572135">
                <a:moveTo>
                  <a:pt x="698461" y="332638"/>
                </a:moveTo>
                <a:lnTo>
                  <a:pt x="657682" y="392493"/>
                </a:lnTo>
                <a:lnTo>
                  <a:pt x="709811" y="392493"/>
                </a:lnTo>
                <a:lnTo>
                  <a:pt x="698461" y="33263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66007" y="2535576"/>
            <a:ext cx="737235" cy="572135"/>
          </a:xfrm>
          <a:custGeom>
            <a:avLst/>
            <a:gdLst/>
            <a:ahLst/>
            <a:cxnLst/>
            <a:rect l="l" t="t" r="r" b="b"/>
            <a:pathLst>
              <a:path w="737234" h="572135">
                <a:moveTo>
                  <a:pt x="81559" y="0"/>
                </a:moveTo>
                <a:lnTo>
                  <a:pt x="657682" y="392493"/>
                </a:lnTo>
                <a:lnTo>
                  <a:pt x="698461" y="332638"/>
                </a:lnTo>
                <a:lnTo>
                  <a:pt x="736625" y="533908"/>
                </a:lnTo>
                <a:lnTo>
                  <a:pt x="535355" y="572058"/>
                </a:lnTo>
                <a:lnTo>
                  <a:pt x="576135" y="512203"/>
                </a:lnTo>
                <a:lnTo>
                  <a:pt x="0" y="119710"/>
                </a:lnTo>
                <a:lnTo>
                  <a:pt x="81559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12" y="3733837"/>
            <a:ext cx="2386571" cy="2740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657600"/>
            <a:ext cx="0" cy="2877185"/>
          </a:xfrm>
          <a:custGeom>
            <a:avLst/>
            <a:gdLst/>
            <a:ahLst/>
            <a:cxnLst/>
            <a:rect l="l" t="t" r="r" b="b"/>
            <a:pathLst>
              <a:path h="2877184">
                <a:moveTo>
                  <a:pt x="0" y="0"/>
                </a:moveTo>
                <a:lnTo>
                  <a:pt x="0" y="2876931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9573" y="3731386"/>
            <a:ext cx="2928173" cy="22596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3756" y="3731341"/>
            <a:ext cx="0" cy="2259965"/>
          </a:xfrm>
          <a:custGeom>
            <a:avLst/>
            <a:gdLst/>
            <a:ahLst/>
            <a:cxnLst/>
            <a:rect l="l" t="t" r="r" b="b"/>
            <a:pathLst>
              <a:path h="2259965">
                <a:moveTo>
                  <a:pt x="0" y="0"/>
                </a:moveTo>
                <a:lnTo>
                  <a:pt x="0" y="2259711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8032" y="885444"/>
            <a:ext cx="7373873" cy="987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3835" y="865631"/>
            <a:ext cx="7385303" cy="933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73429" y="940676"/>
            <a:ext cx="7156450" cy="76962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32434" marR="234950" indent="-34099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433070" algn="l"/>
              </a:tabLst>
            </a:pPr>
            <a:r>
              <a:rPr sz="2200" b="1" spc="-15" dirty="0">
                <a:latin typeface="Calibri"/>
                <a:cs typeface="Calibri"/>
              </a:rPr>
              <a:t>For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symmetric circuit, differential- </a:t>
            </a:r>
            <a:r>
              <a:rPr sz="2200" b="1" spc="-5" dirty="0">
                <a:latin typeface="Calibri"/>
                <a:cs typeface="Calibri"/>
              </a:rPr>
              <a:t>and common-mode  analysis can </a:t>
            </a:r>
            <a:r>
              <a:rPr sz="2200" b="1" dirty="0">
                <a:latin typeface="Calibri"/>
                <a:cs typeface="Calibri"/>
              </a:rPr>
              <a:t>be </a:t>
            </a:r>
            <a:r>
              <a:rPr sz="2200" b="1" spc="-10" dirty="0">
                <a:latin typeface="Calibri"/>
                <a:cs typeface="Calibri"/>
              </a:rPr>
              <a:t>performed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“half-circuits.”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150" y="255523"/>
            <a:ext cx="561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Common-Mode “Half</a:t>
            </a:r>
            <a:r>
              <a:rPr sz="3600" spc="-55" dirty="0"/>
              <a:t> </a:t>
            </a:r>
            <a:r>
              <a:rPr sz="3600" dirty="0"/>
              <a:t>Circuit”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953088" y="1752650"/>
            <a:ext cx="2386494" cy="2740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6291" y="1769165"/>
            <a:ext cx="0" cy="2877185"/>
          </a:xfrm>
          <a:custGeom>
            <a:avLst/>
            <a:gdLst/>
            <a:ahLst/>
            <a:cxnLst/>
            <a:rect l="l" t="t" r="r" b="b"/>
            <a:pathLst>
              <a:path h="2877185">
                <a:moveTo>
                  <a:pt x="0" y="0"/>
                </a:moveTo>
                <a:lnTo>
                  <a:pt x="0" y="2876931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9001" y="179892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5501" y="2032148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30431" y="180470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6931" y="2037920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1308" y="392022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7808" y="4153441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7976" y="3930759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4476" y="4163976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28609" y="3941495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70" algn="l"/>
              </a:tabLst>
            </a:pPr>
            <a:r>
              <a:rPr sz="2400" i="1" spc="142" baseline="1736" dirty="0">
                <a:latin typeface="Cambria"/>
                <a:cs typeface="Cambria"/>
              </a:rPr>
              <a:t>i</a:t>
            </a:r>
            <a:r>
              <a:rPr sz="1575" i="1" spc="150" baseline="-18518" dirty="0">
                <a:latin typeface="Cambria"/>
                <a:cs typeface="Cambria"/>
              </a:rPr>
              <a:t>d	</a:t>
            </a: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1740" y="364036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28402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5545" y="357685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04093" y="33034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1717" y="4829556"/>
            <a:ext cx="7767827" cy="1771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7522" y="4818888"/>
            <a:ext cx="7001255" cy="1703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8200" y="4876800"/>
            <a:ext cx="7550784" cy="15544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latin typeface="Calibri"/>
                <a:cs typeface="Calibri"/>
              </a:rPr>
              <a:t>Common Mode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Half-circuit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10" dirty="0">
                <a:latin typeface="Calibri"/>
                <a:cs typeface="Calibri"/>
              </a:rPr>
              <a:t>Currents </a:t>
            </a:r>
            <a:r>
              <a:rPr sz="2000" spc="-5" dirty="0">
                <a:latin typeface="Calibri"/>
                <a:cs typeface="Calibri"/>
              </a:rPr>
              <a:t>about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equal.</a:t>
            </a:r>
            <a:endParaRPr sz="2000">
              <a:latin typeface="Calibri"/>
              <a:cs typeface="Calibri"/>
            </a:endParaRPr>
          </a:p>
          <a:p>
            <a:pPr marL="436245" indent="-34544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35609" algn="l"/>
                <a:tab pos="436880" algn="l"/>
              </a:tabLst>
            </a:pPr>
            <a:r>
              <a:rPr sz="2000" spc="-20" dirty="0">
                <a:latin typeface="Calibri"/>
                <a:cs typeface="Calibri"/>
              </a:rPr>
              <a:t>Voltages </a:t>
            </a:r>
            <a:r>
              <a:rPr sz="2000" spc="-5" dirty="0">
                <a:latin typeface="Calibri"/>
                <a:cs typeface="Calibri"/>
              </a:rPr>
              <a:t>about 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</a:t>
            </a:r>
            <a:r>
              <a:rPr sz="2000" dirty="0">
                <a:latin typeface="Calibri"/>
                <a:cs typeface="Calibri"/>
              </a:rPr>
              <a:t>(e.g., </a:t>
            </a:r>
            <a:r>
              <a:rPr sz="2000" i="1" spc="70" dirty="0">
                <a:latin typeface="Cambria"/>
                <a:cs typeface="Cambria"/>
              </a:rPr>
              <a:t>v</a:t>
            </a:r>
            <a:r>
              <a:rPr sz="1950" i="1" spc="104" baseline="-21367" dirty="0">
                <a:latin typeface="Cambria"/>
                <a:cs typeface="Cambria"/>
              </a:rPr>
              <a:t>o</a:t>
            </a:r>
            <a:r>
              <a:rPr sz="1950" spc="104" baseline="-21367" dirty="0">
                <a:latin typeface="Times New Roman"/>
                <a:cs typeface="Times New Roman"/>
              </a:rPr>
              <a:t>1 </a:t>
            </a:r>
            <a:r>
              <a:rPr sz="2000" i="1" spc="150" dirty="0">
                <a:latin typeface="Cambria"/>
                <a:cs typeface="Cambria"/>
              </a:rPr>
              <a:t>=</a:t>
            </a:r>
            <a:r>
              <a:rPr sz="2000" i="1" spc="-5" dirty="0">
                <a:latin typeface="Cambria"/>
                <a:cs typeface="Cambria"/>
              </a:rPr>
              <a:t> </a:t>
            </a:r>
            <a:r>
              <a:rPr sz="2000" i="1" spc="40" dirty="0">
                <a:latin typeface="Cambria"/>
                <a:cs typeface="Cambria"/>
              </a:rPr>
              <a:t>v</a:t>
            </a:r>
            <a:r>
              <a:rPr sz="1950" i="1" spc="60" baseline="-21367" dirty="0">
                <a:latin typeface="Cambria"/>
                <a:cs typeface="Cambria"/>
              </a:rPr>
              <a:t>o2</a:t>
            </a:r>
            <a:r>
              <a:rPr sz="2000" spc="4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current crosses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symmetry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2320" y="2645640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37" baseline="13888" dirty="0">
                <a:latin typeface="Times New Roman"/>
                <a:cs typeface="Times New Roman"/>
              </a:rPr>
              <a:t>v</a:t>
            </a:r>
            <a:r>
              <a:rPr sz="1050" i="1" spc="25" dirty="0">
                <a:latin typeface="Times New Roman"/>
                <a:cs typeface="Times New Roman"/>
              </a:rPr>
              <a:t>o</a:t>
            </a:r>
            <a:r>
              <a:rPr sz="1050" spc="25" dirty="0">
                <a:latin typeface="Times New Roman"/>
                <a:cs typeface="Times New Roman"/>
              </a:rPr>
              <a:t>1 </a:t>
            </a:r>
            <a:r>
              <a:rPr sz="2700" spc="89" baseline="13888" dirty="0">
                <a:latin typeface="Symbol"/>
                <a:cs typeface="Symbol"/>
              </a:rPr>
              <a:t></a:t>
            </a:r>
            <a:r>
              <a:rPr sz="2700" spc="89" baseline="13888" dirty="0">
                <a:latin typeface="Times New Roman"/>
                <a:cs typeface="Times New Roman"/>
              </a:rPr>
              <a:t> </a:t>
            </a:r>
            <a:r>
              <a:rPr sz="2700" i="1" spc="52" baseline="13888" dirty="0">
                <a:latin typeface="Times New Roman"/>
                <a:cs typeface="Times New Roman"/>
              </a:rPr>
              <a:t>v</a:t>
            </a:r>
            <a:r>
              <a:rPr sz="1050" i="1" spc="35" dirty="0">
                <a:latin typeface="Times New Roman"/>
                <a:cs typeface="Times New Roman"/>
              </a:rPr>
              <a:t>o</a:t>
            </a:r>
            <a:r>
              <a:rPr sz="1050" i="1" spc="-8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641" y="2779414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59375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6436" y="271591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37516" y="1171830"/>
            <a:ext cx="2131060" cy="91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Common Mode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circuit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95960">
              <a:lnSpc>
                <a:spcPct val="100000"/>
              </a:lnSpc>
              <a:tabLst>
                <a:tab pos="1104265" algn="l"/>
              </a:tabLst>
            </a:pPr>
            <a:r>
              <a:rPr sz="2400" i="1" spc="150" baseline="1736" dirty="0">
                <a:latin typeface="Cambria"/>
                <a:cs typeface="Cambria"/>
              </a:rPr>
              <a:t>i</a:t>
            </a:r>
            <a:r>
              <a:rPr sz="1575" i="1" spc="150" baseline="-18518" dirty="0">
                <a:latin typeface="Cambria"/>
                <a:cs typeface="Cambria"/>
              </a:rPr>
              <a:t>d	</a:t>
            </a:r>
            <a:r>
              <a:rPr sz="1600" i="1" spc="100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 dirty="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61889" y="3549478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60" baseline="13888" dirty="0">
                <a:latin typeface="Times New Roman"/>
                <a:cs typeface="Times New Roman"/>
              </a:rPr>
              <a:t>v</a:t>
            </a:r>
            <a:r>
              <a:rPr sz="1050" i="1" spc="40" dirty="0">
                <a:latin typeface="Times New Roman"/>
                <a:cs typeface="Times New Roman"/>
              </a:rPr>
              <a:t>s</a:t>
            </a:r>
            <a:r>
              <a:rPr sz="1050" spc="40" dirty="0">
                <a:latin typeface="Times New Roman"/>
                <a:cs typeface="Times New Roman"/>
              </a:rPr>
              <a:t>1 </a:t>
            </a:r>
            <a:r>
              <a:rPr sz="2700" spc="89" baseline="13888" dirty="0">
                <a:latin typeface="Symbol"/>
                <a:cs typeface="Symbol"/>
              </a:rPr>
              <a:t></a:t>
            </a:r>
            <a:r>
              <a:rPr sz="2700" spc="89" baseline="13888" dirty="0">
                <a:latin typeface="Times New Roman"/>
                <a:cs typeface="Times New Roman"/>
              </a:rPr>
              <a:t> </a:t>
            </a:r>
            <a:r>
              <a:rPr sz="2700" i="1" spc="75" baseline="13888" dirty="0">
                <a:latin typeface="Times New Roman"/>
                <a:cs typeface="Times New Roman"/>
              </a:rPr>
              <a:t>v</a:t>
            </a:r>
            <a:r>
              <a:rPr sz="1050" i="1" spc="50" dirty="0">
                <a:latin typeface="Times New Roman"/>
                <a:cs typeface="Times New Roman"/>
              </a:rPr>
              <a:t>s</a:t>
            </a:r>
            <a:r>
              <a:rPr sz="1050" i="1" spc="-8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82080" y="3683251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59375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5873" y="361974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0335" y="1743455"/>
            <a:ext cx="2756905" cy="2688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8783" y="1743455"/>
            <a:ext cx="0" cy="2688590"/>
          </a:xfrm>
          <a:custGeom>
            <a:avLst/>
            <a:gdLst/>
            <a:ahLst/>
            <a:cxnLst/>
            <a:rect l="l" t="t" r="r" b="b"/>
            <a:pathLst>
              <a:path h="2688590">
                <a:moveTo>
                  <a:pt x="0" y="0"/>
                </a:moveTo>
                <a:lnTo>
                  <a:pt x="0" y="2688336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028" y="255523"/>
            <a:ext cx="604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Differential-Mode </a:t>
            </a:r>
            <a:r>
              <a:rPr sz="3600" spc="-5" dirty="0"/>
              <a:t>“Half</a:t>
            </a:r>
            <a:r>
              <a:rPr sz="3600" spc="25" dirty="0"/>
              <a:t> </a:t>
            </a:r>
            <a:r>
              <a:rPr sz="3600" dirty="0"/>
              <a:t>Circuit”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20835" y="1848751"/>
            <a:ext cx="2924043" cy="2259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0587" y="1828801"/>
            <a:ext cx="2857546" cy="2739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5625" y="1828801"/>
            <a:ext cx="0" cy="2740025"/>
          </a:xfrm>
          <a:custGeom>
            <a:avLst/>
            <a:gdLst/>
            <a:ahLst/>
            <a:cxnLst/>
            <a:rect l="l" t="t" r="r" b="b"/>
            <a:pathLst>
              <a:path h="2740025">
                <a:moveTo>
                  <a:pt x="0" y="0"/>
                </a:moveTo>
                <a:lnTo>
                  <a:pt x="0" y="2739771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19196" y="1213596"/>
            <a:ext cx="234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Differential </a:t>
            </a:r>
            <a:r>
              <a:rPr sz="1800" b="1" spc="-5" dirty="0">
                <a:latin typeface="Calibri"/>
                <a:cs typeface="Calibri"/>
              </a:rPr>
              <a:t>Mode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circuit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04563" y="377616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28402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8368" y="371265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17" y="4829556"/>
            <a:ext cx="8566404" cy="1771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522" y="4818888"/>
            <a:ext cx="8434576" cy="17038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7200" y="4876800"/>
            <a:ext cx="8348980" cy="15544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Differential </a:t>
            </a:r>
            <a:r>
              <a:rPr sz="2000" b="1" spc="-5" dirty="0">
                <a:latin typeface="Calibri"/>
                <a:cs typeface="Calibri"/>
              </a:rPr>
              <a:t>Mode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Half-circuit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10" dirty="0">
                <a:latin typeface="Calibri"/>
                <a:cs typeface="Calibri"/>
              </a:rPr>
              <a:t>Currents </a:t>
            </a:r>
            <a:r>
              <a:rPr sz="2000" spc="-5" dirty="0">
                <a:latin typeface="Calibri"/>
                <a:cs typeface="Calibri"/>
              </a:rPr>
              <a:t>about 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in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opposite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sign.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20" dirty="0">
                <a:latin typeface="Calibri"/>
                <a:cs typeface="Calibri"/>
              </a:rPr>
              <a:t>Voltages </a:t>
            </a:r>
            <a:r>
              <a:rPr sz="2000" spc="-5" dirty="0">
                <a:latin typeface="Calibri"/>
                <a:cs typeface="Calibri"/>
              </a:rPr>
              <a:t>about 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in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opposite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sign.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25" dirty="0">
                <a:latin typeface="Calibri"/>
                <a:cs typeface="Calibri"/>
              </a:rPr>
              <a:t>Voltage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the summery line 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zero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9722" y="2670188"/>
            <a:ext cx="9283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5" dirty="0">
                <a:latin typeface="Times New Roman"/>
                <a:cs typeface="Times New Roman"/>
              </a:rPr>
              <a:t>v</a:t>
            </a:r>
            <a:r>
              <a:rPr sz="1575" i="1" spc="37" baseline="-23809" dirty="0">
                <a:latin typeface="Times New Roman"/>
                <a:cs typeface="Times New Roman"/>
              </a:rPr>
              <a:t>o</a:t>
            </a:r>
            <a:r>
              <a:rPr sz="1575" spc="37" baseline="-23809" dirty="0">
                <a:latin typeface="Times New Roman"/>
                <a:cs typeface="Times New Roman"/>
              </a:rPr>
              <a:t>1 </a:t>
            </a:r>
            <a:r>
              <a:rPr sz="1800" spc="60" dirty="0">
                <a:latin typeface="Symbol"/>
                <a:cs typeface="Symbol"/>
              </a:rPr>
              <a:t>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i="1" spc="50" dirty="0">
                <a:latin typeface="Times New Roman"/>
                <a:cs typeface="Times New Roman"/>
              </a:rPr>
              <a:t>v</a:t>
            </a:r>
            <a:r>
              <a:rPr sz="1575" i="1" spc="75" baseline="-23809" dirty="0">
                <a:latin typeface="Times New Roman"/>
                <a:cs typeface="Times New Roman"/>
              </a:rPr>
              <a:t>o</a:t>
            </a:r>
            <a:r>
              <a:rPr sz="1575" i="1" spc="-75" baseline="-23809" dirty="0">
                <a:latin typeface="Times New Roman"/>
                <a:cs typeface="Times New Roman"/>
              </a:rPr>
              <a:t> </a:t>
            </a:r>
            <a:r>
              <a:rPr sz="1575" spc="44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74945" y="2869948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59375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8739" y="280644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01544" y="3565538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40" dirty="0">
                <a:latin typeface="Times New Roman"/>
                <a:cs typeface="Times New Roman"/>
              </a:rPr>
              <a:t>v</a:t>
            </a:r>
            <a:r>
              <a:rPr sz="1575" i="1" spc="60" baseline="-23809" dirty="0">
                <a:latin typeface="Times New Roman"/>
                <a:cs typeface="Times New Roman"/>
              </a:rPr>
              <a:t>s</a:t>
            </a:r>
            <a:r>
              <a:rPr sz="1575" spc="60" baseline="-23809" dirty="0">
                <a:latin typeface="Times New Roman"/>
                <a:cs typeface="Times New Roman"/>
              </a:rPr>
              <a:t>1 </a:t>
            </a:r>
            <a:r>
              <a:rPr sz="1800" spc="60" dirty="0">
                <a:latin typeface="Symbol"/>
                <a:cs typeface="Symbol"/>
              </a:rPr>
              <a:t>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Times New Roman"/>
                <a:cs typeface="Times New Roman"/>
              </a:rPr>
              <a:t>v</a:t>
            </a:r>
            <a:r>
              <a:rPr sz="1575" i="1" spc="67" baseline="-23809" dirty="0">
                <a:latin typeface="Times New Roman"/>
                <a:cs typeface="Times New Roman"/>
              </a:rPr>
              <a:t>s </a:t>
            </a:r>
            <a:r>
              <a:rPr sz="1575" spc="44" baseline="-23809" dirty="0">
                <a:latin typeface="Times New Roman"/>
                <a:cs typeface="Times New Roman"/>
              </a:rPr>
              <a:t>2 </a:t>
            </a:r>
            <a:r>
              <a:rPr sz="1800" spc="60" dirty="0">
                <a:latin typeface="Symbol"/>
                <a:cs typeface="Symbol"/>
              </a:rPr>
              <a:t>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55121" y="1853628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1621" y="2086846"/>
            <a:ext cx="126999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6291" y="189749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28402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2799" y="1821300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73369" y="1845525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4090" y="1832038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3611" y="3762400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90111" y="3995618"/>
            <a:ext cx="12700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4782" y="3806268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28402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41290" y="3730072"/>
            <a:ext cx="1270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71860" y="3754297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2582" y="3740809"/>
            <a:ext cx="176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95" dirty="0">
                <a:latin typeface="Cambria"/>
                <a:cs typeface="Cambria"/>
              </a:rPr>
              <a:t>i</a:t>
            </a:r>
            <a:r>
              <a:rPr sz="1575" i="1" spc="150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85014" y="1679713"/>
            <a:ext cx="10160" cy="2428875"/>
          </a:xfrm>
          <a:custGeom>
            <a:avLst/>
            <a:gdLst/>
            <a:ahLst/>
            <a:cxnLst/>
            <a:rect l="l" t="t" r="r" b="b"/>
            <a:pathLst>
              <a:path w="10160" h="2428875">
                <a:moveTo>
                  <a:pt x="9944" y="0"/>
                </a:moveTo>
                <a:lnTo>
                  <a:pt x="0" y="2428671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097" y="255523"/>
            <a:ext cx="520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Constructing “Half</a:t>
            </a:r>
            <a:r>
              <a:rPr sz="3600" spc="-45" dirty="0"/>
              <a:t> </a:t>
            </a:r>
            <a:r>
              <a:rPr sz="3600" spc="-10" dirty="0"/>
              <a:t>Circuits”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3384359" cy="2996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0264" y="1319987"/>
            <a:ext cx="0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0" y="3114395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25" y="1295438"/>
            <a:ext cx="2993363" cy="304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3129" y="1262393"/>
            <a:ext cx="0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0" y="3114395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6517" y="4754118"/>
            <a:ext cx="7360919" cy="1926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607" y="4742688"/>
            <a:ext cx="7415783" cy="1856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0" y="4800600"/>
            <a:ext cx="7143750" cy="1708785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5" dirty="0">
                <a:latin typeface="Calibri"/>
                <a:cs typeface="Calibri"/>
              </a:rPr>
              <a:t> 1:</a:t>
            </a:r>
            <a:endParaRPr sz="2000">
              <a:latin typeface="Calibri"/>
              <a:cs typeface="Calibri"/>
            </a:endParaRPr>
          </a:p>
          <a:p>
            <a:pPr marL="90805" marR="171450">
              <a:lnSpc>
                <a:spcPct val="99700"/>
              </a:lnSpc>
              <a:spcBef>
                <a:spcPts val="625"/>
              </a:spcBef>
            </a:pPr>
            <a:r>
              <a:rPr sz="2000" spc="-5" dirty="0">
                <a:latin typeface="Calibri"/>
                <a:cs typeface="Calibri"/>
              </a:rPr>
              <a:t>Divide </a:t>
            </a:r>
            <a:r>
              <a:rPr sz="2000" b="1" spc="-5" dirty="0">
                <a:latin typeface="Calibri"/>
                <a:cs typeface="Calibri"/>
              </a:rPr>
              <a:t>ALL elements </a:t>
            </a: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dirty="0">
                <a:latin typeface="Calibri"/>
                <a:cs typeface="Calibri"/>
              </a:rPr>
              <a:t>(e.g., </a:t>
            </a:r>
            <a:r>
              <a:rPr sz="2000" i="1" spc="165" dirty="0">
                <a:latin typeface="Cambria"/>
                <a:cs typeface="Cambria"/>
              </a:rPr>
              <a:t>R</a:t>
            </a:r>
            <a:r>
              <a:rPr sz="1950" i="1" spc="247" baseline="-21367" dirty="0">
                <a:latin typeface="Cambria"/>
                <a:cs typeface="Cambria"/>
              </a:rPr>
              <a:t>L</a:t>
            </a:r>
            <a:r>
              <a:rPr sz="2000" spc="165" dirty="0">
                <a:latin typeface="Calibri"/>
                <a:cs typeface="Calibri"/>
              </a:rPr>
              <a:t>) </a:t>
            </a:r>
            <a:r>
              <a:rPr sz="2000" spc="-10" dirty="0">
                <a:latin typeface="Calibri"/>
                <a:cs typeface="Calibri"/>
              </a:rPr>
              <a:t>and/or 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located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0" dirty="0">
                <a:latin typeface="Calibri"/>
                <a:cs typeface="Calibri"/>
              </a:rPr>
              <a:t>(current source)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spc="-15" dirty="0">
                <a:latin typeface="Calibri"/>
                <a:cs typeface="Calibri"/>
              </a:rPr>
              <a:t>we 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symmetric circuit </a:t>
            </a:r>
            <a:r>
              <a:rPr sz="2000" spc="-5" dirty="0">
                <a:latin typeface="Calibri"/>
                <a:cs typeface="Calibri"/>
              </a:rPr>
              <a:t>(only </a:t>
            </a:r>
            <a:r>
              <a:rPr sz="2000" spc="-10" dirty="0">
                <a:latin typeface="Calibri"/>
                <a:cs typeface="Calibri"/>
              </a:rPr>
              <a:t>wires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10" dirty="0">
                <a:latin typeface="Calibri"/>
                <a:cs typeface="Calibri"/>
              </a:rPr>
              <a:t>cross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symmetry  </a:t>
            </a:r>
            <a:r>
              <a:rPr sz="2000" spc="-5" dirty="0">
                <a:latin typeface="Calibri"/>
                <a:cs typeface="Calibri"/>
              </a:rPr>
              <a:t>line, nothing should be </a:t>
            </a:r>
            <a:r>
              <a:rPr sz="2000" spc="-15" dirty="0">
                <a:latin typeface="Calibri"/>
                <a:cs typeface="Calibri"/>
              </a:rPr>
              <a:t>located </a:t>
            </a:r>
            <a:r>
              <a:rPr sz="2000" spc="-5" dirty="0">
                <a:latin typeface="Calibri"/>
                <a:cs typeface="Calibri"/>
              </a:rPr>
              <a:t>on the </a:t>
            </a:r>
            <a:r>
              <a:rPr sz="2000" spc="-10" dirty="0">
                <a:latin typeface="Calibri"/>
                <a:cs typeface="Calibri"/>
              </a:rPr>
              <a:t>symmetry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line!)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3048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609600" y="0"/>
                </a:moveTo>
                <a:lnTo>
                  <a:pt x="6096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609600" y="342900"/>
                </a:lnTo>
                <a:lnTo>
                  <a:pt x="609600" y="457200"/>
                </a:lnTo>
                <a:lnTo>
                  <a:pt x="838200" y="228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0" y="3048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114300"/>
                </a:moveTo>
                <a:lnTo>
                  <a:pt x="609600" y="114300"/>
                </a:lnTo>
                <a:lnTo>
                  <a:pt x="609600" y="0"/>
                </a:lnTo>
                <a:lnTo>
                  <a:pt x="838200" y="228600"/>
                </a:lnTo>
                <a:lnTo>
                  <a:pt x="609600" y="457200"/>
                </a:lnTo>
                <a:lnTo>
                  <a:pt x="6096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049" y="2134489"/>
            <a:ext cx="7343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 marR="5080" indent="-230187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Common-Mode and </a:t>
            </a:r>
            <a:r>
              <a:rPr sz="3600" spc="-15" dirty="0"/>
              <a:t>Differential-Mode  </a:t>
            </a:r>
            <a:r>
              <a:rPr sz="3600" spc="-5" dirty="0"/>
              <a:t>Signals </a:t>
            </a:r>
            <a:r>
              <a:rPr sz="3600" dirty="0"/>
              <a:t>&amp;</a:t>
            </a:r>
            <a:r>
              <a:rPr sz="3600" spc="5" dirty="0"/>
              <a:t> </a:t>
            </a:r>
            <a:r>
              <a:rPr sz="3600" spc="-5" dirty="0"/>
              <a:t>Gain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352800"/>
            <a:ext cx="2659410" cy="271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0" y="3352825"/>
            <a:ext cx="997631" cy="2588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448" y="255523"/>
            <a:ext cx="8313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Constructing “Half </a:t>
            </a:r>
            <a:r>
              <a:rPr sz="3600" dirty="0"/>
              <a:t>Circuit”– Common</a:t>
            </a:r>
            <a:r>
              <a:rPr sz="3600" spc="-40" dirty="0"/>
              <a:t> </a:t>
            </a:r>
            <a:r>
              <a:rPr sz="3600" spc="-5" dirty="0"/>
              <a:t>Mode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640738" y="3212472"/>
            <a:ext cx="0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0" y="3114395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7176" y="1240536"/>
            <a:ext cx="7029449" cy="1772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2980" y="1229868"/>
            <a:ext cx="7065263" cy="17038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3429" y="1287564"/>
            <a:ext cx="6812280" cy="15544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Step </a:t>
            </a:r>
            <a:r>
              <a:rPr sz="2000" b="1" spc="-5" dirty="0">
                <a:latin typeface="Calibri"/>
                <a:cs typeface="Calibri"/>
              </a:rPr>
              <a:t>2: Common Mode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Half-circuit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36245" algn="l"/>
                <a:tab pos="436880" algn="l"/>
                <a:tab pos="5804535" algn="l"/>
              </a:tabLst>
            </a:pPr>
            <a:r>
              <a:rPr sz="2000" spc="-10" dirty="0">
                <a:latin typeface="Calibri"/>
                <a:cs typeface="Calibri"/>
              </a:rPr>
              <a:t>Currents </a:t>
            </a:r>
            <a:r>
              <a:rPr sz="2000" spc="-5" dirty="0">
                <a:latin typeface="Calibri"/>
                <a:cs typeface="Calibri"/>
              </a:rPr>
              <a:t>about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i="1" spc="114" dirty="0">
                <a:latin typeface="Cambria"/>
                <a:cs typeface="Cambria"/>
              </a:rPr>
              <a:t>i</a:t>
            </a:r>
            <a:r>
              <a:rPr sz="1950" i="1" spc="172" baseline="-21367" dirty="0">
                <a:latin typeface="Cambria"/>
                <a:cs typeface="Cambria"/>
              </a:rPr>
              <a:t>d</a:t>
            </a:r>
            <a:r>
              <a:rPr sz="1950" spc="172" baseline="-21367" dirty="0">
                <a:latin typeface="Times New Roman"/>
                <a:cs typeface="Times New Roman"/>
              </a:rPr>
              <a:t>1</a:t>
            </a:r>
            <a:r>
              <a:rPr sz="1950" spc="330" baseline="-21367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=	</a:t>
            </a:r>
            <a:r>
              <a:rPr sz="2000" i="1" spc="55" dirty="0">
                <a:latin typeface="Cambria"/>
                <a:cs typeface="Cambria"/>
              </a:rPr>
              <a:t>i</a:t>
            </a:r>
            <a:r>
              <a:rPr sz="1950" i="1" spc="82" baseline="-21367" dirty="0">
                <a:latin typeface="Cambria"/>
                <a:cs typeface="Cambria"/>
              </a:rPr>
              <a:t>d2</a:t>
            </a:r>
            <a:r>
              <a:rPr sz="2000" spc="5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436245" indent="-34544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20" dirty="0">
                <a:latin typeface="Calibri"/>
                <a:cs typeface="Calibri"/>
              </a:rPr>
              <a:t>Voltages </a:t>
            </a:r>
            <a:r>
              <a:rPr sz="2000" spc="-5" dirty="0">
                <a:latin typeface="Calibri"/>
                <a:cs typeface="Calibri"/>
              </a:rPr>
              <a:t>about 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</a:t>
            </a:r>
            <a:r>
              <a:rPr sz="2000" dirty="0">
                <a:latin typeface="Calibri"/>
                <a:cs typeface="Calibri"/>
              </a:rPr>
              <a:t>(e.g., </a:t>
            </a:r>
            <a:r>
              <a:rPr sz="2000" i="1" spc="70" dirty="0">
                <a:latin typeface="Cambria"/>
                <a:cs typeface="Cambria"/>
              </a:rPr>
              <a:t>v</a:t>
            </a:r>
            <a:r>
              <a:rPr sz="1950" i="1" spc="104" baseline="-21367" dirty="0">
                <a:latin typeface="Cambria"/>
                <a:cs typeface="Cambria"/>
              </a:rPr>
              <a:t>o</a:t>
            </a:r>
            <a:r>
              <a:rPr sz="1950" spc="104" baseline="-21367" dirty="0">
                <a:latin typeface="Times New Roman"/>
                <a:cs typeface="Times New Roman"/>
              </a:rPr>
              <a:t>1 </a:t>
            </a:r>
            <a:r>
              <a:rPr sz="2000" spc="80" dirty="0">
                <a:latin typeface="Times New Roman"/>
                <a:cs typeface="Times New Roman"/>
              </a:rPr>
              <a:t>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Cambria"/>
                <a:cs typeface="Cambria"/>
              </a:rPr>
              <a:t>v</a:t>
            </a:r>
            <a:r>
              <a:rPr sz="1950" i="1" spc="44" baseline="-21367" dirty="0">
                <a:latin typeface="Cambria"/>
                <a:cs typeface="Cambria"/>
              </a:rPr>
              <a:t>o2</a:t>
            </a:r>
            <a:r>
              <a:rPr sz="2000" spc="3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b="1" spc="-5" dirty="0">
                <a:latin typeface="Calibri"/>
                <a:cs typeface="Calibri"/>
              </a:rPr>
              <a:t>No </a:t>
            </a:r>
            <a:r>
              <a:rPr sz="2000" b="1" spc="-10" dirty="0">
                <a:latin typeface="Calibri"/>
                <a:cs typeface="Calibri"/>
              </a:rPr>
              <a:t>current crosses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symmetry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line.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88" y="3352800"/>
            <a:ext cx="2661641" cy="2664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2623" y="3200400"/>
            <a:ext cx="0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0" y="3114395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8714" y="4128382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60" h="299085">
                <a:moveTo>
                  <a:pt x="330454" y="0"/>
                </a:moveTo>
                <a:lnTo>
                  <a:pt x="330454" y="74688"/>
                </a:lnTo>
                <a:lnTo>
                  <a:pt x="0" y="74688"/>
                </a:lnTo>
                <a:lnTo>
                  <a:pt x="0" y="224066"/>
                </a:lnTo>
                <a:lnTo>
                  <a:pt x="330454" y="224066"/>
                </a:lnTo>
                <a:lnTo>
                  <a:pt x="330454" y="298767"/>
                </a:lnTo>
                <a:lnTo>
                  <a:pt x="479831" y="149377"/>
                </a:lnTo>
                <a:lnTo>
                  <a:pt x="33045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8714" y="4128382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60" h="299085">
                <a:moveTo>
                  <a:pt x="0" y="74688"/>
                </a:moveTo>
                <a:lnTo>
                  <a:pt x="330454" y="74688"/>
                </a:lnTo>
                <a:lnTo>
                  <a:pt x="330454" y="0"/>
                </a:lnTo>
                <a:lnTo>
                  <a:pt x="479831" y="149377"/>
                </a:lnTo>
                <a:lnTo>
                  <a:pt x="330454" y="298767"/>
                </a:lnTo>
                <a:lnTo>
                  <a:pt x="330454" y="224066"/>
                </a:lnTo>
                <a:lnTo>
                  <a:pt x="0" y="224066"/>
                </a:lnTo>
                <a:lnTo>
                  <a:pt x="0" y="74688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3445" y="4135926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59" h="299085">
                <a:moveTo>
                  <a:pt x="330454" y="0"/>
                </a:moveTo>
                <a:lnTo>
                  <a:pt x="330454" y="74688"/>
                </a:lnTo>
                <a:lnTo>
                  <a:pt x="0" y="74688"/>
                </a:lnTo>
                <a:lnTo>
                  <a:pt x="0" y="224066"/>
                </a:lnTo>
                <a:lnTo>
                  <a:pt x="330454" y="224066"/>
                </a:lnTo>
                <a:lnTo>
                  <a:pt x="330454" y="298767"/>
                </a:lnTo>
                <a:lnTo>
                  <a:pt x="479831" y="149377"/>
                </a:lnTo>
                <a:lnTo>
                  <a:pt x="33045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3445" y="4135926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59" h="299085">
                <a:moveTo>
                  <a:pt x="0" y="74688"/>
                </a:moveTo>
                <a:lnTo>
                  <a:pt x="330454" y="74688"/>
                </a:lnTo>
                <a:lnTo>
                  <a:pt x="330454" y="0"/>
                </a:lnTo>
                <a:lnTo>
                  <a:pt x="479831" y="149377"/>
                </a:lnTo>
                <a:lnTo>
                  <a:pt x="330454" y="298767"/>
                </a:lnTo>
                <a:lnTo>
                  <a:pt x="330454" y="224066"/>
                </a:lnTo>
                <a:lnTo>
                  <a:pt x="0" y="224066"/>
                </a:lnTo>
                <a:lnTo>
                  <a:pt x="0" y="74688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20000" y="6248400"/>
            <a:ext cx="1241425" cy="393056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45"/>
              </a:spcBef>
            </a:pPr>
            <a:r>
              <a:rPr sz="3150" i="1" spc="60" baseline="14550" dirty="0">
                <a:latin typeface="Times New Roman"/>
                <a:cs typeface="Times New Roman"/>
              </a:rPr>
              <a:t>v</a:t>
            </a:r>
            <a:r>
              <a:rPr sz="1200" i="1" spc="40" dirty="0">
                <a:latin typeface="Times New Roman"/>
                <a:cs typeface="Times New Roman"/>
              </a:rPr>
              <a:t>o</a:t>
            </a:r>
            <a:r>
              <a:rPr sz="1200" spc="40" dirty="0">
                <a:latin typeface="Times New Roman"/>
                <a:cs typeface="Times New Roman"/>
              </a:rPr>
              <a:t>1,</a:t>
            </a:r>
            <a:r>
              <a:rPr sz="1200" i="1" spc="40" dirty="0">
                <a:latin typeface="Times New Roman"/>
                <a:cs typeface="Times New Roman"/>
              </a:rPr>
              <a:t>c </a:t>
            </a:r>
            <a:r>
              <a:rPr sz="3150" spc="127" baseline="14550" dirty="0">
                <a:latin typeface="Symbol"/>
                <a:cs typeface="Symbol"/>
              </a:rPr>
              <a:t></a:t>
            </a:r>
            <a:r>
              <a:rPr sz="3150" spc="-359" baseline="14550" dirty="0">
                <a:latin typeface="Times New Roman"/>
                <a:cs typeface="Times New Roman"/>
              </a:rPr>
              <a:t> </a:t>
            </a:r>
            <a:r>
              <a:rPr sz="3150" i="1" spc="82" baseline="14550" dirty="0">
                <a:latin typeface="Times New Roman"/>
                <a:cs typeface="Times New Roman"/>
              </a:rPr>
              <a:t>v</a:t>
            </a:r>
            <a:r>
              <a:rPr sz="1200" i="1" spc="55" dirty="0">
                <a:latin typeface="Times New Roman"/>
                <a:cs typeface="Times New Roman"/>
              </a:rPr>
              <a:t>o</a:t>
            </a:r>
            <a:r>
              <a:rPr sz="1200" spc="70" dirty="0">
                <a:latin typeface="Times New Roman"/>
                <a:cs typeface="Times New Roman"/>
              </a:rPr>
              <a:t>2,</a:t>
            </a:r>
            <a:r>
              <a:rPr sz="1200" i="1" spc="70" dirty="0">
                <a:latin typeface="Times New Roman"/>
                <a:cs typeface="Times New Roman"/>
              </a:rPr>
              <a:t>c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72681" y="414725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02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6486" y="408375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35036" y="381033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429000"/>
            <a:ext cx="2659410" cy="271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63" y="3429000"/>
            <a:ext cx="3059518" cy="2710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9357" y="3429000"/>
            <a:ext cx="1625163" cy="1918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326" y="255523"/>
            <a:ext cx="874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Constructing “Half </a:t>
            </a:r>
            <a:r>
              <a:rPr sz="3600" dirty="0"/>
              <a:t>Circuit”– </a:t>
            </a:r>
            <a:r>
              <a:rPr sz="3600" spc="-15" dirty="0"/>
              <a:t>Differential</a:t>
            </a:r>
            <a:r>
              <a:rPr sz="3600" spc="-10" dirty="0"/>
              <a:t> </a:t>
            </a:r>
            <a:r>
              <a:rPr sz="3600" spc="-5" dirty="0"/>
              <a:t>Mode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640738" y="3212472"/>
            <a:ext cx="0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0" y="3114395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785" y="1215390"/>
            <a:ext cx="8924543" cy="1772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1204721"/>
            <a:ext cx="8994647" cy="1703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544" y="1262176"/>
            <a:ext cx="8707120" cy="15544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libri"/>
                <a:cs typeface="Calibri"/>
              </a:rPr>
              <a:t>Step </a:t>
            </a:r>
            <a:r>
              <a:rPr sz="2000" b="1" spc="-5" dirty="0">
                <a:latin typeface="Calibri"/>
                <a:cs typeface="Calibri"/>
              </a:rPr>
              <a:t>3: </a:t>
            </a:r>
            <a:r>
              <a:rPr sz="2000" b="1" spc="-10" dirty="0">
                <a:latin typeface="Calibri"/>
                <a:cs typeface="Calibri"/>
              </a:rPr>
              <a:t>Differential </a:t>
            </a:r>
            <a:r>
              <a:rPr sz="2000" b="1" spc="-5" dirty="0">
                <a:latin typeface="Calibri"/>
                <a:cs typeface="Calibri"/>
              </a:rPr>
              <a:t>Mode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Half-Circuit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10" dirty="0">
                <a:latin typeface="Calibri"/>
                <a:cs typeface="Calibri"/>
              </a:rPr>
              <a:t>Currents </a:t>
            </a:r>
            <a:r>
              <a:rPr sz="2000" spc="-5" dirty="0">
                <a:latin typeface="Calibri"/>
                <a:cs typeface="Calibri"/>
              </a:rPr>
              <a:t>about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but </a:t>
            </a:r>
            <a:r>
              <a:rPr sz="2000" spc="-10" dirty="0">
                <a:latin typeface="Calibri"/>
                <a:cs typeface="Calibri"/>
              </a:rPr>
              <a:t>opposite </a:t>
            </a:r>
            <a:r>
              <a:rPr sz="2000" spc="-5" dirty="0">
                <a:latin typeface="Calibri"/>
                <a:cs typeface="Calibri"/>
              </a:rPr>
              <a:t>sign </a:t>
            </a:r>
            <a:r>
              <a:rPr sz="2000" dirty="0">
                <a:latin typeface="Calibri"/>
                <a:cs typeface="Calibri"/>
              </a:rPr>
              <a:t>(e.g., </a:t>
            </a:r>
            <a:r>
              <a:rPr sz="2000" i="1" spc="114" dirty="0">
                <a:latin typeface="Cambria"/>
                <a:cs typeface="Cambria"/>
              </a:rPr>
              <a:t>i</a:t>
            </a:r>
            <a:r>
              <a:rPr sz="1950" i="1" spc="172" baseline="-21367" dirty="0">
                <a:latin typeface="Cambria"/>
                <a:cs typeface="Cambria"/>
              </a:rPr>
              <a:t>d</a:t>
            </a:r>
            <a:r>
              <a:rPr sz="1950" spc="172" baseline="-21367" dirty="0">
                <a:latin typeface="Times New Roman"/>
                <a:cs typeface="Times New Roman"/>
              </a:rPr>
              <a:t>1 </a:t>
            </a:r>
            <a:r>
              <a:rPr sz="2000" spc="80" dirty="0">
                <a:latin typeface="Times New Roman"/>
                <a:cs typeface="Times New Roman"/>
              </a:rPr>
              <a:t>= </a:t>
            </a:r>
            <a:r>
              <a:rPr sz="2100" i="1" spc="-60" dirty="0">
                <a:latin typeface="Symbol"/>
                <a:cs typeface="Symbol"/>
              </a:rPr>
              <a:t>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000" i="1" spc="75" dirty="0">
                <a:latin typeface="Cambria"/>
                <a:cs typeface="Cambria"/>
              </a:rPr>
              <a:t>i</a:t>
            </a:r>
            <a:r>
              <a:rPr sz="1950" i="1" spc="112" baseline="-21367" dirty="0">
                <a:latin typeface="Cambria"/>
                <a:cs typeface="Cambria"/>
              </a:rPr>
              <a:t>d2</a:t>
            </a:r>
            <a:r>
              <a:rPr sz="2000" spc="7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spc="-20" dirty="0">
                <a:latin typeface="Calibri"/>
                <a:cs typeface="Calibri"/>
              </a:rPr>
              <a:t>Voltages </a:t>
            </a:r>
            <a:r>
              <a:rPr sz="2000" spc="-5" dirty="0">
                <a:latin typeface="Calibri"/>
                <a:cs typeface="Calibri"/>
              </a:rPr>
              <a:t>about the </a:t>
            </a:r>
            <a:r>
              <a:rPr sz="2000" spc="-10" dirty="0">
                <a:latin typeface="Calibri"/>
                <a:cs typeface="Calibri"/>
              </a:rPr>
              <a:t>symmetry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equal but </a:t>
            </a:r>
            <a:r>
              <a:rPr sz="2000" spc="-10" dirty="0">
                <a:latin typeface="Calibri"/>
                <a:cs typeface="Calibri"/>
              </a:rPr>
              <a:t>opposite </a:t>
            </a:r>
            <a:r>
              <a:rPr sz="2000" spc="-5" dirty="0">
                <a:latin typeface="Calibri"/>
                <a:cs typeface="Calibri"/>
              </a:rPr>
              <a:t>sign </a:t>
            </a:r>
            <a:r>
              <a:rPr sz="2000" dirty="0">
                <a:latin typeface="Calibri"/>
                <a:cs typeface="Calibri"/>
              </a:rPr>
              <a:t>(e.g., </a:t>
            </a:r>
            <a:r>
              <a:rPr sz="2000" i="1" spc="70" dirty="0">
                <a:latin typeface="Cambria"/>
                <a:cs typeface="Cambria"/>
              </a:rPr>
              <a:t>v</a:t>
            </a:r>
            <a:r>
              <a:rPr sz="1950" i="1" spc="104" baseline="-21367" dirty="0">
                <a:latin typeface="Cambria"/>
                <a:cs typeface="Cambria"/>
              </a:rPr>
              <a:t>o</a:t>
            </a:r>
            <a:r>
              <a:rPr sz="1950" spc="104" baseline="-21367" dirty="0">
                <a:latin typeface="Times New Roman"/>
                <a:cs typeface="Times New Roman"/>
              </a:rPr>
              <a:t>1 </a:t>
            </a:r>
            <a:r>
              <a:rPr sz="2000" spc="80" dirty="0">
                <a:latin typeface="Times New Roman"/>
                <a:cs typeface="Times New Roman"/>
              </a:rPr>
              <a:t>= </a:t>
            </a:r>
            <a:r>
              <a:rPr sz="2100" i="1" spc="-60" dirty="0">
                <a:latin typeface="Symbol"/>
                <a:cs typeface="Symbol"/>
              </a:rPr>
              <a:t>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Cambria"/>
                <a:cs typeface="Cambria"/>
              </a:rPr>
              <a:t>v</a:t>
            </a:r>
            <a:r>
              <a:rPr sz="1950" i="1" spc="60" baseline="-21367" dirty="0">
                <a:latin typeface="Cambria"/>
                <a:cs typeface="Cambria"/>
              </a:rPr>
              <a:t>o2</a:t>
            </a:r>
            <a:r>
              <a:rPr sz="2000" spc="4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36245" algn="l"/>
                <a:tab pos="436880" algn="l"/>
              </a:tabLst>
            </a:pPr>
            <a:r>
              <a:rPr sz="2000" b="1" spc="-25" dirty="0">
                <a:latin typeface="Calibri"/>
                <a:cs typeface="Calibri"/>
              </a:rPr>
              <a:t>Voltage </a:t>
            </a:r>
            <a:r>
              <a:rPr sz="2000" b="1" spc="-5" dirty="0">
                <a:latin typeface="Calibri"/>
                <a:cs typeface="Calibri"/>
              </a:rPr>
              <a:t>on the </a:t>
            </a:r>
            <a:r>
              <a:rPr sz="2000" b="1" spc="-10" dirty="0">
                <a:latin typeface="Calibri"/>
                <a:cs typeface="Calibri"/>
              </a:rPr>
              <a:t>symmetry </a:t>
            </a:r>
            <a:r>
              <a:rPr sz="2000" b="1" spc="-5" dirty="0">
                <a:latin typeface="Calibri"/>
                <a:cs typeface="Calibri"/>
              </a:rPr>
              <a:t>line is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zero.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7800" y="3276600"/>
            <a:ext cx="0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0" y="3114395"/>
                </a:lnTo>
              </a:path>
            </a:pathLst>
          </a:custGeom>
          <a:ln w="381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4393" y="4155542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60" h="299085">
                <a:moveTo>
                  <a:pt x="330454" y="0"/>
                </a:moveTo>
                <a:lnTo>
                  <a:pt x="330454" y="74688"/>
                </a:lnTo>
                <a:lnTo>
                  <a:pt x="0" y="74688"/>
                </a:lnTo>
                <a:lnTo>
                  <a:pt x="0" y="224066"/>
                </a:lnTo>
                <a:lnTo>
                  <a:pt x="330454" y="224066"/>
                </a:lnTo>
                <a:lnTo>
                  <a:pt x="330454" y="298767"/>
                </a:lnTo>
                <a:lnTo>
                  <a:pt x="479831" y="149377"/>
                </a:lnTo>
                <a:lnTo>
                  <a:pt x="33045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4393" y="4155542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60" h="299085">
                <a:moveTo>
                  <a:pt x="0" y="74688"/>
                </a:moveTo>
                <a:lnTo>
                  <a:pt x="330454" y="74688"/>
                </a:lnTo>
                <a:lnTo>
                  <a:pt x="330454" y="0"/>
                </a:lnTo>
                <a:lnTo>
                  <a:pt x="479831" y="149377"/>
                </a:lnTo>
                <a:lnTo>
                  <a:pt x="330454" y="298767"/>
                </a:lnTo>
                <a:lnTo>
                  <a:pt x="330454" y="224066"/>
                </a:lnTo>
                <a:lnTo>
                  <a:pt x="0" y="224066"/>
                </a:lnTo>
                <a:lnTo>
                  <a:pt x="0" y="74688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9003" y="4144979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59" h="299085">
                <a:moveTo>
                  <a:pt x="330454" y="0"/>
                </a:moveTo>
                <a:lnTo>
                  <a:pt x="330454" y="74688"/>
                </a:lnTo>
                <a:lnTo>
                  <a:pt x="0" y="74688"/>
                </a:lnTo>
                <a:lnTo>
                  <a:pt x="0" y="224066"/>
                </a:lnTo>
                <a:lnTo>
                  <a:pt x="330454" y="224066"/>
                </a:lnTo>
                <a:lnTo>
                  <a:pt x="330454" y="298767"/>
                </a:lnTo>
                <a:lnTo>
                  <a:pt x="479831" y="149377"/>
                </a:lnTo>
                <a:lnTo>
                  <a:pt x="33045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9003" y="4144979"/>
            <a:ext cx="480059" cy="299085"/>
          </a:xfrm>
          <a:custGeom>
            <a:avLst/>
            <a:gdLst/>
            <a:ahLst/>
            <a:cxnLst/>
            <a:rect l="l" t="t" r="r" b="b"/>
            <a:pathLst>
              <a:path w="480059" h="299085">
                <a:moveTo>
                  <a:pt x="0" y="74688"/>
                </a:moveTo>
                <a:lnTo>
                  <a:pt x="330454" y="74688"/>
                </a:lnTo>
                <a:lnTo>
                  <a:pt x="330454" y="0"/>
                </a:lnTo>
                <a:lnTo>
                  <a:pt x="479831" y="149377"/>
                </a:lnTo>
                <a:lnTo>
                  <a:pt x="330454" y="298767"/>
                </a:lnTo>
                <a:lnTo>
                  <a:pt x="330454" y="224066"/>
                </a:lnTo>
                <a:lnTo>
                  <a:pt x="0" y="224066"/>
                </a:lnTo>
                <a:lnTo>
                  <a:pt x="0" y="74688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67587" y="5875337"/>
            <a:ext cx="1465580" cy="42418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3150" i="1" spc="60" baseline="14550" dirty="0">
                <a:latin typeface="Times New Roman"/>
                <a:cs typeface="Times New Roman"/>
              </a:rPr>
              <a:t>v</a:t>
            </a:r>
            <a:r>
              <a:rPr sz="1200" i="1" spc="40" dirty="0">
                <a:latin typeface="Times New Roman"/>
                <a:cs typeface="Times New Roman"/>
              </a:rPr>
              <a:t>o</a:t>
            </a:r>
            <a:r>
              <a:rPr sz="1200" spc="40" dirty="0">
                <a:latin typeface="Times New Roman"/>
                <a:cs typeface="Times New Roman"/>
              </a:rPr>
              <a:t>1,</a:t>
            </a:r>
            <a:r>
              <a:rPr sz="1200" i="1" spc="40" dirty="0">
                <a:latin typeface="Times New Roman"/>
                <a:cs typeface="Times New Roman"/>
              </a:rPr>
              <a:t>d </a:t>
            </a:r>
            <a:r>
              <a:rPr sz="3150" spc="104" baseline="14550" dirty="0">
                <a:latin typeface="Symbol"/>
                <a:cs typeface="Symbol"/>
              </a:rPr>
              <a:t></a:t>
            </a:r>
            <a:r>
              <a:rPr sz="3150" spc="104" baseline="14550" dirty="0">
                <a:latin typeface="Times New Roman"/>
                <a:cs typeface="Times New Roman"/>
              </a:rPr>
              <a:t> </a:t>
            </a:r>
            <a:r>
              <a:rPr sz="3150" spc="97" baseline="14550" dirty="0">
                <a:latin typeface="Symbol"/>
                <a:cs typeface="Symbol"/>
              </a:rPr>
              <a:t></a:t>
            </a:r>
            <a:r>
              <a:rPr sz="3150" i="1" spc="97" baseline="14550" dirty="0">
                <a:latin typeface="Times New Roman"/>
                <a:cs typeface="Times New Roman"/>
              </a:rPr>
              <a:t>v</a:t>
            </a:r>
            <a:r>
              <a:rPr sz="1200" i="1" spc="65" dirty="0">
                <a:latin typeface="Times New Roman"/>
                <a:cs typeface="Times New Roman"/>
              </a:rPr>
              <a:t>o</a:t>
            </a:r>
            <a:r>
              <a:rPr sz="1200" i="1" spc="-12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2,</a:t>
            </a:r>
            <a:r>
              <a:rPr sz="1200" i="1" spc="7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238" y="0"/>
            <a:ext cx="7504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4145" marR="5080" indent="-2672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“Half-Circuit” </a:t>
            </a:r>
            <a:r>
              <a:rPr sz="3600" spc="-15" dirty="0"/>
              <a:t>works </a:t>
            </a:r>
            <a:r>
              <a:rPr sz="3600" spc="-5" dirty="0"/>
              <a:t>only if </a:t>
            </a:r>
            <a:r>
              <a:rPr sz="3600" dirty="0"/>
              <a:t>the </a:t>
            </a:r>
            <a:r>
              <a:rPr sz="3600" spc="-15" dirty="0"/>
              <a:t>circuit </a:t>
            </a:r>
            <a:r>
              <a:rPr sz="3600" spc="-5" dirty="0"/>
              <a:t>is  </a:t>
            </a:r>
            <a:r>
              <a:rPr sz="3600" u="heavy" spc="-15" dirty="0">
                <a:uFill>
                  <a:solidFill>
                    <a:srgbClr val="000000"/>
                  </a:solidFill>
                </a:uFill>
              </a:rPr>
              <a:t>symmetric!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2816" y="1575815"/>
            <a:ext cx="8345423" cy="2173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19" y="1556765"/>
            <a:ext cx="8468104" cy="2036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600200"/>
            <a:ext cx="8153400" cy="1981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36245" indent="-34480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436880" algn="l"/>
              </a:tabLst>
            </a:pPr>
            <a:r>
              <a:rPr sz="2200" dirty="0">
                <a:latin typeface="Calibri"/>
                <a:cs typeface="Calibri"/>
              </a:rPr>
              <a:t>Half </a:t>
            </a:r>
            <a:r>
              <a:rPr sz="2200" spc="-10" dirty="0">
                <a:latin typeface="Calibri"/>
                <a:cs typeface="Calibri"/>
              </a:rPr>
              <a:t>circuits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common-mode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differential </a:t>
            </a:r>
            <a:r>
              <a:rPr sz="2200" spc="-5" dirty="0">
                <a:latin typeface="Calibri"/>
                <a:cs typeface="Calibri"/>
              </a:rPr>
              <a:t>mode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different.</a:t>
            </a:r>
            <a:endParaRPr sz="22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436880" algn="l"/>
              </a:tabLst>
            </a:pPr>
            <a:r>
              <a:rPr sz="2200" dirty="0">
                <a:latin typeface="Calibri"/>
                <a:cs typeface="Calibri"/>
              </a:rPr>
              <a:t>Bias </a:t>
            </a:r>
            <a:r>
              <a:rPr sz="2200" spc="-10" dirty="0">
                <a:latin typeface="Calibri"/>
                <a:cs typeface="Calibri"/>
              </a:rPr>
              <a:t>circuit </a:t>
            </a:r>
            <a:r>
              <a:rPr sz="2200" spc="-5" dirty="0">
                <a:latin typeface="Calibri"/>
                <a:cs typeface="Calibri"/>
              </a:rPr>
              <a:t>is similar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Half </a:t>
            </a:r>
            <a:r>
              <a:rPr sz="2200" spc="-10" dirty="0">
                <a:latin typeface="Calibri"/>
                <a:cs typeface="Calibri"/>
              </a:rPr>
              <a:t>circuit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common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mode.</a:t>
            </a:r>
            <a:endParaRPr sz="2200">
              <a:latin typeface="Calibri"/>
              <a:cs typeface="Calibri"/>
            </a:endParaRPr>
          </a:p>
          <a:p>
            <a:pPr marL="436245" marR="862965" indent="-34480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436880" algn="l"/>
              </a:tabLst>
            </a:pPr>
            <a:r>
              <a:rPr sz="220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5" dirty="0">
                <a:latin typeface="Calibri"/>
                <a:cs typeface="Calibri"/>
              </a:rPr>
              <a:t>difference </a:t>
            </a:r>
            <a:r>
              <a:rPr sz="2200" spc="-10" dirty="0">
                <a:latin typeface="Calibri"/>
                <a:cs typeface="Calibri"/>
              </a:rPr>
              <a:t>amplifiers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symmetric. </a:t>
            </a:r>
            <a:r>
              <a:rPr sz="2200" spc="-5" dirty="0">
                <a:latin typeface="Calibri"/>
                <a:cs typeface="Calibri"/>
              </a:rPr>
              <a:t>Look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load  </a:t>
            </a:r>
            <a:r>
              <a:rPr sz="2200" spc="-10" dirty="0">
                <a:latin typeface="Calibri"/>
                <a:cs typeface="Calibri"/>
              </a:rPr>
              <a:t>carefully!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816" y="4242815"/>
            <a:ext cx="8345423" cy="1868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19" y="4223765"/>
            <a:ext cx="8293607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00" y="4267200"/>
            <a:ext cx="8153400" cy="1555298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36245" marR="313055" indent="-344805">
              <a:lnSpc>
                <a:spcPct val="100899"/>
              </a:lnSpc>
              <a:spcBef>
                <a:spcPts val="195"/>
              </a:spcBef>
              <a:buFont typeface="Wingdings"/>
              <a:buChar char=""/>
              <a:tabLst>
                <a:tab pos="4368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can still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half </a:t>
            </a:r>
            <a:r>
              <a:rPr sz="2200" spc="-10" dirty="0">
                <a:latin typeface="Calibri"/>
                <a:cs typeface="Calibri"/>
              </a:rPr>
              <a:t>circuit </a:t>
            </a:r>
            <a:r>
              <a:rPr sz="2200" spc="-5" dirty="0">
                <a:latin typeface="Calibri"/>
                <a:cs typeface="Calibri"/>
              </a:rPr>
              <a:t>concept 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deviation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prefect 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symmetry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small (i.e., if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transistor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i="1" spc="265" dirty="0">
                <a:latin typeface="Cambria"/>
                <a:cs typeface="Cambria"/>
              </a:rPr>
              <a:t>R</a:t>
            </a:r>
            <a:r>
              <a:rPr sz="2175" i="1" spc="397" baseline="-21072" dirty="0">
                <a:latin typeface="Cambria"/>
                <a:cs typeface="Cambria"/>
              </a:rPr>
              <a:t>D </a:t>
            </a:r>
            <a:r>
              <a:rPr sz="2200" dirty="0">
                <a:latin typeface="Calibri"/>
                <a:cs typeface="Calibri"/>
              </a:rPr>
              <a:t>and the other</a:t>
            </a:r>
            <a:r>
              <a:rPr sz="2200" spc="-190" dirty="0">
                <a:latin typeface="Calibri"/>
                <a:cs typeface="Calibri"/>
              </a:rPr>
              <a:t> </a:t>
            </a:r>
            <a:r>
              <a:rPr sz="2200" i="1" spc="265" dirty="0">
                <a:latin typeface="Cambria"/>
                <a:cs typeface="Cambria"/>
              </a:rPr>
              <a:t>R</a:t>
            </a:r>
            <a:r>
              <a:rPr sz="2175" i="1" spc="397" baseline="-21072" dirty="0">
                <a:latin typeface="Cambria"/>
                <a:cs typeface="Cambria"/>
              </a:rPr>
              <a:t>D</a:t>
            </a:r>
            <a:endParaRPr sz="2175" baseline="-21072" dirty="0">
              <a:latin typeface="Cambria"/>
              <a:cs typeface="Cambria"/>
            </a:endParaRPr>
          </a:p>
          <a:p>
            <a:pPr marL="436245">
              <a:lnSpc>
                <a:spcPct val="100000"/>
              </a:lnSpc>
              <a:spcBef>
                <a:spcPts val="75"/>
              </a:spcBef>
            </a:pPr>
            <a:r>
              <a:rPr sz="2200" i="1" spc="170" dirty="0">
                <a:latin typeface="Cambria"/>
                <a:cs typeface="Cambria"/>
              </a:rPr>
              <a:t>+ </a:t>
            </a:r>
            <a:r>
              <a:rPr sz="2800" spc="175" dirty="0">
                <a:latin typeface="Symbol"/>
                <a:cs typeface="Symbol"/>
              </a:rPr>
              <a:t></a:t>
            </a:r>
            <a:r>
              <a:rPr sz="2200" i="1" spc="175" dirty="0">
                <a:latin typeface="Cambria"/>
                <a:cs typeface="Cambria"/>
              </a:rPr>
              <a:t>R</a:t>
            </a:r>
            <a:r>
              <a:rPr sz="2175" i="1" spc="262" baseline="-21072" dirty="0">
                <a:latin typeface="Cambria"/>
                <a:cs typeface="Cambria"/>
              </a:rPr>
              <a:t>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175" dirty="0">
                <a:latin typeface="Symbol"/>
                <a:cs typeface="Symbol"/>
              </a:rPr>
              <a:t></a:t>
            </a:r>
            <a:r>
              <a:rPr sz="2200" i="1" spc="175" dirty="0">
                <a:latin typeface="Cambria"/>
                <a:cs typeface="Cambria"/>
              </a:rPr>
              <a:t>R</a:t>
            </a:r>
            <a:r>
              <a:rPr sz="2175" i="1" spc="262" baseline="-21072" dirty="0">
                <a:latin typeface="Cambria"/>
                <a:cs typeface="Cambria"/>
              </a:rPr>
              <a:t>D </a:t>
            </a:r>
            <a:r>
              <a:rPr sz="2200" spc="90" dirty="0">
                <a:latin typeface="Times New Roman"/>
                <a:cs typeface="Times New Roman"/>
              </a:rPr>
              <a:t>&lt;&lt;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i="1" spc="130" dirty="0">
                <a:latin typeface="Cambria"/>
                <a:cs typeface="Cambria"/>
              </a:rPr>
              <a:t>R</a:t>
            </a:r>
            <a:r>
              <a:rPr sz="2175" i="1" spc="195" baseline="-21072" dirty="0">
                <a:latin typeface="Cambria"/>
                <a:cs typeface="Cambria"/>
              </a:rPr>
              <a:t>D</a:t>
            </a:r>
            <a:r>
              <a:rPr sz="2200" spc="130" dirty="0"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500"/>
              </a:spcBef>
            </a:pPr>
            <a:r>
              <a:rPr sz="2200" dirty="0">
                <a:latin typeface="Courier New"/>
                <a:cs typeface="Courier New"/>
              </a:rPr>
              <a:t>o </a:t>
            </a:r>
            <a:r>
              <a:rPr sz="2200" spc="-35" dirty="0">
                <a:latin typeface="Calibri"/>
                <a:cs typeface="Calibri"/>
              </a:rPr>
              <a:t>However,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solve </a:t>
            </a:r>
            <a:r>
              <a:rPr sz="2200" spc="-15" dirty="0">
                <a:latin typeface="Calibri"/>
                <a:cs typeface="Calibri"/>
              </a:rPr>
              <a:t>BOTH </a:t>
            </a:r>
            <a:r>
              <a:rPr sz="2200" spc="-10" dirty="0">
                <a:latin typeface="Calibri"/>
                <a:cs typeface="Calibri"/>
              </a:rPr>
              <a:t>half-circuits 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614" y="2290064"/>
            <a:ext cx="770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Why </a:t>
            </a:r>
            <a:r>
              <a:rPr sz="3600" spc="-20" dirty="0"/>
              <a:t>are </a:t>
            </a:r>
            <a:r>
              <a:rPr sz="3600" spc="-15" dirty="0"/>
              <a:t>Differential </a:t>
            </a:r>
            <a:r>
              <a:rPr sz="3600" spc="-10" dirty="0"/>
              <a:t>Amplifiers</a:t>
            </a:r>
            <a:r>
              <a:rPr sz="3600" spc="25" dirty="0"/>
              <a:t> </a:t>
            </a:r>
            <a:r>
              <a:rPr sz="3600" spc="-5" dirty="0"/>
              <a:t>popular?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45488" y="3217063"/>
            <a:ext cx="6528434" cy="47448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sz="2000" b="1" spc="-10" dirty="0">
                <a:latin typeface="Calibri"/>
                <a:cs typeface="Calibri"/>
              </a:rPr>
              <a:t>They </a:t>
            </a:r>
            <a:r>
              <a:rPr sz="2000" b="1" spc="-15" dirty="0">
                <a:latin typeface="Calibri"/>
                <a:cs typeface="Calibri"/>
              </a:rPr>
              <a:t>are </a:t>
            </a:r>
            <a:r>
              <a:rPr sz="2000" b="1" spc="-5" dirty="0">
                <a:latin typeface="Calibri"/>
                <a:cs typeface="Calibri"/>
              </a:rPr>
              <a:t>much less sensitive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noise (CMRR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&gt;&gt;1).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402" y="255523"/>
            <a:ext cx="538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Why </a:t>
            </a:r>
            <a:r>
              <a:rPr sz="3600" spc="-5" dirty="0"/>
              <a:t>is </a:t>
            </a:r>
            <a:r>
              <a:rPr sz="3600" dirty="0"/>
              <a:t>a </a:t>
            </a:r>
            <a:r>
              <a:rPr sz="3600" spc="-20" dirty="0"/>
              <a:t>large </a:t>
            </a:r>
            <a:r>
              <a:rPr sz="3600" spc="-5" dirty="0"/>
              <a:t>CMRR</a:t>
            </a:r>
            <a:r>
              <a:rPr sz="3600" spc="-55" dirty="0"/>
              <a:t> </a:t>
            </a:r>
            <a:r>
              <a:rPr sz="3600" spc="-5" dirty="0"/>
              <a:t>useful?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580808" y="2489584"/>
            <a:ext cx="3364991" cy="841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58" y="1083818"/>
            <a:ext cx="780986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030" marR="5080" indent="-34163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67030" algn="l"/>
                <a:tab pos="367665" algn="l"/>
              </a:tabLst>
            </a:pPr>
            <a:r>
              <a:rPr sz="2000" spc="-5" dirty="0">
                <a:latin typeface="Calibri"/>
                <a:cs typeface="Calibri"/>
              </a:rPr>
              <a:t>A major goal in </a:t>
            </a:r>
            <a:r>
              <a:rPr sz="2000" spc="-10" dirty="0">
                <a:latin typeface="Calibri"/>
                <a:cs typeface="Calibri"/>
              </a:rPr>
              <a:t>circuit </a:t>
            </a:r>
            <a:r>
              <a:rPr sz="2000" spc="-5" dirty="0">
                <a:latin typeface="Calibri"/>
                <a:cs typeface="Calibri"/>
              </a:rPr>
              <a:t>design is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minimize </a:t>
            </a:r>
            <a:r>
              <a:rPr sz="2000" spc="-5" dirty="0">
                <a:latin typeface="Calibri"/>
                <a:cs typeface="Calibri"/>
              </a:rPr>
              <a:t>the noise </a:t>
            </a:r>
            <a:r>
              <a:rPr sz="2000" spc="-10" dirty="0">
                <a:latin typeface="Calibri"/>
                <a:cs typeface="Calibri"/>
              </a:rPr>
              <a:t>level </a:t>
            </a:r>
            <a:r>
              <a:rPr sz="2000" spc="-5" dirty="0">
                <a:latin typeface="Calibri"/>
                <a:cs typeface="Calibri"/>
              </a:rPr>
              <a:t>(or </a:t>
            </a:r>
            <a:r>
              <a:rPr sz="2000" spc="-15" dirty="0">
                <a:latin typeface="Calibri"/>
                <a:cs typeface="Calibri"/>
              </a:rPr>
              <a:t>improve  </a:t>
            </a:r>
            <a:r>
              <a:rPr sz="2000" spc="-5" dirty="0">
                <a:latin typeface="Calibri"/>
                <a:cs typeface="Calibri"/>
              </a:rPr>
              <a:t>signal-to-noise </a:t>
            </a:r>
            <a:r>
              <a:rPr sz="2000" spc="-15" dirty="0">
                <a:latin typeface="Calibri"/>
                <a:cs typeface="Calibri"/>
              </a:rPr>
              <a:t>ratio). </a:t>
            </a:r>
            <a:r>
              <a:rPr sz="2000" spc="-5" dirty="0">
                <a:latin typeface="Calibri"/>
                <a:cs typeface="Calibri"/>
              </a:rPr>
              <a:t>Noise </a:t>
            </a:r>
            <a:r>
              <a:rPr sz="2000" spc="-10" dirty="0">
                <a:latin typeface="Calibri"/>
                <a:cs typeface="Calibri"/>
              </a:rPr>
              <a:t>comes from </a:t>
            </a:r>
            <a:r>
              <a:rPr sz="2000" spc="-15" dirty="0">
                <a:latin typeface="Calibri"/>
                <a:cs typeface="Calibri"/>
              </a:rPr>
              <a:t>many </a:t>
            </a:r>
            <a:r>
              <a:rPr sz="2000" spc="-10" dirty="0">
                <a:latin typeface="Calibri"/>
                <a:cs typeface="Calibri"/>
              </a:rPr>
              <a:t>sources </a:t>
            </a:r>
            <a:r>
              <a:rPr sz="2000" spc="-5" dirty="0">
                <a:latin typeface="Calibri"/>
                <a:cs typeface="Calibri"/>
              </a:rPr>
              <a:t>(thermal, EM,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…)</a:t>
            </a:r>
            <a:endParaRPr sz="2000">
              <a:latin typeface="Calibri"/>
              <a:cs typeface="Calibri"/>
            </a:endParaRPr>
          </a:p>
          <a:p>
            <a:pPr marL="353695" indent="-340995">
              <a:lnSpc>
                <a:spcPct val="100000"/>
              </a:lnSpc>
              <a:spcBef>
                <a:spcPts val="112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regular </a:t>
            </a:r>
            <a:r>
              <a:rPr sz="2000" spc="-5" dirty="0">
                <a:latin typeface="Calibri"/>
                <a:cs typeface="Calibri"/>
              </a:rPr>
              <a:t>amplifier </a:t>
            </a:r>
            <a:r>
              <a:rPr sz="2000" spc="-10" dirty="0">
                <a:latin typeface="Calibri"/>
                <a:cs typeface="Calibri"/>
              </a:rPr>
              <a:t>“amplifies” </a:t>
            </a:r>
            <a:r>
              <a:rPr sz="2000" spc="-5" dirty="0">
                <a:latin typeface="Calibri"/>
                <a:cs typeface="Calibri"/>
              </a:rPr>
              <a:t>both signal and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0641" y="6059487"/>
            <a:ext cx="645160" cy="0"/>
          </a:xfrm>
          <a:custGeom>
            <a:avLst/>
            <a:gdLst/>
            <a:ahLst/>
            <a:cxnLst/>
            <a:rect l="l" t="t" r="r" b="b"/>
            <a:pathLst>
              <a:path w="645159">
                <a:moveTo>
                  <a:pt x="0" y="0"/>
                </a:moveTo>
                <a:lnTo>
                  <a:pt x="6451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26115" y="6027737"/>
            <a:ext cx="2940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5" dirty="0">
                <a:latin typeface="Times New Roman"/>
                <a:cs typeface="Times New Roman"/>
              </a:rPr>
              <a:t>no</a:t>
            </a:r>
            <a:r>
              <a:rPr sz="1050" i="1" spc="-10" dirty="0">
                <a:latin typeface="Times New Roman"/>
                <a:cs typeface="Times New Roman"/>
              </a:rPr>
              <a:t>ise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607" y="5681713"/>
            <a:ext cx="635000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10185">
              <a:lnSpc>
                <a:spcPct val="117800"/>
              </a:lnSpc>
              <a:spcBef>
                <a:spcPts val="100"/>
              </a:spcBef>
            </a:pPr>
            <a:r>
              <a:rPr sz="1800" i="1" spc="-65" dirty="0">
                <a:latin typeface="Times New Roman"/>
                <a:cs typeface="Times New Roman"/>
              </a:rPr>
              <a:t>A</a:t>
            </a:r>
            <a:r>
              <a:rPr sz="1575" i="1" spc="-97" baseline="-23809" dirty="0">
                <a:latin typeface="Times New Roman"/>
                <a:cs typeface="Times New Roman"/>
              </a:rPr>
              <a:t>d  </a:t>
            </a:r>
            <a:r>
              <a:rPr sz="1800" i="1" spc="-5" dirty="0">
                <a:latin typeface="Times New Roman"/>
                <a:cs typeface="Times New Roman"/>
              </a:rPr>
              <a:t>CMRR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1118" y="5875337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2191" y="5875337"/>
            <a:ext cx="277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Times New Roman"/>
                <a:cs typeface="Times New Roman"/>
              </a:rPr>
              <a:t>v</a:t>
            </a:r>
            <a:r>
              <a:rPr sz="1575" i="1" spc="-15" baseline="-23809" dirty="0">
                <a:latin typeface="Times New Roman"/>
                <a:cs typeface="Times New Roman"/>
              </a:rPr>
              <a:t>o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65" dirty="0">
                <a:latin typeface="Times New Roman"/>
                <a:cs typeface="Times New Roman"/>
              </a:rPr>
              <a:t>A</a:t>
            </a:r>
            <a:r>
              <a:rPr sz="1575" i="1" spc="-97" baseline="-23809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70" dirty="0">
                <a:latin typeface="Times New Roman"/>
                <a:cs typeface="Times New Roman"/>
              </a:rPr>
              <a:t>A</a:t>
            </a:r>
            <a:r>
              <a:rPr sz="1575" i="1" spc="-104" baseline="-23809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v</a:t>
            </a:r>
            <a:r>
              <a:rPr sz="1575" i="1" spc="-15" baseline="-23809" dirty="0">
                <a:latin typeface="Times New Roman"/>
                <a:cs typeface="Times New Roman"/>
              </a:rPr>
              <a:t>c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65" dirty="0">
                <a:latin typeface="Times New Roman"/>
                <a:cs typeface="Times New Roman"/>
              </a:rPr>
              <a:t>A</a:t>
            </a:r>
            <a:r>
              <a:rPr sz="1575" i="1" spc="-97" baseline="-23809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sig</a:t>
            </a:r>
            <a:r>
              <a:rPr sz="1575" i="1" spc="-22" baseline="-238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3987" y="5754687"/>
            <a:ext cx="4170679" cy="590550"/>
          </a:xfrm>
          <a:custGeom>
            <a:avLst/>
            <a:gdLst/>
            <a:ahLst/>
            <a:cxnLst/>
            <a:rect l="l" t="t" r="r" b="b"/>
            <a:pathLst>
              <a:path w="4170679" h="590550">
                <a:moveTo>
                  <a:pt x="0" y="0"/>
                </a:moveTo>
                <a:lnTo>
                  <a:pt x="4170362" y="0"/>
                </a:lnTo>
                <a:lnTo>
                  <a:pt x="4170362" y="590550"/>
                </a:lnTo>
                <a:lnTo>
                  <a:pt x="0" y="5905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9600" y="2362200"/>
            <a:ext cx="1484630" cy="36195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450"/>
              </a:spcBef>
            </a:pPr>
            <a:r>
              <a:rPr sz="2700" i="1" spc="-89" baseline="13888" dirty="0">
                <a:latin typeface="Times New Roman"/>
                <a:cs typeface="Times New Roman"/>
              </a:rPr>
              <a:t>v</a:t>
            </a:r>
            <a:r>
              <a:rPr sz="1050" spc="-60" dirty="0">
                <a:latin typeface="Times New Roman"/>
                <a:cs typeface="Times New Roman"/>
              </a:rPr>
              <a:t>1 </a:t>
            </a:r>
            <a:r>
              <a:rPr sz="2700" spc="-7" baseline="13888" dirty="0">
                <a:latin typeface="Symbol"/>
                <a:cs typeface="Symbol"/>
              </a:rPr>
              <a:t></a:t>
            </a:r>
            <a:r>
              <a:rPr sz="2700" spc="-7" baseline="13888" dirty="0">
                <a:latin typeface="Times New Roman"/>
                <a:cs typeface="Times New Roman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v</a:t>
            </a:r>
            <a:r>
              <a:rPr sz="1050" i="1" dirty="0">
                <a:latin typeface="Times New Roman"/>
                <a:cs typeface="Times New Roman"/>
              </a:rPr>
              <a:t>sig </a:t>
            </a:r>
            <a:r>
              <a:rPr sz="2700" spc="-7" baseline="13888" dirty="0">
                <a:latin typeface="Symbol"/>
                <a:cs typeface="Symbol"/>
              </a:rPr>
              <a:t></a:t>
            </a:r>
            <a:r>
              <a:rPr sz="2700" spc="-434" baseline="13888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noise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9600" y="2894012"/>
            <a:ext cx="2703830" cy="36195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1800" i="1" spc="-10" dirty="0">
                <a:latin typeface="Times New Roman"/>
                <a:cs typeface="Times New Roman"/>
              </a:rPr>
              <a:t>v</a:t>
            </a:r>
            <a:r>
              <a:rPr sz="1575" i="1" spc="-15" baseline="-23809" dirty="0">
                <a:latin typeface="Times New Roman"/>
                <a:cs typeface="Times New Roman"/>
              </a:rPr>
              <a:t>o</a:t>
            </a:r>
            <a:r>
              <a:rPr sz="1575" i="1" spc="142" baseline="-238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i="1" spc="-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-60" dirty="0">
                <a:latin typeface="Times New Roman"/>
                <a:cs typeface="Times New Roman"/>
              </a:rPr>
              <a:t>v</a:t>
            </a:r>
            <a:r>
              <a:rPr sz="1575" spc="-89" baseline="-23809" dirty="0">
                <a:latin typeface="Times New Roman"/>
                <a:cs typeface="Times New Roman"/>
              </a:rPr>
              <a:t>1</a:t>
            </a:r>
            <a:r>
              <a:rPr sz="1575" spc="82" baseline="-238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i="1" spc="-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sig</a:t>
            </a:r>
            <a:r>
              <a:rPr sz="1575" i="1" spc="67" baseline="-2380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A</a:t>
            </a:r>
            <a:r>
              <a:rPr sz="1800" i="1" spc="-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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noise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7532" y="5097858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&amp; </a:t>
            </a:r>
            <a:r>
              <a:rPr sz="2700" i="1" spc="-15" baseline="13888" dirty="0">
                <a:latin typeface="Times New Roman"/>
                <a:cs typeface="Times New Roman"/>
              </a:rPr>
              <a:t>v</a:t>
            </a:r>
            <a:r>
              <a:rPr sz="1050" i="1" spc="-10" dirty="0">
                <a:latin typeface="Times New Roman"/>
                <a:cs typeface="Times New Roman"/>
              </a:rPr>
              <a:t>c </a:t>
            </a:r>
            <a:r>
              <a:rPr sz="2700" spc="-7" baseline="13888" dirty="0">
                <a:latin typeface="Symbol"/>
                <a:cs typeface="Symbol"/>
              </a:rPr>
              <a:t></a:t>
            </a:r>
            <a:r>
              <a:rPr sz="2700" spc="-202" baseline="13888" dirty="0">
                <a:latin typeface="Times New Roman"/>
                <a:cs typeface="Times New Roman"/>
              </a:rPr>
              <a:t> </a:t>
            </a:r>
            <a:r>
              <a:rPr sz="2700" i="1" spc="-7" baseline="13888" dirty="0">
                <a:latin typeface="Times New Roman"/>
                <a:cs typeface="Times New Roman"/>
              </a:rPr>
              <a:t>v</a:t>
            </a:r>
            <a:r>
              <a:rPr sz="1050" i="1" spc="-5" dirty="0">
                <a:latin typeface="Times New Roman"/>
                <a:cs typeface="Times New Roman"/>
              </a:rPr>
              <a:t>noise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0585" y="5040710"/>
            <a:ext cx="149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d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baseline="-23809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60" dirty="0">
                <a:latin typeface="Times New Roman"/>
                <a:cs typeface="Times New Roman"/>
              </a:rPr>
              <a:t>v</a:t>
            </a:r>
            <a:r>
              <a:rPr sz="1575" spc="-89" baseline="-23809" dirty="0">
                <a:latin typeface="Times New Roman"/>
                <a:cs typeface="Times New Roman"/>
              </a:rPr>
              <a:t>1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sig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755" y="3454109"/>
            <a:ext cx="7827009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099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2000" spc="-35" dirty="0">
                <a:latin typeface="Calibri"/>
                <a:cs typeface="Calibri"/>
              </a:rPr>
              <a:t>However, </a:t>
            </a:r>
            <a:r>
              <a:rPr sz="2000" spc="-5" dirty="0">
                <a:latin typeface="Calibri"/>
                <a:cs typeface="Calibri"/>
              </a:rPr>
              <a:t>if the signal is applied </a:t>
            </a:r>
            <a:r>
              <a:rPr sz="2000" spc="-10" dirty="0">
                <a:latin typeface="Calibri"/>
                <a:cs typeface="Calibri"/>
              </a:rPr>
              <a:t>between two </a:t>
            </a:r>
            <a:r>
              <a:rPr sz="2000" spc="-5" dirty="0">
                <a:latin typeface="Calibri"/>
                <a:cs typeface="Calibri"/>
              </a:rPr>
              <a:t>inputs and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 a 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amplifier with a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large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CMRR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the signal is amplified a lot </a:t>
            </a:r>
            <a:r>
              <a:rPr sz="2000" spc="-10" dirty="0">
                <a:latin typeface="Calibri"/>
                <a:cs typeface="Calibri"/>
              </a:rPr>
              <a:t>more  </a:t>
            </a:r>
            <a:r>
              <a:rPr sz="2000" spc="-5" dirty="0">
                <a:latin typeface="Calibri"/>
                <a:cs typeface="Calibri"/>
              </a:rPr>
              <a:t>than the noise which </a:t>
            </a:r>
            <a:r>
              <a:rPr sz="2000" spc="-15" dirty="0">
                <a:latin typeface="Calibri"/>
                <a:cs typeface="Calibri"/>
              </a:rPr>
              <a:t>improves </a:t>
            </a:r>
            <a:r>
              <a:rPr sz="2000" spc="-5" dirty="0">
                <a:latin typeface="Calibri"/>
                <a:cs typeface="Calibri"/>
              </a:rPr>
              <a:t>the signal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noise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ratio.*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813810">
              <a:lnSpc>
                <a:spcPct val="100000"/>
              </a:lnSpc>
            </a:pPr>
            <a:r>
              <a:rPr sz="1800" i="1" spc="-60" dirty="0">
                <a:latin typeface="Times New Roman"/>
                <a:cs typeface="Times New Roman"/>
              </a:rPr>
              <a:t>v</a:t>
            </a:r>
            <a:r>
              <a:rPr sz="1575" spc="-89" baseline="-23809" dirty="0">
                <a:latin typeface="Times New Roman"/>
                <a:cs typeface="Times New Roman"/>
              </a:rPr>
              <a:t>1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0.5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sig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noise </a:t>
            </a:r>
            <a:r>
              <a:rPr sz="1800" spc="-5" dirty="0">
                <a:latin typeface="Times New Roman"/>
                <a:cs typeface="Times New Roman"/>
              </a:rPr>
              <a:t>&amp; </a:t>
            </a: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baseline="-23809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0.5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sig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</a:t>
            </a:r>
            <a:r>
              <a:rPr sz="1575" i="1" spc="-7" baseline="-23809" dirty="0">
                <a:latin typeface="Times New Roman"/>
                <a:cs typeface="Times New Roman"/>
              </a:rPr>
              <a:t>noise</a:t>
            </a:r>
            <a:endParaRPr sz="1575" baseline="-23809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92587" y="4687887"/>
            <a:ext cx="3999229" cy="723900"/>
          </a:xfrm>
          <a:custGeom>
            <a:avLst/>
            <a:gdLst/>
            <a:ahLst/>
            <a:cxnLst/>
            <a:rect l="l" t="t" r="r" b="b"/>
            <a:pathLst>
              <a:path w="3999229" h="723900">
                <a:moveTo>
                  <a:pt x="0" y="0"/>
                </a:moveTo>
                <a:lnTo>
                  <a:pt x="3998912" y="0"/>
                </a:lnTo>
                <a:lnTo>
                  <a:pt x="3998912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841" y="4716190"/>
            <a:ext cx="3364991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22443" y="6507209"/>
            <a:ext cx="509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 </a:t>
            </a:r>
            <a:r>
              <a:rPr sz="1800" spc="-5" dirty="0">
                <a:latin typeface="Calibri"/>
                <a:cs typeface="Calibri"/>
              </a:rPr>
              <a:t>Assuming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noise </a:t>
            </a:r>
            <a:r>
              <a:rPr sz="1800" spc="-10" dirty="0">
                <a:latin typeface="Calibri"/>
                <a:cs typeface="Calibri"/>
              </a:rPr>
              <a:t>levels are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70" y="255523"/>
            <a:ext cx="8570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and Common-Mode</a:t>
            </a:r>
            <a:r>
              <a:rPr sz="3600" spc="90" dirty="0"/>
              <a:t> </a:t>
            </a:r>
            <a:r>
              <a:rPr sz="3600" spc="-5" dirty="0"/>
              <a:t>Signals/Gain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7587" y="1087844"/>
            <a:ext cx="221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Consider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circuit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587" y="1362163"/>
            <a:ext cx="158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7081" y="1900758"/>
            <a:ext cx="2132330" cy="40005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1800" i="1" baseline="-25462" dirty="0">
                <a:latin typeface="Times New Roman"/>
                <a:cs typeface="Times New Roman"/>
              </a:rPr>
              <a:t>o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130" dirty="0">
                <a:latin typeface="Times New Roman"/>
                <a:cs typeface="Times New Roman"/>
              </a:rPr>
              <a:t>A</a:t>
            </a:r>
            <a:r>
              <a:rPr sz="1800" spc="-195" baseline="-25462" dirty="0">
                <a:latin typeface="Times New Roman"/>
                <a:cs typeface="Times New Roman"/>
              </a:rPr>
              <a:t>1 </a:t>
            </a:r>
            <a:r>
              <a:rPr sz="2100" spc="-5" dirty="0">
                <a:latin typeface="Symbol"/>
                <a:cs typeface="Symbol"/>
              </a:rPr>
              <a:t>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v</a:t>
            </a:r>
            <a:r>
              <a:rPr sz="1800" spc="-89" baseline="-25462" dirty="0">
                <a:latin typeface="Times New Roman"/>
                <a:cs typeface="Times New Roman"/>
              </a:rPr>
              <a:t>1 </a:t>
            </a: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65" dirty="0">
                <a:latin typeface="Times New Roman"/>
                <a:cs typeface="Times New Roman"/>
              </a:rPr>
              <a:t>A</a:t>
            </a:r>
            <a:r>
              <a:rPr sz="1800" spc="-97" baseline="-25462" dirty="0">
                <a:latin typeface="Times New Roman"/>
                <a:cs typeface="Times New Roman"/>
              </a:rPr>
              <a:t>2 </a:t>
            </a:r>
            <a:r>
              <a:rPr sz="2100" spc="-5" dirty="0">
                <a:latin typeface="Symbol"/>
                <a:cs typeface="Symbol"/>
              </a:rPr>
              <a:t></a:t>
            </a:r>
            <a:r>
              <a:rPr sz="2100" spc="-37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spc="15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702" y="1437956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superposition: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4187" y="1902219"/>
            <a:ext cx="697230" cy="362585"/>
          </a:xfrm>
          <a:custGeom>
            <a:avLst/>
            <a:gdLst/>
            <a:ahLst/>
            <a:cxnLst/>
            <a:rect l="l" t="t" r="r" b="b"/>
            <a:pathLst>
              <a:path w="697229" h="362585">
                <a:moveTo>
                  <a:pt x="516051" y="0"/>
                </a:moveTo>
                <a:lnTo>
                  <a:pt x="516051" y="90538"/>
                </a:lnTo>
                <a:lnTo>
                  <a:pt x="0" y="90538"/>
                </a:lnTo>
                <a:lnTo>
                  <a:pt x="0" y="271602"/>
                </a:lnTo>
                <a:lnTo>
                  <a:pt x="516051" y="271602"/>
                </a:lnTo>
                <a:lnTo>
                  <a:pt x="516051" y="362140"/>
                </a:lnTo>
                <a:lnTo>
                  <a:pt x="697115" y="181076"/>
                </a:lnTo>
                <a:lnTo>
                  <a:pt x="5160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4187" y="1902219"/>
            <a:ext cx="697230" cy="362585"/>
          </a:xfrm>
          <a:custGeom>
            <a:avLst/>
            <a:gdLst/>
            <a:ahLst/>
            <a:cxnLst/>
            <a:rect l="l" t="t" r="r" b="b"/>
            <a:pathLst>
              <a:path w="697229" h="362585">
                <a:moveTo>
                  <a:pt x="0" y="90538"/>
                </a:moveTo>
                <a:lnTo>
                  <a:pt x="516051" y="90538"/>
                </a:lnTo>
                <a:lnTo>
                  <a:pt x="516051" y="0"/>
                </a:lnTo>
                <a:lnTo>
                  <a:pt x="697115" y="181076"/>
                </a:lnTo>
                <a:lnTo>
                  <a:pt x="516051" y="362140"/>
                </a:lnTo>
                <a:lnTo>
                  <a:pt x="516051" y="271602"/>
                </a:lnTo>
                <a:lnTo>
                  <a:pt x="0" y="271602"/>
                </a:lnTo>
                <a:lnTo>
                  <a:pt x="0" y="90538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6638" y="2806175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fine: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9102" y="2761186"/>
            <a:ext cx="13620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i="1" spc="15" baseline="-25462" dirty="0">
                <a:latin typeface="Times New Roman"/>
                <a:cs typeface="Times New Roman"/>
              </a:rPr>
              <a:t>d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spc="15" baseline="-25462" dirty="0">
                <a:latin typeface="Times New Roman"/>
                <a:cs typeface="Times New Roman"/>
              </a:rPr>
              <a:t>2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v</a:t>
            </a:r>
            <a:r>
              <a:rPr sz="1800" spc="-89" baseline="-25462" dirty="0">
                <a:latin typeface="Times New Roman"/>
                <a:cs typeface="Times New Roman"/>
              </a:rPr>
              <a:t>1</a:t>
            </a:r>
            <a:endParaRPr sz="1800" baseline="-2546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3227" y="2773883"/>
            <a:ext cx="1377950" cy="400050"/>
          </a:xfrm>
          <a:custGeom>
            <a:avLst/>
            <a:gdLst/>
            <a:ahLst/>
            <a:cxnLst/>
            <a:rect l="l" t="t" r="r" b="b"/>
            <a:pathLst>
              <a:path w="1377950" h="400050">
                <a:moveTo>
                  <a:pt x="0" y="0"/>
                </a:moveTo>
                <a:lnTo>
                  <a:pt x="1377950" y="0"/>
                </a:lnTo>
                <a:lnTo>
                  <a:pt x="13779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3871" y="3589861"/>
            <a:ext cx="683895" cy="0"/>
          </a:xfrm>
          <a:custGeom>
            <a:avLst/>
            <a:gdLst/>
            <a:ahLst/>
            <a:cxnLst/>
            <a:rect l="l" t="t" r="r" b="b"/>
            <a:pathLst>
              <a:path w="683894">
                <a:moveTo>
                  <a:pt x="0" y="0"/>
                </a:moveTo>
                <a:lnTo>
                  <a:pt x="683425" y="0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3073" y="3585497"/>
            <a:ext cx="1460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9914" y="3386859"/>
            <a:ext cx="9080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0613" y="3386859"/>
            <a:ext cx="9080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0214" y="3554937"/>
            <a:ext cx="8191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1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7707" y="3209059"/>
            <a:ext cx="5632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v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2838" y="3377137"/>
            <a:ext cx="4381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8130" algn="l"/>
              </a:tabLst>
            </a:pPr>
            <a:r>
              <a:rPr sz="2100" i="1" dirty="0">
                <a:latin typeface="Times New Roman"/>
                <a:cs typeface="Times New Roman"/>
              </a:rPr>
              <a:t>v	</a:t>
            </a: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0052" y="3234258"/>
            <a:ext cx="1400175" cy="688975"/>
          </a:xfrm>
          <a:custGeom>
            <a:avLst/>
            <a:gdLst/>
            <a:ahLst/>
            <a:cxnLst/>
            <a:rect l="l" t="t" r="r" b="b"/>
            <a:pathLst>
              <a:path w="1400175" h="688975">
                <a:moveTo>
                  <a:pt x="0" y="0"/>
                </a:moveTo>
                <a:lnTo>
                  <a:pt x="1400175" y="0"/>
                </a:lnTo>
                <a:lnTo>
                  <a:pt x="1400175" y="688975"/>
                </a:lnTo>
                <a:lnTo>
                  <a:pt x="0" y="6889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33649" y="2836010"/>
            <a:ext cx="305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Difference </a:t>
            </a:r>
            <a:r>
              <a:rPr sz="1800" spc="-5" dirty="0">
                <a:latin typeface="Calibri"/>
                <a:cs typeface="Calibri"/>
              </a:rPr>
              <a:t>(or </a:t>
            </a:r>
            <a:r>
              <a:rPr sz="1800" spc="-10" dirty="0">
                <a:latin typeface="Calibri"/>
                <a:cs typeface="Calibri"/>
              </a:rPr>
              <a:t>differential)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0050" y="3402938"/>
            <a:ext cx="147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Common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2295" y="4517591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mbria"/>
                <a:cs typeface="Cambria"/>
              </a:rPr>
              <a:t>v</a:t>
            </a:r>
            <a:r>
              <a:rPr sz="1800" i="1" spc="44" baseline="-20833" dirty="0">
                <a:latin typeface="Cambria"/>
                <a:cs typeface="Cambria"/>
              </a:rPr>
              <a:t>o</a:t>
            </a:r>
            <a:r>
              <a:rPr sz="1800" spc="3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6D2407-8004-45A0-B6D8-AAD3D9AFFD9E}"/>
              </a:ext>
            </a:extLst>
          </p:cNvPr>
          <p:cNvGrpSpPr/>
          <p:nvPr/>
        </p:nvGrpSpPr>
        <p:grpSpPr>
          <a:xfrm>
            <a:off x="886119" y="4272615"/>
            <a:ext cx="2692558" cy="569031"/>
            <a:chOff x="886119" y="4272615"/>
            <a:chExt cx="2692558" cy="569031"/>
          </a:xfrm>
        </p:grpSpPr>
        <p:sp>
          <p:nvSpPr>
            <p:cNvPr id="23" name="object 23"/>
            <p:cNvSpPr/>
            <p:nvPr/>
          </p:nvSpPr>
          <p:spPr>
            <a:xfrm>
              <a:off x="3236595" y="4699665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483" y="0"/>
                  </a:lnTo>
                </a:path>
              </a:pathLst>
            </a:custGeom>
            <a:ln w="11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265763" y="4272615"/>
              <a:ext cx="223520" cy="3486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100" i="1" spc="5" dirty="0">
                  <a:latin typeface="Times New Roman"/>
                  <a:cs typeface="Times New Roman"/>
                </a:rPr>
                <a:t>v</a:t>
              </a:r>
              <a:r>
                <a:rPr sz="1800" i="1" spc="15" baseline="-25462" dirty="0">
                  <a:latin typeface="Times New Roman"/>
                  <a:cs typeface="Times New Roman"/>
                </a:rPr>
                <a:t>d</a:t>
              </a:r>
              <a:endParaRPr sz="1800" baseline="-25462" dirty="0">
                <a:latin typeface="Times New Roman"/>
                <a:cs typeface="Times New Roman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886119" y="4503092"/>
              <a:ext cx="2692558" cy="33855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700" spc="-7" baseline="1543" dirty="0">
                  <a:latin typeface="Calibri"/>
                  <a:cs typeface="Calibri"/>
                </a:rPr>
                <a:t>Substituting </a:t>
              </a:r>
              <a:r>
                <a:rPr sz="2700" spc="-22" baseline="1543" dirty="0">
                  <a:latin typeface="Calibri"/>
                  <a:cs typeface="Calibri"/>
                </a:rPr>
                <a:t>for </a:t>
              </a:r>
              <a:r>
                <a:rPr sz="2100" i="1" spc="-60" dirty="0">
                  <a:latin typeface="Times New Roman"/>
                  <a:cs typeface="Times New Roman"/>
                </a:rPr>
                <a:t>v</a:t>
              </a:r>
              <a:r>
                <a:rPr sz="1800" spc="-89" baseline="-25462" dirty="0">
                  <a:latin typeface="Times New Roman"/>
                  <a:cs typeface="Times New Roman"/>
                </a:rPr>
                <a:t>1 </a:t>
              </a:r>
              <a:r>
                <a:rPr sz="2100" spc="-5" dirty="0">
                  <a:latin typeface="Symbol"/>
                  <a:cs typeface="Symbol"/>
                </a:rPr>
                <a:t></a:t>
              </a:r>
              <a:r>
                <a:rPr sz="2100" spc="-5" dirty="0">
                  <a:latin typeface="Times New Roman"/>
                  <a:cs typeface="Times New Roman"/>
                </a:rPr>
                <a:t> </a:t>
              </a:r>
              <a:r>
                <a:rPr sz="2100" i="1" spc="-5" dirty="0" err="1">
                  <a:latin typeface="Times New Roman"/>
                  <a:cs typeface="Times New Roman"/>
                </a:rPr>
                <a:t>v</a:t>
              </a:r>
              <a:r>
                <a:rPr sz="1800" i="1" spc="-7" baseline="-25462" dirty="0" err="1">
                  <a:latin typeface="Times New Roman"/>
                  <a:cs typeface="Times New Roman"/>
                </a:rPr>
                <a:t>c</a:t>
              </a:r>
              <a:r>
                <a:rPr sz="1800" i="1" spc="-7" baseline="-25462" dirty="0">
                  <a:latin typeface="Times New Roman"/>
                  <a:cs typeface="Times New Roman"/>
                </a:rPr>
                <a:t> </a:t>
              </a:r>
              <a:r>
                <a:rPr lang="tr-TR" sz="2100" i="1" spc="-5" dirty="0">
                  <a:latin typeface="Symbol"/>
                  <a:cs typeface="Times New Roman"/>
                </a:rPr>
                <a:t>- </a:t>
              </a:r>
              <a:r>
                <a:rPr lang="tr-TR" sz="2100" spc="175" dirty="0">
                  <a:latin typeface="Times New Roman"/>
                  <a:cs typeface="Times New Roman"/>
                </a:rPr>
                <a:t> </a:t>
              </a:r>
              <a:r>
                <a:rPr lang="tr-TR" sz="3150" spc="-7" baseline="-43650" dirty="0">
                  <a:latin typeface="Times New Roman"/>
                  <a:cs typeface="Times New Roman"/>
                </a:rPr>
                <a:t>2</a:t>
              </a:r>
              <a:endParaRPr sz="3150" baseline="-43650" dirty="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/>
          <p:nvPr/>
        </p:nvSpPr>
        <p:spPr>
          <a:xfrm>
            <a:off x="5220662" y="470018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>
                <a:moveTo>
                  <a:pt x="0" y="0"/>
                </a:moveTo>
                <a:lnTo>
                  <a:pt x="268783" y="0"/>
                </a:lnTo>
              </a:path>
            </a:pathLst>
          </a:custGeom>
          <a:ln w="11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21852" y="4315271"/>
            <a:ext cx="22352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i="1" spc="15" baseline="-25462" dirty="0">
                <a:latin typeface="Times New Roman"/>
                <a:cs typeface="Times New Roman"/>
              </a:rPr>
              <a:t>d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6043" y="4485648"/>
            <a:ext cx="162242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aseline="1543" dirty="0">
                <a:latin typeface="Calibri"/>
                <a:cs typeface="Calibri"/>
              </a:rPr>
              <a:t>and </a:t>
            </a: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spc="15" baseline="-25462" dirty="0">
                <a:latin typeface="Times New Roman"/>
                <a:cs typeface="Times New Roman"/>
              </a:rPr>
              <a:t>2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1800" i="1" baseline="-25462" dirty="0">
                <a:latin typeface="Times New Roman"/>
                <a:cs typeface="Times New Roman"/>
              </a:rPr>
              <a:t>c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lang="tr-TR" sz="2100" spc="245" dirty="0">
                <a:latin typeface="Times New Roman"/>
                <a:cs typeface="Times New Roman"/>
              </a:rPr>
              <a:t> </a:t>
            </a:r>
            <a:r>
              <a:rPr sz="3150" baseline="-4365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object 29"/>
          <p:cNvSpPr/>
          <p:nvPr/>
        </p:nvSpPr>
        <p:spPr>
          <a:xfrm>
            <a:off x="2438830" y="5622456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982" y="0"/>
                </a:lnTo>
              </a:path>
            </a:pathLst>
          </a:custGeom>
          <a:ln w="11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30750" y="5622456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982" y="0"/>
                </a:lnTo>
              </a:path>
            </a:pathLst>
          </a:custGeom>
          <a:ln w="11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6165" y="5622455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>
                <a:moveTo>
                  <a:pt x="0" y="0"/>
                </a:moveTo>
                <a:lnTo>
                  <a:pt x="810276" y="0"/>
                </a:lnTo>
              </a:path>
            </a:pathLst>
          </a:custGeom>
          <a:ln w="11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0176" y="5587417"/>
            <a:ext cx="1066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3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6650" y="5417908"/>
            <a:ext cx="1066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3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9991" y="5587417"/>
            <a:ext cx="9715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3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4843" y="5417908"/>
            <a:ext cx="1066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3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72544" y="5587417"/>
            <a:ext cx="9715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3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31935" y="5239340"/>
            <a:ext cx="14859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35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40178" y="5239340"/>
            <a:ext cx="14859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35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85832" y="5408870"/>
            <a:ext cx="24828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15" dirty="0">
                <a:latin typeface="Symbol"/>
                <a:cs typeface="Symbol"/>
              </a:rPr>
              <a:t>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47436" y="5431099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47436" y="5650176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47436" y="5259694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59839" y="5431367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59839" y="5650444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9839" y="5259962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1148" y="5651247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31148" y="5259158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4169" y="5430831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04169" y="5651247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04169" y="5259158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90796" y="5409138"/>
            <a:ext cx="119697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237490" algn="l"/>
                <a:tab pos="759460" algn="l"/>
                <a:tab pos="1031240" algn="l"/>
              </a:tabLst>
            </a:pPr>
            <a:r>
              <a:rPr sz="2100" i="1" spc="45" dirty="0">
                <a:latin typeface="Times New Roman"/>
                <a:cs typeface="Times New Roman"/>
              </a:rPr>
              <a:t>A 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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35" dirty="0">
                <a:latin typeface="Times New Roman"/>
                <a:cs typeface="Times New Roman"/>
              </a:rPr>
              <a:t>v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40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39391" y="5651247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9391" y="5259158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16841" y="5651247"/>
            <a:ext cx="132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3631" y="5409138"/>
            <a:ext cx="147637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9245" algn="l"/>
                <a:tab pos="1311275" algn="l"/>
              </a:tabLst>
            </a:pPr>
            <a:r>
              <a:rPr sz="2100" i="1" spc="35" dirty="0">
                <a:latin typeface="Times New Roman"/>
                <a:cs typeface="Times New Roman"/>
              </a:rPr>
              <a:t>v	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A</a:t>
            </a:r>
            <a:r>
              <a:rPr sz="2100" i="1" spc="215" dirty="0">
                <a:latin typeface="Times New Roman"/>
                <a:cs typeface="Times New Roman"/>
              </a:rPr>
              <a:t> </a:t>
            </a:r>
            <a:r>
              <a:rPr sz="2100" spc="215" dirty="0">
                <a:latin typeface="Symbol"/>
                <a:cs typeface="Symbol"/>
              </a:rPr>
              <a:t></a:t>
            </a:r>
            <a:r>
              <a:rPr sz="3150" spc="44" baseline="31746" dirty="0">
                <a:latin typeface="Symbol"/>
                <a:cs typeface="Symbol"/>
              </a:rPr>
              <a:t></a:t>
            </a:r>
            <a:r>
              <a:rPr sz="3150" spc="-465" baseline="31746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v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40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42842" y="5618305"/>
            <a:ext cx="16383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91722" y="5430831"/>
            <a:ext cx="37147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52" baseline="-39682" dirty="0">
                <a:latin typeface="Times New Roman"/>
                <a:cs typeface="Times New Roman"/>
              </a:rPr>
              <a:t>2</a:t>
            </a:r>
            <a:r>
              <a:rPr sz="3150" spc="277" baseline="-39682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16841" y="5430831"/>
            <a:ext cx="105473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5325" algn="l"/>
              </a:tabLst>
            </a:pPr>
            <a:r>
              <a:rPr sz="2100" spc="30" dirty="0">
                <a:latin typeface="Symbol"/>
                <a:cs typeface="Symbol"/>
              </a:rPr>
              <a:t></a:t>
            </a:r>
            <a:r>
              <a:rPr sz="2100" spc="30" dirty="0">
                <a:latin typeface="Times New Roman"/>
                <a:cs typeface="Times New Roman"/>
              </a:rPr>
              <a:t>	</a:t>
            </a:r>
            <a:r>
              <a:rPr sz="3150" spc="52" baseline="-39682" dirty="0">
                <a:latin typeface="Times New Roman"/>
                <a:cs typeface="Times New Roman"/>
              </a:rPr>
              <a:t>2</a:t>
            </a:r>
            <a:r>
              <a:rPr sz="3150" spc="277" baseline="-39682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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43076" y="5240411"/>
            <a:ext cx="767080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30" dirty="0">
                <a:latin typeface="Times New Roman"/>
                <a:cs typeface="Times New Roman"/>
              </a:rPr>
              <a:t>A</a:t>
            </a:r>
            <a:r>
              <a:rPr sz="1800" spc="-44" baseline="-23148" dirty="0">
                <a:latin typeface="Times New Roman"/>
                <a:cs typeface="Times New Roman"/>
              </a:rPr>
              <a:t>2 </a:t>
            </a:r>
            <a:r>
              <a:rPr sz="2100" spc="40" dirty="0">
                <a:latin typeface="Symbol"/>
                <a:cs typeface="Symbol"/>
              </a:rPr>
              <a:t>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spc="-105" dirty="0">
                <a:latin typeface="Times New Roman"/>
                <a:cs typeface="Times New Roman"/>
              </a:rPr>
              <a:t>A</a:t>
            </a:r>
            <a:r>
              <a:rPr sz="1800" spc="-157" baseline="-23148" dirty="0">
                <a:latin typeface="Times New Roman"/>
                <a:cs typeface="Times New Roman"/>
              </a:rPr>
              <a:t>1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99714" y="5323352"/>
            <a:ext cx="174307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40" dirty="0">
                <a:latin typeface="Symbol"/>
                <a:cs typeface="Symbol"/>
              </a:rPr>
              <a:t>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</a:t>
            </a:r>
            <a:r>
              <a:rPr sz="2100" i="1" spc="-240" dirty="0">
                <a:latin typeface="Times New Roman"/>
                <a:cs typeface="Times New Roman"/>
              </a:rPr>
              <a:t>A</a:t>
            </a:r>
            <a:r>
              <a:rPr sz="1800" spc="52" baseline="-23148" dirty="0">
                <a:latin typeface="Times New Roman"/>
                <a:cs typeface="Times New Roman"/>
              </a:rPr>
              <a:t>1</a:t>
            </a:r>
            <a:r>
              <a:rPr sz="1800" baseline="-23148" dirty="0">
                <a:latin typeface="Times New Roman"/>
                <a:cs typeface="Times New Roman"/>
              </a:rPr>
              <a:t> </a:t>
            </a:r>
            <a:r>
              <a:rPr sz="1800" spc="-172" baseline="-23148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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i="1" spc="-95" dirty="0">
                <a:latin typeface="Times New Roman"/>
                <a:cs typeface="Times New Roman"/>
              </a:rPr>
              <a:t>A</a:t>
            </a:r>
            <a:r>
              <a:rPr sz="1800" spc="52" baseline="-23148" dirty="0">
                <a:latin typeface="Times New Roman"/>
                <a:cs typeface="Times New Roman"/>
              </a:rPr>
              <a:t>2</a:t>
            </a:r>
            <a:r>
              <a:rPr sz="1800" spc="15" baseline="-23148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Symbol"/>
                <a:cs typeface="Symbol"/>
              </a:rPr>
              <a:t></a:t>
            </a:r>
            <a:r>
              <a:rPr sz="2100" spc="15" dirty="0">
                <a:latin typeface="Symbol"/>
                <a:cs typeface="Symbol"/>
              </a:rPr>
              <a:t>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2100" i="1" spc="25" dirty="0">
                <a:latin typeface="Times New Roman"/>
                <a:cs typeface="Times New Roman"/>
              </a:rPr>
              <a:t>v</a:t>
            </a:r>
            <a:r>
              <a:rPr sz="1800" i="1" spc="44" baseline="-25462" dirty="0">
                <a:latin typeface="Times New Roman"/>
                <a:cs typeface="Times New Roman"/>
              </a:rPr>
              <a:t>c</a:t>
            </a:r>
            <a:r>
              <a:rPr sz="1800" i="1" baseline="-25462" dirty="0">
                <a:latin typeface="Times New Roman"/>
                <a:cs typeface="Times New Roman"/>
              </a:rPr>
              <a:t> </a:t>
            </a:r>
            <a:r>
              <a:rPr sz="1800" i="1" spc="22" baseline="-25462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67168" y="5587355"/>
            <a:ext cx="1066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45318" y="5587417"/>
            <a:ext cx="6534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8800" algn="l"/>
              </a:tabLst>
            </a:pPr>
            <a:r>
              <a:rPr sz="1200" i="1" spc="35" dirty="0">
                <a:latin typeface="Times New Roman"/>
                <a:cs typeface="Times New Roman"/>
              </a:rPr>
              <a:t>o	</a:t>
            </a:r>
            <a:r>
              <a:rPr sz="1200" spc="3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88294" y="6185420"/>
            <a:ext cx="2221230" cy="40005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1800" i="1" baseline="-25462" dirty="0">
                <a:latin typeface="Times New Roman"/>
                <a:cs typeface="Times New Roman"/>
              </a:rPr>
              <a:t>o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80" dirty="0">
                <a:latin typeface="Times New Roman"/>
                <a:cs typeface="Times New Roman"/>
              </a:rPr>
              <a:t>A</a:t>
            </a:r>
            <a:r>
              <a:rPr sz="1800" i="1" spc="-120" baseline="-25462" dirty="0">
                <a:latin typeface="Times New Roman"/>
                <a:cs typeface="Times New Roman"/>
              </a:rPr>
              <a:t>c </a:t>
            </a:r>
            <a:r>
              <a:rPr sz="2100" spc="-5" dirty="0">
                <a:latin typeface="Symbol"/>
                <a:cs typeface="Symbol"/>
              </a:rPr>
              <a:t>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1800" i="1" baseline="-25462" dirty="0">
                <a:latin typeface="Times New Roman"/>
                <a:cs typeface="Times New Roman"/>
              </a:rPr>
              <a:t>c </a:t>
            </a: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65" dirty="0">
                <a:latin typeface="Times New Roman"/>
                <a:cs typeface="Times New Roman"/>
              </a:rPr>
              <a:t>A</a:t>
            </a:r>
            <a:r>
              <a:rPr sz="1800" i="1" spc="-97" baseline="-25462" dirty="0">
                <a:latin typeface="Times New Roman"/>
                <a:cs typeface="Times New Roman"/>
              </a:rPr>
              <a:t>d </a:t>
            </a:r>
            <a:r>
              <a:rPr sz="2100" spc="-5" dirty="0">
                <a:latin typeface="Symbol"/>
                <a:cs typeface="Symbol"/>
              </a:rPr>
              <a:t></a:t>
            </a:r>
            <a:r>
              <a:rPr sz="2100" spc="-43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i="1" spc="15" baseline="-25462" dirty="0">
                <a:latin typeface="Times New Roman"/>
                <a:cs typeface="Times New Roman"/>
              </a:rPr>
              <a:t>d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43027" y="1777397"/>
            <a:ext cx="2180844" cy="64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64853" y="5838093"/>
            <a:ext cx="207645" cy="311150"/>
          </a:xfrm>
          <a:custGeom>
            <a:avLst/>
            <a:gdLst/>
            <a:ahLst/>
            <a:cxnLst/>
            <a:rect l="l" t="t" r="r" b="b"/>
            <a:pathLst>
              <a:path w="207645" h="311150">
                <a:moveTo>
                  <a:pt x="0" y="0"/>
                </a:moveTo>
                <a:lnTo>
                  <a:pt x="207111" y="31066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92713" y="606070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977" y="0"/>
                </a:moveTo>
                <a:lnTo>
                  <a:pt x="79260" y="88061"/>
                </a:lnTo>
                <a:lnTo>
                  <a:pt x="0" y="4931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91723" y="5828043"/>
            <a:ext cx="169545" cy="329565"/>
          </a:xfrm>
          <a:custGeom>
            <a:avLst/>
            <a:gdLst/>
            <a:ahLst/>
            <a:cxnLst/>
            <a:rect l="l" t="t" r="r" b="b"/>
            <a:pathLst>
              <a:path w="169545" h="329564">
                <a:moveTo>
                  <a:pt x="169367" y="0"/>
                </a:moveTo>
                <a:lnTo>
                  <a:pt x="0" y="3293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87039" y="6069284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9057" y="40652"/>
                </a:moveTo>
                <a:lnTo>
                  <a:pt x="4686" y="8808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2476" y="3009434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483" y="0"/>
                </a:lnTo>
              </a:path>
            </a:pathLst>
          </a:custGeom>
          <a:ln w="11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305776" y="3525059"/>
            <a:ext cx="281305" cy="549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5"/>
              </a:spcBef>
            </a:pPr>
            <a:r>
              <a:rPr sz="12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  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100" spc="-5" dirty="0"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406427" y="2803965"/>
            <a:ext cx="908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19790" y="2987183"/>
            <a:ext cx="290809" cy="70467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54"/>
              </a:spcBef>
            </a:pPr>
            <a:r>
              <a:rPr sz="2100" spc="-5" dirty="0"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2100" i="1" spc="-5" dirty="0">
                <a:latin typeface="Times New Roman"/>
                <a:cs typeface="Times New Roman"/>
              </a:rPr>
              <a:t>v</a:t>
            </a:r>
            <a:r>
              <a:rPr lang="tr-TR" sz="2100" i="1" spc="-5" baseline="-25000" dirty="0">
                <a:latin typeface="Times New Roman"/>
                <a:cs typeface="Times New Roman"/>
              </a:rPr>
              <a:t>d</a:t>
            </a:r>
            <a:endParaRPr sz="2100" baseline="-2500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86224" y="2624563"/>
            <a:ext cx="13144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100" i="1" spc="-5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54600" y="3516029"/>
            <a:ext cx="91059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100" i="1" spc="10" dirty="0">
                <a:latin typeface="Times New Roman"/>
                <a:cs typeface="Times New Roman"/>
              </a:rPr>
              <a:t>v</a:t>
            </a:r>
            <a:r>
              <a:rPr sz="1800" spc="15" baseline="-25462" dirty="0">
                <a:latin typeface="Times New Roman"/>
                <a:cs typeface="Times New Roman"/>
              </a:rPr>
              <a:t>2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v</a:t>
            </a:r>
            <a:r>
              <a:rPr sz="1800" i="1" spc="-7" baseline="-25462" dirty="0">
                <a:latin typeface="Times New Roman"/>
                <a:cs typeface="Times New Roman"/>
              </a:rPr>
              <a:t>c</a:t>
            </a:r>
            <a:r>
              <a:rPr sz="1800" i="1" spc="330" baseline="-2546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54600" y="2794891"/>
            <a:ext cx="88138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100" i="1" spc="-60" dirty="0">
                <a:latin typeface="Times New Roman"/>
                <a:cs typeface="Times New Roman"/>
              </a:rPr>
              <a:t>v</a:t>
            </a:r>
            <a:r>
              <a:rPr sz="1800" spc="-89" baseline="-25462" dirty="0">
                <a:latin typeface="Times New Roman"/>
                <a:cs typeface="Times New Roman"/>
              </a:rPr>
              <a:t>1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v</a:t>
            </a:r>
            <a:r>
              <a:rPr sz="1800" i="1" spc="-7" baseline="-25462" dirty="0">
                <a:latin typeface="Times New Roman"/>
                <a:cs typeface="Times New Roman"/>
              </a:rPr>
              <a:t>c</a:t>
            </a:r>
            <a:r>
              <a:rPr sz="1800" i="1" spc="37" baseline="-25462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252081" y="2636647"/>
            <a:ext cx="1443355" cy="1435100"/>
          </a:xfrm>
          <a:custGeom>
            <a:avLst/>
            <a:gdLst/>
            <a:ahLst/>
            <a:cxnLst/>
            <a:rect l="l" t="t" r="r" b="b"/>
            <a:pathLst>
              <a:path w="1443354" h="1435100">
                <a:moveTo>
                  <a:pt x="0" y="0"/>
                </a:moveTo>
                <a:lnTo>
                  <a:pt x="1443037" y="0"/>
                </a:lnTo>
                <a:lnTo>
                  <a:pt x="1443037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30944" y="3175281"/>
            <a:ext cx="643255" cy="351790"/>
          </a:xfrm>
          <a:custGeom>
            <a:avLst/>
            <a:gdLst/>
            <a:ahLst/>
            <a:cxnLst/>
            <a:rect l="l" t="t" r="r" b="b"/>
            <a:pathLst>
              <a:path w="643254" h="351789">
                <a:moveTo>
                  <a:pt x="175844" y="0"/>
                </a:moveTo>
                <a:lnTo>
                  <a:pt x="0" y="175844"/>
                </a:lnTo>
                <a:lnTo>
                  <a:pt x="175844" y="351688"/>
                </a:lnTo>
                <a:lnTo>
                  <a:pt x="175844" y="263766"/>
                </a:lnTo>
                <a:lnTo>
                  <a:pt x="555167" y="263766"/>
                </a:lnTo>
                <a:lnTo>
                  <a:pt x="643089" y="175844"/>
                </a:lnTo>
                <a:lnTo>
                  <a:pt x="555167" y="87922"/>
                </a:lnTo>
                <a:lnTo>
                  <a:pt x="175844" y="87922"/>
                </a:lnTo>
                <a:lnTo>
                  <a:pt x="175844" y="0"/>
                </a:lnTo>
                <a:close/>
              </a:path>
              <a:path w="643254" h="351789">
                <a:moveTo>
                  <a:pt x="555167" y="263766"/>
                </a:moveTo>
                <a:lnTo>
                  <a:pt x="467245" y="263766"/>
                </a:lnTo>
                <a:lnTo>
                  <a:pt x="467245" y="351688"/>
                </a:lnTo>
                <a:lnTo>
                  <a:pt x="555167" y="263766"/>
                </a:lnTo>
                <a:close/>
              </a:path>
              <a:path w="643254" h="351789">
                <a:moveTo>
                  <a:pt x="467245" y="0"/>
                </a:moveTo>
                <a:lnTo>
                  <a:pt x="467245" y="87922"/>
                </a:lnTo>
                <a:lnTo>
                  <a:pt x="555167" y="87922"/>
                </a:lnTo>
                <a:lnTo>
                  <a:pt x="46724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30944" y="3175281"/>
            <a:ext cx="643255" cy="351790"/>
          </a:xfrm>
          <a:custGeom>
            <a:avLst/>
            <a:gdLst/>
            <a:ahLst/>
            <a:cxnLst/>
            <a:rect l="l" t="t" r="r" b="b"/>
            <a:pathLst>
              <a:path w="643254" h="351789">
                <a:moveTo>
                  <a:pt x="0" y="175844"/>
                </a:moveTo>
                <a:lnTo>
                  <a:pt x="175844" y="0"/>
                </a:lnTo>
                <a:lnTo>
                  <a:pt x="175844" y="87922"/>
                </a:lnTo>
                <a:lnTo>
                  <a:pt x="467245" y="87922"/>
                </a:lnTo>
                <a:lnTo>
                  <a:pt x="467245" y="0"/>
                </a:lnTo>
                <a:lnTo>
                  <a:pt x="643089" y="175844"/>
                </a:lnTo>
                <a:lnTo>
                  <a:pt x="467245" y="351688"/>
                </a:lnTo>
                <a:lnTo>
                  <a:pt x="467245" y="263766"/>
                </a:lnTo>
                <a:lnTo>
                  <a:pt x="175844" y="263766"/>
                </a:lnTo>
                <a:lnTo>
                  <a:pt x="175844" y="351688"/>
                </a:lnTo>
                <a:lnTo>
                  <a:pt x="0" y="175844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3">
            <a:extLst>
              <a:ext uri="{FF2B5EF4-FFF2-40B4-BE49-F238E27FC236}">
                <a16:creationId xmlns:a16="http://schemas.microsoft.com/office/drawing/2014/main" id="{57C04FC3-7E03-4F24-866C-BB28082F56BF}"/>
              </a:ext>
            </a:extLst>
          </p:cNvPr>
          <p:cNvSpPr/>
          <p:nvPr/>
        </p:nvSpPr>
        <p:spPr>
          <a:xfrm>
            <a:off x="8341995" y="373380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483" y="0"/>
                </a:lnTo>
              </a:path>
            </a:pathLst>
          </a:custGeom>
          <a:ln w="11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5080" indent="-12509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Differential </a:t>
            </a:r>
            <a:r>
              <a:rPr spc="-5" dirty="0"/>
              <a:t>and common-mode </a:t>
            </a:r>
            <a:r>
              <a:rPr spc="-15" dirty="0"/>
              <a:t>signal/gain </a:t>
            </a:r>
            <a:r>
              <a:rPr spc="-5" dirty="0"/>
              <a:t>is an  </a:t>
            </a:r>
            <a:r>
              <a:rPr spc="-15" dirty="0"/>
              <a:t>alternative </a:t>
            </a:r>
            <a:r>
              <a:rPr spc="-35" dirty="0"/>
              <a:t>way </a:t>
            </a:r>
            <a:r>
              <a:rPr spc="-5" dirty="0"/>
              <a:t>of finding the </a:t>
            </a:r>
            <a:r>
              <a:rPr spc="-30" dirty="0"/>
              <a:t>system</a:t>
            </a:r>
            <a:r>
              <a:rPr spc="85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4" name="object 4"/>
          <p:cNvSpPr/>
          <p:nvPr/>
        </p:nvSpPr>
        <p:spPr>
          <a:xfrm>
            <a:off x="3517337" y="2998217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070" y="0"/>
                </a:lnTo>
              </a:path>
            </a:pathLst>
          </a:custGeom>
          <a:ln w="10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2514" y="2998217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406" y="0"/>
                </a:lnTo>
              </a:path>
            </a:pathLst>
          </a:custGeom>
          <a:ln w="10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8271" y="2992686"/>
            <a:ext cx="15621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9134" y="2807167"/>
            <a:ext cx="54229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755" algn="l"/>
              </a:tabLst>
            </a:pPr>
            <a:r>
              <a:rPr sz="1150" spc="25" dirty="0">
                <a:latin typeface="Times New Roman"/>
                <a:cs typeface="Times New Roman"/>
              </a:rPr>
              <a:t>1	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8619" y="2798032"/>
            <a:ext cx="1854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65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1692" y="2964200"/>
            <a:ext cx="1022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i="1" spc="25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8341" y="2964200"/>
            <a:ext cx="9334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i="1" spc="20" dirty="0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8184" y="2641052"/>
            <a:ext cx="56515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45" dirty="0">
                <a:latin typeface="Times New Roman"/>
                <a:cs typeface="Times New Roman"/>
              </a:rPr>
              <a:t>v </a:t>
            </a:r>
            <a:r>
              <a:rPr sz="1950" spc="55" dirty="0">
                <a:latin typeface="Symbol"/>
                <a:cs typeface="Symbol"/>
              </a:rPr>
              <a:t></a:t>
            </a:r>
            <a:r>
              <a:rPr sz="1950" spc="-350" dirty="0">
                <a:latin typeface="Times New Roman"/>
                <a:cs typeface="Times New Roman"/>
              </a:rPr>
              <a:t> </a:t>
            </a:r>
            <a:r>
              <a:rPr sz="1950" i="1" spc="45" dirty="0">
                <a:latin typeface="Times New Roman"/>
                <a:cs typeface="Times New Roman"/>
              </a:rPr>
              <a:t>v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3178" y="2798032"/>
            <a:ext cx="44259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5750" algn="l"/>
              </a:tabLst>
            </a:pPr>
            <a:r>
              <a:rPr sz="1950" i="1" spc="45" dirty="0">
                <a:latin typeface="Times New Roman"/>
                <a:cs typeface="Times New Roman"/>
              </a:rPr>
              <a:t>v	</a:t>
            </a:r>
            <a:r>
              <a:rPr sz="1950" spc="5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0981" y="2180579"/>
            <a:ext cx="1252855" cy="11366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950" i="1" spc="-35" dirty="0">
                <a:latin typeface="Times New Roman"/>
                <a:cs typeface="Times New Roman"/>
              </a:rPr>
              <a:t>A</a:t>
            </a:r>
            <a:r>
              <a:rPr sz="1725" i="1" spc="-52" baseline="-24154" dirty="0">
                <a:latin typeface="Times New Roman"/>
                <a:cs typeface="Times New Roman"/>
              </a:rPr>
              <a:t>c  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i="1" spc="-90" dirty="0">
                <a:latin typeface="Times New Roman"/>
                <a:cs typeface="Times New Roman"/>
              </a:rPr>
              <a:t>A</a:t>
            </a:r>
            <a:r>
              <a:rPr sz="1725" spc="-135" baseline="-24154" dirty="0">
                <a:latin typeface="Times New Roman"/>
                <a:cs typeface="Times New Roman"/>
              </a:rPr>
              <a:t>1  </a:t>
            </a:r>
            <a:r>
              <a:rPr sz="1950" spc="55" dirty="0">
                <a:latin typeface="Symbol"/>
                <a:cs typeface="Symbol"/>
              </a:rPr>
              <a:t>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A</a:t>
            </a:r>
            <a:r>
              <a:rPr sz="1725" spc="-37" baseline="-24154" dirty="0">
                <a:latin typeface="Times New Roman"/>
                <a:cs typeface="Times New Roman"/>
              </a:rPr>
              <a:t>2</a:t>
            </a:r>
            <a:endParaRPr sz="1725" baseline="-24154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650"/>
              </a:spcBef>
            </a:pPr>
            <a:r>
              <a:rPr sz="2925" spc="82" baseline="-35612" dirty="0">
                <a:latin typeface="Symbol"/>
                <a:cs typeface="Symbol"/>
              </a:rPr>
              <a:t></a:t>
            </a:r>
            <a:r>
              <a:rPr sz="2925" spc="82" baseline="-35612" dirty="0">
                <a:latin typeface="Times New Roman"/>
                <a:cs typeface="Times New Roman"/>
              </a:rPr>
              <a:t>  </a:t>
            </a:r>
            <a:r>
              <a:rPr sz="1950" i="1" spc="-25" dirty="0">
                <a:latin typeface="Times New Roman"/>
                <a:cs typeface="Times New Roman"/>
              </a:rPr>
              <a:t>A</a:t>
            </a:r>
            <a:r>
              <a:rPr sz="1725" spc="-37" baseline="-24154" dirty="0">
                <a:latin typeface="Times New Roman"/>
                <a:cs typeface="Times New Roman"/>
              </a:rPr>
              <a:t>2 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1950" spc="-320" dirty="0">
                <a:latin typeface="Times New Roman"/>
                <a:cs typeface="Times New Roman"/>
              </a:rPr>
              <a:t> </a:t>
            </a:r>
            <a:r>
              <a:rPr sz="1950" i="1" spc="-90" dirty="0">
                <a:latin typeface="Times New Roman"/>
                <a:cs typeface="Times New Roman"/>
              </a:rPr>
              <a:t>A</a:t>
            </a:r>
            <a:r>
              <a:rPr sz="1725" spc="-135" baseline="-24154" dirty="0">
                <a:latin typeface="Times New Roman"/>
                <a:cs typeface="Times New Roman"/>
              </a:rPr>
              <a:t>1</a:t>
            </a:r>
            <a:endParaRPr sz="1725" baseline="-24154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430"/>
              </a:spcBef>
            </a:pPr>
            <a:r>
              <a:rPr sz="1950" spc="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3178" y="2261311"/>
            <a:ext cx="114871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40" dirty="0">
                <a:latin typeface="Times New Roman"/>
                <a:cs typeface="Times New Roman"/>
              </a:rPr>
              <a:t>v</a:t>
            </a:r>
            <a:r>
              <a:rPr sz="1725" i="1" spc="60" baseline="-24154" dirty="0">
                <a:latin typeface="Times New Roman"/>
                <a:cs typeface="Times New Roman"/>
              </a:rPr>
              <a:t>d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v</a:t>
            </a:r>
            <a:r>
              <a:rPr sz="1725" spc="60" baseline="-24154" dirty="0">
                <a:latin typeface="Times New Roman"/>
                <a:cs typeface="Times New Roman"/>
              </a:rPr>
              <a:t>2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1950" spc="-295" dirty="0">
                <a:latin typeface="Times New Roman"/>
                <a:cs typeface="Times New Roman"/>
              </a:rPr>
              <a:t> </a:t>
            </a:r>
            <a:r>
              <a:rPr sz="1950" i="1" spc="-30" dirty="0">
                <a:latin typeface="Times New Roman"/>
                <a:cs typeface="Times New Roman"/>
              </a:rPr>
              <a:t>v</a:t>
            </a:r>
            <a:r>
              <a:rPr sz="1725" spc="-44" baseline="-24154" dirty="0">
                <a:latin typeface="Times New Roman"/>
                <a:cs typeface="Times New Roman"/>
              </a:rPr>
              <a:t>1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5135" y="2274150"/>
            <a:ext cx="3268979" cy="1038225"/>
          </a:xfrm>
          <a:custGeom>
            <a:avLst/>
            <a:gdLst/>
            <a:ahLst/>
            <a:cxnLst/>
            <a:rect l="l" t="t" r="r" b="b"/>
            <a:pathLst>
              <a:path w="3268979" h="1038225">
                <a:moveTo>
                  <a:pt x="0" y="0"/>
                </a:moveTo>
                <a:lnTo>
                  <a:pt x="3268662" y="0"/>
                </a:lnTo>
                <a:lnTo>
                  <a:pt x="3268662" y="1038225"/>
                </a:lnTo>
                <a:lnTo>
                  <a:pt x="0" y="103822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926" y="3349434"/>
            <a:ext cx="2094230" cy="40195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00" i="1" spc="67" baseline="-25462" dirty="0">
                <a:latin typeface="Times New Roman"/>
                <a:cs typeface="Times New Roman"/>
              </a:rPr>
              <a:t>o </a:t>
            </a:r>
            <a:r>
              <a:rPr sz="2100" spc="65" dirty="0">
                <a:latin typeface="Symbol"/>
                <a:cs typeface="Symbol"/>
              </a:rPr>
              <a:t>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-85" dirty="0">
                <a:latin typeface="Times New Roman"/>
                <a:cs typeface="Times New Roman"/>
              </a:rPr>
              <a:t>A</a:t>
            </a:r>
            <a:r>
              <a:rPr sz="1800" spc="-127" baseline="-25462" dirty="0">
                <a:latin typeface="Times New Roman"/>
                <a:cs typeface="Times New Roman"/>
              </a:rPr>
              <a:t>1 </a:t>
            </a:r>
            <a:r>
              <a:rPr sz="2100" spc="30" dirty="0">
                <a:latin typeface="Symbol"/>
                <a:cs typeface="Symbol"/>
              </a:rPr>
              <a:t>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v</a:t>
            </a:r>
            <a:r>
              <a:rPr sz="1800" spc="-22" baseline="-25462" dirty="0">
                <a:latin typeface="Times New Roman"/>
                <a:cs typeface="Times New Roman"/>
              </a:rPr>
              <a:t>1 </a:t>
            </a:r>
            <a:r>
              <a:rPr sz="2100" spc="65" dirty="0">
                <a:latin typeface="Symbol"/>
                <a:cs typeface="Symbol"/>
              </a:rPr>
              <a:t>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A</a:t>
            </a:r>
            <a:r>
              <a:rPr sz="1800" spc="-22" baseline="-25462" dirty="0">
                <a:latin typeface="Times New Roman"/>
                <a:cs typeface="Times New Roman"/>
              </a:rPr>
              <a:t>2 </a:t>
            </a:r>
            <a:r>
              <a:rPr sz="2100" spc="30" dirty="0">
                <a:latin typeface="Symbol"/>
                <a:cs typeface="Symbol"/>
              </a:rPr>
              <a:t>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i="1" spc="55" dirty="0">
                <a:latin typeface="Times New Roman"/>
                <a:cs typeface="Times New Roman"/>
              </a:rPr>
              <a:t>v</a:t>
            </a:r>
            <a:r>
              <a:rPr sz="1800" spc="82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1723" y="3348634"/>
            <a:ext cx="2359025" cy="40322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5"/>
              </a:spcBef>
            </a:pP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00" i="1" spc="67" baseline="-25462" dirty="0">
                <a:latin typeface="Times New Roman"/>
                <a:cs typeface="Times New Roman"/>
              </a:rPr>
              <a:t>o </a:t>
            </a:r>
            <a:r>
              <a:rPr sz="2100" spc="70" dirty="0">
                <a:latin typeface="Symbol"/>
                <a:cs typeface="Symbol"/>
              </a:rPr>
              <a:t>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A</a:t>
            </a:r>
            <a:r>
              <a:rPr sz="1800" i="1" spc="-37" baseline="-25462" dirty="0">
                <a:latin typeface="Times New Roman"/>
                <a:cs typeface="Times New Roman"/>
              </a:rPr>
              <a:t>c </a:t>
            </a:r>
            <a:r>
              <a:rPr sz="2100" spc="30" dirty="0">
                <a:latin typeface="Symbol"/>
                <a:cs typeface="Symbol"/>
              </a:rPr>
              <a:t>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00" i="1" spc="67" baseline="-25462" dirty="0">
                <a:latin typeface="Times New Roman"/>
                <a:cs typeface="Times New Roman"/>
              </a:rPr>
              <a:t>c </a:t>
            </a:r>
            <a:r>
              <a:rPr sz="2100" spc="70" dirty="0">
                <a:latin typeface="Symbol"/>
                <a:cs typeface="Symbol"/>
              </a:rPr>
              <a:t>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A</a:t>
            </a:r>
            <a:r>
              <a:rPr sz="1800" i="1" spc="-15" baseline="-25462" dirty="0">
                <a:latin typeface="Times New Roman"/>
                <a:cs typeface="Times New Roman"/>
              </a:rPr>
              <a:t>d </a:t>
            </a:r>
            <a:r>
              <a:rPr sz="2100" spc="30" dirty="0">
                <a:latin typeface="Symbol"/>
                <a:cs typeface="Symbol"/>
              </a:rPr>
              <a:t>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i="1" spc="55" dirty="0">
                <a:latin typeface="Times New Roman"/>
                <a:cs typeface="Times New Roman"/>
              </a:rPr>
              <a:t>v</a:t>
            </a:r>
            <a:r>
              <a:rPr sz="1800" i="1" spc="82" baseline="-25462" dirty="0">
                <a:latin typeface="Times New Roman"/>
                <a:cs typeface="Times New Roman"/>
              </a:rPr>
              <a:t>d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00806" y="5423763"/>
            <a:ext cx="5998210" cy="923925"/>
          </a:xfrm>
          <a:custGeom>
            <a:avLst/>
            <a:gdLst/>
            <a:ahLst/>
            <a:cxnLst/>
            <a:rect l="l" t="t" r="r" b="b"/>
            <a:pathLst>
              <a:path w="5998209" h="923925">
                <a:moveTo>
                  <a:pt x="0" y="0"/>
                </a:moveTo>
                <a:lnTo>
                  <a:pt x="5997600" y="0"/>
                </a:lnTo>
                <a:lnTo>
                  <a:pt x="5997600" y="923328"/>
                </a:lnTo>
                <a:lnTo>
                  <a:pt x="0" y="92332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72821" y="5444585"/>
            <a:ext cx="3852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5310" marR="5080" indent="41338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Differential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Gain:  Common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Gain: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Common </a:t>
            </a:r>
            <a:r>
              <a:rPr sz="1800" dirty="0">
                <a:latin typeface="Calibri"/>
                <a:cs typeface="Calibri"/>
              </a:rPr>
              <a:t>Mode </a:t>
            </a:r>
            <a:r>
              <a:rPr sz="1800" spc="-10" dirty="0">
                <a:latin typeface="Calibri"/>
                <a:cs typeface="Calibri"/>
              </a:rPr>
              <a:t>Rejection </a:t>
            </a:r>
            <a:r>
              <a:rPr sz="1800" spc="-5" dirty="0">
                <a:latin typeface="Calibri"/>
                <a:cs typeface="Calibri"/>
              </a:rPr>
              <a:t>Ratio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(CMRR)*: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25366" y="5413498"/>
            <a:ext cx="1188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465455" algn="ctr">
              <a:lnSpc>
                <a:spcPct val="100000"/>
              </a:lnSpc>
              <a:spcBef>
                <a:spcPts val="100"/>
              </a:spcBef>
            </a:pPr>
            <a:r>
              <a:rPr sz="1800" i="1" spc="200" dirty="0">
                <a:latin typeface="Cambria"/>
                <a:cs typeface="Cambria"/>
              </a:rPr>
              <a:t>A</a:t>
            </a:r>
            <a:r>
              <a:rPr sz="1800" i="1" spc="104" baseline="-20833" dirty="0">
                <a:latin typeface="Cambria"/>
                <a:cs typeface="Cambria"/>
              </a:rPr>
              <a:t>d </a:t>
            </a:r>
            <a:r>
              <a:rPr sz="1800" i="1" spc="60" baseline="-20833" dirty="0">
                <a:latin typeface="Cambria"/>
                <a:cs typeface="Cambria"/>
              </a:rPr>
              <a:t> </a:t>
            </a:r>
            <a:r>
              <a:rPr sz="1800" i="1" spc="200" dirty="0">
                <a:latin typeface="Cambria"/>
                <a:cs typeface="Cambria"/>
              </a:rPr>
              <a:t>A</a:t>
            </a:r>
            <a:r>
              <a:rPr sz="1800" i="1" spc="15" baseline="-20833" dirty="0">
                <a:latin typeface="Cambria"/>
                <a:cs typeface="Cambria"/>
              </a:rPr>
              <a:t>c</a:t>
            </a:r>
            <a:endParaRPr sz="1800" baseline="-20833" dirty="0">
              <a:latin typeface="Cambria"/>
              <a:cs typeface="Cambria"/>
            </a:endParaRPr>
          </a:p>
          <a:p>
            <a:pPr marR="5080" algn="ctr">
              <a:lnSpc>
                <a:spcPct val="100000"/>
              </a:lnSpc>
            </a:pPr>
            <a:r>
              <a:rPr sz="1800" i="1" spc="254" dirty="0">
                <a:latin typeface="Cambria"/>
                <a:cs typeface="Cambria"/>
              </a:rPr>
              <a:t>|</a:t>
            </a:r>
            <a:r>
              <a:rPr sz="1800" i="1" spc="470" dirty="0">
                <a:latin typeface="Cambria"/>
                <a:cs typeface="Cambria"/>
              </a:rPr>
              <a:t>A</a:t>
            </a:r>
            <a:r>
              <a:rPr sz="1800" i="1" spc="142" baseline="-20833" dirty="0">
                <a:latin typeface="Cambria"/>
                <a:cs typeface="Cambria"/>
              </a:rPr>
              <a:t>d</a:t>
            </a:r>
            <a:r>
              <a:rPr sz="1800" i="1" spc="325" dirty="0">
                <a:latin typeface="Cambria"/>
                <a:cs typeface="Cambria"/>
              </a:rPr>
              <a:t>|/|</a:t>
            </a:r>
            <a:r>
              <a:rPr sz="1800" i="1" spc="520" dirty="0">
                <a:latin typeface="Cambria"/>
                <a:cs typeface="Cambria"/>
              </a:rPr>
              <a:t>A</a:t>
            </a:r>
            <a:r>
              <a:rPr sz="1800" i="1" spc="15" baseline="-20833" dirty="0">
                <a:latin typeface="Cambria"/>
                <a:cs typeface="Cambria"/>
              </a:rPr>
              <a:t>c</a:t>
            </a:r>
            <a:r>
              <a:rPr sz="1800" i="1" spc="520" dirty="0">
                <a:latin typeface="Cambria"/>
                <a:cs typeface="Cambria"/>
              </a:rPr>
              <a:t>|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50012" y="6509404"/>
            <a:ext cx="599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 </a:t>
            </a:r>
            <a:r>
              <a:rPr sz="1800" spc="-5" dirty="0">
                <a:latin typeface="Calibri"/>
                <a:cs typeface="Calibri"/>
              </a:rPr>
              <a:t>CMRR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usually </a:t>
            </a:r>
            <a:r>
              <a:rPr sz="1800" spc="-10" dirty="0">
                <a:latin typeface="Calibri"/>
                <a:cs typeface="Calibri"/>
              </a:rPr>
              <a:t>given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dB: CMRR(dB) </a:t>
            </a:r>
            <a:r>
              <a:rPr sz="1800" dirty="0">
                <a:latin typeface="Calibri"/>
                <a:cs typeface="Calibri"/>
              </a:rPr>
              <a:t>= 20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250" dirty="0">
                <a:latin typeface="Calibri"/>
                <a:cs typeface="Calibri"/>
              </a:rPr>
              <a:t>(</a:t>
            </a:r>
            <a:r>
              <a:rPr sz="1800" i="1" spc="250" dirty="0">
                <a:latin typeface="Cambria"/>
                <a:cs typeface="Cambria"/>
              </a:rPr>
              <a:t>|A</a:t>
            </a:r>
            <a:r>
              <a:rPr sz="1800" i="1" spc="375" baseline="-20833" dirty="0">
                <a:latin typeface="Cambria"/>
                <a:cs typeface="Cambria"/>
              </a:rPr>
              <a:t>d</a:t>
            </a:r>
            <a:r>
              <a:rPr sz="1800" i="1" spc="250" dirty="0">
                <a:latin typeface="Cambria"/>
                <a:cs typeface="Cambria"/>
              </a:rPr>
              <a:t>|/|A</a:t>
            </a:r>
            <a:r>
              <a:rPr sz="1800" i="1" spc="375" baseline="-20833" dirty="0">
                <a:latin typeface="Cambria"/>
                <a:cs typeface="Cambria"/>
              </a:rPr>
              <a:t>c</a:t>
            </a:r>
            <a:r>
              <a:rPr sz="1800" i="1" spc="250" dirty="0">
                <a:latin typeface="Cambria"/>
                <a:cs typeface="Cambria"/>
              </a:rPr>
              <a:t>|)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14925" y="412215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533" y="0"/>
                </a:lnTo>
              </a:path>
            </a:pathLst>
          </a:custGeom>
          <a:ln w="10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8686" y="412215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29" y="0"/>
                </a:lnTo>
              </a:path>
            </a:pathLst>
          </a:custGeom>
          <a:ln w="10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7612" y="4789765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533" y="0"/>
                </a:lnTo>
              </a:path>
            </a:pathLst>
          </a:custGeom>
          <a:ln w="10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4600" y="478976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29" y="0"/>
                </a:lnTo>
              </a:path>
            </a:pathLst>
          </a:custGeom>
          <a:ln w="10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8315" y="4784787"/>
            <a:ext cx="14738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329690" algn="l"/>
              </a:tabLst>
            </a:pPr>
            <a:r>
              <a:rPr sz="1950" spc="50" dirty="0">
                <a:latin typeface="Times New Roman"/>
                <a:cs typeface="Times New Roman"/>
              </a:rPr>
              <a:t>2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2627" y="4117096"/>
            <a:ext cx="14351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5624" y="4117096"/>
            <a:ext cx="14351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4154" y="4756302"/>
            <a:ext cx="895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2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9868" y="4088650"/>
            <a:ext cx="895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2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71057" y="4756302"/>
            <a:ext cx="895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25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3971" y="4598618"/>
            <a:ext cx="8064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20" dirty="0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9802" y="4598618"/>
            <a:ext cx="895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25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71057" y="4088650"/>
            <a:ext cx="895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25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7938" y="3930966"/>
            <a:ext cx="8064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20" dirty="0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7002" y="3930966"/>
            <a:ext cx="8953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i="1" spc="25" dirty="0">
                <a:latin typeface="Times New Roman"/>
                <a:cs typeface="Times New Roman"/>
              </a:rPr>
              <a:t>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03526" y="4432505"/>
            <a:ext cx="1600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-90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61891" y="4432505"/>
            <a:ext cx="1289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45" dirty="0">
                <a:latin typeface="Times New Roman"/>
                <a:cs typeface="Times New Roman"/>
              </a:rPr>
              <a:t>v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07449" y="3764814"/>
            <a:ext cx="1600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-90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28939" y="3764814"/>
            <a:ext cx="1289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45" dirty="0">
                <a:latin typeface="Times New Roman"/>
                <a:cs typeface="Times New Roman"/>
              </a:rPr>
              <a:t>v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15267" y="4590210"/>
            <a:ext cx="38544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090" indent="-212090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12725" algn="l"/>
              </a:tabLst>
            </a:pPr>
            <a:r>
              <a:rPr sz="1950" i="1" spc="65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51181" y="4590210"/>
            <a:ext cx="4622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05435" algn="l"/>
              </a:tabLst>
            </a:pPr>
            <a:r>
              <a:rPr sz="1950" i="1" spc="65" dirty="0">
                <a:latin typeface="Times New Roman"/>
                <a:cs typeface="Times New Roman"/>
              </a:rPr>
              <a:t>A	</a:t>
            </a:r>
            <a:r>
              <a:rPr sz="1950" spc="6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14378" y="4590210"/>
            <a:ext cx="8940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40" dirty="0">
                <a:latin typeface="Times New Roman"/>
                <a:cs typeface="Times New Roman"/>
              </a:rPr>
              <a:t>v</a:t>
            </a:r>
            <a:r>
              <a:rPr sz="1725" spc="60" baseline="-24154" dirty="0">
                <a:latin typeface="Times New Roman"/>
                <a:cs typeface="Times New Roman"/>
              </a:rPr>
              <a:t>2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v</a:t>
            </a:r>
            <a:r>
              <a:rPr sz="1725" i="1" spc="44" baseline="-24154" dirty="0">
                <a:latin typeface="Times New Roman"/>
                <a:cs typeface="Times New Roman"/>
              </a:rPr>
              <a:t>c</a:t>
            </a:r>
            <a:r>
              <a:rPr sz="1725" i="1" spc="172" baseline="-24154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</a:t>
            </a:r>
            <a:endParaRPr sz="1950" dirty="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19451" y="3922519"/>
            <a:ext cx="3810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279" indent="-208279">
              <a:lnSpc>
                <a:spcPct val="100000"/>
              </a:lnSpc>
              <a:spcBef>
                <a:spcPts val="110"/>
              </a:spcBef>
              <a:buFont typeface="Symbol"/>
              <a:buChar char=""/>
              <a:tabLst>
                <a:tab pos="208915" algn="l"/>
              </a:tabLst>
            </a:pPr>
            <a:r>
              <a:rPr sz="1950" i="1" spc="65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3610" y="3922519"/>
            <a:ext cx="43434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65" dirty="0">
                <a:latin typeface="Times New Roman"/>
                <a:cs typeface="Times New Roman"/>
              </a:rPr>
              <a:t>A</a:t>
            </a:r>
            <a:r>
              <a:rPr sz="1950" i="1" spc="345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14378" y="3922519"/>
            <a:ext cx="8655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-25" dirty="0">
                <a:latin typeface="Times New Roman"/>
                <a:cs typeface="Times New Roman"/>
              </a:rPr>
              <a:t>v</a:t>
            </a:r>
            <a:r>
              <a:rPr sz="1725" spc="-37" baseline="-24154" dirty="0">
                <a:latin typeface="Times New Roman"/>
                <a:cs typeface="Times New Roman"/>
              </a:rPr>
              <a:t>1 </a:t>
            </a:r>
            <a:r>
              <a:rPr sz="1950" spc="60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v</a:t>
            </a:r>
            <a:r>
              <a:rPr sz="1725" i="1" spc="44" baseline="-24154" dirty="0">
                <a:latin typeface="Times New Roman"/>
                <a:cs typeface="Times New Roman"/>
              </a:rPr>
              <a:t>c</a:t>
            </a:r>
            <a:r>
              <a:rPr sz="1725" i="1" spc="232" baseline="-24154" dirty="0">
                <a:latin typeface="Times New Roman"/>
                <a:cs typeface="Times New Roman"/>
              </a:rPr>
              <a:t> </a:t>
            </a:r>
            <a:r>
              <a:rPr sz="1950" spc="6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13633" y="3776992"/>
            <a:ext cx="3291204" cy="1329055"/>
          </a:xfrm>
          <a:custGeom>
            <a:avLst/>
            <a:gdLst/>
            <a:ahLst/>
            <a:cxnLst/>
            <a:rect l="l" t="t" r="r" b="b"/>
            <a:pathLst>
              <a:path w="3291204" h="1329054">
                <a:moveTo>
                  <a:pt x="0" y="0"/>
                </a:moveTo>
                <a:lnTo>
                  <a:pt x="3290887" y="0"/>
                </a:lnTo>
                <a:lnTo>
                  <a:pt x="3290887" y="1328737"/>
                </a:lnTo>
                <a:lnTo>
                  <a:pt x="0" y="132873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8151" y="1555689"/>
            <a:ext cx="2064385" cy="1647825"/>
          </a:xfrm>
          <a:custGeom>
            <a:avLst/>
            <a:gdLst/>
            <a:ahLst/>
            <a:cxnLst/>
            <a:rect l="l" t="t" r="r" b="b"/>
            <a:pathLst>
              <a:path w="2064385" h="1647825">
                <a:moveTo>
                  <a:pt x="316864" y="1453083"/>
                </a:moveTo>
                <a:lnTo>
                  <a:pt x="0" y="1453083"/>
                </a:lnTo>
                <a:lnTo>
                  <a:pt x="158432" y="1647723"/>
                </a:lnTo>
                <a:lnTo>
                  <a:pt x="316864" y="1453083"/>
                </a:lnTo>
                <a:close/>
              </a:path>
              <a:path w="2064385" h="1647825">
                <a:moveTo>
                  <a:pt x="2064194" y="0"/>
                </a:moveTo>
                <a:lnTo>
                  <a:pt x="822172" y="0"/>
                </a:lnTo>
                <a:lnTo>
                  <a:pt x="774774" y="1533"/>
                </a:lnTo>
                <a:lnTo>
                  <a:pt x="728194" y="6070"/>
                </a:lnTo>
                <a:lnTo>
                  <a:pt x="682529" y="13515"/>
                </a:lnTo>
                <a:lnTo>
                  <a:pt x="637872" y="23773"/>
                </a:lnTo>
                <a:lnTo>
                  <a:pt x="594318" y="36750"/>
                </a:lnTo>
                <a:lnTo>
                  <a:pt x="551963" y="52350"/>
                </a:lnTo>
                <a:lnTo>
                  <a:pt x="510902" y="70479"/>
                </a:lnTo>
                <a:lnTo>
                  <a:pt x="471229" y="91041"/>
                </a:lnTo>
                <a:lnTo>
                  <a:pt x="433040" y="113942"/>
                </a:lnTo>
                <a:lnTo>
                  <a:pt x="396430" y="139086"/>
                </a:lnTo>
                <a:lnTo>
                  <a:pt x="361493" y="166379"/>
                </a:lnTo>
                <a:lnTo>
                  <a:pt x="328325" y="195725"/>
                </a:lnTo>
                <a:lnTo>
                  <a:pt x="297020" y="227030"/>
                </a:lnTo>
                <a:lnTo>
                  <a:pt x="267674" y="260198"/>
                </a:lnTo>
                <a:lnTo>
                  <a:pt x="240381" y="295135"/>
                </a:lnTo>
                <a:lnTo>
                  <a:pt x="215237" y="331745"/>
                </a:lnTo>
                <a:lnTo>
                  <a:pt x="192337" y="369934"/>
                </a:lnTo>
                <a:lnTo>
                  <a:pt x="171774" y="409607"/>
                </a:lnTo>
                <a:lnTo>
                  <a:pt x="153646" y="450668"/>
                </a:lnTo>
                <a:lnTo>
                  <a:pt x="138045" y="493023"/>
                </a:lnTo>
                <a:lnTo>
                  <a:pt x="125068" y="536576"/>
                </a:lnTo>
                <a:lnTo>
                  <a:pt x="114810" y="581233"/>
                </a:lnTo>
                <a:lnTo>
                  <a:pt x="107349" y="627065"/>
                </a:lnTo>
                <a:lnTo>
                  <a:pt x="102828" y="673479"/>
                </a:lnTo>
                <a:lnTo>
                  <a:pt x="101295" y="720877"/>
                </a:lnTo>
                <a:lnTo>
                  <a:pt x="101295" y="1453083"/>
                </a:lnTo>
                <a:lnTo>
                  <a:pt x="215582" y="1453083"/>
                </a:lnTo>
                <a:lnTo>
                  <a:pt x="215582" y="720877"/>
                </a:lnTo>
                <a:lnTo>
                  <a:pt x="217407" y="673472"/>
                </a:lnTo>
                <a:lnTo>
                  <a:pt x="222792" y="627065"/>
                </a:lnTo>
                <a:lnTo>
                  <a:pt x="231602" y="581790"/>
                </a:lnTo>
                <a:lnTo>
                  <a:pt x="243703" y="537784"/>
                </a:lnTo>
                <a:lnTo>
                  <a:pt x="258959" y="495180"/>
                </a:lnTo>
                <a:lnTo>
                  <a:pt x="277236" y="454113"/>
                </a:lnTo>
                <a:lnTo>
                  <a:pt x="298399" y="414718"/>
                </a:lnTo>
                <a:lnTo>
                  <a:pt x="322312" y="377130"/>
                </a:lnTo>
                <a:lnTo>
                  <a:pt x="348842" y="341485"/>
                </a:lnTo>
                <a:lnTo>
                  <a:pt x="377853" y="307915"/>
                </a:lnTo>
                <a:lnTo>
                  <a:pt x="409211" y="276558"/>
                </a:lnTo>
                <a:lnTo>
                  <a:pt x="442780" y="247547"/>
                </a:lnTo>
                <a:lnTo>
                  <a:pt x="478426" y="221017"/>
                </a:lnTo>
                <a:lnTo>
                  <a:pt x="516013" y="197104"/>
                </a:lnTo>
                <a:lnTo>
                  <a:pt x="555408" y="175941"/>
                </a:lnTo>
                <a:lnTo>
                  <a:pt x="596475" y="157664"/>
                </a:lnTo>
                <a:lnTo>
                  <a:pt x="639079" y="142408"/>
                </a:lnTo>
                <a:lnTo>
                  <a:pt x="683086" y="130307"/>
                </a:lnTo>
                <a:lnTo>
                  <a:pt x="728360" y="121497"/>
                </a:lnTo>
                <a:lnTo>
                  <a:pt x="774767" y="116112"/>
                </a:lnTo>
                <a:lnTo>
                  <a:pt x="822172" y="114287"/>
                </a:lnTo>
                <a:lnTo>
                  <a:pt x="2064194" y="114287"/>
                </a:lnTo>
                <a:lnTo>
                  <a:pt x="206419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8151" y="1555689"/>
            <a:ext cx="2064385" cy="1647825"/>
          </a:xfrm>
          <a:custGeom>
            <a:avLst/>
            <a:gdLst/>
            <a:ahLst/>
            <a:cxnLst/>
            <a:rect l="l" t="t" r="r" b="b"/>
            <a:pathLst>
              <a:path w="2064385" h="1647825">
                <a:moveTo>
                  <a:pt x="2064194" y="0"/>
                </a:moveTo>
                <a:lnTo>
                  <a:pt x="822172" y="0"/>
                </a:lnTo>
                <a:lnTo>
                  <a:pt x="774774" y="1533"/>
                </a:lnTo>
                <a:lnTo>
                  <a:pt x="728194" y="6070"/>
                </a:lnTo>
                <a:lnTo>
                  <a:pt x="682529" y="13515"/>
                </a:lnTo>
                <a:lnTo>
                  <a:pt x="637872" y="23773"/>
                </a:lnTo>
                <a:lnTo>
                  <a:pt x="594318" y="36750"/>
                </a:lnTo>
                <a:lnTo>
                  <a:pt x="551963" y="52350"/>
                </a:lnTo>
                <a:lnTo>
                  <a:pt x="510902" y="70479"/>
                </a:lnTo>
                <a:lnTo>
                  <a:pt x="471229" y="91041"/>
                </a:lnTo>
                <a:lnTo>
                  <a:pt x="433040" y="113942"/>
                </a:lnTo>
                <a:lnTo>
                  <a:pt x="396430" y="139086"/>
                </a:lnTo>
                <a:lnTo>
                  <a:pt x="361493" y="166379"/>
                </a:lnTo>
                <a:lnTo>
                  <a:pt x="328325" y="195725"/>
                </a:lnTo>
                <a:lnTo>
                  <a:pt x="297020" y="227030"/>
                </a:lnTo>
                <a:lnTo>
                  <a:pt x="267674" y="260198"/>
                </a:lnTo>
                <a:lnTo>
                  <a:pt x="240381" y="295135"/>
                </a:lnTo>
                <a:lnTo>
                  <a:pt x="215237" y="331745"/>
                </a:lnTo>
                <a:lnTo>
                  <a:pt x="192337" y="369934"/>
                </a:lnTo>
                <a:lnTo>
                  <a:pt x="171774" y="409607"/>
                </a:lnTo>
                <a:lnTo>
                  <a:pt x="153646" y="450668"/>
                </a:lnTo>
                <a:lnTo>
                  <a:pt x="138045" y="493023"/>
                </a:lnTo>
                <a:lnTo>
                  <a:pt x="125068" y="536576"/>
                </a:lnTo>
                <a:lnTo>
                  <a:pt x="114810" y="581233"/>
                </a:lnTo>
                <a:lnTo>
                  <a:pt x="107365" y="626899"/>
                </a:lnTo>
                <a:lnTo>
                  <a:pt x="102828" y="673479"/>
                </a:lnTo>
                <a:lnTo>
                  <a:pt x="101295" y="720877"/>
                </a:lnTo>
                <a:lnTo>
                  <a:pt x="101295" y="1453083"/>
                </a:lnTo>
                <a:lnTo>
                  <a:pt x="0" y="1453083"/>
                </a:lnTo>
                <a:lnTo>
                  <a:pt x="158432" y="1647723"/>
                </a:lnTo>
                <a:lnTo>
                  <a:pt x="316864" y="1453083"/>
                </a:lnTo>
                <a:lnTo>
                  <a:pt x="215582" y="1453083"/>
                </a:lnTo>
                <a:lnTo>
                  <a:pt x="215582" y="720877"/>
                </a:lnTo>
                <a:lnTo>
                  <a:pt x="217407" y="673472"/>
                </a:lnTo>
                <a:lnTo>
                  <a:pt x="222792" y="627065"/>
                </a:lnTo>
                <a:lnTo>
                  <a:pt x="231602" y="581790"/>
                </a:lnTo>
                <a:lnTo>
                  <a:pt x="243703" y="537784"/>
                </a:lnTo>
                <a:lnTo>
                  <a:pt x="258959" y="495180"/>
                </a:lnTo>
                <a:lnTo>
                  <a:pt x="277236" y="454113"/>
                </a:lnTo>
                <a:lnTo>
                  <a:pt x="298399" y="414718"/>
                </a:lnTo>
                <a:lnTo>
                  <a:pt x="322312" y="377130"/>
                </a:lnTo>
                <a:lnTo>
                  <a:pt x="348842" y="341485"/>
                </a:lnTo>
                <a:lnTo>
                  <a:pt x="377853" y="307915"/>
                </a:lnTo>
                <a:lnTo>
                  <a:pt x="409211" y="276558"/>
                </a:lnTo>
                <a:lnTo>
                  <a:pt x="442780" y="247547"/>
                </a:lnTo>
                <a:lnTo>
                  <a:pt x="478426" y="221017"/>
                </a:lnTo>
                <a:lnTo>
                  <a:pt x="516013" y="197104"/>
                </a:lnTo>
                <a:lnTo>
                  <a:pt x="555408" y="175941"/>
                </a:lnTo>
                <a:lnTo>
                  <a:pt x="596475" y="157664"/>
                </a:lnTo>
                <a:lnTo>
                  <a:pt x="639079" y="142408"/>
                </a:lnTo>
                <a:lnTo>
                  <a:pt x="683086" y="130307"/>
                </a:lnTo>
                <a:lnTo>
                  <a:pt x="728360" y="121497"/>
                </a:lnTo>
                <a:lnTo>
                  <a:pt x="774767" y="116112"/>
                </a:lnTo>
                <a:lnTo>
                  <a:pt x="822172" y="114287"/>
                </a:lnTo>
                <a:lnTo>
                  <a:pt x="2064194" y="114287"/>
                </a:lnTo>
                <a:lnTo>
                  <a:pt x="2064194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82319" y="2718499"/>
            <a:ext cx="650875" cy="608330"/>
          </a:xfrm>
          <a:custGeom>
            <a:avLst/>
            <a:gdLst/>
            <a:ahLst/>
            <a:cxnLst/>
            <a:rect l="l" t="t" r="r" b="b"/>
            <a:pathLst>
              <a:path w="650875" h="608329">
                <a:moveTo>
                  <a:pt x="499605" y="0"/>
                </a:moveTo>
                <a:lnTo>
                  <a:pt x="535609" y="39357"/>
                </a:lnTo>
                <a:lnTo>
                  <a:pt x="0" y="529361"/>
                </a:lnTo>
                <a:lnTo>
                  <a:pt x="72009" y="608076"/>
                </a:lnTo>
                <a:lnTo>
                  <a:pt x="607618" y="118071"/>
                </a:lnTo>
                <a:lnTo>
                  <a:pt x="645374" y="118071"/>
                </a:lnTo>
                <a:lnTo>
                  <a:pt x="650328" y="6692"/>
                </a:lnTo>
                <a:lnTo>
                  <a:pt x="499605" y="0"/>
                </a:lnTo>
                <a:close/>
              </a:path>
              <a:path w="650875" h="608329">
                <a:moveTo>
                  <a:pt x="645374" y="118071"/>
                </a:moveTo>
                <a:lnTo>
                  <a:pt x="607618" y="118071"/>
                </a:lnTo>
                <a:lnTo>
                  <a:pt x="643623" y="157429"/>
                </a:lnTo>
                <a:lnTo>
                  <a:pt x="645374" y="11807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82319" y="2718499"/>
            <a:ext cx="650875" cy="608330"/>
          </a:xfrm>
          <a:custGeom>
            <a:avLst/>
            <a:gdLst/>
            <a:ahLst/>
            <a:cxnLst/>
            <a:rect l="l" t="t" r="r" b="b"/>
            <a:pathLst>
              <a:path w="650875" h="608329">
                <a:moveTo>
                  <a:pt x="0" y="529361"/>
                </a:moveTo>
                <a:lnTo>
                  <a:pt x="535609" y="39357"/>
                </a:lnTo>
                <a:lnTo>
                  <a:pt x="499605" y="0"/>
                </a:lnTo>
                <a:lnTo>
                  <a:pt x="650328" y="6692"/>
                </a:lnTo>
                <a:lnTo>
                  <a:pt x="643623" y="157429"/>
                </a:lnTo>
                <a:lnTo>
                  <a:pt x="607618" y="118071"/>
                </a:lnTo>
                <a:lnTo>
                  <a:pt x="72009" y="608076"/>
                </a:lnTo>
                <a:lnTo>
                  <a:pt x="0" y="529361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1004" y="1287514"/>
            <a:ext cx="2180838" cy="64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27827" y="1545130"/>
            <a:ext cx="2064385" cy="1647825"/>
          </a:xfrm>
          <a:custGeom>
            <a:avLst/>
            <a:gdLst/>
            <a:ahLst/>
            <a:cxnLst/>
            <a:rect l="l" t="t" r="r" b="b"/>
            <a:pathLst>
              <a:path w="2064384" h="1647825">
                <a:moveTo>
                  <a:pt x="2064194" y="1453083"/>
                </a:moveTo>
                <a:lnTo>
                  <a:pt x="1747329" y="1453083"/>
                </a:lnTo>
                <a:lnTo>
                  <a:pt x="1905762" y="1647723"/>
                </a:lnTo>
                <a:lnTo>
                  <a:pt x="2064194" y="1453083"/>
                </a:lnTo>
                <a:close/>
              </a:path>
              <a:path w="2064384" h="1647825">
                <a:moveTo>
                  <a:pt x="1242021" y="0"/>
                </a:moveTo>
                <a:lnTo>
                  <a:pt x="0" y="0"/>
                </a:lnTo>
                <a:lnTo>
                  <a:pt x="0" y="114287"/>
                </a:lnTo>
                <a:lnTo>
                  <a:pt x="1242021" y="114287"/>
                </a:lnTo>
                <a:lnTo>
                  <a:pt x="1289426" y="116112"/>
                </a:lnTo>
                <a:lnTo>
                  <a:pt x="1335834" y="121497"/>
                </a:lnTo>
                <a:lnTo>
                  <a:pt x="1381108" y="130307"/>
                </a:lnTo>
                <a:lnTo>
                  <a:pt x="1425115" y="142408"/>
                </a:lnTo>
                <a:lnTo>
                  <a:pt x="1467719" y="157664"/>
                </a:lnTo>
                <a:lnTo>
                  <a:pt x="1508786" y="175941"/>
                </a:lnTo>
                <a:lnTo>
                  <a:pt x="1548180" y="197104"/>
                </a:lnTo>
                <a:lnTo>
                  <a:pt x="1585768" y="221017"/>
                </a:lnTo>
                <a:lnTo>
                  <a:pt x="1621414" y="247547"/>
                </a:lnTo>
                <a:lnTo>
                  <a:pt x="1654983" y="276558"/>
                </a:lnTo>
                <a:lnTo>
                  <a:pt x="1686340" y="307915"/>
                </a:lnTo>
                <a:lnTo>
                  <a:pt x="1715351" y="341485"/>
                </a:lnTo>
                <a:lnTo>
                  <a:pt x="1741881" y="377130"/>
                </a:lnTo>
                <a:lnTo>
                  <a:pt x="1765795" y="414718"/>
                </a:lnTo>
                <a:lnTo>
                  <a:pt x="1786957" y="454113"/>
                </a:lnTo>
                <a:lnTo>
                  <a:pt x="1805234" y="495180"/>
                </a:lnTo>
                <a:lnTo>
                  <a:pt x="1820491" y="537784"/>
                </a:lnTo>
                <a:lnTo>
                  <a:pt x="1832591" y="581790"/>
                </a:lnTo>
                <a:lnTo>
                  <a:pt x="1841401" y="627065"/>
                </a:lnTo>
                <a:lnTo>
                  <a:pt x="1846787" y="673479"/>
                </a:lnTo>
                <a:lnTo>
                  <a:pt x="1848612" y="720877"/>
                </a:lnTo>
                <a:lnTo>
                  <a:pt x="1848612" y="1453083"/>
                </a:lnTo>
                <a:lnTo>
                  <a:pt x="1962899" y="1453083"/>
                </a:lnTo>
                <a:lnTo>
                  <a:pt x="1962899" y="720877"/>
                </a:lnTo>
                <a:lnTo>
                  <a:pt x="1961365" y="673472"/>
                </a:lnTo>
                <a:lnTo>
                  <a:pt x="1956829" y="626899"/>
                </a:lnTo>
                <a:lnTo>
                  <a:pt x="1949384" y="581233"/>
                </a:lnTo>
                <a:lnTo>
                  <a:pt x="1939125" y="536576"/>
                </a:lnTo>
                <a:lnTo>
                  <a:pt x="1926148" y="493023"/>
                </a:lnTo>
                <a:lnTo>
                  <a:pt x="1910548" y="450668"/>
                </a:lnTo>
                <a:lnTo>
                  <a:pt x="1892419" y="409607"/>
                </a:lnTo>
                <a:lnTo>
                  <a:pt x="1871857" y="369934"/>
                </a:lnTo>
                <a:lnTo>
                  <a:pt x="1848956" y="331745"/>
                </a:lnTo>
                <a:lnTo>
                  <a:pt x="1823812" y="295135"/>
                </a:lnTo>
                <a:lnTo>
                  <a:pt x="1796519" y="260198"/>
                </a:lnTo>
                <a:lnTo>
                  <a:pt x="1767173" y="227030"/>
                </a:lnTo>
                <a:lnTo>
                  <a:pt x="1735868" y="195725"/>
                </a:lnTo>
                <a:lnTo>
                  <a:pt x="1702700" y="166379"/>
                </a:lnTo>
                <a:lnTo>
                  <a:pt x="1667763" y="139086"/>
                </a:lnTo>
                <a:lnTo>
                  <a:pt x="1631153" y="113942"/>
                </a:lnTo>
                <a:lnTo>
                  <a:pt x="1592964" y="91041"/>
                </a:lnTo>
                <a:lnTo>
                  <a:pt x="1553291" y="70479"/>
                </a:lnTo>
                <a:lnTo>
                  <a:pt x="1512230" y="52350"/>
                </a:lnTo>
                <a:lnTo>
                  <a:pt x="1469875" y="36750"/>
                </a:lnTo>
                <a:lnTo>
                  <a:pt x="1426322" y="23773"/>
                </a:lnTo>
                <a:lnTo>
                  <a:pt x="1381665" y="13515"/>
                </a:lnTo>
                <a:lnTo>
                  <a:pt x="1335999" y="6070"/>
                </a:lnTo>
                <a:lnTo>
                  <a:pt x="1289420" y="1533"/>
                </a:lnTo>
                <a:lnTo>
                  <a:pt x="124202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27827" y="1545130"/>
            <a:ext cx="2064385" cy="1647825"/>
          </a:xfrm>
          <a:custGeom>
            <a:avLst/>
            <a:gdLst/>
            <a:ahLst/>
            <a:cxnLst/>
            <a:rect l="l" t="t" r="r" b="b"/>
            <a:pathLst>
              <a:path w="2064384" h="1647825">
                <a:moveTo>
                  <a:pt x="0" y="0"/>
                </a:moveTo>
                <a:lnTo>
                  <a:pt x="1242021" y="0"/>
                </a:lnTo>
                <a:lnTo>
                  <a:pt x="1289420" y="1533"/>
                </a:lnTo>
                <a:lnTo>
                  <a:pt x="1335999" y="6070"/>
                </a:lnTo>
                <a:lnTo>
                  <a:pt x="1381665" y="13515"/>
                </a:lnTo>
                <a:lnTo>
                  <a:pt x="1426322" y="23773"/>
                </a:lnTo>
                <a:lnTo>
                  <a:pt x="1469875" y="36750"/>
                </a:lnTo>
                <a:lnTo>
                  <a:pt x="1512230" y="52350"/>
                </a:lnTo>
                <a:lnTo>
                  <a:pt x="1553291" y="70479"/>
                </a:lnTo>
                <a:lnTo>
                  <a:pt x="1592964" y="91041"/>
                </a:lnTo>
                <a:lnTo>
                  <a:pt x="1631153" y="113942"/>
                </a:lnTo>
                <a:lnTo>
                  <a:pt x="1667763" y="139086"/>
                </a:lnTo>
                <a:lnTo>
                  <a:pt x="1702700" y="166379"/>
                </a:lnTo>
                <a:lnTo>
                  <a:pt x="1735868" y="195725"/>
                </a:lnTo>
                <a:lnTo>
                  <a:pt x="1767173" y="227030"/>
                </a:lnTo>
                <a:lnTo>
                  <a:pt x="1796519" y="260198"/>
                </a:lnTo>
                <a:lnTo>
                  <a:pt x="1823812" y="295135"/>
                </a:lnTo>
                <a:lnTo>
                  <a:pt x="1848956" y="331745"/>
                </a:lnTo>
                <a:lnTo>
                  <a:pt x="1871857" y="369934"/>
                </a:lnTo>
                <a:lnTo>
                  <a:pt x="1892419" y="409607"/>
                </a:lnTo>
                <a:lnTo>
                  <a:pt x="1910548" y="450668"/>
                </a:lnTo>
                <a:lnTo>
                  <a:pt x="1926148" y="493023"/>
                </a:lnTo>
                <a:lnTo>
                  <a:pt x="1939125" y="536576"/>
                </a:lnTo>
                <a:lnTo>
                  <a:pt x="1949384" y="581233"/>
                </a:lnTo>
                <a:lnTo>
                  <a:pt x="1956829" y="626899"/>
                </a:lnTo>
                <a:lnTo>
                  <a:pt x="1961365" y="673479"/>
                </a:lnTo>
                <a:lnTo>
                  <a:pt x="1962899" y="720877"/>
                </a:lnTo>
                <a:lnTo>
                  <a:pt x="1962899" y="1453083"/>
                </a:lnTo>
                <a:lnTo>
                  <a:pt x="2064194" y="1453083"/>
                </a:lnTo>
                <a:lnTo>
                  <a:pt x="1905762" y="1647723"/>
                </a:lnTo>
                <a:lnTo>
                  <a:pt x="1747329" y="1453083"/>
                </a:lnTo>
                <a:lnTo>
                  <a:pt x="1848612" y="1453083"/>
                </a:lnTo>
                <a:lnTo>
                  <a:pt x="1848612" y="720877"/>
                </a:lnTo>
                <a:lnTo>
                  <a:pt x="1846787" y="673472"/>
                </a:lnTo>
                <a:lnTo>
                  <a:pt x="1841401" y="627065"/>
                </a:lnTo>
                <a:lnTo>
                  <a:pt x="1832591" y="581790"/>
                </a:lnTo>
                <a:lnTo>
                  <a:pt x="1820491" y="537784"/>
                </a:lnTo>
                <a:lnTo>
                  <a:pt x="1805234" y="495180"/>
                </a:lnTo>
                <a:lnTo>
                  <a:pt x="1786957" y="454113"/>
                </a:lnTo>
                <a:lnTo>
                  <a:pt x="1765795" y="414718"/>
                </a:lnTo>
                <a:lnTo>
                  <a:pt x="1741881" y="377130"/>
                </a:lnTo>
                <a:lnTo>
                  <a:pt x="1715351" y="341485"/>
                </a:lnTo>
                <a:lnTo>
                  <a:pt x="1686340" y="307915"/>
                </a:lnTo>
                <a:lnTo>
                  <a:pt x="1654983" y="276558"/>
                </a:lnTo>
                <a:lnTo>
                  <a:pt x="1621414" y="247547"/>
                </a:lnTo>
                <a:lnTo>
                  <a:pt x="1585768" y="221017"/>
                </a:lnTo>
                <a:lnTo>
                  <a:pt x="1548180" y="197104"/>
                </a:lnTo>
                <a:lnTo>
                  <a:pt x="1508786" y="175941"/>
                </a:lnTo>
                <a:lnTo>
                  <a:pt x="1467719" y="157664"/>
                </a:lnTo>
                <a:lnTo>
                  <a:pt x="1425115" y="142408"/>
                </a:lnTo>
                <a:lnTo>
                  <a:pt x="1381108" y="130307"/>
                </a:lnTo>
                <a:lnTo>
                  <a:pt x="1335834" y="121497"/>
                </a:lnTo>
                <a:lnTo>
                  <a:pt x="1289426" y="116112"/>
                </a:lnTo>
                <a:lnTo>
                  <a:pt x="1242021" y="114287"/>
                </a:lnTo>
                <a:lnTo>
                  <a:pt x="0" y="1142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38446" y="3796840"/>
            <a:ext cx="627380" cy="626745"/>
          </a:xfrm>
          <a:custGeom>
            <a:avLst/>
            <a:gdLst/>
            <a:ahLst/>
            <a:cxnLst/>
            <a:rect l="l" t="t" r="r" b="b"/>
            <a:pathLst>
              <a:path w="627380" h="626745">
                <a:moveTo>
                  <a:pt x="188792" y="113245"/>
                </a:moveTo>
                <a:lnTo>
                  <a:pt x="37795" y="113245"/>
                </a:lnTo>
                <a:lnTo>
                  <a:pt x="551484" y="626186"/>
                </a:lnTo>
                <a:lnTo>
                  <a:pt x="626872" y="550697"/>
                </a:lnTo>
                <a:lnTo>
                  <a:pt x="188792" y="113245"/>
                </a:lnTo>
                <a:close/>
              </a:path>
              <a:path w="627380" h="626745">
                <a:moveTo>
                  <a:pt x="150876" y="0"/>
                </a:moveTo>
                <a:lnTo>
                  <a:pt x="0" y="114"/>
                </a:lnTo>
                <a:lnTo>
                  <a:pt x="114" y="150990"/>
                </a:lnTo>
                <a:lnTo>
                  <a:pt x="37795" y="113245"/>
                </a:lnTo>
                <a:lnTo>
                  <a:pt x="188792" y="113245"/>
                </a:lnTo>
                <a:lnTo>
                  <a:pt x="113182" y="37744"/>
                </a:lnTo>
                <a:lnTo>
                  <a:pt x="15087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38446" y="3796840"/>
            <a:ext cx="627380" cy="626745"/>
          </a:xfrm>
          <a:custGeom>
            <a:avLst/>
            <a:gdLst/>
            <a:ahLst/>
            <a:cxnLst/>
            <a:rect l="l" t="t" r="r" b="b"/>
            <a:pathLst>
              <a:path w="627380" h="626745">
                <a:moveTo>
                  <a:pt x="551484" y="626186"/>
                </a:moveTo>
                <a:lnTo>
                  <a:pt x="37795" y="113245"/>
                </a:lnTo>
                <a:lnTo>
                  <a:pt x="114" y="150990"/>
                </a:lnTo>
                <a:lnTo>
                  <a:pt x="0" y="114"/>
                </a:lnTo>
                <a:lnTo>
                  <a:pt x="150876" y="0"/>
                </a:lnTo>
                <a:lnTo>
                  <a:pt x="113182" y="37744"/>
                </a:lnTo>
                <a:lnTo>
                  <a:pt x="626872" y="550697"/>
                </a:lnTo>
                <a:lnTo>
                  <a:pt x="551484" y="626186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8637" y="2734055"/>
            <a:ext cx="690245" cy="572770"/>
          </a:xfrm>
          <a:custGeom>
            <a:avLst/>
            <a:gdLst/>
            <a:ahLst/>
            <a:cxnLst/>
            <a:rect l="l" t="t" r="r" b="b"/>
            <a:pathLst>
              <a:path w="690245" h="572770">
                <a:moveTo>
                  <a:pt x="65531" y="0"/>
                </a:moveTo>
                <a:lnTo>
                  <a:pt x="0" y="84188"/>
                </a:lnTo>
                <a:lnTo>
                  <a:pt x="572858" y="530072"/>
                </a:lnTo>
                <a:lnTo>
                  <a:pt x="540105" y="572173"/>
                </a:lnTo>
                <a:lnTo>
                  <a:pt x="689813" y="553516"/>
                </a:lnTo>
                <a:lnTo>
                  <a:pt x="676401" y="445884"/>
                </a:lnTo>
                <a:lnTo>
                  <a:pt x="638390" y="445884"/>
                </a:lnTo>
                <a:lnTo>
                  <a:pt x="65531" y="0"/>
                </a:lnTo>
                <a:close/>
              </a:path>
              <a:path w="690245" h="572770">
                <a:moveTo>
                  <a:pt x="671156" y="403796"/>
                </a:moveTo>
                <a:lnTo>
                  <a:pt x="638390" y="445884"/>
                </a:lnTo>
                <a:lnTo>
                  <a:pt x="676401" y="445884"/>
                </a:lnTo>
                <a:lnTo>
                  <a:pt x="671156" y="40379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8637" y="2734055"/>
            <a:ext cx="690245" cy="572770"/>
          </a:xfrm>
          <a:custGeom>
            <a:avLst/>
            <a:gdLst/>
            <a:ahLst/>
            <a:cxnLst/>
            <a:rect l="l" t="t" r="r" b="b"/>
            <a:pathLst>
              <a:path w="690245" h="572770">
                <a:moveTo>
                  <a:pt x="65532" y="0"/>
                </a:moveTo>
                <a:lnTo>
                  <a:pt x="638390" y="445884"/>
                </a:lnTo>
                <a:lnTo>
                  <a:pt x="671156" y="403796"/>
                </a:lnTo>
                <a:lnTo>
                  <a:pt x="689813" y="553516"/>
                </a:lnTo>
                <a:lnTo>
                  <a:pt x="540105" y="572173"/>
                </a:lnTo>
                <a:lnTo>
                  <a:pt x="572858" y="530072"/>
                </a:lnTo>
                <a:lnTo>
                  <a:pt x="0" y="84188"/>
                </a:lnTo>
                <a:lnTo>
                  <a:pt x="65532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52212" y="3836706"/>
            <a:ext cx="671830" cy="589915"/>
          </a:xfrm>
          <a:custGeom>
            <a:avLst/>
            <a:gdLst/>
            <a:ahLst/>
            <a:cxnLst/>
            <a:rect l="l" t="t" r="r" b="b"/>
            <a:pathLst>
              <a:path w="671829" h="589914">
                <a:moveTo>
                  <a:pt x="13004" y="426313"/>
                </a:moveTo>
                <a:lnTo>
                  <a:pt x="0" y="576630"/>
                </a:lnTo>
                <a:lnTo>
                  <a:pt x="150317" y="589635"/>
                </a:lnTo>
                <a:lnTo>
                  <a:pt x="115989" y="548805"/>
                </a:lnTo>
                <a:lnTo>
                  <a:pt x="213124" y="467144"/>
                </a:lnTo>
                <a:lnTo>
                  <a:pt x="47332" y="467144"/>
                </a:lnTo>
                <a:lnTo>
                  <a:pt x="13004" y="426313"/>
                </a:lnTo>
                <a:close/>
              </a:path>
              <a:path w="671829" h="589914">
                <a:moveTo>
                  <a:pt x="602996" y="0"/>
                </a:moveTo>
                <a:lnTo>
                  <a:pt x="47332" y="467144"/>
                </a:lnTo>
                <a:lnTo>
                  <a:pt x="213124" y="467144"/>
                </a:lnTo>
                <a:lnTo>
                  <a:pt x="671652" y="81661"/>
                </a:lnTo>
                <a:lnTo>
                  <a:pt x="60299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52212" y="3836706"/>
            <a:ext cx="671830" cy="589915"/>
          </a:xfrm>
          <a:custGeom>
            <a:avLst/>
            <a:gdLst/>
            <a:ahLst/>
            <a:cxnLst/>
            <a:rect l="l" t="t" r="r" b="b"/>
            <a:pathLst>
              <a:path w="671829" h="589914">
                <a:moveTo>
                  <a:pt x="671652" y="81661"/>
                </a:moveTo>
                <a:lnTo>
                  <a:pt x="115989" y="548805"/>
                </a:lnTo>
                <a:lnTo>
                  <a:pt x="150317" y="589635"/>
                </a:lnTo>
                <a:lnTo>
                  <a:pt x="0" y="576630"/>
                </a:lnTo>
                <a:lnTo>
                  <a:pt x="13004" y="426313"/>
                </a:lnTo>
                <a:lnTo>
                  <a:pt x="47332" y="467144"/>
                </a:lnTo>
                <a:lnTo>
                  <a:pt x="602996" y="0"/>
                </a:lnTo>
                <a:lnTo>
                  <a:pt x="671652" y="81661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121" y="0"/>
            <a:ext cx="71043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5080" indent="-516255">
              <a:lnSpc>
                <a:spcPct val="100000"/>
              </a:lnSpc>
              <a:spcBef>
                <a:spcPts val="100"/>
              </a:spcBef>
              <a:tabLst>
                <a:tab pos="2518410" algn="l"/>
                <a:tab pos="5831840" algn="l"/>
              </a:tabLst>
            </a:pPr>
            <a:r>
              <a:rPr sz="3600" spc="-160" dirty="0"/>
              <a:t>To </a:t>
            </a:r>
            <a:r>
              <a:rPr sz="3600" spc="-5" dirty="0"/>
              <a:t>find </a:t>
            </a:r>
            <a:r>
              <a:rPr sz="3600" i="1" spc="-175" dirty="0">
                <a:latin typeface="Georgia"/>
                <a:cs typeface="Georgia"/>
              </a:rPr>
              <a:t>v</a:t>
            </a:r>
            <a:r>
              <a:rPr sz="3600" i="1" spc="-262" baseline="-20833" dirty="0">
                <a:latin typeface="Georgia"/>
                <a:cs typeface="Georgia"/>
              </a:rPr>
              <a:t>o </a:t>
            </a:r>
            <a:r>
              <a:rPr sz="3600" dirty="0"/>
              <a:t>, </a:t>
            </a:r>
            <a:r>
              <a:rPr sz="3600" spc="-15" dirty="0"/>
              <a:t>we </a:t>
            </a:r>
            <a:r>
              <a:rPr sz="3600" spc="-10" dirty="0"/>
              <a:t>can </a:t>
            </a:r>
            <a:r>
              <a:rPr sz="3600" spc="-15" dirty="0"/>
              <a:t>calculate/measure  </a:t>
            </a:r>
            <a:r>
              <a:rPr sz="3600" spc="-5" dirty="0"/>
              <a:t>either</a:t>
            </a:r>
            <a:r>
              <a:rPr sz="3600" spc="229" dirty="0"/>
              <a:t> </a:t>
            </a:r>
            <a:r>
              <a:rPr sz="3600" i="1" spc="-55" dirty="0">
                <a:latin typeface="Georgia"/>
                <a:cs typeface="Georgia"/>
              </a:rPr>
              <a:t>A</a:t>
            </a:r>
            <a:r>
              <a:rPr sz="3600" spc="-82" baseline="-20833" dirty="0">
                <a:latin typeface="Cambria"/>
                <a:cs typeface="Cambria"/>
              </a:rPr>
              <a:t>1	</a:t>
            </a:r>
            <a:r>
              <a:rPr sz="3600" i="1" spc="-55" dirty="0">
                <a:latin typeface="Georgia"/>
                <a:cs typeface="Georgia"/>
              </a:rPr>
              <a:t>A</a:t>
            </a:r>
            <a:r>
              <a:rPr sz="3600" spc="-82" baseline="-20833" dirty="0">
                <a:latin typeface="Cambria"/>
                <a:cs typeface="Cambria"/>
              </a:rPr>
              <a:t>2  </a:t>
            </a:r>
            <a:r>
              <a:rPr sz="3600" spc="-5" dirty="0"/>
              <a:t>pair </a:t>
            </a:r>
            <a:r>
              <a:rPr sz="3600" dirty="0"/>
              <a:t>or</a:t>
            </a:r>
            <a:r>
              <a:rPr sz="3600" spc="-140" dirty="0"/>
              <a:t> </a:t>
            </a:r>
            <a:r>
              <a:rPr sz="3600" i="1" spc="-30" dirty="0">
                <a:latin typeface="Georgia"/>
                <a:cs typeface="Georgia"/>
              </a:rPr>
              <a:t>A</a:t>
            </a:r>
            <a:r>
              <a:rPr sz="3600" i="1" spc="-44" baseline="-20833" dirty="0">
                <a:latin typeface="Georgia"/>
                <a:cs typeface="Georgia"/>
              </a:rPr>
              <a:t>c</a:t>
            </a:r>
            <a:r>
              <a:rPr sz="3600" i="1" spc="292" baseline="-20833" dirty="0">
                <a:latin typeface="Georgia"/>
                <a:cs typeface="Georgia"/>
              </a:rPr>
              <a:t> </a:t>
            </a:r>
            <a:r>
              <a:rPr sz="3600" i="1" spc="-30" dirty="0">
                <a:latin typeface="Georgia"/>
                <a:cs typeface="Georgia"/>
              </a:rPr>
              <a:t>A</a:t>
            </a:r>
            <a:r>
              <a:rPr sz="3600" i="1" spc="-44" baseline="-20833" dirty="0">
                <a:latin typeface="Georgia"/>
                <a:cs typeface="Georgia"/>
              </a:rPr>
              <a:t>d	</a:t>
            </a:r>
            <a:r>
              <a:rPr sz="3600" spc="-5" dirty="0"/>
              <a:t>pair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14600"/>
            <a:ext cx="3547110" cy="226250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latin typeface="Calibri"/>
                <a:cs typeface="Calibri"/>
              </a:rPr>
              <a:t>Superposition (finding </a:t>
            </a:r>
            <a:r>
              <a:rPr sz="1800" b="1" i="1" spc="-35" dirty="0">
                <a:latin typeface="Georgia"/>
                <a:cs typeface="Georgia"/>
              </a:rPr>
              <a:t>A</a:t>
            </a:r>
            <a:r>
              <a:rPr sz="1800" b="1" spc="-52" baseline="-20833" dirty="0">
                <a:latin typeface="Cambria"/>
                <a:cs typeface="Cambria"/>
              </a:rPr>
              <a:t>1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i="1" spc="-30" dirty="0">
                <a:latin typeface="Georgia"/>
                <a:cs typeface="Georgia"/>
              </a:rPr>
              <a:t>A</a:t>
            </a:r>
            <a:r>
              <a:rPr sz="1800" b="1" spc="-44" baseline="-20833" dirty="0">
                <a:latin typeface="Cambria"/>
                <a:cs typeface="Cambria"/>
              </a:rPr>
              <a:t>2</a:t>
            </a:r>
            <a:r>
              <a:rPr sz="1800" b="1" spc="262" baseline="-20833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libri"/>
                <a:cs typeface="Calibri"/>
              </a:rPr>
              <a:t>):</a:t>
            </a:r>
            <a:endParaRPr sz="1800">
              <a:latin typeface="Calibri"/>
              <a:cs typeface="Calibri"/>
            </a:endParaRPr>
          </a:p>
          <a:p>
            <a:pPr marL="433705" indent="-34290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spc="5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compute </a:t>
            </a:r>
            <a:r>
              <a:rPr sz="1800" i="1" spc="135" dirty="0">
                <a:latin typeface="Cambria"/>
                <a:cs typeface="Cambria"/>
              </a:rPr>
              <a:t>A</a:t>
            </a:r>
            <a:r>
              <a:rPr sz="1800" spc="202" baseline="-20833" dirty="0">
                <a:latin typeface="Times New Roman"/>
                <a:cs typeface="Times New Roman"/>
              </a:rPr>
              <a:t>1</a:t>
            </a:r>
            <a:r>
              <a:rPr sz="1800" spc="-127" baseline="-20833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433705">
              <a:lnSpc>
                <a:spcPct val="100000"/>
              </a:lnSpc>
            </a:pP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o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135" dirty="0">
                <a:latin typeface="Cambria"/>
                <a:cs typeface="Cambria"/>
              </a:rPr>
              <a:t>A</a:t>
            </a:r>
            <a:r>
              <a:rPr sz="1800" spc="202" baseline="-20833" dirty="0">
                <a:latin typeface="Times New Roman"/>
                <a:cs typeface="Times New Roman"/>
              </a:rPr>
              <a:t>1</a:t>
            </a:r>
            <a:r>
              <a:rPr sz="1800" spc="44" baseline="-20833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</a:t>
            </a:r>
            <a:endParaRPr sz="1800" baseline="-20833" dirty="0">
              <a:latin typeface="Times New Roman"/>
              <a:cs typeface="Times New Roman"/>
            </a:endParaRPr>
          </a:p>
          <a:p>
            <a:pPr marL="433705" indent="-34290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33705" algn="l"/>
                <a:tab pos="434340" algn="l"/>
              </a:tabLst>
            </a:pP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spc="5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compute </a:t>
            </a:r>
            <a:r>
              <a:rPr sz="1800" i="1" spc="135" dirty="0">
                <a:latin typeface="Cambria"/>
                <a:cs typeface="Cambria"/>
              </a:rPr>
              <a:t>A</a:t>
            </a:r>
            <a:r>
              <a:rPr sz="1800" spc="202" baseline="-20833" dirty="0">
                <a:latin typeface="Times New Roman"/>
                <a:cs typeface="Times New Roman"/>
              </a:rPr>
              <a:t>2</a:t>
            </a:r>
            <a:r>
              <a:rPr sz="1800" spc="-127" baseline="-20833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433705">
              <a:lnSpc>
                <a:spcPct val="100000"/>
              </a:lnSpc>
            </a:pP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o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135" dirty="0">
                <a:latin typeface="Cambria"/>
                <a:cs typeface="Cambria"/>
              </a:rPr>
              <a:t>A</a:t>
            </a:r>
            <a:r>
              <a:rPr sz="1800" spc="202" baseline="-20833" dirty="0">
                <a:latin typeface="Times New Roman"/>
                <a:cs typeface="Times New Roman"/>
              </a:rPr>
              <a:t>2</a:t>
            </a:r>
            <a:r>
              <a:rPr sz="1800" spc="44" baseline="-20833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</a:t>
            </a:r>
            <a:endParaRPr sz="1800" baseline="-20833" dirty="0">
              <a:latin typeface="Times New Roman"/>
              <a:cs typeface="Times New Roman"/>
            </a:endParaRPr>
          </a:p>
          <a:p>
            <a:pPr marL="434340" indent="-342900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433705" algn="l"/>
                <a:tab pos="43434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</a:t>
            </a:r>
            <a:r>
              <a:rPr sz="1800" spc="-30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33705">
              <a:lnSpc>
                <a:spcPct val="100000"/>
              </a:lnSpc>
              <a:spcBef>
                <a:spcPts val="5"/>
              </a:spcBef>
            </a:pP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o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135" dirty="0">
                <a:latin typeface="Cambria"/>
                <a:cs typeface="Cambria"/>
              </a:rPr>
              <a:t>A</a:t>
            </a:r>
            <a:r>
              <a:rPr sz="1800" spc="202" baseline="-20833" dirty="0">
                <a:latin typeface="Times New Roman"/>
                <a:cs typeface="Times New Roman"/>
              </a:rPr>
              <a:t>1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i="1" spc="135" dirty="0">
                <a:latin typeface="Cambria"/>
                <a:cs typeface="Cambria"/>
              </a:rPr>
              <a:t>+ A</a:t>
            </a:r>
            <a:r>
              <a:rPr sz="1800" spc="202" baseline="-20833" dirty="0">
                <a:latin typeface="Times New Roman"/>
                <a:cs typeface="Times New Roman"/>
              </a:rPr>
              <a:t>2</a:t>
            </a:r>
            <a:r>
              <a:rPr sz="1800" spc="-157" baseline="-20833" dirty="0">
                <a:latin typeface="Times New Roman"/>
                <a:cs typeface="Times New Roman"/>
              </a:rPr>
              <a:t>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</a:t>
            </a:r>
            <a:endParaRPr sz="1800" baseline="-20833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5336" y="5049773"/>
            <a:ext cx="6236969" cy="1674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5617" y="5028438"/>
            <a:ext cx="6294119" cy="1575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0200" y="5105400"/>
            <a:ext cx="6019800" cy="14573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6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36245" indent="-34480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b="1" spc="-5" dirty="0">
                <a:latin typeface="Calibri"/>
                <a:cs typeface="Calibri"/>
              </a:rPr>
              <a:t>Both methods </a:t>
            </a:r>
            <a:r>
              <a:rPr sz="2000" b="1" spc="-10" dirty="0">
                <a:latin typeface="Calibri"/>
                <a:cs typeface="Calibri"/>
              </a:rPr>
              <a:t>give </a:t>
            </a:r>
            <a:r>
              <a:rPr sz="2000" b="1" spc="-5" dirty="0">
                <a:latin typeface="Calibri"/>
                <a:cs typeface="Calibri"/>
              </a:rPr>
              <a:t>the same </a:t>
            </a:r>
            <a:r>
              <a:rPr sz="2000" b="1" spc="-10" dirty="0">
                <a:latin typeface="Calibri"/>
                <a:cs typeface="Calibri"/>
              </a:rPr>
              <a:t>answer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i="1" spc="-90" dirty="0">
                <a:latin typeface="Georgia"/>
                <a:cs typeface="Georgia"/>
              </a:rPr>
              <a:t>v</a:t>
            </a:r>
            <a:r>
              <a:rPr sz="1950" b="1" i="1" spc="-135" baseline="-21367" dirty="0">
                <a:latin typeface="Georgia"/>
                <a:cs typeface="Georgia"/>
              </a:rPr>
              <a:t>o </a:t>
            </a:r>
            <a:r>
              <a:rPr sz="2000" b="1" spc="-5" dirty="0">
                <a:latin typeface="Calibri"/>
                <a:cs typeface="Calibri"/>
              </a:rPr>
              <a:t>(or </a:t>
            </a:r>
            <a:r>
              <a:rPr sz="2000" b="1" i="1" spc="-50" dirty="0">
                <a:latin typeface="Georgia"/>
                <a:cs typeface="Georgia"/>
              </a:rPr>
              <a:t>A</a:t>
            </a:r>
            <a:r>
              <a:rPr sz="1950" b="1" i="1" spc="-75" baseline="-21367" dirty="0">
                <a:latin typeface="Georgia"/>
                <a:cs typeface="Georgia"/>
              </a:rPr>
              <a:t>v</a:t>
            </a:r>
            <a:r>
              <a:rPr sz="1950" b="1" i="1" spc="-120" baseline="-21367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436245" indent="-345440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b="1" spc="-5" dirty="0">
                <a:latin typeface="Calibri"/>
                <a:cs typeface="Calibri"/>
              </a:rPr>
              <a:t>The choice of the </a:t>
            </a:r>
            <a:r>
              <a:rPr sz="2000" b="1" spc="-10" dirty="0">
                <a:latin typeface="Calibri"/>
                <a:cs typeface="Calibri"/>
              </a:rPr>
              <a:t>method </a:t>
            </a:r>
            <a:r>
              <a:rPr sz="2000" b="1" spc="-5" dirty="0">
                <a:latin typeface="Calibri"/>
                <a:cs typeface="Calibri"/>
              </a:rPr>
              <a:t>is </a:t>
            </a:r>
            <a:r>
              <a:rPr sz="2000" b="1" spc="-10" dirty="0">
                <a:latin typeface="Calibri"/>
                <a:cs typeface="Calibri"/>
              </a:rPr>
              <a:t>driven by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application:</a:t>
            </a:r>
            <a:endParaRPr sz="2000">
              <a:latin typeface="Calibri"/>
              <a:cs typeface="Calibri"/>
            </a:endParaRPr>
          </a:p>
          <a:p>
            <a:pPr marL="661035" lvl="1" indent="-224790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661670" algn="l"/>
              </a:tabLst>
            </a:pPr>
            <a:r>
              <a:rPr sz="1800" b="1" spc="-10" dirty="0">
                <a:latin typeface="Calibri"/>
                <a:cs typeface="Calibri"/>
              </a:rPr>
              <a:t>Easier </a:t>
            </a:r>
            <a:r>
              <a:rPr sz="1800" b="1" spc="-5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 marL="661035" lvl="1" indent="-224790">
              <a:lnSpc>
                <a:spcPct val="100000"/>
              </a:lnSpc>
              <a:buFont typeface="Courier New"/>
              <a:buChar char="o"/>
              <a:tabLst>
                <a:tab pos="661670" algn="l"/>
              </a:tabLst>
            </a:pPr>
            <a:r>
              <a:rPr sz="1800" b="1" spc="-10" dirty="0">
                <a:latin typeface="Calibri"/>
                <a:cs typeface="Calibri"/>
              </a:rPr>
              <a:t>More </a:t>
            </a:r>
            <a:r>
              <a:rPr sz="1800" b="1" spc="-15" dirty="0">
                <a:latin typeface="Calibri"/>
                <a:cs typeface="Calibri"/>
              </a:rPr>
              <a:t>relevant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parameters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1524000"/>
            <a:ext cx="2180844" cy="648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1308" y="1716467"/>
            <a:ext cx="861060" cy="695325"/>
          </a:xfrm>
          <a:custGeom>
            <a:avLst/>
            <a:gdLst/>
            <a:ahLst/>
            <a:cxnLst/>
            <a:rect l="l" t="t" r="r" b="b"/>
            <a:pathLst>
              <a:path w="861060" h="695325">
                <a:moveTo>
                  <a:pt x="404990" y="542696"/>
                </a:moveTo>
                <a:lnTo>
                  <a:pt x="0" y="542696"/>
                </a:lnTo>
                <a:lnTo>
                  <a:pt x="202488" y="695147"/>
                </a:lnTo>
                <a:lnTo>
                  <a:pt x="404990" y="542696"/>
                </a:lnTo>
                <a:close/>
              </a:path>
              <a:path w="861060" h="695325">
                <a:moveTo>
                  <a:pt x="860590" y="0"/>
                </a:moveTo>
                <a:lnTo>
                  <a:pt x="439775" y="0"/>
                </a:lnTo>
                <a:lnTo>
                  <a:pt x="390446" y="3980"/>
                </a:lnTo>
                <a:lnTo>
                  <a:pt x="343650" y="15504"/>
                </a:lnTo>
                <a:lnTo>
                  <a:pt x="300014" y="33945"/>
                </a:lnTo>
                <a:lnTo>
                  <a:pt x="260165" y="58677"/>
                </a:lnTo>
                <a:lnTo>
                  <a:pt x="224728" y="89074"/>
                </a:lnTo>
                <a:lnTo>
                  <a:pt x="194329" y="124511"/>
                </a:lnTo>
                <a:lnTo>
                  <a:pt x="169596" y="164360"/>
                </a:lnTo>
                <a:lnTo>
                  <a:pt x="151153" y="207997"/>
                </a:lnTo>
                <a:lnTo>
                  <a:pt x="139629" y="254794"/>
                </a:lnTo>
                <a:lnTo>
                  <a:pt x="135648" y="304126"/>
                </a:lnTo>
                <a:lnTo>
                  <a:pt x="135648" y="542696"/>
                </a:lnTo>
                <a:lnTo>
                  <a:pt x="269328" y="542696"/>
                </a:lnTo>
                <a:lnTo>
                  <a:pt x="269328" y="304126"/>
                </a:lnTo>
                <a:lnTo>
                  <a:pt x="275417" y="258816"/>
                </a:lnTo>
                <a:lnTo>
                  <a:pt x="292600" y="218100"/>
                </a:lnTo>
                <a:lnTo>
                  <a:pt x="319252" y="183603"/>
                </a:lnTo>
                <a:lnTo>
                  <a:pt x="353749" y="156951"/>
                </a:lnTo>
                <a:lnTo>
                  <a:pt x="394465" y="139768"/>
                </a:lnTo>
                <a:lnTo>
                  <a:pt x="439775" y="133680"/>
                </a:lnTo>
                <a:lnTo>
                  <a:pt x="860590" y="133680"/>
                </a:lnTo>
                <a:lnTo>
                  <a:pt x="86059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1308" y="1716467"/>
            <a:ext cx="861060" cy="695325"/>
          </a:xfrm>
          <a:custGeom>
            <a:avLst/>
            <a:gdLst/>
            <a:ahLst/>
            <a:cxnLst/>
            <a:rect l="l" t="t" r="r" b="b"/>
            <a:pathLst>
              <a:path w="861060" h="695325">
                <a:moveTo>
                  <a:pt x="860590" y="0"/>
                </a:moveTo>
                <a:lnTo>
                  <a:pt x="439775" y="0"/>
                </a:lnTo>
                <a:lnTo>
                  <a:pt x="390446" y="3980"/>
                </a:lnTo>
                <a:lnTo>
                  <a:pt x="343650" y="15504"/>
                </a:lnTo>
                <a:lnTo>
                  <a:pt x="300014" y="33945"/>
                </a:lnTo>
                <a:lnTo>
                  <a:pt x="260165" y="58677"/>
                </a:lnTo>
                <a:lnTo>
                  <a:pt x="224728" y="89074"/>
                </a:lnTo>
                <a:lnTo>
                  <a:pt x="194329" y="124511"/>
                </a:lnTo>
                <a:lnTo>
                  <a:pt x="169596" y="164360"/>
                </a:lnTo>
                <a:lnTo>
                  <a:pt x="151153" y="207997"/>
                </a:lnTo>
                <a:lnTo>
                  <a:pt x="139629" y="254794"/>
                </a:lnTo>
                <a:lnTo>
                  <a:pt x="135648" y="304126"/>
                </a:lnTo>
                <a:lnTo>
                  <a:pt x="135648" y="542696"/>
                </a:lnTo>
                <a:lnTo>
                  <a:pt x="0" y="542696"/>
                </a:lnTo>
                <a:lnTo>
                  <a:pt x="202488" y="695147"/>
                </a:lnTo>
                <a:lnTo>
                  <a:pt x="404990" y="542696"/>
                </a:lnTo>
                <a:lnTo>
                  <a:pt x="269328" y="542696"/>
                </a:lnTo>
                <a:lnTo>
                  <a:pt x="269328" y="304126"/>
                </a:lnTo>
                <a:lnTo>
                  <a:pt x="275417" y="258816"/>
                </a:lnTo>
                <a:lnTo>
                  <a:pt x="292600" y="218100"/>
                </a:lnTo>
                <a:lnTo>
                  <a:pt x="319252" y="183603"/>
                </a:lnTo>
                <a:lnTo>
                  <a:pt x="353749" y="156951"/>
                </a:lnTo>
                <a:lnTo>
                  <a:pt x="394465" y="139768"/>
                </a:lnTo>
                <a:lnTo>
                  <a:pt x="439775" y="133680"/>
                </a:lnTo>
                <a:lnTo>
                  <a:pt x="860590" y="133680"/>
                </a:lnTo>
                <a:lnTo>
                  <a:pt x="86059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3144" y="1698047"/>
            <a:ext cx="861060" cy="695325"/>
          </a:xfrm>
          <a:custGeom>
            <a:avLst/>
            <a:gdLst/>
            <a:ahLst/>
            <a:cxnLst/>
            <a:rect l="l" t="t" r="r" b="b"/>
            <a:pathLst>
              <a:path w="861059" h="695325">
                <a:moveTo>
                  <a:pt x="860590" y="542696"/>
                </a:moveTo>
                <a:lnTo>
                  <a:pt x="455599" y="542696"/>
                </a:lnTo>
                <a:lnTo>
                  <a:pt x="658101" y="695147"/>
                </a:lnTo>
                <a:lnTo>
                  <a:pt x="860590" y="542696"/>
                </a:lnTo>
                <a:close/>
              </a:path>
              <a:path w="861059" h="695325">
                <a:moveTo>
                  <a:pt x="420814" y="0"/>
                </a:moveTo>
                <a:lnTo>
                  <a:pt x="0" y="0"/>
                </a:lnTo>
                <a:lnTo>
                  <a:pt x="0" y="133680"/>
                </a:lnTo>
                <a:lnTo>
                  <a:pt x="420814" y="133680"/>
                </a:lnTo>
                <a:lnTo>
                  <a:pt x="466125" y="139768"/>
                </a:lnTo>
                <a:lnTo>
                  <a:pt x="506841" y="156951"/>
                </a:lnTo>
                <a:lnTo>
                  <a:pt x="541337" y="183603"/>
                </a:lnTo>
                <a:lnTo>
                  <a:pt x="567989" y="218100"/>
                </a:lnTo>
                <a:lnTo>
                  <a:pt x="585172" y="258816"/>
                </a:lnTo>
                <a:lnTo>
                  <a:pt x="591261" y="304126"/>
                </a:lnTo>
                <a:lnTo>
                  <a:pt x="591261" y="542696"/>
                </a:lnTo>
                <a:lnTo>
                  <a:pt x="724941" y="542696"/>
                </a:lnTo>
                <a:lnTo>
                  <a:pt x="724941" y="304126"/>
                </a:lnTo>
                <a:lnTo>
                  <a:pt x="720960" y="254794"/>
                </a:lnTo>
                <a:lnTo>
                  <a:pt x="709436" y="207997"/>
                </a:lnTo>
                <a:lnTo>
                  <a:pt x="690993" y="164360"/>
                </a:lnTo>
                <a:lnTo>
                  <a:pt x="666260" y="124511"/>
                </a:lnTo>
                <a:lnTo>
                  <a:pt x="635862" y="89074"/>
                </a:lnTo>
                <a:lnTo>
                  <a:pt x="600424" y="58677"/>
                </a:lnTo>
                <a:lnTo>
                  <a:pt x="560575" y="33945"/>
                </a:lnTo>
                <a:lnTo>
                  <a:pt x="516939" y="15504"/>
                </a:lnTo>
                <a:lnTo>
                  <a:pt x="470143" y="3980"/>
                </a:lnTo>
                <a:lnTo>
                  <a:pt x="42081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3144" y="1698047"/>
            <a:ext cx="861060" cy="695325"/>
          </a:xfrm>
          <a:custGeom>
            <a:avLst/>
            <a:gdLst/>
            <a:ahLst/>
            <a:cxnLst/>
            <a:rect l="l" t="t" r="r" b="b"/>
            <a:pathLst>
              <a:path w="861059" h="695325">
                <a:moveTo>
                  <a:pt x="0" y="0"/>
                </a:moveTo>
                <a:lnTo>
                  <a:pt x="420814" y="0"/>
                </a:lnTo>
                <a:lnTo>
                  <a:pt x="470143" y="3980"/>
                </a:lnTo>
                <a:lnTo>
                  <a:pt x="516939" y="15504"/>
                </a:lnTo>
                <a:lnTo>
                  <a:pt x="560575" y="33945"/>
                </a:lnTo>
                <a:lnTo>
                  <a:pt x="600424" y="58677"/>
                </a:lnTo>
                <a:lnTo>
                  <a:pt x="635862" y="89074"/>
                </a:lnTo>
                <a:lnTo>
                  <a:pt x="666260" y="124511"/>
                </a:lnTo>
                <a:lnTo>
                  <a:pt x="690993" y="164360"/>
                </a:lnTo>
                <a:lnTo>
                  <a:pt x="709436" y="207997"/>
                </a:lnTo>
                <a:lnTo>
                  <a:pt x="720960" y="254794"/>
                </a:lnTo>
                <a:lnTo>
                  <a:pt x="724941" y="304126"/>
                </a:lnTo>
                <a:lnTo>
                  <a:pt x="724941" y="542696"/>
                </a:lnTo>
                <a:lnTo>
                  <a:pt x="860590" y="542696"/>
                </a:lnTo>
                <a:lnTo>
                  <a:pt x="658101" y="695147"/>
                </a:lnTo>
                <a:lnTo>
                  <a:pt x="455599" y="542696"/>
                </a:lnTo>
                <a:lnTo>
                  <a:pt x="591261" y="542696"/>
                </a:lnTo>
                <a:lnTo>
                  <a:pt x="591261" y="304126"/>
                </a:lnTo>
                <a:lnTo>
                  <a:pt x="585172" y="258816"/>
                </a:lnTo>
                <a:lnTo>
                  <a:pt x="567989" y="218100"/>
                </a:lnTo>
                <a:lnTo>
                  <a:pt x="541337" y="183603"/>
                </a:lnTo>
                <a:lnTo>
                  <a:pt x="506841" y="156951"/>
                </a:lnTo>
                <a:lnTo>
                  <a:pt x="466125" y="139768"/>
                </a:lnTo>
                <a:lnTo>
                  <a:pt x="420814" y="133680"/>
                </a:lnTo>
                <a:lnTo>
                  <a:pt x="0" y="1336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86200" y="2514600"/>
            <a:ext cx="5105400" cy="2326640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b="1" spc="-10" dirty="0">
                <a:latin typeface="Calibri"/>
                <a:cs typeface="Calibri"/>
              </a:rPr>
              <a:t>Difference </a:t>
            </a:r>
            <a:r>
              <a:rPr sz="1800" b="1" spc="-5" dirty="0">
                <a:latin typeface="Calibri"/>
                <a:cs typeface="Calibri"/>
              </a:rPr>
              <a:t>Method (finding </a:t>
            </a:r>
            <a:r>
              <a:rPr sz="1800" b="1" i="1" spc="-20" dirty="0">
                <a:latin typeface="Georgia"/>
                <a:cs typeface="Georgia"/>
              </a:rPr>
              <a:t>A</a:t>
            </a:r>
            <a:r>
              <a:rPr sz="1800" b="1" i="1" spc="-30" baseline="-20833" dirty="0">
                <a:latin typeface="Georgia"/>
                <a:cs typeface="Georgia"/>
              </a:rPr>
              <a:t>d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i="1" spc="-20" dirty="0">
                <a:latin typeface="Georgia"/>
                <a:cs typeface="Georgia"/>
              </a:rPr>
              <a:t>A</a:t>
            </a:r>
            <a:r>
              <a:rPr sz="1800" b="1" i="1" spc="-30" baseline="-20833" dirty="0">
                <a:latin typeface="Georgia"/>
                <a:cs typeface="Georgia"/>
              </a:rPr>
              <a:t>c</a:t>
            </a:r>
            <a:r>
              <a:rPr sz="1800" b="1" i="1" spc="44" baseline="-20833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Calibri"/>
                <a:cs typeface="Calibri"/>
              </a:rPr>
              <a:t>):</a:t>
            </a:r>
            <a:endParaRPr sz="1800">
              <a:latin typeface="Calibri"/>
              <a:cs typeface="Calibri"/>
            </a:endParaRPr>
          </a:p>
          <a:p>
            <a:pPr marL="434340" marR="146685" indent="-342900">
              <a:lnSpc>
                <a:spcPct val="100000"/>
              </a:lnSpc>
              <a:spcBef>
                <a:spcPts val="595"/>
              </a:spcBef>
              <a:tabLst>
                <a:tab pos="434340" algn="l"/>
                <a:tab pos="1724025" algn="l"/>
              </a:tabLst>
            </a:pPr>
            <a:r>
              <a:rPr sz="1800" dirty="0">
                <a:latin typeface="Calibri"/>
                <a:cs typeface="Calibri"/>
              </a:rPr>
              <a:t>1.	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c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spc="100" dirty="0">
                <a:latin typeface="Times New Roman"/>
                <a:cs typeface="Times New Roman"/>
              </a:rPr>
              <a:t>0 </a:t>
            </a:r>
            <a:r>
              <a:rPr sz="1800" spc="-5" dirty="0">
                <a:latin typeface="Calibri"/>
                <a:cs typeface="Calibri"/>
              </a:rPr>
              <a:t>(or </a:t>
            </a:r>
            <a:r>
              <a:rPr sz="1800" spc="-10" dirty="0">
                <a:latin typeface="Calibri"/>
                <a:cs typeface="Calibri"/>
              </a:rPr>
              <a:t>set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0.5 </a:t>
            </a:r>
            <a:r>
              <a:rPr sz="1800" i="1" spc="105" dirty="0">
                <a:latin typeface="Cambria"/>
                <a:cs typeface="Cambria"/>
              </a:rPr>
              <a:t>v</a:t>
            </a:r>
            <a:r>
              <a:rPr sz="1800" i="1" spc="157" baseline="-20833" dirty="0">
                <a:latin typeface="Cambria"/>
                <a:cs typeface="Cambria"/>
              </a:rPr>
              <a:t>d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0.5 </a:t>
            </a:r>
            <a:r>
              <a:rPr sz="1800" i="1" spc="65" dirty="0">
                <a:latin typeface="Cambria"/>
                <a:cs typeface="Cambria"/>
              </a:rPr>
              <a:t>v</a:t>
            </a:r>
            <a:r>
              <a:rPr sz="1800" i="1" spc="97" baseline="-20833" dirty="0">
                <a:latin typeface="Cambria"/>
                <a:cs typeface="Cambria"/>
              </a:rPr>
              <a:t>d</a:t>
            </a:r>
            <a:r>
              <a:rPr sz="1800" spc="65" dirty="0">
                <a:latin typeface="Calibri"/>
                <a:cs typeface="Calibri"/>
              </a:rPr>
              <a:t>)  </a:t>
            </a:r>
            <a:r>
              <a:rPr sz="1800" spc="-10" dirty="0">
                <a:latin typeface="Calibri"/>
                <a:cs typeface="Calibri"/>
              </a:rPr>
              <a:t>compute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150" dirty="0">
                <a:latin typeface="Cambria"/>
                <a:cs typeface="Cambria"/>
              </a:rPr>
              <a:t>A</a:t>
            </a:r>
            <a:r>
              <a:rPr sz="1800" i="1" spc="225" baseline="-20833" dirty="0">
                <a:latin typeface="Cambria"/>
                <a:cs typeface="Cambria"/>
              </a:rPr>
              <a:t>d	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o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150" dirty="0">
                <a:latin typeface="Cambria"/>
                <a:cs typeface="Cambria"/>
              </a:rPr>
              <a:t>A</a:t>
            </a:r>
            <a:r>
              <a:rPr sz="1800" i="1" spc="225" baseline="-20833" dirty="0">
                <a:latin typeface="Cambria"/>
                <a:cs typeface="Cambria"/>
              </a:rPr>
              <a:t>d</a:t>
            </a:r>
            <a:r>
              <a:rPr sz="1800" i="1" spc="127" baseline="-20833" dirty="0">
                <a:latin typeface="Cambria"/>
                <a:cs typeface="Cambria"/>
              </a:rPr>
              <a:t> </a:t>
            </a:r>
            <a:r>
              <a:rPr sz="1800" i="1" spc="105" dirty="0">
                <a:latin typeface="Cambria"/>
                <a:cs typeface="Cambria"/>
              </a:rPr>
              <a:t>v</a:t>
            </a:r>
            <a:r>
              <a:rPr sz="1800" i="1" spc="157" baseline="-20833" dirty="0">
                <a:latin typeface="Cambria"/>
                <a:cs typeface="Cambria"/>
              </a:rPr>
              <a:t>d</a:t>
            </a:r>
            <a:endParaRPr sz="1800" baseline="-20833" dirty="0">
              <a:latin typeface="Cambria"/>
              <a:cs typeface="Cambria"/>
            </a:endParaRPr>
          </a:p>
          <a:p>
            <a:pPr marL="434340" marR="876300" indent="-34290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34340" algn="l"/>
                <a:tab pos="434975" algn="l"/>
                <a:tab pos="1699260" algn="l"/>
              </a:tabLst>
            </a:pP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i="1" spc="95" dirty="0">
                <a:latin typeface="Cambria"/>
                <a:cs typeface="Cambria"/>
              </a:rPr>
              <a:t>v</a:t>
            </a:r>
            <a:r>
              <a:rPr sz="1800" spc="142" baseline="-20833" dirty="0">
                <a:latin typeface="Times New Roman"/>
                <a:cs typeface="Times New Roman"/>
              </a:rPr>
              <a:t>d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spc="100" dirty="0">
                <a:latin typeface="Times New Roman"/>
                <a:cs typeface="Times New Roman"/>
              </a:rPr>
              <a:t>0 </a:t>
            </a:r>
            <a:r>
              <a:rPr sz="1800" spc="-5" dirty="0">
                <a:latin typeface="Calibri"/>
                <a:cs typeface="Calibri"/>
              </a:rPr>
              <a:t>(or </a:t>
            </a:r>
            <a:r>
              <a:rPr sz="1800" spc="-10" dirty="0">
                <a:latin typeface="Calibri"/>
                <a:cs typeface="Calibri"/>
              </a:rPr>
              <a:t>set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c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c </a:t>
            </a:r>
            <a:r>
              <a:rPr sz="1800" dirty="0">
                <a:latin typeface="Calibri"/>
                <a:cs typeface="Calibri"/>
              </a:rPr>
              <a:t>)  </a:t>
            </a:r>
            <a:r>
              <a:rPr sz="1800" spc="-10" dirty="0">
                <a:latin typeface="Calibri"/>
                <a:cs typeface="Calibri"/>
              </a:rPr>
              <a:t>compute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105" dirty="0">
                <a:latin typeface="Cambria"/>
                <a:cs typeface="Cambria"/>
              </a:rPr>
              <a:t>A</a:t>
            </a:r>
            <a:r>
              <a:rPr sz="1800" i="1" spc="157" baseline="-20833" dirty="0">
                <a:latin typeface="Cambria"/>
                <a:cs typeface="Cambria"/>
              </a:rPr>
              <a:t>c	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o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105" dirty="0">
                <a:latin typeface="Cambria"/>
                <a:cs typeface="Cambria"/>
              </a:rPr>
              <a:t>A</a:t>
            </a:r>
            <a:r>
              <a:rPr sz="1800" i="1" spc="157" baseline="-20833" dirty="0">
                <a:latin typeface="Cambria"/>
                <a:cs typeface="Cambria"/>
              </a:rPr>
              <a:t>c</a:t>
            </a:r>
            <a:r>
              <a:rPr sz="1800" i="1" spc="135" baseline="-20833" dirty="0">
                <a:latin typeface="Cambria"/>
                <a:cs typeface="Cambria"/>
              </a:rPr>
              <a:t>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c</a:t>
            </a:r>
            <a:endParaRPr sz="1800" baseline="-20833" dirty="0">
              <a:latin typeface="Cambria"/>
              <a:cs typeface="Cambria"/>
            </a:endParaRPr>
          </a:p>
          <a:p>
            <a:pPr marL="434340" indent="-34290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33705" algn="l"/>
                <a:tab pos="434340" algn="l"/>
                <a:tab pos="238760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mbria"/>
                <a:cs typeface="Cambria"/>
              </a:rPr>
              <a:t>v</a:t>
            </a:r>
            <a:r>
              <a:rPr sz="1800" spc="127" baseline="-20833" dirty="0">
                <a:latin typeface="Times New Roman"/>
                <a:cs typeface="Times New Roman"/>
              </a:rPr>
              <a:t>2</a:t>
            </a:r>
            <a:r>
              <a:rPr sz="1800" spc="52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:	</a:t>
            </a: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o </a:t>
            </a:r>
            <a:r>
              <a:rPr sz="1800" spc="75" dirty="0">
                <a:latin typeface="Times New Roman"/>
                <a:cs typeface="Times New Roman"/>
              </a:rPr>
              <a:t>= </a:t>
            </a:r>
            <a:r>
              <a:rPr sz="1800" i="1" spc="145" dirty="0">
                <a:latin typeface="Cambria"/>
                <a:cs typeface="Cambria"/>
              </a:rPr>
              <a:t>A</a:t>
            </a:r>
            <a:r>
              <a:rPr sz="1800" spc="217" baseline="-20833" dirty="0">
                <a:latin typeface="Times New Roman"/>
                <a:cs typeface="Times New Roman"/>
              </a:rPr>
              <a:t>d </a:t>
            </a:r>
            <a:r>
              <a:rPr sz="1800" i="1" spc="95" dirty="0">
                <a:latin typeface="Cambria"/>
                <a:cs typeface="Cambria"/>
              </a:rPr>
              <a:t>v</a:t>
            </a:r>
            <a:r>
              <a:rPr sz="1800" spc="142" baseline="-20833" dirty="0">
                <a:latin typeface="Times New Roman"/>
                <a:cs typeface="Times New Roman"/>
              </a:rPr>
              <a:t>d </a:t>
            </a:r>
            <a:r>
              <a:rPr sz="1800" i="1" spc="135" dirty="0">
                <a:latin typeface="Cambria"/>
                <a:cs typeface="Cambria"/>
              </a:rPr>
              <a:t>+ </a:t>
            </a:r>
            <a:r>
              <a:rPr sz="1800" i="1" spc="100" dirty="0">
                <a:latin typeface="Cambria"/>
                <a:cs typeface="Cambria"/>
              </a:rPr>
              <a:t>A</a:t>
            </a:r>
            <a:r>
              <a:rPr sz="1800" spc="150" baseline="-20833" dirty="0">
                <a:latin typeface="Times New Roman"/>
                <a:cs typeface="Times New Roman"/>
              </a:rPr>
              <a:t>c</a:t>
            </a:r>
            <a:r>
              <a:rPr sz="1800" spc="-142" baseline="-20833" dirty="0">
                <a:latin typeface="Times New Roman"/>
                <a:cs typeface="Times New Roman"/>
              </a:rPr>
              <a:t> </a:t>
            </a:r>
            <a:r>
              <a:rPr sz="1800" i="1" spc="50" dirty="0">
                <a:latin typeface="Cambria"/>
                <a:cs typeface="Cambria"/>
              </a:rPr>
              <a:t>v</a:t>
            </a:r>
            <a:r>
              <a:rPr sz="1800" spc="75" baseline="-20833" dirty="0">
                <a:latin typeface="Times New Roman"/>
                <a:cs typeface="Times New Roman"/>
              </a:rPr>
              <a:t>c</a:t>
            </a:r>
            <a:endParaRPr sz="1800" baseline="-20833" dirty="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200"/>
              </a:spcBef>
              <a:tabLst>
                <a:tab pos="2190115" algn="l"/>
              </a:tabLst>
            </a:pPr>
            <a:r>
              <a:rPr sz="1950" i="1" spc="40" dirty="0">
                <a:latin typeface="Times New Roman"/>
                <a:cs typeface="Times New Roman"/>
              </a:rPr>
              <a:t>v</a:t>
            </a:r>
            <a:r>
              <a:rPr sz="1725" i="1" spc="60" baseline="-24154" dirty="0">
                <a:latin typeface="Times New Roman"/>
                <a:cs typeface="Times New Roman"/>
              </a:rPr>
              <a:t>d  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v</a:t>
            </a:r>
            <a:r>
              <a:rPr sz="1725" spc="60" baseline="-24154" dirty="0">
                <a:latin typeface="Times New Roman"/>
                <a:cs typeface="Times New Roman"/>
              </a:rPr>
              <a:t>2</a:t>
            </a:r>
            <a:r>
              <a:rPr sz="1725" spc="7" baseline="-24154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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i="1" spc="-25" dirty="0">
                <a:latin typeface="Times New Roman"/>
                <a:cs typeface="Times New Roman"/>
              </a:rPr>
              <a:t>v</a:t>
            </a:r>
            <a:r>
              <a:rPr sz="1725" spc="-37" baseline="-24154" dirty="0">
                <a:latin typeface="Times New Roman"/>
                <a:cs typeface="Times New Roman"/>
              </a:rPr>
              <a:t>1	</a:t>
            </a:r>
            <a:r>
              <a:rPr sz="1950" i="1" spc="30" dirty="0">
                <a:latin typeface="Times New Roman"/>
                <a:cs typeface="Times New Roman"/>
              </a:rPr>
              <a:t>v</a:t>
            </a:r>
            <a:r>
              <a:rPr sz="1725" i="1" spc="44" baseline="-24154" dirty="0">
                <a:latin typeface="Times New Roman"/>
                <a:cs typeface="Times New Roman"/>
              </a:rPr>
              <a:t>c </a:t>
            </a:r>
            <a:r>
              <a:rPr sz="1950" spc="55" dirty="0">
                <a:latin typeface="Symbol"/>
                <a:cs typeface="Symbol"/>
              </a:rPr>
              <a:t>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0.5(</a:t>
            </a:r>
            <a:r>
              <a:rPr sz="1950" i="1" spc="15" dirty="0">
                <a:latin typeface="Times New Roman"/>
                <a:cs typeface="Times New Roman"/>
              </a:rPr>
              <a:t>v</a:t>
            </a:r>
            <a:r>
              <a:rPr sz="1725" spc="22" baseline="-24154" dirty="0">
                <a:latin typeface="Times New Roman"/>
                <a:cs typeface="Times New Roman"/>
              </a:rPr>
              <a:t>1 </a:t>
            </a:r>
            <a:r>
              <a:rPr sz="1950" spc="55" dirty="0">
                <a:latin typeface="Symbol"/>
                <a:cs typeface="Symbol"/>
              </a:rPr>
              <a:t>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v</a:t>
            </a:r>
            <a:r>
              <a:rPr sz="1725" spc="60" baseline="-24154" dirty="0">
                <a:latin typeface="Times New Roman"/>
                <a:cs typeface="Times New Roman"/>
              </a:rPr>
              <a:t>2</a:t>
            </a:r>
            <a:r>
              <a:rPr sz="1725" spc="-202" baseline="-24154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461" y="2134489"/>
            <a:ext cx="46050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730" algn="ctr">
              <a:lnSpc>
                <a:spcPct val="100000"/>
              </a:lnSpc>
              <a:spcBef>
                <a:spcPts val="100"/>
              </a:spcBef>
            </a:pPr>
            <a:r>
              <a:rPr lang="tr-TR" sz="3600" spc="-20" dirty="0"/>
              <a:t>MOSFET </a:t>
            </a:r>
            <a:r>
              <a:rPr sz="3600" spc="-20" dirty="0"/>
              <a:t>Differential </a:t>
            </a:r>
            <a:r>
              <a:rPr sz="3600" spc="-10" dirty="0"/>
              <a:t>Amplifiers: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486" y="255523"/>
            <a:ext cx="4045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62998" y="2943056"/>
            <a:ext cx="2767202" cy="2688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00" y="1143000"/>
            <a:ext cx="6341745" cy="147764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6245" indent="-34480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spc="-10" dirty="0">
                <a:latin typeface="Calibri"/>
                <a:cs typeface="Calibri"/>
              </a:rPr>
              <a:t>Identical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transistors.</a:t>
            </a:r>
            <a:endParaRPr sz="2000">
              <a:latin typeface="Calibri"/>
              <a:cs typeface="Calibri"/>
            </a:endParaRPr>
          </a:p>
          <a:p>
            <a:pPr marL="436245" indent="-34544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435609" algn="l"/>
                <a:tab pos="436880" algn="l"/>
              </a:tabLst>
            </a:pPr>
            <a:r>
              <a:rPr sz="2000" spc="-10" dirty="0">
                <a:latin typeface="Calibri"/>
                <a:cs typeface="Calibri"/>
              </a:rPr>
              <a:t>Circuit </a:t>
            </a:r>
            <a:r>
              <a:rPr sz="2000" spc="-5" dirty="0">
                <a:latin typeface="Calibri"/>
                <a:cs typeface="Calibri"/>
              </a:rPr>
              <a:t>elements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symmetric </a:t>
            </a:r>
            <a:r>
              <a:rPr sz="2000" spc="-5" dirty="0">
                <a:latin typeface="Calibri"/>
                <a:cs typeface="Calibri"/>
              </a:rPr>
              <a:t>about the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mid-plane.</a:t>
            </a:r>
            <a:endParaRPr sz="2000">
              <a:latin typeface="Calibri"/>
              <a:cs typeface="Calibri"/>
            </a:endParaRPr>
          </a:p>
          <a:p>
            <a:pPr marL="436245" indent="-345440">
              <a:lnSpc>
                <a:spcPct val="100000"/>
              </a:lnSpc>
              <a:spcBef>
                <a:spcPts val="425"/>
              </a:spcBef>
              <a:buFont typeface="Wingdings"/>
              <a:buChar char=""/>
              <a:tabLst>
                <a:tab pos="435609" algn="l"/>
                <a:tab pos="436880" algn="l"/>
              </a:tabLst>
            </a:pPr>
            <a:r>
              <a:rPr sz="2000" spc="-10" dirty="0">
                <a:latin typeface="Calibri"/>
                <a:cs typeface="Calibri"/>
              </a:rPr>
              <a:t>Identical </a:t>
            </a:r>
            <a:r>
              <a:rPr sz="2000" spc="-5" dirty="0">
                <a:latin typeface="Calibri"/>
                <a:cs typeface="Calibri"/>
              </a:rPr>
              <a:t>bias </a:t>
            </a:r>
            <a:r>
              <a:rPr sz="2000" spc="-15" dirty="0">
                <a:latin typeface="Calibri"/>
                <a:cs typeface="Calibri"/>
              </a:rPr>
              <a:t>voltages at </a:t>
            </a:r>
            <a:r>
              <a:rPr sz="2000" spc="-5" dirty="0">
                <a:latin typeface="Calibri"/>
                <a:cs typeface="Calibri"/>
              </a:rPr>
              <a:t>Q1 &amp; Q2 </a:t>
            </a:r>
            <a:r>
              <a:rPr sz="2000" spc="-20" dirty="0">
                <a:latin typeface="Calibri"/>
                <a:cs typeface="Calibri"/>
              </a:rPr>
              <a:t>gates </a:t>
            </a:r>
            <a:r>
              <a:rPr sz="2000" spc="110" dirty="0">
                <a:latin typeface="Calibri"/>
                <a:cs typeface="Calibri"/>
              </a:rPr>
              <a:t>(</a:t>
            </a:r>
            <a:r>
              <a:rPr sz="2000" i="1" spc="110" dirty="0">
                <a:latin typeface="Cambria"/>
                <a:cs typeface="Cambria"/>
              </a:rPr>
              <a:t>V</a:t>
            </a:r>
            <a:r>
              <a:rPr sz="1950" spc="165" baseline="-21367" dirty="0">
                <a:latin typeface="Times New Roman"/>
                <a:cs typeface="Times New Roman"/>
              </a:rPr>
              <a:t>G1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i="1" spc="145" dirty="0">
                <a:latin typeface="Cambria"/>
                <a:cs typeface="Cambria"/>
              </a:rPr>
              <a:t>V</a:t>
            </a:r>
            <a:r>
              <a:rPr sz="1950" spc="217" baseline="-21367" dirty="0">
                <a:latin typeface="Times New Roman"/>
                <a:cs typeface="Times New Roman"/>
              </a:rPr>
              <a:t>G2</a:t>
            </a:r>
            <a:r>
              <a:rPr sz="1950" spc="480" baseline="-2136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436245" indent="-344805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voltages </a:t>
            </a:r>
            <a:r>
              <a:rPr sz="2000" spc="-5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currents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20" dirty="0">
                <a:latin typeface="Calibri"/>
                <a:cs typeface="Calibri"/>
              </a:rPr>
              <a:t>different </a:t>
            </a:r>
            <a:r>
              <a:rPr sz="2000" spc="-10" dirty="0">
                <a:latin typeface="Calibri"/>
                <a:cs typeface="Calibri"/>
              </a:rPr>
              <a:t>because </a:t>
            </a:r>
            <a:r>
              <a:rPr sz="2000" i="1" spc="100" dirty="0">
                <a:latin typeface="Cambria"/>
                <a:cs typeface="Cambria"/>
              </a:rPr>
              <a:t>v</a:t>
            </a:r>
            <a:r>
              <a:rPr sz="1950" spc="150" baseline="-21367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Symbol"/>
                <a:cs typeface="Symbol"/>
              </a:rPr>
              <a:t>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Cambria"/>
                <a:cs typeface="Cambria"/>
              </a:rPr>
              <a:t>v</a:t>
            </a:r>
            <a:r>
              <a:rPr sz="1950" spc="97" baseline="-21367" dirty="0">
                <a:latin typeface="Times New Roman"/>
                <a:cs typeface="Times New Roman"/>
              </a:rPr>
              <a:t>2</a:t>
            </a:r>
            <a:r>
              <a:rPr sz="2000" spc="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6723" y="2952996"/>
            <a:ext cx="0" cy="2688590"/>
          </a:xfrm>
          <a:custGeom>
            <a:avLst/>
            <a:gdLst/>
            <a:ahLst/>
            <a:cxnLst/>
            <a:rect l="l" t="t" r="r" b="b"/>
            <a:pathLst>
              <a:path h="2688590">
                <a:moveTo>
                  <a:pt x="0" y="0"/>
                </a:moveTo>
                <a:lnTo>
                  <a:pt x="0" y="2688336"/>
                </a:lnTo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877" y="3064774"/>
            <a:ext cx="244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Load R</a:t>
            </a:r>
            <a:r>
              <a:rPr sz="1800" spc="-7" baseline="-20833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30" dirty="0">
                <a:latin typeface="Calibri"/>
                <a:cs typeface="Calibri"/>
              </a:rPr>
              <a:t>resistor, </a:t>
            </a:r>
            <a:r>
              <a:rPr sz="1800" spc="-10" dirty="0">
                <a:latin typeface="Calibri"/>
                <a:cs typeface="Calibri"/>
              </a:rPr>
              <a:t>current-  </a:t>
            </a:r>
            <a:r>
              <a:rPr sz="1800" spc="-30" dirty="0">
                <a:latin typeface="Calibri"/>
                <a:cs typeface="Calibri"/>
              </a:rPr>
              <a:t>mirror, </a:t>
            </a:r>
            <a:r>
              <a:rPr sz="1800" spc="-5" dirty="0">
                <a:latin typeface="Calibri"/>
                <a:cs typeface="Calibri"/>
              </a:rPr>
              <a:t>active load,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109" y="5022276"/>
            <a:ext cx="7560309" cy="151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19700" indent="-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15" baseline="-20833" dirty="0">
                <a:latin typeface="Calibri"/>
                <a:cs typeface="Calibri"/>
              </a:rPr>
              <a:t>SS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Bias </a:t>
            </a:r>
            <a:r>
              <a:rPr sz="1800" spc="-30" dirty="0">
                <a:latin typeface="Calibri"/>
                <a:cs typeface="Calibri"/>
              </a:rPr>
              <a:t>resistor, </a:t>
            </a:r>
            <a:r>
              <a:rPr sz="1800" spc="-10" dirty="0">
                <a:latin typeface="Calibri"/>
                <a:cs typeface="Calibri"/>
              </a:rPr>
              <a:t>current  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(current-mirror)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9525" marR="5080" indent="-345440">
              <a:lnSpc>
                <a:spcPts val="2140"/>
              </a:lnSpc>
              <a:spcBef>
                <a:spcPts val="1115"/>
              </a:spcBef>
              <a:tabLst>
                <a:tab pos="1279525" algn="l"/>
              </a:tabLst>
            </a:pPr>
            <a:r>
              <a:rPr sz="1800" spc="-5" dirty="0">
                <a:latin typeface="Courier New"/>
                <a:cs typeface="Courier New"/>
              </a:rPr>
              <a:t>o	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45" dirty="0">
                <a:latin typeface="Calibri"/>
                <a:cs typeface="Calibri"/>
              </a:rPr>
              <a:t>now, </a:t>
            </a:r>
            <a:r>
              <a:rPr sz="1800" spc="-15" dirty="0">
                <a:latin typeface="Calibri"/>
                <a:cs typeface="Calibri"/>
              </a:rPr>
              <a:t>we </a:t>
            </a:r>
            <a:r>
              <a:rPr sz="1800" spc="-20" dirty="0">
                <a:latin typeface="Calibri"/>
                <a:cs typeface="Calibri"/>
              </a:rPr>
              <a:t>keep </a:t>
            </a:r>
            <a:r>
              <a:rPr sz="1800" spc="-10" dirty="0">
                <a:latin typeface="Calibri"/>
                <a:cs typeface="Calibri"/>
              </a:rPr>
              <a:t>track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“two” </a:t>
            </a:r>
            <a:r>
              <a:rPr sz="1800" spc="-5" dirty="0">
                <a:latin typeface="Calibri"/>
                <a:cs typeface="Calibri"/>
              </a:rPr>
              <a:t>output,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o</a:t>
            </a:r>
            <a:r>
              <a:rPr sz="1800" spc="82" baseline="-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i="1" spc="55" dirty="0">
                <a:latin typeface="Cambria"/>
                <a:cs typeface="Cambria"/>
              </a:rPr>
              <a:t>v</a:t>
            </a:r>
            <a:r>
              <a:rPr sz="1800" i="1" spc="82" baseline="-20833" dirty="0">
                <a:latin typeface="Cambria"/>
                <a:cs typeface="Cambria"/>
              </a:rPr>
              <a:t>o</a:t>
            </a:r>
            <a:r>
              <a:rPr sz="1800" spc="82" baseline="-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because </a:t>
            </a:r>
            <a:r>
              <a:rPr sz="1800" spc="-10" dirty="0">
                <a:latin typeface="Calibri"/>
                <a:cs typeface="Calibri"/>
              </a:rPr>
              <a:t>there  are </a:t>
            </a:r>
            <a:r>
              <a:rPr sz="1800" spc="-15" dirty="0">
                <a:latin typeface="Calibri"/>
                <a:cs typeface="Calibri"/>
              </a:rPr>
              <a:t>several </a:t>
            </a:r>
            <a:r>
              <a:rPr sz="1800" spc="-20" dirty="0">
                <a:latin typeface="Calibri"/>
                <a:cs typeface="Calibri"/>
              </a:rPr>
              <a:t>ways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configure </a:t>
            </a:r>
            <a:r>
              <a:rPr sz="1800" spc="-15" dirty="0">
                <a:latin typeface="Calibri"/>
                <a:cs typeface="Calibri"/>
              </a:rPr>
              <a:t>“one”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circuit.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581400"/>
            <a:ext cx="2611120" cy="147764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19685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Q1 &amp; Q2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CS-like  </a:t>
            </a:r>
            <a:r>
              <a:rPr sz="1800" spc="-10" dirty="0">
                <a:latin typeface="Calibri"/>
                <a:cs typeface="Calibri"/>
              </a:rPr>
              <a:t>configuration </a:t>
            </a:r>
            <a:r>
              <a:rPr sz="1800" spc="-5" dirty="0">
                <a:latin typeface="Calibri"/>
                <a:cs typeface="Calibri"/>
              </a:rPr>
              <a:t>(input </a:t>
            </a:r>
            <a:r>
              <a:rPr sz="1800" spc="-10" dirty="0">
                <a:latin typeface="Calibri"/>
                <a:cs typeface="Calibri"/>
              </a:rPr>
              <a:t>at 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gate, </a:t>
            </a: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drain)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sources  connected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6679" y="3480241"/>
            <a:ext cx="889635" cy="49530"/>
          </a:xfrm>
          <a:custGeom>
            <a:avLst/>
            <a:gdLst/>
            <a:ahLst/>
            <a:cxnLst/>
            <a:rect l="l" t="t" r="r" b="b"/>
            <a:pathLst>
              <a:path w="889635" h="49529">
                <a:moveTo>
                  <a:pt x="0" y="0"/>
                </a:moveTo>
                <a:lnTo>
                  <a:pt x="889292" y="4940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7417" y="3481034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4940" y="0"/>
                </a:moveTo>
                <a:lnTo>
                  <a:pt x="78549" y="48615"/>
                </a:lnTo>
                <a:lnTo>
                  <a:pt x="0" y="887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400" y="5220408"/>
            <a:ext cx="1153795" cy="129539"/>
          </a:xfrm>
          <a:custGeom>
            <a:avLst/>
            <a:gdLst/>
            <a:ahLst/>
            <a:cxnLst/>
            <a:rect l="l" t="t" r="r" b="b"/>
            <a:pathLst>
              <a:path w="1153795" h="129539">
                <a:moveTo>
                  <a:pt x="0" y="129273"/>
                </a:moveTo>
                <a:lnTo>
                  <a:pt x="11535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2294" y="5184710"/>
            <a:ext cx="81280" cy="88900"/>
          </a:xfrm>
          <a:custGeom>
            <a:avLst/>
            <a:gdLst/>
            <a:ahLst/>
            <a:cxnLst/>
            <a:rect l="l" t="t" r="r" b="b"/>
            <a:pathLst>
              <a:path w="81279" h="88900">
                <a:moveTo>
                  <a:pt x="0" y="0"/>
                </a:moveTo>
                <a:lnTo>
                  <a:pt x="80670" y="35686"/>
                </a:lnTo>
                <a:lnTo>
                  <a:pt x="9893" y="8834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696" y="255523"/>
            <a:ext cx="525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 </a:t>
            </a:r>
            <a:r>
              <a:rPr sz="3600" dirty="0"/>
              <a:t>–</a:t>
            </a:r>
            <a:r>
              <a:rPr sz="3600" spc="25" dirty="0"/>
              <a:t> </a:t>
            </a:r>
            <a:r>
              <a:rPr sz="3600" spc="-5" dirty="0"/>
              <a:t>Bias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91200" y="1676400"/>
            <a:ext cx="2884192" cy="319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5583" y="1953797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2083" y="2187014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1219" y="1921470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7719" y="2154688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3814" y="1927588"/>
            <a:ext cx="213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135" dirty="0">
                <a:latin typeface="Cambria"/>
                <a:cs typeface="Cambria"/>
              </a:rPr>
              <a:t>I</a:t>
            </a:r>
            <a:r>
              <a:rPr sz="1575" i="1" spc="225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9485" y="1932207"/>
            <a:ext cx="213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135" dirty="0">
                <a:latin typeface="Cambria"/>
                <a:cs typeface="Cambria"/>
              </a:rPr>
              <a:t>I</a:t>
            </a:r>
            <a:r>
              <a:rPr sz="1575" i="1" spc="225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54857" y="4087397"/>
            <a:ext cx="279400" cy="3810"/>
          </a:xfrm>
          <a:custGeom>
            <a:avLst/>
            <a:gdLst/>
            <a:ahLst/>
            <a:cxnLst/>
            <a:rect l="l" t="t" r="r" b="b"/>
            <a:pathLst>
              <a:path w="279400" h="3810">
                <a:moveTo>
                  <a:pt x="0" y="0"/>
                </a:moveTo>
                <a:lnTo>
                  <a:pt x="279400" y="36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2637" y="4026861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651" y="0"/>
                </a:moveTo>
                <a:lnTo>
                  <a:pt x="51625" y="64160"/>
                </a:lnTo>
                <a:lnTo>
                  <a:pt x="0" y="126987"/>
                </a:lnTo>
                <a:lnTo>
                  <a:pt x="127825" y="65151"/>
                </a:lnTo>
                <a:lnTo>
                  <a:pt x="1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74054" y="4052110"/>
            <a:ext cx="127635" cy="127000"/>
          </a:xfrm>
          <a:custGeom>
            <a:avLst/>
            <a:gdLst/>
            <a:ahLst/>
            <a:cxnLst/>
            <a:rect l="l" t="t" r="r" b="b"/>
            <a:pathLst>
              <a:path w="127634" h="127000">
                <a:moveTo>
                  <a:pt x="127254" y="0"/>
                </a:moveTo>
                <a:lnTo>
                  <a:pt x="0" y="62991"/>
                </a:lnTo>
                <a:lnTo>
                  <a:pt x="126746" y="126999"/>
                </a:lnTo>
                <a:lnTo>
                  <a:pt x="76200" y="63296"/>
                </a:lnTo>
                <a:lnTo>
                  <a:pt x="127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28027" y="3793333"/>
            <a:ext cx="4610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1600" i="1" u="heavy" spc="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600" i="1" u="heavy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575" i="1" spc="225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8068" y="3756388"/>
            <a:ext cx="213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135" dirty="0">
                <a:latin typeface="Cambria"/>
                <a:cs typeface="Cambria"/>
              </a:rPr>
              <a:t>I</a:t>
            </a:r>
            <a:r>
              <a:rPr sz="1575" i="1" spc="225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55219" y="4198232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0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1719" y="4431451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9049" y="4259769"/>
            <a:ext cx="3270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latin typeface="Times New Roman"/>
                <a:cs typeface="Times New Roman"/>
              </a:rPr>
              <a:t>2</a:t>
            </a:r>
            <a:r>
              <a:rPr sz="1600" i="1" spc="135" dirty="0">
                <a:latin typeface="Cambria"/>
                <a:cs typeface="Cambria"/>
              </a:rPr>
              <a:t>I</a:t>
            </a:r>
            <a:r>
              <a:rPr sz="1575" i="1" spc="225" baseline="-21164" dirty="0">
                <a:latin typeface="Cambria"/>
                <a:cs typeface="Cambria"/>
              </a:rPr>
              <a:t>D</a:t>
            </a:r>
            <a:endParaRPr sz="1575" baseline="-21164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200" y="2667000"/>
            <a:ext cx="2203450" cy="1674433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75"/>
              </a:spcBef>
            </a:pPr>
            <a:r>
              <a:rPr sz="3150" i="1" spc="89" baseline="13227" dirty="0">
                <a:latin typeface="Times New Roman"/>
                <a:cs typeface="Times New Roman"/>
              </a:rPr>
              <a:t>V</a:t>
            </a:r>
            <a:r>
              <a:rPr sz="1200" i="1" spc="60" dirty="0">
                <a:latin typeface="Times New Roman"/>
                <a:cs typeface="Times New Roman"/>
              </a:rPr>
              <a:t>GS</a:t>
            </a:r>
            <a:r>
              <a:rPr sz="1200" spc="60" dirty="0">
                <a:latin typeface="Times New Roman"/>
                <a:cs typeface="Times New Roman"/>
              </a:rPr>
              <a:t>1 </a:t>
            </a:r>
            <a:r>
              <a:rPr sz="3150" spc="112" baseline="13227" dirty="0">
                <a:latin typeface="Symbol"/>
                <a:cs typeface="Symbol"/>
              </a:rPr>
              <a:t></a:t>
            </a:r>
            <a:r>
              <a:rPr sz="3150" spc="112" baseline="13227" dirty="0">
                <a:latin typeface="Times New Roman"/>
                <a:cs typeface="Times New Roman"/>
              </a:rPr>
              <a:t> </a:t>
            </a:r>
            <a:r>
              <a:rPr sz="3150" i="1" spc="60" baseline="13227" dirty="0">
                <a:latin typeface="Times New Roman"/>
                <a:cs typeface="Times New Roman"/>
              </a:rPr>
              <a:t>V</a:t>
            </a:r>
            <a:r>
              <a:rPr sz="1200" i="1" spc="40" dirty="0">
                <a:latin typeface="Times New Roman"/>
                <a:cs typeface="Times New Roman"/>
              </a:rPr>
              <a:t>GS </a:t>
            </a:r>
            <a:r>
              <a:rPr sz="1200" spc="50" dirty="0">
                <a:latin typeface="Times New Roman"/>
                <a:cs typeface="Times New Roman"/>
              </a:rPr>
              <a:t>2 </a:t>
            </a:r>
            <a:r>
              <a:rPr sz="3150" spc="112" baseline="13227" dirty="0">
                <a:latin typeface="Symbol"/>
                <a:cs typeface="Symbol"/>
              </a:rPr>
              <a:t></a:t>
            </a:r>
            <a:r>
              <a:rPr sz="3150" spc="-652" baseline="13227" dirty="0">
                <a:latin typeface="Times New Roman"/>
                <a:cs typeface="Times New Roman"/>
              </a:rPr>
              <a:t> </a:t>
            </a:r>
            <a:r>
              <a:rPr sz="3150" i="1" spc="60" baseline="13227" dirty="0">
                <a:latin typeface="Times New Roman"/>
                <a:cs typeface="Times New Roman"/>
              </a:rPr>
              <a:t>V</a:t>
            </a:r>
            <a:r>
              <a:rPr sz="1200" i="1" spc="40" dirty="0">
                <a:latin typeface="Times New Roman"/>
                <a:cs typeface="Times New Roman"/>
              </a:rPr>
              <a:t>GS</a:t>
            </a:r>
            <a:endParaRPr sz="1200" dirty="0">
              <a:latin typeface="Times New Roman"/>
              <a:cs typeface="Times New Roman"/>
            </a:endParaRPr>
          </a:p>
          <a:p>
            <a:pPr marL="122555" marR="174625" indent="-35560">
              <a:lnSpc>
                <a:spcPct val="106400"/>
              </a:lnSpc>
              <a:spcBef>
                <a:spcPts val="530"/>
              </a:spcBef>
            </a:pPr>
            <a:r>
              <a:rPr sz="3150" i="1" spc="67" baseline="14550" dirty="0">
                <a:latin typeface="Times New Roman"/>
                <a:cs typeface="Times New Roman"/>
              </a:rPr>
              <a:t>V</a:t>
            </a:r>
            <a:r>
              <a:rPr lang="tr-TR" sz="1200" i="1" spc="45" dirty="0">
                <a:latin typeface="Times New Roman"/>
                <a:cs typeface="Times New Roman"/>
              </a:rPr>
              <a:t>D</a:t>
            </a:r>
            <a:r>
              <a:rPr sz="1200" spc="50" dirty="0">
                <a:latin typeface="Times New Roman"/>
                <a:cs typeface="Times New Roman"/>
              </a:rPr>
              <a:t>1 </a:t>
            </a:r>
            <a:r>
              <a:rPr sz="3150" spc="112" baseline="14550" dirty="0">
                <a:latin typeface="Symbol"/>
                <a:cs typeface="Symbol"/>
              </a:rPr>
              <a:t></a:t>
            </a:r>
            <a:r>
              <a:rPr sz="3150" spc="112" baseline="14550" dirty="0">
                <a:latin typeface="Times New Roman"/>
                <a:cs typeface="Times New Roman"/>
              </a:rPr>
              <a:t> </a:t>
            </a:r>
            <a:r>
              <a:rPr sz="3150" i="1" spc="67" baseline="14550" dirty="0">
                <a:latin typeface="Times New Roman"/>
                <a:cs typeface="Times New Roman"/>
              </a:rPr>
              <a:t>V</a:t>
            </a:r>
            <a:r>
              <a:rPr lang="tr-TR" sz="1200" i="1" spc="45" dirty="0">
                <a:latin typeface="Times New Roman"/>
                <a:cs typeface="Times New Roman"/>
              </a:rPr>
              <a:t>D</a:t>
            </a:r>
            <a:r>
              <a:rPr sz="1200" spc="50" dirty="0">
                <a:latin typeface="Times New Roman"/>
                <a:cs typeface="Times New Roman"/>
              </a:rPr>
              <a:t>2 </a:t>
            </a:r>
            <a:r>
              <a:rPr sz="3150" spc="112" baseline="14550" dirty="0">
                <a:latin typeface="Symbol"/>
                <a:cs typeface="Symbol"/>
              </a:rPr>
              <a:t></a:t>
            </a:r>
            <a:r>
              <a:rPr sz="3150" spc="-330" baseline="14550" dirty="0">
                <a:latin typeface="Times New Roman"/>
                <a:cs typeface="Times New Roman"/>
              </a:rPr>
              <a:t> </a:t>
            </a:r>
            <a:r>
              <a:rPr sz="3150" i="1" spc="67" baseline="14550" dirty="0">
                <a:latin typeface="Times New Roman"/>
                <a:cs typeface="Times New Roman"/>
              </a:rPr>
              <a:t>V</a:t>
            </a:r>
            <a:r>
              <a:rPr lang="tr-TR" sz="1200" i="1" spc="45" dirty="0">
                <a:latin typeface="Times New Roman"/>
                <a:cs typeface="Times New Roman"/>
              </a:rPr>
              <a:t>D</a:t>
            </a:r>
          </a:p>
          <a:p>
            <a:pPr marL="122555" marR="174625" indent="-35560">
              <a:lnSpc>
                <a:spcPct val="106400"/>
              </a:lnSpc>
              <a:spcBef>
                <a:spcPts val="530"/>
              </a:spcBef>
            </a:pP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2100" i="1" spc="114" dirty="0">
                <a:latin typeface="Times New Roman"/>
                <a:cs typeface="Times New Roman"/>
              </a:rPr>
              <a:t>I</a:t>
            </a:r>
            <a:r>
              <a:rPr sz="1800" i="1" spc="172" baseline="-25462" dirty="0">
                <a:latin typeface="Times New Roman"/>
                <a:cs typeface="Times New Roman"/>
              </a:rPr>
              <a:t>D</a:t>
            </a:r>
            <a:r>
              <a:rPr sz="1800" spc="172" baseline="-25462" dirty="0">
                <a:latin typeface="Times New Roman"/>
                <a:cs typeface="Times New Roman"/>
              </a:rPr>
              <a:t>1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i="1" spc="155" dirty="0">
                <a:latin typeface="Times New Roman"/>
                <a:cs typeface="Times New Roman"/>
              </a:rPr>
              <a:t>I</a:t>
            </a:r>
            <a:r>
              <a:rPr sz="1800" i="1" spc="232" baseline="-25462" dirty="0">
                <a:latin typeface="Times New Roman"/>
                <a:cs typeface="Times New Roman"/>
              </a:rPr>
              <a:t>D</a:t>
            </a:r>
            <a:r>
              <a:rPr sz="1800" spc="75" baseline="-25462" dirty="0">
                <a:latin typeface="Times New Roman"/>
                <a:cs typeface="Times New Roman"/>
              </a:rPr>
              <a:t>2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155" dirty="0">
                <a:latin typeface="Times New Roman"/>
                <a:cs typeface="Times New Roman"/>
              </a:rPr>
              <a:t>I</a:t>
            </a:r>
            <a:r>
              <a:rPr sz="1800" i="1" spc="232" baseline="-25462" dirty="0">
                <a:latin typeface="Times New Roman"/>
                <a:cs typeface="Times New Roman"/>
              </a:rPr>
              <a:t>D</a:t>
            </a:r>
            <a:endParaRPr sz="1800" baseline="-25462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1200"/>
              </a:spcBef>
            </a:pPr>
            <a:r>
              <a:rPr sz="3150" i="1" spc="120" baseline="14550" dirty="0">
                <a:latin typeface="Times New Roman"/>
                <a:cs typeface="Times New Roman"/>
              </a:rPr>
              <a:t>V</a:t>
            </a:r>
            <a:r>
              <a:rPr sz="1200" i="1" spc="80" dirty="0">
                <a:latin typeface="Times New Roman"/>
                <a:cs typeface="Times New Roman"/>
              </a:rPr>
              <a:t>DS</a:t>
            </a:r>
            <a:r>
              <a:rPr sz="1200" spc="80" dirty="0">
                <a:latin typeface="Times New Roman"/>
                <a:cs typeface="Times New Roman"/>
              </a:rPr>
              <a:t>1 </a:t>
            </a:r>
            <a:r>
              <a:rPr sz="3150" spc="112" baseline="14550" dirty="0">
                <a:latin typeface="Symbol"/>
                <a:cs typeface="Symbol"/>
              </a:rPr>
              <a:t></a:t>
            </a:r>
            <a:r>
              <a:rPr sz="3150" spc="112" baseline="14550" dirty="0">
                <a:latin typeface="Times New Roman"/>
                <a:cs typeface="Times New Roman"/>
              </a:rPr>
              <a:t> </a:t>
            </a:r>
            <a:r>
              <a:rPr sz="3150" i="1" spc="97" baseline="14550" dirty="0">
                <a:latin typeface="Times New Roman"/>
                <a:cs typeface="Times New Roman"/>
              </a:rPr>
              <a:t>V</a:t>
            </a:r>
            <a:r>
              <a:rPr sz="1200" i="1" spc="65" dirty="0">
                <a:latin typeface="Times New Roman"/>
                <a:cs typeface="Times New Roman"/>
              </a:rPr>
              <a:t>DS</a:t>
            </a:r>
            <a:r>
              <a:rPr sz="1200" spc="50" dirty="0">
                <a:latin typeface="Times New Roman"/>
                <a:cs typeface="Times New Roman"/>
              </a:rPr>
              <a:t>2 </a:t>
            </a:r>
            <a:r>
              <a:rPr sz="3150" spc="112" baseline="14550" dirty="0">
                <a:latin typeface="Symbol"/>
                <a:cs typeface="Symbol"/>
              </a:rPr>
              <a:t></a:t>
            </a:r>
            <a:r>
              <a:rPr sz="3150" spc="-187" baseline="14550" dirty="0">
                <a:latin typeface="Times New Roman"/>
                <a:cs typeface="Times New Roman"/>
              </a:rPr>
              <a:t> </a:t>
            </a:r>
            <a:r>
              <a:rPr sz="3150" i="1" spc="97" baseline="14550" dirty="0">
                <a:latin typeface="Times New Roman"/>
                <a:cs typeface="Times New Roman"/>
              </a:rPr>
              <a:t>V</a:t>
            </a:r>
            <a:r>
              <a:rPr sz="1200" i="1" spc="65" dirty="0">
                <a:latin typeface="Times New Roman"/>
                <a:cs typeface="Times New Roman"/>
              </a:rPr>
              <a:t>DS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4970" y="2174137"/>
            <a:ext cx="10922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5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330" y="1994933"/>
            <a:ext cx="221424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44220" algn="l"/>
              </a:tabLst>
            </a:pPr>
            <a:r>
              <a:rPr sz="2100" spc="65" dirty="0">
                <a:latin typeface="Times New Roman"/>
                <a:cs typeface="Times New Roman"/>
              </a:rPr>
              <a:t>and	</a:t>
            </a:r>
            <a:r>
              <a:rPr sz="2100" i="1" spc="80" dirty="0">
                <a:latin typeface="Times New Roman"/>
                <a:cs typeface="Times New Roman"/>
              </a:rPr>
              <a:t>V</a:t>
            </a:r>
            <a:r>
              <a:rPr sz="1800" i="1" spc="120" baseline="-25462" dirty="0">
                <a:latin typeface="Times New Roman"/>
                <a:cs typeface="Times New Roman"/>
              </a:rPr>
              <a:t>S</a:t>
            </a:r>
            <a:r>
              <a:rPr sz="1800" spc="120" baseline="-25462" dirty="0">
                <a:latin typeface="Times New Roman"/>
                <a:cs typeface="Times New Roman"/>
              </a:rPr>
              <a:t>1</a:t>
            </a:r>
            <a:r>
              <a:rPr sz="1800" spc="472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V</a:t>
            </a:r>
            <a:r>
              <a:rPr sz="1800" i="1" spc="89" baseline="-25462" dirty="0">
                <a:latin typeface="Times New Roman"/>
                <a:cs typeface="Times New Roman"/>
              </a:rPr>
              <a:t>S</a:t>
            </a:r>
            <a:r>
              <a:rPr sz="1800" i="1" spc="-142" baseline="-25462" dirty="0">
                <a:latin typeface="Times New Roman"/>
                <a:cs typeface="Times New Roman"/>
              </a:rPr>
              <a:t> </a:t>
            </a:r>
            <a:r>
              <a:rPr sz="1800" spc="82" baseline="-25462" dirty="0">
                <a:latin typeface="Times New Roman"/>
                <a:cs typeface="Times New Roman"/>
              </a:rPr>
              <a:t>2</a:t>
            </a:r>
            <a:r>
              <a:rPr sz="1800" spc="89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i="1" spc="90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192" y="1585525"/>
            <a:ext cx="237236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60" dirty="0">
                <a:latin typeface="Times New Roman"/>
                <a:cs typeface="Times New Roman"/>
              </a:rPr>
              <a:t>Since </a:t>
            </a:r>
            <a:r>
              <a:rPr sz="2100" i="1" spc="50" dirty="0">
                <a:latin typeface="Times New Roman"/>
                <a:cs typeface="Times New Roman"/>
              </a:rPr>
              <a:t>V</a:t>
            </a:r>
            <a:r>
              <a:rPr sz="1800" i="1" spc="75" baseline="-25462" dirty="0">
                <a:latin typeface="Times New Roman"/>
                <a:cs typeface="Times New Roman"/>
              </a:rPr>
              <a:t>G</a:t>
            </a:r>
            <a:r>
              <a:rPr sz="1800" spc="75" baseline="-25462" dirty="0">
                <a:latin typeface="Times New Roman"/>
                <a:cs typeface="Times New Roman"/>
              </a:rPr>
              <a:t>1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1800" i="1" spc="67" baseline="-25462" dirty="0">
                <a:latin typeface="Times New Roman"/>
                <a:cs typeface="Times New Roman"/>
              </a:rPr>
              <a:t>G </a:t>
            </a:r>
            <a:r>
              <a:rPr sz="1800" spc="82" baseline="-25462" dirty="0">
                <a:latin typeface="Times New Roman"/>
                <a:cs typeface="Times New Roman"/>
              </a:rPr>
              <a:t>2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V</a:t>
            </a:r>
            <a:r>
              <a:rPr sz="1800" i="1" spc="60" baseline="-25462" dirty="0">
                <a:latin typeface="Times New Roman"/>
                <a:cs typeface="Times New Roman"/>
              </a:rPr>
              <a:t>G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9200" y="4648200"/>
            <a:ext cx="1824355" cy="80327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2515"/>
              </a:lnSpc>
            </a:pPr>
            <a:r>
              <a:rPr sz="2100" i="1" spc="95" dirty="0">
                <a:latin typeface="Times New Roman"/>
                <a:cs typeface="Times New Roman"/>
              </a:rPr>
              <a:t>g</a:t>
            </a:r>
            <a:r>
              <a:rPr sz="1800" i="1" spc="142" baseline="-25462" dirty="0">
                <a:latin typeface="Times New Roman"/>
                <a:cs typeface="Times New Roman"/>
              </a:rPr>
              <a:t>m</a:t>
            </a:r>
            <a:r>
              <a:rPr sz="1800" spc="142" baseline="-25462" dirty="0">
                <a:latin typeface="Times New Roman"/>
                <a:cs typeface="Times New Roman"/>
              </a:rPr>
              <a:t>1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i="1" spc="145" dirty="0">
                <a:latin typeface="Times New Roman"/>
                <a:cs typeface="Times New Roman"/>
              </a:rPr>
              <a:t>g</a:t>
            </a:r>
            <a:r>
              <a:rPr sz="1800" i="1" spc="217" baseline="-25462" dirty="0">
                <a:latin typeface="Times New Roman"/>
                <a:cs typeface="Times New Roman"/>
              </a:rPr>
              <a:t>m</a:t>
            </a:r>
            <a:r>
              <a:rPr sz="1800" spc="217" baseline="-25462" dirty="0">
                <a:latin typeface="Times New Roman"/>
                <a:cs typeface="Times New Roman"/>
              </a:rPr>
              <a:t>2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i="1" spc="135" dirty="0">
                <a:latin typeface="Times New Roman"/>
                <a:cs typeface="Times New Roman"/>
              </a:rPr>
              <a:t>g</a:t>
            </a:r>
            <a:r>
              <a:rPr sz="1800" i="1" spc="202" baseline="-25462" dirty="0">
                <a:latin typeface="Times New Roman"/>
                <a:cs typeface="Times New Roman"/>
              </a:rPr>
              <a:t>m</a:t>
            </a:r>
            <a:endParaRPr sz="1800" baseline="-25462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690"/>
              </a:spcBef>
            </a:pPr>
            <a:r>
              <a:rPr sz="2100" i="1" spc="-30" dirty="0">
                <a:latin typeface="Times New Roman"/>
                <a:cs typeface="Times New Roman"/>
              </a:rPr>
              <a:t>r</a:t>
            </a:r>
            <a:r>
              <a:rPr sz="1800" i="1" spc="-44" baseline="-25462" dirty="0">
                <a:latin typeface="Times New Roman"/>
                <a:cs typeface="Times New Roman"/>
              </a:rPr>
              <a:t>o</a:t>
            </a:r>
            <a:r>
              <a:rPr sz="1800" spc="-44" baseline="-25462" dirty="0">
                <a:latin typeface="Times New Roman"/>
                <a:cs typeface="Times New Roman"/>
              </a:rPr>
              <a:t>1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r</a:t>
            </a:r>
            <a:r>
              <a:rPr sz="1800" i="1" spc="-75" baseline="-25462" dirty="0">
                <a:latin typeface="Times New Roman"/>
                <a:cs typeface="Times New Roman"/>
              </a:rPr>
              <a:t>o </a:t>
            </a:r>
            <a:r>
              <a:rPr sz="1800" spc="75" baseline="-25462" dirty="0">
                <a:latin typeface="Times New Roman"/>
                <a:cs typeface="Times New Roman"/>
              </a:rPr>
              <a:t>2 </a:t>
            </a:r>
            <a:r>
              <a:rPr sz="2100" spc="75" dirty="0">
                <a:latin typeface="Symbol"/>
                <a:cs typeface="Symbol"/>
              </a:rPr>
              <a:t>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r</a:t>
            </a:r>
            <a:r>
              <a:rPr sz="1800" i="1" spc="-75" baseline="-25462" dirty="0">
                <a:latin typeface="Times New Roman"/>
                <a:cs typeface="Times New Roman"/>
              </a:rPr>
              <a:t>o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4590542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09998" y="4038600"/>
            <a:ext cx="128104" cy="139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23" y="3793083"/>
            <a:ext cx="4819771" cy="2944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77224" y="3720431"/>
            <a:ext cx="671830" cy="533400"/>
          </a:xfrm>
          <a:custGeom>
            <a:avLst/>
            <a:gdLst/>
            <a:ahLst/>
            <a:cxnLst/>
            <a:rect l="l" t="t" r="r" b="b"/>
            <a:pathLst>
              <a:path w="671829" h="533400">
                <a:moveTo>
                  <a:pt x="39446" y="282041"/>
                </a:moveTo>
                <a:lnTo>
                  <a:pt x="0" y="493928"/>
                </a:lnTo>
                <a:lnTo>
                  <a:pt x="211874" y="533374"/>
                </a:lnTo>
                <a:lnTo>
                  <a:pt x="168770" y="470534"/>
                </a:lnTo>
                <a:lnTo>
                  <a:pt x="351936" y="344868"/>
                </a:lnTo>
                <a:lnTo>
                  <a:pt x="82549" y="344868"/>
                </a:lnTo>
                <a:lnTo>
                  <a:pt x="39446" y="282041"/>
                </a:lnTo>
                <a:close/>
              </a:path>
              <a:path w="671829" h="533400">
                <a:moveTo>
                  <a:pt x="585215" y="0"/>
                </a:moveTo>
                <a:lnTo>
                  <a:pt x="82549" y="344868"/>
                </a:lnTo>
                <a:lnTo>
                  <a:pt x="351936" y="344868"/>
                </a:lnTo>
                <a:lnTo>
                  <a:pt x="671436" y="125666"/>
                </a:lnTo>
                <a:lnTo>
                  <a:pt x="58521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7224" y="3720431"/>
            <a:ext cx="671830" cy="533400"/>
          </a:xfrm>
          <a:custGeom>
            <a:avLst/>
            <a:gdLst/>
            <a:ahLst/>
            <a:cxnLst/>
            <a:rect l="l" t="t" r="r" b="b"/>
            <a:pathLst>
              <a:path w="671829" h="533400">
                <a:moveTo>
                  <a:pt x="671436" y="125666"/>
                </a:moveTo>
                <a:lnTo>
                  <a:pt x="168770" y="470534"/>
                </a:lnTo>
                <a:lnTo>
                  <a:pt x="211874" y="533374"/>
                </a:lnTo>
                <a:lnTo>
                  <a:pt x="0" y="493928"/>
                </a:lnTo>
                <a:lnTo>
                  <a:pt x="39446" y="282041"/>
                </a:lnTo>
                <a:lnTo>
                  <a:pt x="82549" y="344868"/>
                </a:lnTo>
                <a:lnTo>
                  <a:pt x="585215" y="0"/>
                </a:lnTo>
                <a:lnTo>
                  <a:pt x="671436" y="125666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9897" y="255523"/>
            <a:ext cx="535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Differential </a:t>
            </a:r>
            <a:r>
              <a:rPr sz="3600" spc="-5" dirty="0"/>
              <a:t>Amplifier </a:t>
            </a:r>
            <a:r>
              <a:rPr sz="3600" dirty="0"/>
              <a:t>–</a:t>
            </a:r>
            <a:r>
              <a:rPr sz="3600" spc="25" dirty="0"/>
              <a:t> </a:t>
            </a:r>
            <a:r>
              <a:rPr sz="3600" spc="-5" dirty="0"/>
              <a:t>Gain</a:t>
            </a:r>
            <a:endParaRPr sz="3600" dirty="0"/>
          </a:p>
        </p:txBody>
      </p:sp>
      <p:sp>
        <p:nvSpPr>
          <p:cNvPr id="6" name="object 6"/>
          <p:cNvSpPr/>
          <p:nvPr/>
        </p:nvSpPr>
        <p:spPr>
          <a:xfrm>
            <a:off x="1335976" y="1021688"/>
            <a:ext cx="2767199" cy="2688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4836" y="1324330"/>
            <a:ext cx="4118610" cy="2554605"/>
          </a:xfrm>
          <a:prstGeom prst="rect">
            <a:avLst/>
          </a:prstGeom>
          <a:ln w="38100">
            <a:solidFill>
              <a:srgbClr val="00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36245" marR="619125" indent="-344805">
              <a:lnSpc>
                <a:spcPct val="100699"/>
              </a:lnSpc>
              <a:spcBef>
                <a:spcPts val="215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voltages </a:t>
            </a:r>
            <a:r>
              <a:rPr sz="2000" spc="-5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currents </a:t>
            </a:r>
            <a:r>
              <a:rPr sz="2000" spc="-15" dirty="0">
                <a:latin typeface="Calibri"/>
                <a:cs typeface="Calibri"/>
              </a:rPr>
              <a:t>are  </a:t>
            </a:r>
            <a:r>
              <a:rPr sz="2000" spc="-20" dirty="0">
                <a:latin typeface="Calibri"/>
                <a:cs typeface="Calibri"/>
              </a:rPr>
              <a:t>different </a:t>
            </a:r>
            <a:r>
              <a:rPr sz="2000" spc="-10" dirty="0">
                <a:latin typeface="Calibri"/>
                <a:cs typeface="Calibri"/>
              </a:rPr>
              <a:t>because </a:t>
            </a:r>
            <a:r>
              <a:rPr sz="2000" i="1" spc="100" dirty="0">
                <a:latin typeface="Cambria"/>
                <a:cs typeface="Cambria"/>
              </a:rPr>
              <a:t>v</a:t>
            </a:r>
            <a:r>
              <a:rPr sz="1950" spc="150" baseline="-21367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Symbol"/>
                <a:cs typeface="Symbol"/>
              </a:rPr>
              <a:t>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spc="100" dirty="0">
                <a:latin typeface="Cambria"/>
                <a:cs typeface="Cambria"/>
              </a:rPr>
              <a:t>v</a:t>
            </a:r>
            <a:r>
              <a:rPr sz="1950" spc="150" baseline="-21367" dirty="0">
                <a:latin typeface="Times New Roman"/>
                <a:cs typeface="Times New Roman"/>
              </a:rPr>
              <a:t>2</a:t>
            </a:r>
            <a:endParaRPr sz="1950" baseline="-21367" dirty="0">
              <a:latin typeface="Times New Roman"/>
              <a:cs typeface="Times New Roman"/>
            </a:endParaRPr>
          </a:p>
          <a:p>
            <a:pPr marL="436245" marR="722630" indent="-344805">
              <a:lnSpc>
                <a:spcPct val="100400"/>
              </a:lnSpc>
              <a:spcBef>
                <a:spcPts val="1170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spc="-40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cannot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fundamental  </a:t>
            </a:r>
            <a:r>
              <a:rPr sz="2000" spc="-5" dirty="0">
                <a:latin typeface="Calibri"/>
                <a:cs typeface="Calibri"/>
              </a:rPr>
              <a:t>amplifier </a:t>
            </a:r>
            <a:r>
              <a:rPr sz="2000" spc="-10" dirty="0">
                <a:latin typeface="Calibri"/>
                <a:cs typeface="Calibri"/>
              </a:rPr>
              <a:t>configuration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arbitrary values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2000" i="1" u="heavy" spc="1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</a:t>
            </a:r>
            <a:r>
              <a:rPr sz="1950" u="heavy" spc="150" baseline="-21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i="1" u="heavy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</a:t>
            </a:r>
            <a:r>
              <a:rPr sz="1950" u="heavy" spc="97" baseline="-21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000" spc="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36245" marR="423545" indent="-344805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436245" algn="l"/>
                <a:tab pos="436880" algn="l"/>
              </a:tabLst>
            </a:pPr>
            <a:r>
              <a:rPr sz="2000" spc="-40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replace </a:t>
            </a:r>
            <a:r>
              <a:rPr sz="2000" spc="-5" dirty="0">
                <a:latin typeface="Calibri"/>
                <a:cs typeface="Calibri"/>
              </a:rPr>
              <a:t>each NMOS  with its small-signal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1642</Words>
  <Application>Microsoft Office PowerPoint</Application>
  <PresentationFormat>On-screen Show (4:3)</PresentationFormat>
  <Paragraphs>338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Cambria</vt:lpstr>
      <vt:lpstr>Comic Sans MS</vt:lpstr>
      <vt:lpstr>Courier New</vt:lpstr>
      <vt:lpstr>Georgia</vt:lpstr>
      <vt:lpstr>Symbol</vt:lpstr>
      <vt:lpstr>Times New Roman</vt:lpstr>
      <vt:lpstr>Wingdings</vt:lpstr>
      <vt:lpstr>Office Theme</vt:lpstr>
      <vt:lpstr>PowerPoint Presentation</vt:lpstr>
      <vt:lpstr>Common-Mode and Differential-Mode  Signals &amp; Gain</vt:lpstr>
      <vt:lpstr>Differential and Common-Mode Signals/Gain</vt:lpstr>
      <vt:lpstr>Differential and common-mode signal/gain is an  alternative way of finding the system response</vt:lpstr>
      <vt:lpstr>To find vo , we can calculate/measure  either A1 A2  pair or Ac Ad pair</vt:lpstr>
      <vt:lpstr>MOSFET Differential Amplifiers:</vt:lpstr>
      <vt:lpstr>Differential Amplifier</vt:lpstr>
      <vt:lpstr>Differential Amplifier – Bias</vt:lpstr>
      <vt:lpstr>Differential Amplifier – Gain</vt:lpstr>
      <vt:lpstr>Differential Amplifier – Gain</vt:lpstr>
      <vt:lpstr>Differential Amplifier – Common Mode (1)</vt:lpstr>
      <vt:lpstr>Differential Amplifier – Common Mode (2)</vt:lpstr>
      <vt:lpstr>Differential Amplifier – Common Mode (3)</vt:lpstr>
      <vt:lpstr>Differential Amplifier – Differential Mode (1)</vt:lpstr>
      <vt:lpstr>Differential Amplifier – Differential Mode (2)</vt:lpstr>
      <vt:lpstr>Concept of “Half Circuit”</vt:lpstr>
      <vt:lpstr>Common-Mode “Half Circuit”</vt:lpstr>
      <vt:lpstr>Differential-Mode “Half Circuit”</vt:lpstr>
      <vt:lpstr>Constructing “Half Circuits”</vt:lpstr>
      <vt:lpstr>Constructing “Half Circuit”– Common Mode</vt:lpstr>
      <vt:lpstr>Constructing “Half Circuit”– Differential Mode</vt:lpstr>
      <vt:lpstr>“Half-Circuit” works only if the circuit is  symmetric!</vt:lpstr>
      <vt:lpstr>Why are Differential Amplifiers popular?</vt:lpstr>
      <vt:lpstr>Why is a large CMRR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Farrokh Najmabadi</dc:creator>
  <cp:lastModifiedBy>Bora Döken</cp:lastModifiedBy>
  <cp:revision>39</cp:revision>
  <dcterms:created xsi:type="dcterms:W3CDTF">2019-10-30T11:12:41Z</dcterms:created>
  <dcterms:modified xsi:type="dcterms:W3CDTF">2019-12-15T11:51:51Z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2012-11-14T00:00:00Z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2019-10-30T00:00:00Z</vt:filetime>
  </property>
</Properties>
</file>