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808" r:id="rId2"/>
  </p:sldMasterIdLst>
  <p:notesMasterIdLst>
    <p:notesMasterId r:id="rId59"/>
  </p:notesMasterIdLst>
  <p:handoutMasterIdLst>
    <p:handoutMasterId r:id="rId60"/>
  </p:handoutMasterIdLst>
  <p:sldIdLst>
    <p:sldId id="430" r:id="rId3"/>
    <p:sldId id="390" r:id="rId4"/>
    <p:sldId id="509" r:id="rId5"/>
    <p:sldId id="436" r:id="rId6"/>
    <p:sldId id="307" r:id="rId7"/>
    <p:sldId id="286" r:id="rId8"/>
    <p:sldId id="259" r:id="rId9"/>
    <p:sldId id="262" r:id="rId10"/>
    <p:sldId id="263" r:id="rId11"/>
    <p:sldId id="495" r:id="rId12"/>
    <p:sldId id="440" r:id="rId13"/>
    <p:sldId id="496" r:id="rId14"/>
    <p:sldId id="441" r:id="rId15"/>
    <p:sldId id="442" r:id="rId16"/>
    <p:sldId id="443" r:id="rId17"/>
    <p:sldId id="444" r:id="rId18"/>
    <p:sldId id="477" r:id="rId19"/>
    <p:sldId id="287" r:id="rId20"/>
    <p:sldId id="288" r:id="rId21"/>
    <p:sldId id="289" r:id="rId22"/>
    <p:sldId id="269" r:id="rId23"/>
    <p:sldId id="264" r:id="rId24"/>
    <p:sldId id="445" r:id="rId25"/>
    <p:sldId id="446" r:id="rId26"/>
    <p:sldId id="508" r:id="rId27"/>
    <p:sldId id="447" r:id="rId28"/>
    <p:sldId id="449" r:id="rId29"/>
    <p:sldId id="450" r:id="rId30"/>
    <p:sldId id="451" r:id="rId31"/>
    <p:sldId id="455" r:id="rId32"/>
    <p:sldId id="503" r:id="rId33"/>
    <p:sldId id="504" r:id="rId34"/>
    <p:sldId id="456" r:id="rId35"/>
    <p:sldId id="457" r:id="rId36"/>
    <p:sldId id="459" r:id="rId37"/>
    <p:sldId id="497" r:id="rId38"/>
    <p:sldId id="498" r:id="rId39"/>
    <p:sldId id="510" r:id="rId40"/>
    <p:sldId id="505" r:id="rId41"/>
    <p:sldId id="501" r:id="rId42"/>
    <p:sldId id="461" r:id="rId43"/>
    <p:sldId id="462" r:id="rId44"/>
    <p:sldId id="464" r:id="rId45"/>
    <p:sldId id="466" r:id="rId46"/>
    <p:sldId id="502" r:id="rId47"/>
    <p:sldId id="468" r:id="rId48"/>
    <p:sldId id="500" r:id="rId49"/>
    <p:sldId id="469" r:id="rId50"/>
    <p:sldId id="470" r:id="rId51"/>
    <p:sldId id="471" r:id="rId52"/>
    <p:sldId id="472" r:id="rId53"/>
    <p:sldId id="473" r:id="rId54"/>
    <p:sldId id="474" r:id="rId55"/>
    <p:sldId id="475" r:id="rId56"/>
    <p:sldId id="506" r:id="rId57"/>
    <p:sldId id="507" r:id="rId58"/>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EECE1"/>
    <a:srgbClr val="000000"/>
    <a:srgbClr val="4F81BD"/>
    <a:srgbClr val="D0D8E8"/>
    <a:srgbClr val="33CC33"/>
    <a:srgbClr val="66FF99"/>
    <a:srgbClr val="FF99CC"/>
    <a:srgbClr val="777777"/>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6433" autoAdjust="0"/>
  </p:normalViewPr>
  <p:slideViewPr>
    <p:cSldViewPr>
      <p:cViewPr>
        <p:scale>
          <a:sx n="118" d="100"/>
          <a:sy n="118" d="100"/>
        </p:scale>
        <p:origin x="2400" y="480"/>
      </p:cViewPr>
      <p:guideLst>
        <p:guide orient="horz" pos="2160"/>
        <p:guide pos="2880"/>
      </p:guideLst>
    </p:cSldViewPr>
  </p:slideViewPr>
  <p:outlineViewPr>
    <p:cViewPr>
      <p:scale>
        <a:sx n="33" d="100"/>
        <a:sy n="33" d="100"/>
      </p:scale>
      <p:origin x="0" y="-36852"/>
    </p:cViewPr>
  </p:outlineViewPr>
  <p:notesTextViewPr>
    <p:cViewPr>
      <p:scale>
        <a:sx n="100" d="100"/>
        <a:sy n="100" d="100"/>
      </p:scale>
      <p:origin x="0" y="0"/>
    </p:cViewPr>
  </p:notesTextViewPr>
  <p:sorterViewPr>
    <p:cViewPr varScale="1">
      <p:scale>
        <a:sx n="1" d="1"/>
        <a:sy n="1" d="1"/>
      </p:scale>
      <p:origin x="0" y="-3232"/>
    </p:cViewPr>
  </p:sorterViewPr>
  <p:notesViewPr>
    <p:cSldViewPr>
      <p:cViewPr varScale="1">
        <p:scale>
          <a:sx n="88" d="100"/>
          <a:sy n="88" d="100"/>
        </p:scale>
        <p:origin x="287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1.wmf"/><Relationship Id="rId1"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Tur" charset="-94"/>
              </a:defRPr>
            </a:lvl1pPr>
          </a:lstStyle>
          <a:p>
            <a:pPr>
              <a:defRPr/>
            </a:pPr>
            <a:endParaRPr lang="tr-TR"/>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Tur" charset="-94"/>
              </a:defRPr>
            </a:lvl1pPr>
          </a:lstStyle>
          <a:p>
            <a:pPr>
              <a:defRPr/>
            </a:pPr>
            <a:endParaRPr lang="tr-TR"/>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Tur" charset="-94"/>
              </a:defRPr>
            </a:lvl1pPr>
          </a:lstStyle>
          <a:p>
            <a:pPr>
              <a:defRPr/>
            </a:pPr>
            <a:endParaRPr lang="tr-TR"/>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1A6AD399-3EAC-441B-BA10-8075A1187ED1}" type="slidenum">
              <a:rPr lang="tr-TR"/>
              <a:pPr>
                <a:defRPr/>
              </a:pPr>
              <a:t>‹#›</a:t>
            </a:fld>
            <a:endParaRPr lang="tr-TR">
              <a:latin typeface="Arial Tur" charset="-94"/>
            </a:endParaRPr>
          </a:p>
        </p:txBody>
      </p:sp>
    </p:spTree>
    <p:extLst>
      <p:ext uri="{BB962C8B-B14F-4D97-AF65-F5344CB8AC3E}">
        <p14:creationId xmlns:p14="http://schemas.microsoft.com/office/powerpoint/2010/main" val="69481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Tur" charset="-94"/>
              </a:defRPr>
            </a:lvl1pPr>
          </a:lstStyle>
          <a:p>
            <a:pPr>
              <a:defRPr/>
            </a:pPr>
            <a:endParaRPr lang="tr-T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Tur" charset="-94"/>
              </a:defRPr>
            </a:lvl1pPr>
          </a:lstStyle>
          <a:p>
            <a:pPr>
              <a:defRPr/>
            </a:pPr>
            <a:endParaRPr lang="tr-TR"/>
          </a:p>
        </p:txBody>
      </p:sp>
      <p:sp>
        <p:nvSpPr>
          <p:cNvPr id="45060"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tr-TR" noProof="0"/>
              <a:t>Ana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Tur" charset="-94"/>
              </a:defRPr>
            </a:lvl1pPr>
          </a:lstStyle>
          <a:p>
            <a:pPr>
              <a:defRPr/>
            </a:pPr>
            <a:endParaRPr lang="tr-T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00DDDAD0-3984-40CB-A4F9-19D1E1D12574}" type="slidenum">
              <a:rPr lang="tr-TR"/>
              <a:pPr>
                <a:defRPr/>
              </a:pPr>
              <a:t>‹#›</a:t>
            </a:fld>
            <a:endParaRPr lang="tr-TR">
              <a:latin typeface="Arial Tur" charset="-94"/>
            </a:endParaRPr>
          </a:p>
        </p:txBody>
      </p:sp>
    </p:spTree>
    <p:extLst>
      <p:ext uri="{BB962C8B-B14F-4D97-AF65-F5344CB8AC3E}">
        <p14:creationId xmlns:p14="http://schemas.microsoft.com/office/powerpoint/2010/main" val="1609614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A1F06-4700-46A6-A321-D7E7F095FCE7}" type="slidenum">
              <a:rPr lang="en-US" altLang="en-US"/>
              <a:pPr/>
              <a:t>1</a:t>
            </a:fld>
            <a:endParaRPr lang="en-US"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627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9A553-3130-4A8B-842F-208F1EE4675A}" type="slidenum">
              <a:rPr lang="en-US" altLang="zh-TW">
                <a:solidFill>
                  <a:srgbClr val="000000"/>
                </a:solidFill>
              </a:rPr>
              <a:pPr/>
              <a:t>23</a:t>
            </a:fld>
            <a:endParaRPr lang="en-US" altLang="zh-TW">
              <a:solidFill>
                <a:srgbClr val="000000"/>
              </a:solidFill>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0155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3A1D3-63F7-4047-8E1D-57EFFC7C5B06}" type="slidenum">
              <a:rPr lang="en-US" altLang="zh-TW">
                <a:solidFill>
                  <a:srgbClr val="000000"/>
                </a:solidFill>
              </a:rPr>
              <a:pPr/>
              <a:t>24</a:t>
            </a:fld>
            <a:endParaRPr lang="en-US" altLang="zh-TW">
              <a:solidFill>
                <a:srgbClr val="000000"/>
              </a:solidFil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437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CE192-1379-4167-A2BD-346FD1CA9044}" type="slidenum">
              <a:rPr lang="en-US" altLang="zh-TW">
                <a:solidFill>
                  <a:srgbClr val="000000"/>
                </a:solidFill>
              </a:rPr>
              <a:pPr/>
              <a:t>26</a:t>
            </a:fld>
            <a:endParaRPr lang="en-US" altLang="zh-TW">
              <a:solidFill>
                <a:srgbClr val="000000"/>
              </a:solidFill>
            </a:endParaRPr>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971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C1F3D-3500-4DE9-9FFA-C3563009AD3E}" type="slidenum">
              <a:rPr lang="en-US" altLang="zh-TW">
                <a:solidFill>
                  <a:srgbClr val="000000"/>
                </a:solidFill>
              </a:rPr>
              <a:pPr/>
              <a:t>27</a:t>
            </a:fld>
            <a:endParaRPr lang="en-US" altLang="zh-TW">
              <a:solidFill>
                <a:srgbClr val="000000"/>
              </a:solidFill>
            </a:endParaRPr>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03351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A7B98-38FA-42C6-9BB3-3296DFCE5629}" type="slidenum">
              <a:rPr lang="en-US" altLang="zh-TW">
                <a:solidFill>
                  <a:srgbClr val="000000"/>
                </a:solidFill>
              </a:rPr>
              <a:pPr/>
              <a:t>28</a:t>
            </a:fld>
            <a:endParaRPr lang="en-US" altLang="zh-TW">
              <a:solidFill>
                <a:srgbClr val="000000"/>
              </a:solidFill>
            </a:endParaRPr>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579385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A8D3E-D470-4744-BBAA-B23C73E8AD15}" type="slidenum">
              <a:rPr lang="en-US" altLang="zh-TW">
                <a:solidFill>
                  <a:srgbClr val="000000"/>
                </a:solidFill>
              </a:rPr>
              <a:pPr/>
              <a:t>29</a:t>
            </a:fld>
            <a:endParaRPr lang="en-US" altLang="zh-TW">
              <a:solidFill>
                <a:srgbClr val="000000"/>
              </a:solidFill>
            </a:endParaRP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19283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D151FA-1091-4F05-80B8-7A23DFEBDC54}" type="slidenum">
              <a:rPr lang="en-US" altLang="zh-TW">
                <a:solidFill>
                  <a:srgbClr val="000000"/>
                </a:solidFill>
              </a:rPr>
              <a:pPr/>
              <a:t>30</a:t>
            </a:fld>
            <a:endParaRPr lang="en-US" altLang="zh-TW">
              <a:solidFill>
                <a:srgbClr val="000000"/>
              </a:solidFill>
            </a:endParaRPr>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85962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4960CDE-E628-4950-AFD6-A5FCD27E20E4}" type="slidenum">
              <a:rPr lang="en-US" altLang="en-US" sz="1200" smtClean="0"/>
              <a:pPr/>
              <a:t>31</a:t>
            </a:fld>
            <a:endParaRPr lang="en-US" altLang="en-US" sz="1200"/>
          </a:p>
        </p:txBody>
      </p:sp>
      <p:sp>
        <p:nvSpPr>
          <p:cNvPr id="9219" name="Rectangle 2"/>
          <p:cNvSpPr>
            <a:spLocks noGrp="1" noRot="1" noChangeAspect="1" noChangeArrowheads="1" noTextEdit="1"/>
          </p:cNvSpPr>
          <p:nvPr>
            <p:ph type="sldImg"/>
          </p:nvPr>
        </p:nvSpPr>
        <p:spPr>
          <a:solidFill>
            <a:srgbClr val="FFFFFF"/>
          </a:solidFill>
          <a:ln/>
        </p:spPr>
      </p:sp>
      <p:sp>
        <p:nvSpPr>
          <p:cNvPr id="9220"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en-US"/>
              <a:t>sedr42021_0301a.jpg</a:t>
            </a:r>
          </a:p>
        </p:txBody>
      </p:sp>
    </p:spTree>
    <p:extLst>
      <p:ext uri="{BB962C8B-B14F-4D97-AF65-F5344CB8AC3E}">
        <p14:creationId xmlns:p14="http://schemas.microsoft.com/office/powerpoint/2010/main" val="303307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36AD5AD-A638-47E2-951A-209D6C876A7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7" name="Rectangle 2"/>
          <p:cNvSpPr>
            <a:spLocks noGrp="1" noRot="1" noChangeAspect="1" noChangeArrowheads="1" noTextEdit="1"/>
          </p:cNvSpPr>
          <p:nvPr>
            <p:ph type="sldImg"/>
          </p:nvPr>
        </p:nvSpPr>
        <p:spPr>
          <a:solidFill>
            <a:srgbClr val="FFFFFF"/>
          </a:solidFill>
          <a:ln/>
        </p:spPr>
      </p:sp>
      <p:sp>
        <p:nvSpPr>
          <p:cNvPr id="11268"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en-US"/>
              <a:t>sedr42021_0302a.jpg</a:t>
            </a:r>
          </a:p>
        </p:txBody>
      </p:sp>
    </p:spTree>
    <p:extLst>
      <p:ext uri="{BB962C8B-B14F-4D97-AF65-F5344CB8AC3E}">
        <p14:creationId xmlns:p14="http://schemas.microsoft.com/office/powerpoint/2010/main" val="1047773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10A76-82B5-4663-BDC2-3E7ABCFC9AF2}" type="slidenum">
              <a:rPr lang="en-US" altLang="zh-TW">
                <a:solidFill>
                  <a:srgbClr val="000000"/>
                </a:solidFill>
              </a:rPr>
              <a:pPr/>
              <a:t>33</a:t>
            </a:fld>
            <a:endParaRPr lang="en-US" altLang="zh-TW">
              <a:solidFill>
                <a:srgbClr val="000000"/>
              </a:solidFill>
            </a:endParaRPr>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298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41D91-A5C4-4FA9-A138-FFE56ACF31EC}" type="slidenum">
              <a:rPr lang="en-US" altLang="zh-TW">
                <a:solidFill>
                  <a:srgbClr val="000000"/>
                </a:solidFill>
              </a:rPr>
              <a:pPr/>
              <a:t>4</a:t>
            </a:fld>
            <a:endParaRPr lang="en-US" altLang="zh-TW">
              <a:solidFill>
                <a:srgbClr val="000000"/>
              </a:solidFill>
            </a:endParaRP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3417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638D9-978A-4AF6-9132-947E2615B599}" type="slidenum">
              <a:rPr lang="en-US" altLang="zh-TW">
                <a:solidFill>
                  <a:srgbClr val="000000"/>
                </a:solidFill>
              </a:rPr>
              <a:pPr/>
              <a:t>34</a:t>
            </a:fld>
            <a:endParaRPr lang="en-US" altLang="zh-TW">
              <a:solidFill>
                <a:srgbClr val="000000"/>
              </a:solidFill>
            </a:endParaRPr>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0730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F9F25-24BA-4813-8EBF-7A868E173BD1}" type="slidenum">
              <a:rPr lang="en-US" altLang="zh-TW">
                <a:solidFill>
                  <a:srgbClr val="000000"/>
                </a:solidFill>
              </a:rPr>
              <a:pPr/>
              <a:t>35</a:t>
            </a:fld>
            <a:endParaRPr lang="en-US" altLang="zh-TW">
              <a:solidFill>
                <a:srgbClr val="000000"/>
              </a:solidFill>
            </a:endParaRPr>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3461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2F5B6B-DE93-4CE4-9B6D-33EE4C4387B2}" type="slidenum">
              <a:rPr lang="en-US" altLang="en-US"/>
              <a:pPr>
                <a:spcBef>
                  <a:spcPct val="0"/>
                </a:spcBef>
              </a:pPr>
              <a:t>36</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24431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62E1B-BDAA-4BD3-835E-D3D49321F2E1}" type="slidenum">
              <a:rPr lang="en-US" altLang="en-US"/>
              <a:pPr>
                <a:spcBef>
                  <a:spcPct val="0"/>
                </a:spcBef>
              </a:pPr>
              <a:t>37</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5683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A23C310-7DC7-4E5B-9D14-D1E81A17F2B3}" type="slidenum">
              <a:rPr lang="en-US" altLang="en-US" sz="1200" smtClean="0"/>
              <a:pPr/>
              <a:t>39</a:t>
            </a:fld>
            <a:endParaRPr lang="en-US" altLang="en-US" sz="1200"/>
          </a:p>
        </p:txBody>
      </p:sp>
      <p:sp>
        <p:nvSpPr>
          <p:cNvPr id="5123" name="Rectangle 2"/>
          <p:cNvSpPr>
            <a:spLocks noGrp="1" noRot="1" noChangeAspect="1" noChangeArrowheads="1" noTextEdit="1"/>
          </p:cNvSpPr>
          <p:nvPr>
            <p:ph type="sldImg"/>
          </p:nvPr>
        </p:nvSpPr>
        <p:spPr>
          <a:solidFill>
            <a:srgbClr val="FFFFFF"/>
          </a:solidFill>
          <a:ln/>
        </p:spPr>
      </p:sp>
      <p:sp>
        <p:nvSpPr>
          <p:cNvPr id="5124"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en-US"/>
              <a:t>sedr42021_tb0301.jpg</a:t>
            </a:r>
          </a:p>
        </p:txBody>
      </p:sp>
    </p:spTree>
    <p:extLst>
      <p:ext uri="{BB962C8B-B14F-4D97-AF65-F5344CB8AC3E}">
        <p14:creationId xmlns:p14="http://schemas.microsoft.com/office/powerpoint/2010/main" val="696385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0CBD3-9B57-4526-B0D8-32543A3CC1B8}" type="slidenum">
              <a:rPr lang="en-US" altLang="zh-TW">
                <a:solidFill>
                  <a:srgbClr val="000000"/>
                </a:solidFill>
              </a:rPr>
              <a:pPr/>
              <a:t>41</a:t>
            </a:fld>
            <a:endParaRPr lang="en-US" altLang="zh-TW">
              <a:solidFill>
                <a:srgbClr val="000000"/>
              </a:solidFill>
            </a:endParaRPr>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5181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583EE-FD4A-4A06-B2D6-B8FDE2C8329C}" type="slidenum">
              <a:rPr lang="en-US" altLang="zh-TW">
                <a:solidFill>
                  <a:srgbClr val="000000"/>
                </a:solidFill>
              </a:rPr>
              <a:pPr/>
              <a:t>42</a:t>
            </a:fld>
            <a:endParaRPr lang="en-US" altLang="zh-TW">
              <a:solidFill>
                <a:srgbClr val="000000"/>
              </a:solidFill>
            </a:endParaRPr>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1021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BFB37-A387-40D4-9AE9-DB79DD3D566D}" type="slidenum">
              <a:rPr lang="en-US" altLang="zh-TW">
                <a:solidFill>
                  <a:srgbClr val="000000"/>
                </a:solidFill>
              </a:rPr>
              <a:pPr/>
              <a:t>43</a:t>
            </a:fld>
            <a:endParaRPr lang="en-US" altLang="zh-TW">
              <a:solidFill>
                <a:srgbClr val="000000"/>
              </a:solidFill>
            </a:endParaRPr>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5803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0B8C8-8A3C-4813-ABE6-608CBCD1E277}" type="slidenum">
              <a:rPr lang="en-US" altLang="zh-TW">
                <a:solidFill>
                  <a:srgbClr val="000000"/>
                </a:solidFill>
              </a:rPr>
              <a:pPr/>
              <a:t>44</a:t>
            </a:fld>
            <a:endParaRPr lang="en-US" altLang="zh-TW">
              <a:solidFill>
                <a:srgbClr val="000000"/>
              </a:solidFill>
            </a:endParaRPr>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5019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AB8A9-27D6-4674-A5A3-FA3820D00CF2}" type="slidenum">
              <a:rPr lang="en-US" altLang="zh-TW">
                <a:solidFill>
                  <a:srgbClr val="000000"/>
                </a:solidFill>
              </a:rPr>
              <a:pPr/>
              <a:t>46</a:t>
            </a:fld>
            <a:endParaRPr lang="en-US" altLang="zh-TW">
              <a:solidFill>
                <a:srgbClr val="000000"/>
              </a:solidFill>
            </a:endParaRPr>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3363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59C3A50B-42F8-4323-B4AA-E880FD1BECC2}" type="slidenum">
              <a:rPr lang="en-US" altLang="en-US" sz="1200"/>
              <a:pPr eaLnBrk="1" hangingPunct="1"/>
              <a:t>10</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50338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2C3854B1-4BCD-4F56-8B91-BBECC183DE41}" type="slidenum">
              <a:rPr lang="en-US" altLang="en-US" sz="1200"/>
              <a:pPr eaLnBrk="1" hangingPunct="1"/>
              <a:t>47</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6848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13DB4-DF14-4D51-A25C-839CF81F0B7A}" type="slidenum">
              <a:rPr lang="en-US" altLang="zh-TW">
                <a:solidFill>
                  <a:srgbClr val="000000"/>
                </a:solidFill>
              </a:rPr>
              <a:pPr/>
              <a:t>48</a:t>
            </a:fld>
            <a:endParaRPr lang="en-US" altLang="zh-TW">
              <a:solidFill>
                <a:srgbClr val="000000"/>
              </a:solidFill>
            </a:endParaRPr>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13145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40A6-AB52-4210-80C9-49AD0903CB47}" type="slidenum">
              <a:rPr lang="en-US" altLang="zh-TW">
                <a:solidFill>
                  <a:srgbClr val="000000"/>
                </a:solidFill>
              </a:rPr>
              <a:pPr/>
              <a:t>49</a:t>
            </a:fld>
            <a:endParaRPr lang="en-US" altLang="zh-TW">
              <a:solidFill>
                <a:srgbClr val="000000"/>
              </a:solidFill>
            </a:endParaRPr>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0941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01337C-948A-4C92-8ECF-5C45E9687384}" type="slidenum">
              <a:rPr lang="en-US" altLang="zh-TW">
                <a:solidFill>
                  <a:srgbClr val="000000"/>
                </a:solidFill>
              </a:rPr>
              <a:pPr/>
              <a:t>50</a:t>
            </a:fld>
            <a:endParaRPr lang="en-US" altLang="zh-TW">
              <a:solidFill>
                <a:srgbClr val="000000"/>
              </a:solidFill>
            </a:endParaRP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1735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2C706-9A9F-4C94-B72B-A0B73DE692F3}" type="slidenum">
              <a:rPr lang="en-US" altLang="zh-TW">
                <a:solidFill>
                  <a:srgbClr val="000000"/>
                </a:solidFill>
              </a:rPr>
              <a:pPr/>
              <a:t>51</a:t>
            </a:fld>
            <a:endParaRPr lang="en-US" altLang="zh-TW">
              <a:solidFill>
                <a:srgbClr val="000000"/>
              </a:solidFill>
            </a:endParaRPr>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8110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DBB0E-7E71-4AD9-85C2-90F37AAA6868}" type="slidenum">
              <a:rPr lang="en-US" altLang="zh-TW">
                <a:solidFill>
                  <a:srgbClr val="000000"/>
                </a:solidFill>
              </a:rPr>
              <a:pPr/>
              <a:t>52</a:t>
            </a:fld>
            <a:endParaRPr lang="en-US" altLang="zh-TW">
              <a:solidFill>
                <a:srgbClr val="000000"/>
              </a:solidFill>
            </a:endParaRPr>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1873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E15D4-A03F-4808-AD66-A448DA5B21AA}" type="slidenum">
              <a:rPr lang="en-US" altLang="zh-TW">
                <a:solidFill>
                  <a:srgbClr val="000000"/>
                </a:solidFill>
              </a:rPr>
              <a:pPr/>
              <a:t>53</a:t>
            </a:fld>
            <a:endParaRPr lang="en-US" altLang="zh-TW">
              <a:solidFill>
                <a:srgbClr val="000000"/>
              </a:solidFill>
            </a:endParaRPr>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9866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4AEF8-5071-4FC1-BC02-D87C677990A3}" type="slidenum">
              <a:rPr lang="en-US" altLang="zh-TW">
                <a:solidFill>
                  <a:srgbClr val="000000"/>
                </a:solidFill>
              </a:rPr>
              <a:pPr/>
              <a:t>54</a:t>
            </a:fld>
            <a:endParaRPr lang="en-US" altLang="zh-TW">
              <a:solidFill>
                <a:srgbClr val="000000"/>
              </a:solidFill>
            </a:endParaRPr>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249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76AED-A72E-4FB7-8FD6-403A5C9CA8A9}" type="slidenum">
              <a:rPr lang="en-US" altLang="zh-TW">
                <a:solidFill>
                  <a:srgbClr val="000000"/>
                </a:solidFill>
              </a:rPr>
              <a:pPr/>
              <a:t>11</a:t>
            </a:fld>
            <a:endParaRPr lang="en-US" altLang="zh-TW">
              <a:solidFill>
                <a:srgbClr val="000000"/>
              </a:solidFill>
            </a:endParaRP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597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59C3A50B-42F8-4323-B4AA-E880FD1BECC2}" type="slidenum">
              <a:rPr lang="en-US" altLang="en-US" sz="1200"/>
              <a:pPr eaLnBrk="1" hangingPunct="1"/>
              <a:t>12</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8527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34611-0CEF-4142-B0B3-F5055F563F0C}" type="slidenum">
              <a:rPr lang="en-US" altLang="zh-TW">
                <a:solidFill>
                  <a:srgbClr val="000000"/>
                </a:solidFill>
              </a:rPr>
              <a:pPr/>
              <a:t>13</a:t>
            </a:fld>
            <a:endParaRPr lang="en-US" altLang="zh-TW">
              <a:solidFill>
                <a:srgbClr val="000000"/>
              </a:solidFill>
            </a:endParaRPr>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390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67A0B-1263-4620-A78B-98D7AC1E490C}" type="slidenum">
              <a:rPr lang="en-US" altLang="zh-TW">
                <a:solidFill>
                  <a:srgbClr val="000000"/>
                </a:solidFill>
              </a:rPr>
              <a:pPr/>
              <a:t>14</a:t>
            </a:fld>
            <a:endParaRPr lang="en-US" altLang="zh-TW">
              <a:solidFill>
                <a:srgbClr val="000000"/>
              </a:solidFill>
            </a:endParaRPr>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383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83783-E767-4B4F-A059-09050541EEC9}" type="slidenum">
              <a:rPr lang="en-US" altLang="zh-TW">
                <a:solidFill>
                  <a:srgbClr val="000000"/>
                </a:solidFill>
              </a:rPr>
              <a:pPr/>
              <a:t>15</a:t>
            </a:fld>
            <a:endParaRPr lang="en-US" altLang="zh-TW">
              <a:solidFill>
                <a:srgbClr val="000000"/>
              </a:solidFil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0236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D8A3A-A58C-412B-941F-0C75B8C2ECE4}" type="slidenum">
              <a:rPr lang="en-US" altLang="zh-TW">
                <a:solidFill>
                  <a:srgbClr val="000000"/>
                </a:solidFill>
              </a:rPr>
              <a:pPr/>
              <a:t>16</a:t>
            </a:fld>
            <a:endParaRPr lang="en-US" altLang="zh-TW">
              <a:solidFill>
                <a:srgbClr val="000000"/>
              </a:solidFill>
            </a:endParaRPr>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5586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anose="030F0702030302020204"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Slide Number Placeholder 6"/>
          <p:cNvSpPr>
            <a:spLocks noGrp="1"/>
          </p:cNvSpPr>
          <p:nvPr>
            <p:ph type="sldNum" sz="quarter" idx="10"/>
          </p:nvPr>
        </p:nvSpPr>
        <p:spPr/>
        <p:txBody>
          <a:bodyPr/>
          <a:lstStyle/>
          <a:p>
            <a:pPr>
              <a:defRPr/>
            </a:pPr>
            <a:fld id="{6492EC4C-CACE-4180-8A44-D6D04606C1A3}" type="slidenum">
              <a:rPr lang="tr-TR" smtClean="0"/>
              <a:pPr>
                <a:defRPr/>
              </a:pPr>
              <a:t>‹#›</a:t>
            </a:fld>
            <a:endParaRPr lang="tr-TR"/>
          </a:p>
        </p:txBody>
      </p:sp>
      <p:sp>
        <p:nvSpPr>
          <p:cNvPr id="11" name="Title 10"/>
          <p:cNvSpPr>
            <a:spLocks noGrp="1"/>
          </p:cNvSpPr>
          <p:nvPr>
            <p:ph type="title"/>
          </p:nvPr>
        </p:nvSpPr>
        <p:spPr>
          <a:xfrm>
            <a:off x="457200" y="274638"/>
            <a:ext cx="8229600" cy="540000"/>
          </a:xfrm>
        </p:spPr>
        <p:txBody>
          <a:bodyPr/>
          <a:lstStyle/>
          <a:p>
            <a:r>
              <a:rPr lang="en-US" dirty="0"/>
              <a:t>Click to edit Master title style</a:t>
            </a:r>
          </a:p>
        </p:txBody>
      </p:sp>
    </p:spTree>
    <p:extLst>
      <p:ext uri="{BB962C8B-B14F-4D97-AF65-F5344CB8AC3E}">
        <p14:creationId xmlns:p14="http://schemas.microsoft.com/office/powerpoint/2010/main" val="1240742625"/>
      </p:ext>
    </p:extLst>
  </p:cSld>
  <p:clrMapOvr>
    <a:masterClrMapping/>
  </p:clrMapOvr>
  <p:transition>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811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0530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3029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06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645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976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6556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741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2855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568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112568"/>
          </a:xfrm>
        </p:spPr>
        <p:txBody>
          <a:bodyPr/>
          <a:lstStyle>
            <a:lvl1pPr marL="0" indent="457200">
              <a:buNone/>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p:txBody>
      </p:sp>
      <p:sp>
        <p:nvSpPr>
          <p:cNvPr id="7" name="Slide Number Placeholder 6"/>
          <p:cNvSpPr>
            <a:spLocks noGrp="1"/>
          </p:cNvSpPr>
          <p:nvPr>
            <p:ph type="sldNum" sz="quarter" idx="10"/>
          </p:nvPr>
        </p:nvSpPr>
        <p:spPr/>
        <p:txBody>
          <a:bodyPr/>
          <a:lstStyle/>
          <a:p>
            <a:pPr>
              <a:defRPr/>
            </a:pPr>
            <a:fld id="{6492EC4C-CACE-4180-8A44-D6D04606C1A3}" type="slidenum">
              <a:rPr lang="tr-TR" smtClean="0"/>
              <a:pPr>
                <a:defRPr/>
              </a:pPr>
              <a:t>‹#›</a:t>
            </a:fld>
            <a:endParaRPr lang="tr-TR"/>
          </a:p>
        </p:txBody>
      </p:sp>
      <p:sp>
        <p:nvSpPr>
          <p:cNvPr id="9" name="Title 8"/>
          <p:cNvSpPr>
            <a:spLocks noGrp="1"/>
          </p:cNvSpPr>
          <p:nvPr>
            <p:ph type="title"/>
          </p:nvPr>
        </p:nvSpPr>
        <p:spPr>
          <a:xfrm>
            <a:off x="457200" y="274638"/>
            <a:ext cx="8229600" cy="648000"/>
          </a:xfrm>
        </p:spPr>
        <p:txBody>
          <a:bodyPr>
            <a:noAutofit/>
          </a:bodyPr>
          <a:lstStyle>
            <a:lvl1pPr>
              <a:defRPr sz="320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52867959"/>
      </p:ext>
    </p:extLst>
  </p:cSld>
  <p:clrMapOvr>
    <a:masterClrMapping/>
  </p:clrMapOvr>
  <p:transition>
    <p:plu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2153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6348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958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38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2266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767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921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88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08403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578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E9E0DF4-D676-48FF-946B-177BD1062EAD}" type="slidenum">
              <a:rPr lang="en-US" altLang="en-US"/>
              <a:pPr/>
              <a:t>‹#›</a:t>
            </a:fld>
            <a:endParaRPr lang="en-US" altLang="en-US"/>
          </a:p>
        </p:txBody>
      </p:sp>
    </p:spTree>
    <p:extLst>
      <p:ext uri="{BB962C8B-B14F-4D97-AF65-F5344CB8AC3E}">
        <p14:creationId xmlns:p14="http://schemas.microsoft.com/office/powerpoint/2010/main" val="1848856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80821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151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8168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5211E5-7FD4-4C1B-A2A7-FD25C30F6AC8}" type="slidenum">
              <a:rPr lang="en-US" altLang="en-US"/>
              <a:pPr>
                <a:defRPr/>
              </a:pPr>
              <a:t>‹#›</a:t>
            </a:fld>
            <a:endParaRPr lang="en-US" altLang="en-US"/>
          </a:p>
        </p:txBody>
      </p:sp>
    </p:spTree>
    <p:extLst>
      <p:ext uri="{BB962C8B-B14F-4D97-AF65-F5344CB8AC3E}">
        <p14:creationId xmlns:p14="http://schemas.microsoft.com/office/powerpoint/2010/main" val="3760641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4" name="Rectangle 9"/>
          <p:cNvSpPr>
            <a:spLocks noGrp="1" noChangeArrowheads="1"/>
          </p:cNvSpPr>
          <p:nvPr>
            <p:ph type="sldNum" sz="quarter" idx="11"/>
          </p:nvPr>
        </p:nvSpPr>
        <p:spPr>
          <a:ln/>
        </p:spPr>
        <p:txBody>
          <a:bodyPr/>
          <a:lstStyle>
            <a:lvl1pPr>
              <a:defRPr/>
            </a:lvl1pPr>
          </a:lstStyle>
          <a:p>
            <a:pPr>
              <a:defRPr/>
            </a:pPr>
            <a:fld id="{7AA0CC73-1732-4ADA-91AC-E2183EB950F2}" type="slidenum">
              <a:rPr lang="en-US" altLang="en-US"/>
              <a:pPr>
                <a:defRPr/>
              </a:pPr>
              <a:t>‹#›</a:t>
            </a:fld>
            <a:endParaRPr lang="en-US" altLang="en-US"/>
          </a:p>
        </p:txBody>
      </p:sp>
    </p:spTree>
    <p:extLst>
      <p:ext uri="{BB962C8B-B14F-4D97-AF65-F5344CB8AC3E}">
        <p14:creationId xmlns:p14="http://schemas.microsoft.com/office/powerpoint/2010/main" val="798064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cSld name="1_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9482-B956-4720-A1CA-7CFD8BD78995}"/>
              </a:ext>
            </a:extLst>
          </p:cNvPr>
          <p:cNvSpPr>
            <a:spLocks noGrp="1"/>
          </p:cNvSpPr>
          <p:nvPr>
            <p:ph type="title"/>
          </p:nvPr>
        </p:nvSpPr>
        <p:spPr>
          <a:xfrm>
            <a:off x="609600" y="152400"/>
            <a:ext cx="7848600" cy="7620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4878ED-8B11-4358-B113-151DC89C4FBE}"/>
              </a:ext>
            </a:extLst>
          </p:cNvPr>
          <p:cNvSpPr>
            <a:spLocks noGrp="1"/>
          </p:cNvSpPr>
          <p:nvPr>
            <p:ph type="body" sz="half" idx="1"/>
          </p:nvPr>
        </p:nvSpPr>
        <p:spPr>
          <a:xfrm>
            <a:off x="685800" y="3886200"/>
            <a:ext cx="38100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9D2F806-E620-4B8F-B5A6-57DADB84ED39}"/>
              </a:ext>
            </a:extLst>
          </p:cNvPr>
          <p:cNvSpPr>
            <a:spLocks noGrp="1"/>
          </p:cNvSpPr>
          <p:nvPr>
            <p:ph sz="quarter" idx="2"/>
          </p:nvPr>
        </p:nvSpPr>
        <p:spPr>
          <a:xfrm>
            <a:off x="4648200" y="3886200"/>
            <a:ext cx="3810000" cy="106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76350F30-5A12-460C-ACAF-72D126297932}"/>
              </a:ext>
            </a:extLst>
          </p:cNvPr>
          <p:cNvSpPr>
            <a:spLocks noGrp="1"/>
          </p:cNvSpPr>
          <p:nvPr>
            <p:ph sz="quarter" idx="3"/>
          </p:nvPr>
        </p:nvSpPr>
        <p:spPr>
          <a:xfrm>
            <a:off x="4648200" y="5105400"/>
            <a:ext cx="3810000" cy="106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3CB365CC-5FBD-4128-BDFB-4534CAD8C053}"/>
              </a:ext>
            </a:extLst>
          </p:cNvPr>
          <p:cNvSpPr>
            <a:spLocks noGrp="1"/>
          </p:cNvSpPr>
          <p:nvPr>
            <p:ph type="ftr" sz="quarter" idx="10"/>
          </p:nvPr>
        </p:nvSpPr>
        <p:spPr>
          <a:xfrm>
            <a:off x="685800" y="6400800"/>
            <a:ext cx="5181600" cy="3048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AF3FAC4-E2D2-48B9-AD53-14EDC68037C1}"/>
              </a:ext>
            </a:extLst>
          </p:cNvPr>
          <p:cNvSpPr>
            <a:spLocks noGrp="1"/>
          </p:cNvSpPr>
          <p:nvPr>
            <p:ph type="sldNum" sz="quarter" idx="11"/>
          </p:nvPr>
        </p:nvSpPr>
        <p:spPr>
          <a:xfrm>
            <a:off x="6553200" y="6400800"/>
            <a:ext cx="1905000" cy="304800"/>
          </a:xfrm>
        </p:spPr>
        <p:txBody>
          <a:bodyPr/>
          <a:lstStyle>
            <a:lvl1pPr>
              <a:defRPr/>
            </a:lvl1pPr>
          </a:lstStyle>
          <a:p>
            <a:fld id="{58B9C5EE-86C5-4DDA-8B3E-02445DC319FC}" type="slidenum">
              <a:rPr lang="en-US" altLang="en-US"/>
              <a:pPr/>
              <a:t>‹#›</a:t>
            </a:fld>
            <a:endParaRPr lang="en-US" altLang="en-US"/>
          </a:p>
        </p:txBody>
      </p:sp>
    </p:spTree>
    <p:extLst>
      <p:ext uri="{BB962C8B-B14F-4D97-AF65-F5344CB8AC3E}">
        <p14:creationId xmlns:p14="http://schemas.microsoft.com/office/powerpoint/2010/main" val="36830273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ED2E-63A3-4102-BA0D-502944FA3BAB}"/>
              </a:ext>
            </a:extLst>
          </p:cNvPr>
          <p:cNvSpPr>
            <a:spLocks noGrp="1"/>
          </p:cNvSpPr>
          <p:nvPr>
            <p:ph type="title"/>
          </p:nvPr>
        </p:nvSpPr>
        <p:spPr>
          <a:xfrm>
            <a:off x="609600" y="152400"/>
            <a:ext cx="7848600" cy="7620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898E51-1F0E-4BBF-948F-7D883DC301BD}"/>
              </a:ext>
            </a:extLst>
          </p:cNvPr>
          <p:cNvSpPr>
            <a:spLocks noGrp="1"/>
          </p:cNvSpPr>
          <p:nvPr>
            <p:ph type="body" sz="half" idx="1"/>
          </p:nvPr>
        </p:nvSpPr>
        <p:spPr>
          <a:xfrm>
            <a:off x="685800" y="4800600"/>
            <a:ext cx="3810000" cy="152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C18C8C-4F34-4E64-A802-91DCE7BE8E7E}"/>
              </a:ext>
            </a:extLst>
          </p:cNvPr>
          <p:cNvSpPr>
            <a:spLocks noGrp="1"/>
          </p:cNvSpPr>
          <p:nvPr>
            <p:ph sz="half" idx="2"/>
          </p:nvPr>
        </p:nvSpPr>
        <p:spPr>
          <a:xfrm>
            <a:off x="4648200" y="4800600"/>
            <a:ext cx="3810000" cy="152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8946AAA4-09F0-424E-89D1-9F39A2A3657A}"/>
              </a:ext>
            </a:extLst>
          </p:cNvPr>
          <p:cNvSpPr>
            <a:spLocks noGrp="1"/>
          </p:cNvSpPr>
          <p:nvPr>
            <p:ph type="ftr" sz="quarter" idx="10"/>
          </p:nvPr>
        </p:nvSpPr>
        <p:spPr>
          <a:xfrm>
            <a:off x="685800" y="6400800"/>
            <a:ext cx="4800600" cy="3048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BF8F9E9-0783-4F2E-9DCB-9C8CFF7FEA8A}"/>
              </a:ext>
            </a:extLst>
          </p:cNvPr>
          <p:cNvSpPr>
            <a:spLocks noGrp="1"/>
          </p:cNvSpPr>
          <p:nvPr>
            <p:ph type="sldNum" sz="quarter" idx="11"/>
          </p:nvPr>
        </p:nvSpPr>
        <p:spPr>
          <a:xfrm>
            <a:off x="6553200" y="6400800"/>
            <a:ext cx="1905000" cy="304800"/>
          </a:xfrm>
        </p:spPr>
        <p:txBody>
          <a:bodyPr/>
          <a:lstStyle>
            <a:lvl1pPr>
              <a:defRPr/>
            </a:lvl1pPr>
          </a:lstStyle>
          <a:p>
            <a:fld id="{FEAE6E38-A650-48EB-9159-4213EE3C4607}" type="slidenum">
              <a:rPr lang="en-US" altLang="en-US"/>
              <a:pPr/>
              <a:t>‹#›</a:t>
            </a:fld>
            <a:endParaRPr lang="en-US" altLang="en-US"/>
          </a:p>
        </p:txBody>
      </p:sp>
    </p:spTree>
    <p:extLst>
      <p:ext uri="{BB962C8B-B14F-4D97-AF65-F5344CB8AC3E}">
        <p14:creationId xmlns:p14="http://schemas.microsoft.com/office/powerpoint/2010/main" val="10393953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5" name="Rectangle 9"/>
          <p:cNvSpPr>
            <a:spLocks noGrp="1" noChangeArrowheads="1"/>
          </p:cNvSpPr>
          <p:nvPr>
            <p:ph type="sldNum" sz="quarter" idx="11"/>
          </p:nvPr>
        </p:nvSpPr>
        <p:spPr>
          <a:ln/>
        </p:spPr>
        <p:txBody>
          <a:bodyPr/>
          <a:lstStyle>
            <a:lvl1pPr>
              <a:defRPr/>
            </a:lvl1pPr>
          </a:lstStyle>
          <a:p>
            <a:pPr>
              <a:defRPr/>
            </a:pPr>
            <a:fld id="{E4BA6E14-F546-4120-8AB3-54F04638AD94}" type="slidenum">
              <a:rPr lang="en-US" altLang="en-US"/>
              <a:pPr>
                <a:defRPr/>
              </a:pPr>
              <a:t>‹#›</a:t>
            </a:fld>
            <a:endParaRPr lang="en-US" altLang="en-US"/>
          </a:p>
        </p:txBody>
      </p:sp>
    </p:spTree>
    <p:extLst>
      <p:ext uri="{BB962C8B-B14F-4D97-AF65-F5344CB8AC3E}">
        <p14:creationId xmlns:p14="http://schemas.microsoft.com/office/powerpoint/2010/main" val="16164022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5" name="Rectangle 9"/>
          <p:cNvSpPr>
            <a:spLocks noGrp="1" noChangeArrowheads="1"/>
          </p:cNvSpPr>
          <p:nvPr>
            <p:ph type="sldNum" sz="quarter" idx="11"/>
          </p:nvPr>
        </p:nvSpPr>
        <p:spPr>
          <a:ln/>
        </p:spPr>
        <p:txBody>
          <a:bodyPr/>
          <a:lstStyle>
            <a:lvl1pPr>
              <a:defRPr/>
            </a:lvl1pPr>
          </a:lstStyle>
          <a:p>
            <a:pPr>
              <a:defRPr/>
            </a:pPr>
            <a:fld id="{05995A97-85ED-47F6-9C5C-A1D6F29978EB}" type="slidenum">
              <a:rPr lang="en-US" altLang="en-US"/>
              <a:pPr>
                <a:defRPr/>
              </a:pPr>
              <a:t>‹#›</a:t>
            </a:fld>
            <a:endParaRPr lang="en-US" altLang="en-US"/>
          </a:p>
        </p:txBody>
      </p:sp>
    </p:spTree>
    <p:extLst>
      <p:ext uri="{BB962C8B-B14F-4D97-AF65-F5344CB8AC3E}">
        <p14:creationId xmlns:p14="http://schemas.microsoft.com/office/powerpoint/2010/main" val="3052555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5" name="Rectangle 9"/>
          <p:cNvSpPr>
            <a:spLocks noGrp="1" noChangeArrowheads="1"/>
          </p:cNvSpPr>
          <p:nvPr>
            <p:ph type="sldNum" sz="quarter" idx="11"/>
          </p:nvPr>
        </p:nvSpPr>
        <p:spPr>
          <a:ln/>
        </p:spPr>
        <p:txBody>
          <a:bodyPr/>
          <a:lstStyle>
            <a:lvl1pPr>
              <a:defRPr/>
            </a:lvl1pPr>
          </a:lstStyle>
          <a:p>
            <a:pPr>
              <a:defRPr/>
            </a:pPr>
            <a:fld id="{88A33028-D1A0-4C69-8134-F1D0318DCFA8}" type="slidenum">
              <a:rPr lang="en-US" altLang="en-US"/>
              <a:pPr>
                <a:defRPr/>
              </a:pPr>
              <a:t>‹#›</a:t>
            </a:fld>
            <a:endParaRPr lang="en-US" altLang="en-US"/>
          </a:p>
        </p:txBody>
      </p:sp>
    </p:spTree>
    <p:extLst>
      <p:ext uri="{BB962C8B-B14F-4D97-AF65-F5344CB8AC3E}">
        <p14:creationId xmlns:p14="http://schemas.microsoft.com/office/powerpoint/2010/main" val="267255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A568EBA-8EA1-4682-93D4-A9904B1E1983}" type="slidenum">
              <a:rPr lang="en-US" altLang="en-US"/>
              <a:pPr/>
              <a:t>‹#›</a:t>
            </a:fld>
            <a:endParaRPr lang="en-US" altLang="en-US"/>
          </a:p>
        </p:txBody>
      </p:sp>
    </p:spTree>
    <p:extLst>
      <p:ext uri="{BB962C8B-B14F-4D97-AF65-F5344CB8AC3E}">
        <p14:creationId xmlns:p14="http://schemas.microsoft.com/office/powerpoint/2010/main" val="6526240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6" name="Rectangle 9"/>
          <p:cNvSpPr>
            <a:spLocks noGrp="1" noChangeArrowheads="1"/>
          </p:cNvSpPr>
          <p:nvPr>
            <p:ph type="sldNum" sz="quarter" idx="11"/>
          </p:nvPr>
        </p:nvSpPr>
        <p:spPr>
          <a:ln/>
        </p:spPr>
        <p:txBody>
          <a:bodyPr/>
          <a:lstStyle>
            <a:lvl1pPr>
              <a:defRPr/>
            </a:lvl1pPr>
          </a:lstStyle>
          <a:p>
            <a:pPr>
              <a:defRPr/>
            </a:pPr>
            <a:fld id="{91E42ACF-A74D-4999-A261-778700BFE706}" type="slidenum">
              <a:rPr lang="en-US" altLang="en-US"/>
              <a:pPr>
                <a:defRPr/>
              </a:pPr>
              <a:t>‹#›</a:t>
            </a:fld>
            <a:endParaRPr lang="en-US" altLang="en-US"/>
          </a:p>
        </p:txBody>
      </p:sp>
    </p:spTree>
    <p:extLst>
      <p:ext uri="{BB962C8B-B14F-4D97-AF65-F5344CB8AC3E}">
        <p14:creationId xmlns:p14="http://schemas.microsoft.com/office/powerpoint/2010/main" val="1201356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8" name="Rectangle 9"/>
          <p:cNvSpPr>
            <a:spLocks noGrp="1" noChangeArrowheads="1"/>
          </p:cNvSpPr>
          <p:nvPr>
            <p:ph type="sldNum" sz="quarter" idx="11"/>
          </p:nvPr>
        </p:nvSpPr>
        <p:spPr>
          <a:ln/>
        </p:spPr>
        <p:txBody>
          <a:bodyPr/>
          <a:lstStyle>
            <a:lvl1pPr>
              <a:defRPr/>
            </a:lvl1pPr>
          </a:lstStyle>
          <a:p>
            <a:pPr>
              <a:defRPr/>
            </a:pPr>
            <a:fld id="{10BA7489-7136-4871-83CB-7FC65DF22F6A}" type="slidenum">
              <a:rPr lang="en-US" altLang="en-US"/>
              <a:pPr>
                <a:defRPr/>
              </a:pPr>
              <a:t>‹#›</a:t>
            </a:fld>
            <a:endParaRPr lang="en-US" altLang="en-US"/>
          </a:p>
        </p:txBody>
      </p:sp>
    </p:spTree>
    <p:extLst>
      <p:ext uri="{BB962C8B-B14F-4D97-AF65-F5344CB8AC3E}">
        <p14:creationId xmlns:p14="http://schemas.microsoft.com/office/powerpoint/2010/main" val="15074039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4" name="Rectangle 9"/>
          <p:cNvSpPr>
            <a:spLocks noGrp="1" noChangeArrowheads="1"/>
          </p:cNvSpPr>
          <p:nvPr>
            <p:ph type="sldNum" sz="quarter" idx="11"/>
          </p:nvPr>
        </p:nvSpPr>
        <p:spPr>
          <a:ln/>
        </p:spPr>
        <p:txBody>
          <a:bodyPr/>
          <a:lstStyle>
            <a:lvl1pPr>
              <a:defRPr/>
            </a:lvl1pPr>
          </a:lstStyle>
          <a:p>
            <a:pPr>
              <a:defRPr/>
            </a:pPr>
            <a:fld id="{7AA0CC73-1732-4ADA-91AC-E2183EB950F2}" type="slidenum">
              <a:rPr lang="en-US" altLang="en-US"/>
              <a:pPr>
                <a:defRPr/>
              </a:pPr>
              <a:t>‹#›</a:t>
            </a:fld>
            <a:endParaRPr lang="en-US" altLang="en-US"/>
          </a:p>
        </p:txBody>
      </p:sp>
    </p:spTree>
    <p:extLst>
      <p:ext uri="{BB962C8B-B14F-4D97-AF65-F5344CB8AC3E}">
        <p14:creationId xmlns:p14="http://schemas.microsoft.com/office/powerpoint/2010/main" val="7381150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3" name="Rectangle 9"/>
          <p:cNvSpPr>
            <a:spLocks noGrp="1" noChangeArrowheads="1"/>
          </p:cNvSpPr>
          <p:nvPr>
            <p:ph type="sldNum" sz="quarter" idx="11"/>
          </p:nvPr>
        </p:nvSpPr>
        <p:spPr>
          <a:ln/>
        </p:spPr>
        <p:txBody>
          <a:bodyPr/>
          <a:lstStyle>
            <a:lvl1pPr>
              <a:defRPr/>
            </a:lvl1pPr>
          </a:lstStyle>
          <a:p>
            <a:pPr>
              <a:defRPr/>
            </a:pPr>
            <a:fld id="{31FE17B7-40D0-47FA-BCB8-8081539F6904}" type="slidenum">
              <a:rPr lang="en-US" altLang="en-US"/>
              <a:pPr>
                <a:defRPr/>
              </a:pPr>
              <a:t>‹#›</a:t>
            </a:fld>
            <a:endParaRPr lang="en-US" altLang="en-US"/>
          </a:p>
        </p:txBody>
      </p:sp>
    </p:spTree>
    <p:extLst>
      <p:ext uri="{BB962C8B-B14F-4D97-AF65-F5344CB8AC3E}">
        <p14:creationId xmlns:p14="http://schemas.microsoft.com/office/powerpoint/2010/main" val="28306934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6" name="Rectangle 9"/>
          <p:cNvSpPr>
            <a:spLocks noGrp="1" noChangeArrowheads="1"/>
          </p:cNvSpPr>
          <p:nvPr>
            <p:ph type="sldNum" sz="quarter" idx="11"/>
          </p:nvPr>
        </p:nvSpPr>
        <p:spPr>
          <a:ln/>
        </p:spPr>
        <p:txBody>
          <a:bodyPr/>
          <a:lstStyle>
            <a:lvl1pPr>
              <a:defRPr/>
            </a:lvl1pPr>
          </a:lstStyle>
          <a:p>
            <a:pPr>
              <a:defRPr/>
            </a:pPr>
            <a:fld id="{E2D79759-FEF5-4744-87AF-867B06329C20}" type="slidenum">
              <a:rPr lang="en-US" altLang="en-US"/>
              <a:pPr>
                <a:defRPr/>
              </a:pPr>
              <a:t>‹#›</a:t>
            </a:fld>
            <a:endParaRPr lang="en-US" altLang="en-US"/>
          </a:p>
        </p:txBody>
      </p:sp>
    </p:spTree>
    <p:extLst>
      <p:ext uri="{BB962C8B-B14F-4D97-AF65-F5344CB8AC3E}">
        <p14:creationId xmlns:p14="http://schemas.microsoft.com/office/powerpoint/2010/main" val="19415022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6" name="Rectangle 9"/>
          <p:cNvSpPr>
            <a:spLocks noGrp="1" noChangeArrowheads="1"/>
          </p:cNvSpPr>
          <p:nvPr>
            <p:ph type="sldNum" sz="quarter" idx="11"/>
          </p:nvPr>
        </p:nvSpPr>
        <p:spPr>
          <a:ln/>
        </p:spPr>
        <p:txBody>
          <a:bodyPr/>
          <a:lstStyle>
            <a:lvl1pPr>
              <a:defRPr/>
            </a:lvl1pPr>
          </a:lstStyle>
          <a:p>
            <a:pPr>
              <a:defRPr/>
            </a:pPr>
            <a:fld id="{0F782660-9956-4DEC-A1BA-C5736E855BA3}" type="slidenum">
              <a:rPr lang="en-US" altLang="en-US"/>
              <a:pPr>
                <a:defRPr/>
              </a:pPr>
              <a:t>‹#›</a:t>
            </a:fld>
            <a:endParaRPr lang="en-US" altLang="en-US"/>
          </a:p>
        </p:txBody>
      </p:sp>
    </p:spTree>
    <p:extLst>
      <p:ext uri="{BB962C8B-B14F-4D97-AF65-F5344CB8AC3E}">
        <p14:creationId xmlns:p14="http://schemas.microsoft.com/office/powerpoint/2010/main" val="3776529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5" name="Rectangle 9"/>
          <p:cNvSpPr>
            <a:spLocks noGrp="1" noChangeArrowheads="1"/>
          </p:cNvSpPr>
          <p:nvPr>
            <p:ph type="sldNum" sz="quarter" idx="11"/>
          </p:nvPr>
        </p:nvSpPr>
        <p:spPr>
          <a:ln/>
        </p:spPr>
        <p:txBody>
          <a:bodyPr/>
          <a:lstStyle>
            <a:lvl1pPr>
              <a:defRPr/>
            </a:lvl1pPr>
          </a:lstStyle>
          <a:p>
            <a:pPr>
              <a:defRPr/>
            </a:pPr>
            <a:fld id="{039914B3-8DDC-4828-B366-9D6CF9F8C5CD}" type="slidenum">
              <a:rPr lang="en-US" altLang="en-US"/>
              <a:pPr>
                <a:defRPr/>
              </a:pPr>
              <a:t>‹#›</a:t>
            </a:fld>
            <a:endParaRPr lang="en-US" altLang="en-US"/>
          </a:p>
        </p:txBody>
      </p:sp>
    </p:spTree>
    <p:extLst>
      <p:ext uri="{BB962C8B-B14F-4D97-AF65-F5344CB8AC3E}">
        <p14:creationId xmlns:p14="http://schemas.microsoft.com/office/powerpoint/2010/main" val="35211476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Microelectronic Circuits - Fifth Edition    Sedra/Smith</a:t>
            </a:r>
          </a:p>
        </p:txBody>
      </p:sp>
      <p:sp>
        <p:nvSpPr>
          <p:cNvPr id="5" name="Rectangle 9"/>
          <p:cNvSpPr>
            <a:spLocks noGrp="1" noChangeArrowheads="1"/>
          </p:cNvSpPr>
          <p:nvPr>
            <p:ph type="sldNum" sz="quarter" idx="11"/>
          </p:nvPr>
        </p:nvSpPr>
        <p:spPr>
          <a:ln/>
        </p:spPr>
        <p:txBody>
          <a:bodyPr/>
          <a:lstStyle>
            <a:lvl1pPr>
              <a:defRPr/>
            </a:lvl1pPr>
          </a:lstStyle>
          <a:p>
            <a:pPr>
              <a:defRPr/>
            </a:pPr>
            <a:fld id="{33990CE5-170A-4539-8478-BDD84AE2315C}" type="slidenum">
              <a:rPr lang="en-US" altLang="en-US"/>
              <a:pPr>
                <a:defRPr/>
              </a:pPr>
              <a:t>‹#›</a:t>
            </a:fld>
            <a:endParaRPr lang="en-US" altLang="en-US"/>
          </a:p>
        </p:txBody>
      </p:sp>
    </p:spTree>
    <p:extLst>
      <p:ext uri="{BB962C8B-B14F-4D97-AF65-F5344CB8AC3E}">
        <p14:creationId xmlns:p14="http://schemas.microsoft.com/office/powerpoint/2010/main" val="267047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525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488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273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65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3601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4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80728"/>
            <a:ext cx="8229600" cy="51845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492EC4C-CACE-4180-8A44-D6D04606C1A3}" type="slidenum">
              <a:rPr lang="tr-TR" smtClean="0"/>
              <a:pPr>
                <a:defRPr/>
              </a:pPr>
              <a:t>‹#›</a:t>
            </a:fld>
            <a:endParaRPr lang="tr-TR"/>
          </a:p>
        </p:txBody>
      </p:sp>
    </p:spTree>
    <p:extLst>
      <p:ext uri="{BB962C8B-B14F-4D97-AF65-F5344CB8AC3E}">
        <p14:creationId xmlns:p14="http://schemas.microsoft.com/office/powerpoint/2010/main" val="179119254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66" r:id="rId3"/>
    <p:sldLayoutId id="2147483767" r:id="rId4"/>
    <p:sldLayoutId id="2147483770"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2" r:id="rId14"/>
    <p:sldLayoutId id="2147483783" r:id="rId15"/>
    <p:sldLayoutId id="2147483784" r:id="rId16"/>
    <p:sldLayoutId id="2147483785" r:id="rId17"/>
    <p:sldLayoutId id="2147483786" r:id="rId18"/>
    <p:sldLayoutId id="2147483787" r:id="rId19"/>
    <p:sldLayoutId id="2147483789" r:id="rId20"/>
    <p:sldLayoutId id="2147483791" r:id="rId21"/>
    <p:sldLayoutId id="2147483792" r:id="rId22"/>
    <p:sldLayoutId id="2147483794" r:id="rId23"/>
    <p:sldLayoutId id="2147483796" r:id="rId24"/>
    <p:sldLayoutId id="2147483798" r:id="rId25"/>
    <p:sldLayoutId id="2147483799" r:id="rId26"/>
    <p:sldLayoutId id="2147483800" r:id="rId27"/>
    <p:sldLayoutId id="2147483801" r:id="rId28"/>
    <p:sldLayoutId id="2147483802" r:id="rId29"/>
    <p:sldLayoutId id="2147483803" r:id="rId30"/>
    <p:sldLayoutId id="2147483804" r:id="rId31"/>
    <p:sldLayoutId id="2147483805" r:id="rId32"/>
    <p:sldLayoutId id="2147483806" r:id="rId33"/>
    <p:sldLayoutId id="2147483807" r:id="rId34"/>
    <p:sldLayoutId id="2147483820" r:id="rId35"/>
    <p:sldLayoutId id="2147483821" r:id="rId36"/>
  </p:sldLayoutIdLst>
  <p:transition>
    <p:plus/>
  </p:transition>
  <p:txStyles>
    <p:title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p:titleStyle>
    <p:bodyStyle>
      <a:lvl1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8344" name="Rectangle 8"/>
          <p:cNvSpPr>
            <a:spLocks noGrp="1" noChangeArrowheads="1"/>
          </p:cNvSpPr>
          <p:nvPr>
            <p:ph type="ftr" sz="quarter" idx="3"/>
          </p:nvPr>
        </p:nvSpPr>
        <p:spPr bwMode="auto">
          <a:xfrm>
            <a:off x="76200" y="64008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Arial" panose="020B0604020202020204" pitchFamily="34" charset="0"/>
              </a:defRPr>
            </a:lvl1pPr>
          </a:lstStyle>
          <a:p>
            <a:pPr>
              <a:defRPr/>
            </a:pPr>
            <a:r>
              <a:rPr lang="en-US" altLang="en-US"/>
              <a:t>Microelectronic Circuits - Fifth Edition    Sedra/Smith</a:t>
            </a:r>
          </a:p>
        </p:txBody>
      </p:sp>
      <p:sp>
        <p:nvSpPr>
          <p:cNvPr id="398345" name="Rectangle 9"/>
          <p:cNvSpPr>
            <a:spLocks noGrp="1" noChangeArrowheads="1"/>
          </p:cNvSpPr>
          <p:nvPr>
            <p:ph type="sldNum" sz="quarter" idx="4"/>
          </p:nvPr>
        </p:nvSpPr>
        <p:spPr bwMode="auto">
          <a:xfrm>
            <a:off x="6781800" y="64008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pPr>
              <a:defRPr/>
            </a:pPr>
            <a:fld id="{D0D5164A-9B37-48D8-B153-304A27D134EA}" type="slidenum">
              <a:rPr lang="en-US" altLang="en-US"/>
              <a:pPr>
                <a:defRPr/>
              </a:pPr>
              <a:t>‹#›</a:t>
            </a:fld>
            <a:endParaRPr lang="en-US" altLang="en-US"/>
          </a:p>
        </p:txBody>
      </p:sp>
      <p:sp>
        <p:nvSpPr>
          <p:cNvPr id="1028" name="Rectangle 10"/>
          <p:cNvSpPr>
            <a:spLocks noChangeArrowheads="1"/>
          </p:cNvSpPr>
          <p:nvPr userDrawn="1"/>
        </p:nvSpPr>
        <p:spPr bwMode="auto">
          <a:xfrm>
            <a:off x="3886200" y="64008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defRPr/>
            </a:pPr>
            <a:r>
              <a:rPr lang="en-US" altLang="en-US" sz="1000">
                <a:solidFill>
                  <a:schemeClr val="tx2"/>
                </a:solidFill>
                <a:latin typeface="Arial" panose="020B0604020202020204" pitchFamily="34" charset="0"/>
                <a:cs typeface="Times New Roman" panose="02020603050405020304" pitchFamily="18" charset="0"/>
              </a:rPr>
              <a:t>Copyright </a:t>
            </a:r>
            <a:r>
              <a:rPr lang="en-US" altLang="en-US" sz="1000">
                <a:solidFill>
                  <a:schemeClr val="tx2"/>
                </a:solidFill>
                <a:latin typeface="Arial" panose="020B0604020202020204" pitchFamily="34" charset="0"/>
                <a:cs typeface="Times New Roman" panose="02020603050405020304" pitchFamily="18" charset="0"/>
                <a:sym typeface="Symbol" panose="05050102010706020507" pitchFamily="18" charset="2"/>
              </a:rPr>
              <a:t></a:t>
            </a:r>
            <a:r>
              <a:rPr lang="en-US" altLang="en-US" sz="1000">
                <a:solidFill>
                  <a:schemeClr val="tx2"/>
                </a:solidFill>
                <a:latin typeface="Arial" panose="020B0604020202020204" pitchFamily="34" charset="0"/>
                <a:cs typeface="Times New Roman" panose="02020603050405020304" pitchFamily="18" charset="0"/>
              </a:rPr>
              <a:t> 2004 by Oxford University Press, Inc.</a:t>
            </a:r>
            <a:endParaRPr lang="en-US" altLang="en-US" sz="1000">
              <a:latin typeface="Arial" panose="020B0604020202020204" pitchFamily="34" charset="0"/>
            </a:endParaRPr>
          </a:p>
        </p:txBody>
      </p:sp>
    </p:spTree>
    <p:extLst>
      <p:ext uri="{BB962C8B-B14F-4D97-AF65-F5344CB8AC3E}">
        <p14:creationId xmlns:p14="http://schemas.microsoft.com/office/powerpoint/2010/main" val="356419449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5.xml"/><Relationship Id="rId6" Type="http://schemas.openxmlformats.org/officeDocument/2006/relationships/image" Target="../media/image27.jpe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41.wmf"/><Relationship Id="rId5" Type="http://schemas.openxmlformats.org/officeDocument/2006/relationships/oleObject" Target="../embeddings/oleObject4.bin"/><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42.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3.wmf"/></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2.xml"/><Relationship Id="rId7" Type="http://schemas.openxmlformats.org/officeDocument/2006/relationships/image" Target="../media/image50.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49.wmf"/><Relationship Id="rId4" Type="http://schemas.openxmlformats.org/officeDocument/2006/relationships/oleObject" Target="../embeddings/oleObject7.bin"/><Relationship Id="rId9"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5.xml"/><Relationship Id="rId7" Type="http://schemas.openxmlformats.org/officeDocument/2006/relationships/image" Target="../media/image53.wmf"/><Relationship Id="rId2" Type="http://schemas.openxmlformats.org/officeDocument/2006/relationships/slideLayout" Target="../slideLayouts/slideLayout16.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52.png"/><Relationship Id="rId4" Type="http://schemas.openxmlformats.org/officeDocument/2006/relationships/image" Target="../media/image55.png"/><Relationship Id="rId9" Type="http://schemas.openxmlformats.org/officeDocument/2006/relationships/image" Target="../media/image54.wmf"/></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7.xml"/><Relationship Id="rId1" Type="http://schemas.openxmlformats.org/officeDocument/2006/relationships/slideLayout" Target="../slideLayouts/slideLayout34.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jpeg"/></Relationships>
</file>

<file path=ppt/slides/_rels/slide3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6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56.png"/><Relationship Id="rId5" Type="http://schemas.openxmlformats.org/officeDocument/2006/relationships/image" Target="../media/image63.wmf"/><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16.bin"/><Relationship Id="rId3" Type="http://schemas.openxmlformats.org/officeDocument/2006/relationships/notesSlide" Target="../notesSlides/notesSlide20.xml"/><Relationship Id="rId7" Type="http://schemas.openxmlformats.org/officeDocument/2006/relationships/oleObject" Target="../embeddings/oleObject13.bin"/><Relationship Id="rId12" Type="http://schemas.openxmlformats.org/officeDocument/2006/relationships/image" Target="../media/image67.wmf"/><Relationship Id="rId2" Type="http://schemas.openxmlformats.org/officeDocument/2006/relationships/slideLayout" Target="../slideLayouts/slideLayout19.xml"/><Relationship Id="rId1" Type="http://schemas.openxmlformats.org/officeDocument/2006/relationships/vmlDrawing" Target="../drawings/vmlDrawing8.vml"/><Relationship Id="rId6" Type="http://schemas.openxmlformats.org/officeDocument/2006/relationships/image" Target="../media/image64.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66.wmf"/><Relationship Id="rId4" Type="http://schemas.openxmlformats.org/officeDocument/2006/relationships/image" Target="../media/image69.png"/><Relationship Id="rId9" Type="http://schemas.openxmlformats.org/officeDocument/2006/relationships/oleObject" Target="../embeddings/oleObject14.bin"/><Relationship Id="rId14" Type="http://schemas.openxmlformats.org/officeDocument/2006/relationships/image" Target="../media/image68.wmf"/></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2.xml"/><Relationship Id="rId1" Type="http://schemas.openxmlformats.org/officeDocument/2006/relationships/slideLayout" Target="../slideLayouts/slideLayout33.xml"/><Relationship Id="rId5" Type="http://schemas.openxmlformats.org/officeDocument/2006/relationships/image" Target="../media/image73.emf"/><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5.emf"/><Relationship Id="rId1" Type="http://schemas.openxmlformats.org/officeDocument/2006/relationships/slideLayout" Target="../slideLayouts/slideLayout3.xml"/><Relationship Id="rId5" Type="http://schemas.openxmlformats.org/officeDocument/2006/relationships/image" Target="../media/image77.emf"/><Relationship Id="rId4" Type="http://schemas.openxmlformats.org/officeDocument/2006/relationships/image" Target="../media/image76.emf"/></Relationships>
</file>

<file path=ppt/slides/_rels/slide39.xml.rels><?xml version="1.0" encoding="UTF-8" standalone="yes"?>
<Relationships xmlns="http://schemas.openxmlformats.org/package/2006/relationships"><Relationship Id="rId8" Type="http://schemas.openxmlformats.org/officeDocument/2006/relationships/image" Target="../media/image83.jpeg"/><Relationship Id="rId3" Type="http://schemas.openxmlformats.org/officeDocument/2006/relationships/image" Target="../media/image78.jpeg"/><Relationship Id="rId7" Type="http://schemas.openxmlformats.org/officeDocument/2006/relationships/image" Target="../media/image82.jpeg"/><Relationship Id="rId2" Type="http://schemas.openxmlformats.org/officeDocument/2006/relationships/notesSlide" Target="../notesSlides/notesSlide24.xml"/><Relationship Id="rId1" Type="http://schemas.openxmlformats.org/officeDocument/2006/relationships/slideLayout" Target="../slideLayouts/slideLayout34.xml"/><Relationship Id="rId6" Type="http://schemas.openxmlformats.org/officeDocument/2006/relationships/image" Target="../media/image81.jpeg"/><Relationship Id="rId5" Type="http://schemas.openxmlformats.org/officeDocument/2006/relationships/image" Target="../media/image80.jpeg"/><Relationship Id="rId10" Type="http://schemas.openxmlformats.org/officeDocument/2006/relationships/image" Target="../media/image85.jpeg"/><Relationship Id="rId4" Type="http://schemas.openxmlformats.org/officeDocument/2006/relationships/image" Target="../media/image79.jpeg"/><Relationship Id="rId9" Type="http://schemas.openxmlformats.org/officeDocument/2006/relationships/image" Target="../media/image8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openxmlformats.org/officeDocument/2006/relationships/image" Target="../media/image91.png"/></Relationships>
</file>

<file path=ppt/slides/_rels/slide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image" Target="../media/image93.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9.xml"/><Relationship Id="rId1" Type="http://schemas.openxmlformats.org/officeDocument/2006/relationships/slideLayout" Target="../slideLayouts/slideLayout25.xml"/><Relationship Id="rId5" Type="http://schemas.openxmlformats.org/officeDocument/2006/relationships/image" Target="../media/image97.png"/><Relationship Id="rId4" Type="http://schemas.openxmlformats.org/officeDocument/2006/relationships/image" Target="../media/image9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98.wmf"/><Relationship Id="rId5" Type="http://schemas.openxmlformats.org/officeDocument/2006/relationships/oleObject" Target="../embeddings/oleObject17.bin"/><Relationship Id="rId4" Type="http://schemas.openxmlformats.org/officeDocument/2006/relationships/image" Target="../media/image96.png"/></Relationships>
</file>

<file path=ppt/slides/_rels/slide4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notesSlide" Target="../notesSlides/notesSlide31.xml"/><Relationship Id="rId7"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0.vml"/><Relationship Id="rId6" Type="http://schemas.openxmlformats.org/officeDocument/2006/relationships/image" Target="../media/image98.wmf"/><Relationship Id="rId5" Type="http://schemas.openxmlformats.org/officeDocument/2006/relationships/oleObject" Target="../embeddings/oleObject17.bin"/><Relationship Id="rId4" Type="http://schemas.openxmlformats.org/officeDocument/2006/relationships/image" Target="../media/image96.png"/><Relationship Id="rId9" Type="http://schemas.openxmlformats.org/officeDocument/2006/relationships/image" Target="../media/image97.png"/></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32.xml"/><Relationship Id="rId7" Type="http://schemas.openxmlformats.org/officeDocument/2006/relationships/image" Target="../media/image98.wmf"/><Relationship Id="rId12" Type="http://schemas.openxmlformats.org/officeDocument/2006/relationships/image" Target="../media/image102.png"/><Relationship Id="rId2" Type="http://schemas.openxmlformats.org/officeDocument/2006/relationships/slideLayout" Target="../slideLayouts/slideLayout27.xml"/><Relationship Id="rId1" Type="http://schemas.openxmlformats.org/officeDocument/2006/relationships/vmlDrawing" Target="../drawings/vmlDrawing11.vml"/><Relationship Id="rId6" Type="http://schemas.openxmlformats.org/officeDocument/2006/relationships/oleObject" Target="../embeddings/oleObject19.bin"/><Relationship Id="rId11" Type="http://schemas.openxmlformats.org/officeDocument/2006/relationships/image" Target="../media/image101.wmf"/><Relationship Id="rId5" Type="http://schemas.openxmlformats.org/officeDocument/2006/relationships/image" Target="../media/image96.png"/><Relationship Id="rId10" Type="http://schemas.openxmlformats.org/officeDocument/2006/relationships/oleObject" Target="../embeddings/oleObject21.bin"/><Relationship Id="rId4" Type="http://schemas.openxmlformats.org/officeDocument/2006/relationships/image" Target="../media/image97.png"/><Relationship Id="rId9" Type="http://schemas.openxmlformats.org/officeDocument/2006/relationships/image" Target="../media/image100.w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image" Target="../media/image103.png"/><Relationship Id="rId5" Type="http://schemas.openxmlformats.org/officeDocument/2006/relationships/image" Target="../media/image101.wmf"/><Relationship Id="rId4" Type="http://schemas.openxmlformats.org/officeDocument/2006/relationships/oleObject" Target="../embeddings/oleObject22.bin"/></Relationships>
</file>

<file path=ppt/slides/_rels/slide51.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notesSlide" Target="../notesSlides/notesSlide34.xml"/><Relationship Id="rId7" Type="http://schemas.openxmlformats.org/officeDocument/2006/relationships/image" Target="../media/image103.png"/><Relationship Id="rId12" Type="http://schemas.openxmlformats.org/officeDocument/2006/relationships/image" Target="../media/image105.wmf"/><Relationship Id="rId2" Type="http://schemas.openxmlformats.org/officeDocument/2006/relationships/slideLayout" Target="../slideLayouts/slideLayout29.xml"/><Relationship Id="rId1" Type="http://schemas.openxmlformats.org/officeDocument/2006/relationships/vmlDrawing" Target="../drawings/vmlDrawing13.vml"/><Relationship Id="rId6" Type="http://schemas.openxmlformats.org/officeDocument/2006/relationships/image" Target="../media/image106.png"/><Relationship Id="rId11" Type="http://schemas.openxmlformats.org/officeDocument/2006/relationships/oleObject" Target="../embeddings/oleObject25.bin"/><Relationship Id="rId5" Type="http://schemas.openxmlformats.org/officeDocument/2006/relationships/image" Target="../media/image104.wmf"/><Relationship Id="rId10" Type="http://schemas.openxmlformats.org/officeDocument/2006/relationships/image" Target="../media/image101.wmf"/><Relationship Id="rId4" Type="http://schemas.openxmlformats.org/officeDocument/2006/relationships/oleObject" Target="../embeddings/oleObject23.bin"/><Relationship Id="rId9" Type="http://schemas.openxmlformats.org/officeDocument/2006/relationships/oleObject" Target="../embeddings/oleObject2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0.xml"/><Relationship Id="rId1" Type="http://schemas.openxmlformats.org/officeDocument/2006/relationships/vmlDrawing" Target="../drawings/vmlDrawing14.vml"/><Relationship Id="rId6" Type="http://schemas.openxmlformats.org/officeDocument/2006/relationships/image" Target="../media/image108.wmf"/><Relationship Id="rId5" Type="http://schemas.openxmlformats.org/officeDocument/2006/relationships/oleObject" Target="../embeddings/oleObject26.bin"/><Relationship Id="rId4" Type="http://schemas.openxmlformats.org/officeDocument/2006/relationships/image" Target="../media/image107.png"/></Relationships>
</file>

<file path=ppt/slides/_rels/slide53.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notesSlide" Target="../notesSlides/notesSlide36.xml"/><Relationship Id="rId7" Type="http://schemas.openxmlformats.org/officeDocument/2006/relationships/image" Target="../media/image109.wmf"/><Relationship Id="rId2" Type="http://schemas.openxmlformats.org/officeDocument/2006/relationships/slideLayout" Target="../slideLayouts/slideLayout31.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112.png"/><Relationship Id="rId10" Type="http://schemas.openxmlformats.org/officeDocument/2006/relationships/image" Target="../media/image110.wmf"/><Relationship Id="rId4" Type="http://schemas.openxmlformats.org/officeDocument/2006/relationships/image" Target="../media/image111.png"/><Relationship Id="rId9"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notesSlide" Target="../notesSlides/notesSlide37.xml"/><Relationship Id="rId7" Type="http://schemas.openxmlformats.org/officeDocument/2006/relationships/image" Target="../media/image114.wmf"/><Relationship Id="rId2" Type="http://schemas.openxmlformats.org/officeDocument/2006/relationships/slideLayout" Target="../slideLayouts/slideLayout32.xml"/><Relationship Id="rId1" Type="http://schemas.openxmlformats.org/officeDocument/2006/relationships/vmlDrawing" Target="../drawings/vmlDrawing16.vml"/><Relationship Id="rId6" Type="http://schemas.openxmlformats.org/officeDocument/2006/relationships/oleObject" Target="../embeddings/oleObject29.bin"/><Relationship Id="rId11" Type="http://schemas.openxmlformats.org/officeDocument/2006/relationships/image" Target="../media/image111.png"/><Relationship Id="rId5" Type="http://schemas.openxmlformats.org/officeDocument/2006/relationships/image" Target="../media/image113.png"/><Relationship Id="rId10" Type="http://schemas.openxmlformats.org/officeDocument/2006/relationships/image" Target="../media/image1110.png"/><Relationship Id="rId4" Type="http://schemas.openxmlformats.org/officeDocument/2006/relationships/image" Target="../media/image112.png"/><Relationship Id="rId9" Type="http://schemas.openxmlformats.org/officeDocument/2006/relationships/image" Target="../media/image1100.png"/></Relationships>
</file>

<file path=ppt/slides/_rels/slide55.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6.emf"/><Relationship Id="rId1" Type="http://schemas.openxmlformats.org/officeDocument/2006/relationships/slideLayout" Target="../slideLayouts/slideLayout31.xml"/><Relationship Id="rId5" Type="http://schemas.openxmlformats.org/officeDocument/2006/relationships/image" Target="../media/image120.emf"/><Relationship Id="rId4" Type="http://schemas.openxmlformats.org/officeDocument/2006/relationships/image" Target="../media/image119.emf"/></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2.bin"/><Relationship Id="rId7" Type="http://schemas.openxmlformats.org/officeDocument/2006/relationships/image" Target="../media/image11.png"/><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97344" y="400115"/>
            <a:ext cx="8229600" cy="1858218"/>
          </a:xfrm>
        </p:spPr>
        <p:txBody>
          <a:bodyPr>
            <a:normAutofit/>
          </a:bodyPr>
          <a:lstStyle/>
          <a:p>
            <a:pPr algn="ctr"/>
            <a:r>
              <a:rPr lang="tr-TR" altLang="en-US" sz="3600" dirty="0" err="1"/>
              <a:t>Diodes</a:t>
            </a:r>
            <a:endParaRPr lang="en-US" altLang="en-US" sz="3600" dirty="0"/>
          </a:p>
        </p:txBody>
      </p:sp>
      <p:pic>
        <p:nvPicPr>
          <p:cNvPr id="7" name="Picture 4" descr="nodiodeadv.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83854"/>
            <a:ext cx="27717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03410.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51287" y="3344334"/>
            <a:ext cx="6094428" cy="27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p:cNvPicPr>
            <a:picLocks noChangeAspect="1" noChangeArrowheads="1"/>
          </p:cNvPicPr>
          <p:nvPr/>
        </p:nvPicPr>
        <p:blipFill>
          <a:blip r:embed="rId5"/>
          <a:stretch>
            <a:fillRect/>
          </a:stretch>
        </p:blipFill>
        <p:spPr bwMode="auto">
          <a:xfrm>
            <a:off x="5580112" y="1464495"/>
            <a:ext cx="2457264" cy="1038717"/>
          </a:xfrm>
          <a:prstGeom prst="rect">
            <a:avLst/>
          </a:prstGeom>
        </p:spPr>
      </p:pic>
    </p:spTree>
    <p:extLst>
      <p:ext uri="{BB962C8B-B14F-4D97-AF65-F5344CB8AC3E}">
        <p14:creationId xmlns:p14="http://schemas.microsoft.com/office/powerpoint/2010/main" val="1256363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323528" y="2880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800" dirty="0" err="1">
                <a:effectLst>
                  <a:outerShdw blurRad="38100" dist="38100" dir="2700000" algn="tl">
                    <a:srgbClr val="000000">
                      <a:alpha val="43137"/>
                    </a:srgbClr>
                  </a:outerShdw>
                </a:effectLst>
                <a:latin typeface="Comic Sans MS" panose="030F0702030302020204" pitchFamily="66" charset="0"/>
              </a:rPr>
              <a:t>Forward</a:t>
            </a:r>
            <a:r>
              <a:rPr lang="tr-TR" altLang="en-US" sz="2800" dirty="0">
                <a:effectLst>
                  <a:outerShdw blurRad="38100" dist="38100" dir="2700000" algn="tl">
                    <a:srgbClr val="000000">
                      <a:alpha val="43137"/>
                    </a:srgbClr>
                  </a:outerShdw>
                </a:effectLst>
                <a:latin typeface="Comic Sans MS" panose="030F0702030302020204" pitchFamily="66" charset="0"/>
              </a:rPr>
              <a:t> </a:t>
            </a:r>
            <a:r>
              <a:rPr lang="tr-TR" altLang="en-US" sz="2800" dirty="0" err="1">
                <a:effectLst>
                  <a:outerShdw blurRad="38100" dist="38100" dir="2700000" algn="tl">
                    <a:srgbClr val="000000">
                      <a:alpha val="43137"/>
                    </a:srgbClr>
                  </a:outerShdw>
                </a:effectLst>
                <a:latin typeface="Comic Sans MS" panose="030F0702030302020204" pitchFamily="66" charset="0"/>
              </a:rPr>
              <a:t>Bias</a:t>
            </a:r>
            <a:endParaRPr lang="en-US" altLang="en-US" sz="2800" dirty="0">
              <a:effectLst>
                <a:outerShdw blurRad="38100" dist="38100" dir="2700000" algn="tl">
                  <a:srgbClr val="000000">
                    <a:alpha val="43137"/>
                  </a:srgbClr>
                </a:outerShdw>
              </a:effectLst>
              <a:latin typeface="Comic Sans MS" panose="030F0702030302020204" pitchFamily="66" charset="0"/>
            </a:endParaRPr>
          </a:p>
        </p:txBody>
      </p:sp>
      <p:sp>
        <p:nvSpPr>
          <p:cNvPr id="11270" name="Rectangle 10"/>
          <p:cNvSpPr>
            <a:spLocks noChangeArrowheads="1"/>
          </p:cNvSpPr>
          <p:nvPr/>
        </p:nvSpPr>
        <p:spPr bwMode="auto">
          <a:xfrm>
            <a:off x="223152" y="3884762"/>
            <a:ext cx="568863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dirty="0">
                <a:latin typeface="Comic Sans MS" panose="030F0702030302020204" pitchFamily="66" charset="0"/>
              </a:rPr>
              <a:t>The excess of charge in P and N region will apply pressure on the depletion region and will make it shrink. As the voltage increases the depletion layer will become thinner and thinner and hence diode will offer lesser and lesser resistance. Since the resistance decreases the current will increase (though not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81" y="761970"/>
            <a:ext cx="2918919" cy="2880000"/>
          </a:xfrm>
          <a:prstGeom prst="rect">
            <a:avLst/>
          </a:prstGeom>
        </p:spPr>
      </p:pic>
      <p:sp>
        <p:nvSpPr>
          <p:cNvPr id="6" name="Rectangle 5"/>
          <p:cNvSpPr/>
          <p:nvPr/>
        </p:nvSpPr>
        <p:spPr>
          <a:xfrm>
            <a:off x="3419872" y="941913"/>
            <a:ext cx="4860032" cy="2862322"/>
          </a:xfrm>
          <a:prstGeom prst="rect">
            <a:avLst/>
          </a:prstGeom>
        </p:spPr>
        <p:txBody>
          <a:bodyPr wrap="square">
            <a:spAutoFit/>
          </a:bodyPr>
          <a:lstStyle/>
          <a:p>
            <a:r>
              <a:rPr lang="en-US" altLang="en-US" dirty="0">
                <a:solidFill>
                  <a:srgbClr val="0000FF"/>
                </a:solidFill>
                <a:latin typeface="Comic Sans MS" panose="030F0702030302020204" pitchFamily="66" charset="0"/>
              </a:rPr>
              <a:t>In forward bias the P-Region of the diode is connected with the positive terminal of the battery and N-region is connected with the negative region. </a:t>
            </a:r>
          </a:p>
          <a:p>
            <a:endParaRPr lang="tr-TR" altLang="en-US" dirty="0">
              <a:solidFill>
                <a:srgbClr val="0000FF"/>
              </a:solidFill>
              <a:latin typeface="Comic Sans MS" panose="030F0702030302020204" pitchFamily="66" charset="0"/>
            </a:endParaRPr>
          </a:p>
          <a:p>
            <a:r>
              <a:rPr lang="en-US" altLang="en-US" dirty="0">
                <a:latin typeface="Comic Sans MS" panose="030F0702030302020204" pitchFamily="66" charset="0"/>
              </a:rPr>
              <a:t>During the forward bias the following process occurs. The positive of the battery pumps more holes into the P-region of the diode. The negative terminal pumps electrons into the N-region. </a:t>
            </a:r>
            <a:endParaRPr lang="en-US" dirty="0"/>
          </a:p>
        </p:txBody>
      </p:sp>
      <p:pic>
        <p:nvPicPr>
          <p:cNvPr id="7" name="Picture 6">
            <a:extLst>
              <a:ext uri="{FF2B5EF4-FFF2-40B4-BE49-F238E27FC236}">
                <a16:creationId xmlns:a16="http://schemas.microsoft.com/office/drawing/2014/main" id="{8725E643-3440-46F1-BC48-0F6B7F86CBFA}"/>
              </a:ext>
            </a:extLst>
          </p:cNvPr>
          <p:cNvPicPr>
            <a:picLocks noChangeAspect="1"/>
          </p:cNvPicPr>
          <p:nvPr/>
        </p:nvPicPr>
        <p:blipFill>
          <a:blip r:embed="rId4"/>
          <a:stretch>
            <a:fillRect/>
          </a:stretch>
        </p:blipFill>
        <p:spPr>
          <a:xfrm>
            <a:off x="5887423" y="3804235"/>
            <a:ext cx="2692664" cy="2439568"/>
          </a:xfrm>
          <a:prstGeom prst="rect">
            <a:avLst/>
          </a:prstGeom>
        </p:spPr>
      </p:pic>
    </p:spTree>
    <p:extLst>
      <p:ext uri="{BB962C8B-B14F-4D97-AF65-F5344CB8AC3E}">
        <p14:creationId xmlns:p14="http://schemas.microsoft.com/office/powerpoint/2010/main" val="40877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24880" y="1209526"/>
            <a:ext cx="5867400" cy="3803650"/>
            <a:chOff x="1143000" y="2209800"/>
            <a:chExt cx="5867400" cy="3803650"/>
          </a:xfrm>
        </p:grpSpPr>
        <p:sp>
          <p:nvSpPr>
            <p:cNvPr id="216069" name="Oval 5"/>
            <p:cNvSpPr>
              <a:spLocks noChangeArrowheads="1"/>
            </p:cNvSpPr>
            <p:nvPr/>
          </p:nvSpPr>
          <p:spPr bwMode="auto">
            <a:xfrm>
              <a:off x="4876800" y="2362200"/>
              <a:ext cx="609600" cy="1676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pic>
          <p:nvPicPr>
            <p:cNvPr id="216068" name="Picture 4" descr="10f0001"/>
            <p:cNvPicPr>
              <a:picLocks noChangeAspect="1" noChangeArrowheads="1"/>
            </p:cNvPicPr>
            <p:nvPr/>
          </p:nvPicPr>
          <p:blipFill>
            <a:blip r:embed="rId3">
              <a:extLst>
                <a:ext uri="{28A0092B-C50C-407E-A947-70E740481C1C}">
                  <a14:useLocalDpi xmlns:a14="http://schemas.microsoft.com/office/drawing/2010/main" val="0"/>
                </a:ext>
              </a:extLst>
            </a:blip>
            <a:srcRect l="46535" b="48561"/>
            <a:stretch>
              <a:fillRect/>
            </a:stretch>
          </p:blipFill>
          <p:spPr bwMode="auto">
            <a:xfrm>
              <a:off x="1143000" y="2209800"/>
              <a:ext cx="5867400" cy="3803650"/>
            </a:xfrm>
            <a:prstGeom prst="rect">
              <a:avLst/>
            </a:prstGeom>
            <a:noFill/>
            <a:extLst>
              <a:ext uri="{909E8E84-426E-40DD-AFC4-6F175D3DCCD1}">
                <a14:hiddenFill xmlns:a14="http://schemas.microsoft.com/office/drawing/2010/main">
                  <a:solidFill>
                    <a:srgbClr val="FFFFFF"/>
                  </a:solidFill>
                </a14:hiddenFill>
              </a:ext>
            </a:extLst>
          </p:spPr>
        </p:pic>
      </p:grpSp>
      <p:pic>
        <p:nvPicPr>
          <p:cNvPr id="216070" name="Picture 6" descr="10f0001"/>
          <p:cNvPicPr>
            <a:picLocks noChangeAspect="1" noChangeArrowheads="1"/>
          </p:cNvPicPr>
          <p:nvPr/>
        </p:nvPicPr>
        <p:blipFill>
          <a:blip r:embed="rId3">
            <a:extLst>
              <a:ext uri="{28A0092B-C50C-407E-A947-70E740481C1C}">
                <a14:useLocalDpi xmlns:a14="http://schemas.microsoft.com/office/drawing/2010/main" val="0"/>
              </a:ext>
            </a:extLst>
          </a:blip>
          <a:srcRect l="2971" t="19479" r="60396" b="66696"/>
          <a:stretch>
            <a:fillRect/>
          </a:stretch>
        </p:blipFill>
        <p:spPr bwMode="auto">
          <a:xfrm>
            <a:off x="2362200" y="838200"/>
            <a:ext cx="44958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27584" y="5301208"/>
            <a:ext cx="7398568" cy="1200329"/>
          </a:xfrm>
          <a:prstGeom prst="rect">
            <a:avLst/>
          </a:prstGeom>
        </p:spPr>
        <p:txBody>
          <a:bodyPr wrap="square">
            <a:spAutoFit/>
          </a:bodyPr>
          <a:lstStyle/>
          <a:p>
            <a:pPr eaLnBrk="1" hangingPunct="1"/>
            <a:r>
              <a:rPr lang="en-US" altLang="en-US" dirty="0">
                <a:latin typeface="Comic Sans MS" panose="030F0702030302020204" pitchFamily="66" charset="0"/>
              </a:rPr>
              <a:t>At one particular voltage level </a:t>
            </a:r>
            <a:r>
              <a:rPr lang="tr-TR" altLang="en-US" dirty="0">
                <a:latin typeface="Comic Sans MS" panose="030F0702030302020204" pitchFamily="66" charset="0"/>
              </a:rPr>
              <a:t>(</a:t>
            </a:r>
            <a:r>
              <a:rPr lang="en-US" altLang="en-US" dirty="0" err="1">
                <a:latin typeface="Comic Sans MS" panose="030F0702030302020204" pitchFamily="66" charset="0"/>
              </a:rPr>
              <a:t>V</a:t>
            </a:r>
            <a:r>
              <a:rPr lang="en-US" altLang="en-US" baseline="-25000" dirty="0" err="1">
                <a:latin typeface="Comic Sans MS" panose="030F0702030302020204" pitchFamily="66" charset="0"/>
              </a:rPr>
              <a:t>f</a:t>
            </a:r>
            <a:r>
              <a:rPr lang="en-US" altLang="en-US" dirty="0">
                <a:latin typeface="Comic Sans MS" panose="030F0702030302020204" pitchFamily="66" charset="0"/>
              </a:rPr>
              <a:t> called </a:t>
            </a:r>
            <a:r>
              <a:rPr lang="tr-TR" altLang="en-US" dirty="0">
                <a:latin typeface="Comic Sans MS" panose="030F0702030302020204" pitchFamily="66" charset="0"/>
              </a:rPr>
              <a:t>as</a:t>
            </a:r>
            <a:r>
              <a:rPr lang="en-US" altLang="en-US" dirty="0">
                <a:latin typeface="Comic Sans MS" panose="030F0702030302020204" pitchFamily="66" charset="0"/>
              </a:rPr>
              <a:t> </a:t>
            </a:r>
            <a:r>
              <a:rPr lang="en-US" altLang="en-US" dirty="0">
                <a:solidFill>
                  <a:srgbClr val="0000FF"/>
                </a:solidFill>
                <a:latin typeface="Comic Sans MS" panose="030F0702030302020204" pitchFamily="66" charset="0"/>
              </a:rPr>
              <a:t>threshold / </a:t>
            </a:r>
            <a:r>
              <a:rPr lang="tr-TR" altLang="en-US" dirty="0">
                <a:solidFill>
                  <a:srgbClr val="0000FF"/>
                </a:solidFill>
                <a:latin typeface="Comic Sans MS" panose="030F0702030302020204" pitchFamily="66" charset="0"/>
              </a:rPr>
              <a:t>c</a:t>
            </a:r>
            <a:r>
              <a:rPr lang="en-US" altLang="en-US" dirty="0" err="1">
                <a:solidFill>
                  <a:srgbClr val="0000FF"/>
                </a:solidFill>
                <a:latin typeface="Comic Sans MS" panose="030F0702030302020204" pitchFamily="66" charset="0"/>
              </a:rPr>
              <a:t>ut</a:t>
            </a:r>
            <a:r>
              <a:rPr lang="en-US" altLang="en-US" dirty="0">
                <a:solidFill>
                  <a:srgbClr val="0000FF"/>
                </a:solidFill>
                <a:latin typeface="Comic Sans MS" panose="030F0702030302020204" pitchFamily="66" charset="0"/>
              </a:rPr>
              <a:t>-off voltage</a:t>
            </a:r>
            <a:r>
              <a:rPr lang="tr-TR" altLang="en-US" dirty="0">
                <a:solidFill>
                  <a:srgbClr val="0000FF"/>
                </a:solidFill>
                <a:latin typeface="Comic Sans MS" panose="030F0702030302020204" pitchFamily="66" charset="0"/>
              </a:rPr>
              <a:t>)</a:t>
            </a:r>
            <a:r>
              <a:rPr lang="en-US" altLang="en-US" dirty="0">
                <a:solidFill>
                  <a:srgbClr val="0000FF"/>
                </a:solidFill>
                <a:latin typeface="Comic Sans MS" panose="030F0702030302020204" pitchFamily="66" charset="0"/>
              </a:rPr>
              <a:t> </a:t>
            </a:r>
            <a:r>
              <a:rPr lang="en-US" altLang="en-US" dirty="0">
                <a:latin typeface="Comic Sans MS" panose="030F0702030302020204" pitchFamily="66" charset="0"/>
              </a:rPr>
              <a:t>the depletion layer disappears and from this point on the diode starts to conduct very easily. From this point on the diode</a:t>
            </a:r>
            <a:r>
              <a:rPr lang="tr-TR" altLang="en-US" dirty="0">
                <a:latin typeface="Comic Sans MS" panose="030F0702030302020204" pitchFamily="66" charset="0"/>
              </a:rPr>
              <a:t>,</a:t>
            </a:r>
            <a:r>
              <a:rPr lang="en-US" altLang="en-US" dirty="0">
                <a:latin typeface="Comic Sans MS" panose="030F0702030302020204" pitchFamily="66" charset="0"/>
              </a:rPr>
              <a:t> current increases exponentially to the voltage applied.</a:t>
            </a:r>
          </a:p>
        </p:txBody>
      </p:sp>
      <p:sp>
        <p:nvSpPr>
          <p:cNvPr id="9" name="Rectangle 4"/>
          <p:cNvSpPr>
            <a:spLocks noChangeArrowheads="1"/>
          </p:cNvSpPr>
          <p:nvPr/>
        </p:nvSpPr>
        <p:spPr bwMode="auto">
          <a:xfrm>
            <a:off x="323528" y="2880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800" dirty="0" err="1">
                <a:effectLst>
                  <a:outerShdw blurRad="38100" dist="38100" dir="2700000" algn="tl">
                    <a:srgbClr val="000000">
                      <a:alpha val="43137"/>
                    </a:srgbClr>
                  </a:outerShdw>
                </a:effectLst>
                <a:latin typeface="Comic Sans MS" panose="030F0702030302020204" pitchFamily="66" charset="0"/>
              </a:rPr>
              <a:t>Forward</a:t>
            </a:r>
            <a:r>
              <a:rPr lang="tr-TR" altLang="en-US" sz="2800" dirty="0">
                <a:effectLst>
                  <a:outerShdw blurRad="38100" dist="38100" dir="2700000" algn="tl">
                    <a:srgbClr val="000000">
                      <a:alpha val="43137"/>
                    </a:srgbClr>
                  </a:outerShdw>
                </a:effectLst>
                <a:latin typeface="Comic Sans MS" panose="030F0702030302020204" pitchFamily="66" charset="0"/>
              </a:rPr>
              <a:t> </a:t>
            </a:r>
            <a:r>
              <a:rPr lang="tr-TR" altLang="en-US" sz="2800" dirty="0" err="1">
                <a:effectLst>
                  <a:outerShdw blurRad="38100" dist="38100" dir="2700000" algn="tl">
                    <a:srgbClr val="000000">
                      <a:alpha val="43137"/>
                    </a:srgbClr>
                  </a:outerShdw>
                </a:effectLst>
                <a:latin typeface="Comic Sans MS" panose="030F0702030302020204" pitchFamily="66" charset="0"/>
              </a:rPr>
              <a:t>Bias</a:t>
            </a:r>
            <a:endParaRPr lang="en-US" altLang="en-US" sz="2800" dirty="0">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24345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427976" y="2880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800" dirty="0">
                <a:effectLst>
                  <a:outerShdw blurRad="38100" dist="38100" dir="2700000" algn="tl">
                    <a:srgbClr val="000000">
                      <a:alpha val="43137"/>
                    </a:srgbClr>
                  </a:outerShdw>
                </a:effectLst>
                <a:latin typeface="Comic Sans MS" panose="030F0702030302020204" pitchFamily="66" charset="0"/>
              </a:rPr>
              <a:t>Reverse </a:t>
            </a:r>
            <a:r>
              <a:rPr lang="tr-TR" altLang="en-US" sz="2800" dirty="0" err="1">
                <a:effectLst>
                  <a:outerShdw blurRad="38100" dist="38100" dir="2700000" algn="tl">
                    <a:srgbClr val="000000">
                      <a:alpha val="43137"/>
                    </a:srgbClr>
                  </a:outerShdw>
                </a:effectLst>
                <a:latin typeface="Comic Sans MS" panose="030F0702030302020204" pitchFamily="66" charset="0"/>
              </a:rPr>
              <a:t>Bias</a:t>
            </a:r>
            <a:endParaRPr lang="en-US" altLang="en-US" sz="2800" dirty="0">
              <a:effectLst>
                <a:outerShdw blurRad="38100" dist="38100" dir="2700000" algn="tl">
                  <a:srgbClr val="000000">
                    <a:alpha val="43137"/>
                  </a:srgbClr>
                </a:outerShdw>
              </a:effectLst>
              <a:latin typeface="Comic Sans MS" panose="030F0702030302020204" pitchFamily="66" charset="0"/>
            </a:endParaRPr>
          </a:p>
        </p:txBody>
      </p:sp>
      <p:sp>
        <p:nvSpPr>
          <p:cNvPr id="11270" name="Rectangle 10"/>
          <p:cNvSpPr>
            <a:spLocks noChangeArrowheads="1"/>
          </p:cNvSpPr>
          <p:nvPr/>
        </p:nvSpPr>
        <p:spPr bwMode="auto">
          <a:xfrm>
            <a:off x="213951" y="3789040"/>
            <a:ext cx="489654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dirty="0">
                <a:latin typeface="Comic Sans MS" panose="030F0702030302020204" pitchFamily="66" charset="0"/>
              </a:rPr>
              <a:t>The electrons in N-type material is sucked out of the diode by the positive terminal of the battery. So initially the depletion layer widens (see image above) and it occupies the entire diode. The resistance offered by the diode is very huge. </a:t>
            </a:r>
            <a:endParaRPr lang="tr-TR" altLang="en-US" sz="1800" dirty="0">
              <a:latin typeface="Comic Sans MS" panose="030F0702030302020204" pitchFamily="66" charset="0"/>
            </a:endParaRPr>
          </a:p>
        </p:txBody>
      </p:sp>
      <p:sp>
        <p:nvSpPr>
          <p:cNvPr id="6" name="Rectangle 5"/>
          <p:cNvSpPr/>
          <p:nvPr/>
        </p:nvSpPr>
        <p:spPr>
          <a:xfrm>
            <a:off x="3707904" y="739952"/>
            <a:ext cx="5040560" cy="2585323"/>
          </a:xfrm>
          <a:prstGeom prst="rect">
            <a:avLst/>
          </a:prstGeom>
        </p:spPr>
        <p:txBody>
          <a:bodyPr wrap="square">
            <a:spAutoFit/>
          </a:bodyPr>
          <a:lstStyle/>
          <a:p>
            <a:r>
              <a:rPr lang="en-US" altLang="en-US" dirty="0">
                <a:latin typeface="Comic Sans MS" panose="030F0702030302020204" pitchFamily="66" charset="0"/>
              </a:rPr>
              <a:t>In reverse bias the P-type region is connected to negative voltage and N-type is connected to positive terminal as shown above. </a:t>
            </a:r>
            <a:endParaRPr lang="tr-TR" altLang="en-US" dirty="0">
              <a:latin typeface="Comic Sans MS" panose="030F0702030302020204" pitchFamily="66" charset="0"/>
            </a:endParaRPr>
          </a:p>
          <a:p>
            <a:endParaRPr lang="tr-TR" altLang="en-US" dirty="0">
              <a:latin typeface="Comic Sans MS" panose="030F0702030302020204" pitchFamily="66" charset="0"/>
            </a:endParaRPr>
          </a:p>
          <a:p>
            <a:r>
              <a:rPr lang="en-US" altLang="en-US" dirty="0">
                <a:latin typeface="Comic Sans MS" panose="030F0702030302020204" pitchFamily="66" charset="0"/>
              </a:rPr>
              <a:t>In this condition the holes in P-type gets filled by electrons from the battery / cell (in other words the holes get sucked out of the diode).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51" y="821578"/>
            <a:ext cx="2537473" cy="2503641"/>
          </a:xfrm>
          <a:prstGeom prst="rect">
            <a:avLst/>
          </a:prstGeom>
        </p:spPr>
      </p:pic>
      <p:pic>
        <p:nvPicPr>
          <p:cNvPr id="7" name="Picture 7">
            <a:extLst>
              <a:ext uri="{FF2B5EF4-FFF2-40B4-BE49-F238E27FC236}">
                <a16:creationId xmlns:a16="http://schemas.microsoft.com/office/drawing/2014/main" id="{B7F3925E-7C2C-4DEA-A122-23510FEBA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471" y="3501008"/>
            <a:ext cx="25255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01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427976" y="723935"/>
            <a:ext cx="7439744" cy="1319808"/>
          </a:xfrm>
        </p:spPr>
        <p:txBody>
          <a:bodyPr>
            <a:normAutofit fontScale="92500"/>
          </a:bodyPr>
          <a:lstStyle/>
          <a:p>
            <a:pPr>
              <a:buFont typeface="Wingdings" panose="05000000000000000000" pitchFamily="2" charset="2"/>
              <a:buNone/>
            </a:pPr>
            <a:r>
              <a:rPr lang="tr-TR" altLang="zh-TW" sz="2000" dirty="0">
                <a:solidFill>
                  <a:srgbClr val="20501C"/>
                </a:solidFill>
                <a:latin typeface="Comic Sans MS" panose="030F0702030302020204" pitchFamily="66" charset="0"/>
              </a:rPr>
              <a:t>N</a:t>
            </a:r>
            <a:r>
              <a:rPr lang="en-US" altLang="zh-TW" sz="2000" dirty="0" err="1">
                <a:solidFill>
                  <a:srgbClr val="20501C"/>
                </a:solidFill>
                <a:latin typeface="Comic Sans MS" panose="030F0702030302020204" pitchFamily="66" charset="0"/>
              </a:rPr>
              <a:t>egative</a:t>
            </a:r>
            <a:r>
              <a:rPr lang="en-US" altLang="zh-TW" sz="2000" dirty="0">
                <a:solidFill>
                  <a:srgbClr val="20501C"/>
                </a:solidFill>
                <a:latin typeface="Comic Sans MS" panose="030F0702030302020204" pitchFamily="66" charset="0"/>
              </a:rPr>
              <a:t> terminal </a:t>
            </a:r>
            <a:r>
              <a:rPr lang="tr-TR" altLang="zh-TW" sz="2000" dirty="0">
                <a:solidFill>
                  <a:srgbClr val="20501C"/>
                </a:solidFill>
                <a:latin typeface="Comic Sans MS" panose="030F0702030302020204" pitchFamily="66" charset="0"/>
              </a:rPr>
              <a:t>of </a:t>
            </a:r>
            <a:r>
              <a:rPr lang="tr-TR" altLang="zh-TW" sz="2000" dirty="0" err="1">
                <a:solidFill>
                  <a:srgbClr val="20501C"/>
                </a:solidFill>
                <a:latin typeface="Comic Sans MS" panose="030F0702030302020204" pitchFamily="66" charset="0"/>
              </a:rPr>
              <a:t>the</a:t>
            </a:r>
            <a:r>
              <a:rPr lang="tr-TR" altLang="zh-TW" sz="2000" dirty="0">
                <a:solidFill>
                  <a:srgbClr val="20501C"/>
                </a:solidFill>
              </a:rPr>
              <a:t> DC</a:t>
            </a:r>
            <a:r>
              <a:rPr lang="en-US" altLang="zh-TW" sz="2000" dirty="0">
                <a:solidFill>
                  <a:srgbClr val="20501C"/>
                </a:solidFill>
              </a:rPr>
              <a:t> voltage </a:t>
            </a:r>
            <a:r>
              <a:rPr lang="tr-TR" altLang="zh-TW" sz="2000" dirty="0" err="1">
                <a:solidFill>
                  <a:srgbClr val="20501C"/>
                </a:solidFill>
              </a:rPr>
              <a:t>source</a:t>
            </a:r>
            <a:r>
              <a:rPr lang="tr-TR" altLang="zh-TW" sz="2000" dirty="0">
                <a:solidFill>
                  <a:srgbClr val="20501C"/>
                </a:solidFill>
              </a:rPr>
              <a:t> is </a:t>
            </a:r>
            <a:r>
              <a:rPr lang="en-US" altLang="zh-TW" sz="2000" dirty="0">
                <a:solidFill>
                  <a:srgbClr val="20501C"/>
                </a:solidFill>
              </a:rPr>
              <a:t>connected </a:t>
            </a:r>
            <a:r>
              <a:rPr lang="en-US" altLang="zh-TW" sz="2000" dirty="0">
                <a:solidFill>
                  <a:srgbClr val="20501C"/>
                </a:solidFill>
                <a:latin typeface="Comic Sans MS" panose="030F0702030302020204" pitchFamily="66" charset="0"/>
              </a:rPr>
              <a:t>to the p region and positive </a:t>
            </a:r>
            <a:r>
              <a:rPr lang="en-US" altLang="zh-TW" sz="2000" dirty="0">
                <a:solidFill>
                  <a:srgbClr val="20501C"/>
                </a:solidFill>
              </a:rPr>
              <a:t>terminal </a:t>
            </a:r>
            <a:r>
              <a:rPr lang="tr-TR" altLang="zh-TW" sz="2000" dirty="0">
                <a:solidFill>
                  <a:srgbClr val="20501C"/>
                </a:solidFill>
              </a:rPr>
              <a:t>of </a:t>
            </a:r>
            <a:r>
              <a:rPr lang="tr-TR" altLang="zh-TW" sz="2000" dirty="0" err="1">
                <a:solidFill>
                  <a:srgbClr val="20501C"/>
                </a:solidFill>
              </a:rPr>
              <a:t>the</a:t>
            </a:r>
            <a:r>
              <a:rPr lang="tr-TR" altLang="zh-TW" sz="2000" dirty="0">
                <a:solidFill>
                  <a:srgbClr val="20501C"/>
                </a:solidFill>
              </a:rPr>
              <a:t> DC</a:t>
            </a:r>
            <a:r>
              <a:rPr lang="en-US" altLang="zh-TW" sz="2000" dirty="0">
                <a:solidFill>
                  <a:srgbClr val="20501C"/>
                </a:solidFill>
              </a:rPr>
              <a:t> voltage </a:t>
            </a:r>
            <a:r>
              <a:rPr lang="tr-TR" altLang="zh-TW" sz="2000" dirty="0" err="1">
                <a:solidFill>
                  <a:srgbClr val="20501C"/>
                </a:solidFill>
              </a:rPr>
              <a:t>source</a:t>
            </a:r>
            <a:r>
              <a:rPr lang="tr-TR" altLang="zh-TW" sz="2000" dirty="0">
                <a:solidFill>
                  <a:srgbClr val="20501C"/>
                </a:solidFill>
              </a:rPr>
              <a:t> </a:t>
            </a:r>
            <a:r>
              <a:rPr lang="en-US" altLang="zh-TW" sz="2000" dirty="0">
                <a:solidFill>
                  <a:srgbClr val="20501C"/>
                </a:solidFill>
                <a:latin typeface="Comic Sans MS" panose="030F0702030302020204" pitchFamily="66" charset="0"/>
              </a:rPr>
              <a:t>to the n region</a:t>
            </a:r>
            <a:r>
              <a:rPr lang="en-US" altLang="zh-TW" sz="2000" dirty="0">
                <a:latin typeface="Comic Sans MS" panose="030F0702030302020204" pitchFamily="66" charset="0"/>
              </a:rPr>
              <a:t>. </a:t>
            </a:r>
            <a:r>
              <a:rPr lang="en-US" altLang="zh-TW" sz="2000" dirty="0">
                <a:solidFill>
                  <a:srgbClr val="20501C"/>
                </a:solidFill>
                <a:latin typeface="Comic Sans MS" panose="030F0702030302020204" pitchFamily="66" charset="0"/>
              </a:rPr>
              <a:t>Depletion region widens</a:t>
            </a:r>
            <a:r>
              <a:rPr lang="en-US" altLang="zh-TW" sz="2000" dirty="0">
                <a:latin typeface="Comic Sans MS" panose="030F0702030302020204" pitchFamily="66" charset="0"/>
              </a:rPr>
              <a:t> until its potential difference equals the bias voltage, </a:t>
            </a:r>
            <a:r>
              <a:rPr lang="en-US" altLang="zh-TW" sz="2000" dirty="0">
                <a:solidFill>
                  <a:srgbClr val="20501C"/>
                </a:solidFill>
                <a:latin typeface="Comic Sans MS" panose="030F0702030302020204" pitchFamily="66" charset="0"/>
              </a:rPr>
              <a:t>majority-carrier current ceases</a:t>
            </a:r>
            <a:r>
              <a:rPr lang="en-US" altLang="zh-TW" sz="2000" dirty="0">
                <a:latin typeface="Comic Sans MS" panose="030F0702030302020204" pitchFamily="66" charset="0"/>
              </a:rPr>
              <a:t>.</a:t>
            </a:r>
          </a:p>
        </p:txBody>
      </p:sp>
      <p:pic>
        <p:nvPicPr>
          <p:cNvPr id="107531" name="Picture 11"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066196"/>
            <a:ext cx="5616624" cy="21332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427976" y="2880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800" dirty="0">
                <a:effectLst>
                  <a:outerShdw blurRad="38100" dist="38100" dir="2700000" algn="tl">
                    <a:srgbClr val="000000">
                      <a:alpha val="43137"/>
                    </a:srgbClr>
                  </a:outerShdw>
                </a:effectLst>
                <a:latin typeface="Comic Sans MS" panose="030F0702030302020204" pitchFamily="66" charset="0"/>
              </a:rPr>
              <a:t>Reverse </a:t>
            </a:r>
            <a:r>
              <a:rPr lang="tr-TR" altLang="en-US" sz="2800" dirty="0" err="1">
                <a:effectLst>
                  <a:outerShdw blurRad="38100" dist="38100" dir="2700000" algn="tl">
                    <a:srgbClr val="000000">
                      <a:alpha val="43137"/>
                    </a:srgbClr>
                  </a:outerShdw>
                </a:effectLst>
                <a:latin typeface="Comic Sans MS" panose="030F0702030302020204" pitchFamily="66" charset="0"/>
              </a:rPr>
              <a:t>Bias</a:t>
            </a:r>
            <a:endParaRPr lang="en-US" altLang="en-US" sz="2800" dirty="0">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338018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2" name="Picture 4" descr="10f0001"/>
          <p:cNvPicPr>
            <a:picLocks noChangeAspect="1" noChangeArrowheads="1"/>
          </p:cNvPicPr>
          <p:nvPr/>
        </p:nvPicPr>
        <p:blipFill>
          <a:blip r:embed="rId3">
            <a:extLst>
              <a:ext uri="{28A0092B-C50C-407E-A947-70E740481C1C}">
                <a14:useLocalDpi xmlns:a14="http://schemas.microsoft.com/office/drawing/2010/main" val="0"/>
              </a:ext>
            </a:extLst>
          </a:blip>
          <a:srcRect l="45203" b="47417"/>
          <a:stretch>
            <a:fillRect/>
          </a:stretch>
        </p:blipFill>
        <p:spPr bwMode="auto">
          <a:xfrm>
            <a:off x="3962400" y="457200"/>
            <a:ext cx="4876800" cy="3152775"/>
          </a:xfrm>
          <a:prstGeom prst="rect">
            <a:avLst/>
          </a:prstGeom>
          <a:noFill/>
          <a:extLst>
            <a:ext uri="{909E8E84-426E-40DD-AFC4-6F175D3DCCD1}">
              <a14:hiddenFill xmlns:a14="http://schemas.microsoft.com/office/drawing/2010/main">
                <a:solidFill>
                  <a:srgbClr val="FFFFFF"/>
                </a:solidFill>
              </a14:hiddenFill>
            </a:ext>
          </a:extLst>
        </p:spPr>
      </p:pic>
      <p:sp>
        <p:nvSpPr>
          <p:cNvPr id="217091" name="Rectangle 3"/>
          <p:cNvSpPr>
            <a:spLocks noGrp="1" noChangeArrowheads="1"/>
          </p:cNvSpPr>
          <p:nvPr>
            <p:ph idx="1"/>
          </p:nvPr>
        </p:nvSpPr>
        <p:spPr>
          <a:xfrm>
            <a:off x="427976" y="864957"/>
            <a:ext cx="4271392" cy="1463824"/>
          </a:xfrm>
        </p:spPr>
        <p:txBody>
          <a:bodyPr/>
          <a:lstStyle/>
          <a:p>
            <a:pPr>
              <a:buFont typeface="Wingdings" panose="05000000000000000000" pitchFamily="2" charset="2"/>
              <a:buNone/>
            </a:pPr>
            <a:r>
              <a:rPr lang="tr-TR" altLang="zh-TW" sz="2000" i="1" dirty="0">
                <a:solidFill>
                  <a:srgbClr val="20501C"/>
                </a:solidFill>
                <a:latin typeface="Comic Sans MS" panose="030F0702030302020204" pitchFamily="66" charset="0"/>
              </a:rPr>
              <a:t>M</a:t>
            </a:r>
            <a:r>
              <a:rPr lang="en-US" altLang="zh-TW" sz="2000" i="1" dirty="0" err="1">
                <a:solidFill>
                  <a:srgbClr val="20501C"/>
                </a:solidFill>
                <a:latin typeface="Comic Sans MS" panose="030F0702030302020204" pitchFamily="66" charset="0"/>
              </a:rPr>
              <a:t>ajority</a:t>
            </a:r>
            <a:r>
              <a:rPr lang="en-US" altLang="zh-TW" sz="2000" i="1" dirty="0">
                <a:solidFill>
                  <a:srgbClr val="20501C"/>
                </a:solidFill>
                <a:latin typeface="Comic Sans MS" panose="030F0702030302020204" pitchFamily="66" charset="0"/>
              </a:rPr>
              <a:t>-carrier current ceases</a:t>
            </a:r>
            <a:r>
              <a:rPr lang="en-US" altLang="zh-TW" sz="2000" dirty="0">
                <a:latin typeface="Comic Sans MS" panose="030F0702030302020204" pitchFamily="66" charset="0"/>
              </a:rPr>
              <a:t>.</a:t>
            </a:r>
            <a:endParaRPr lang="tr-TR" altLang="zh-TW" sz="2000" dirty="0">
              <a:latin typeface="Comic Sans MS" panose="030F0702030302020204" pitchFamily="66" charset="0"/>
            </a:endParaRPr>
          </a:p>
          <a:p>
            <a:pPr>
              <a:buFont typeface="Wingdings" panose="05000000000000000000" pitchFamily="2" charset="2"/>
              <a:buNone/>
            </a:pPr>
            <a:r>
              <a:rPr lang="en-US" altLang="zh-TW" sz="2000" dirty="0">
                <a:latin typeface="Comic Sans MS" panose="030F0702030302020204" pitchFamily="66" charset="0"/>
              </a:rPr>
              <a:t>However, there is still a very small current produced by minority carriers.  </a:t>
            </a:r>
          </a:p>
        </p:txBody>
      </p:sp>
      <p:sp>
        <p:nvSpPr>
          <p:cNvPr id="9" name="Slide Number Placeholder 8"/>
          <p:cNvSpPr>
            <a:spLocks noGrp="1"/>
          </p:cNvSpPr>
          <p:nvPr>
            <p:ph type="sldNum" sz="quarter" idx="4294967295"/>
          </p:nvPr>
        </p:nvSpPr>
        <p:spPr>
          <a:xfrm>
            <a:off x="7010400" y="6248400"/>
            <a:ext cx="2133600" cy="457200"/>
          </a:xfrm>
          <a:prstGeom prst="rect">
            <a:avLst/>
          </a:prstGeom>
        </p:spPr>
        <p:txBody>
          <a:bodyPr/>
          <a:lstStyle/>
          <a:p>
            <a:fld id="{DFDAD984-8874-4457-9BB1-A353563616DB}" type="slidenum">
              <a:rPr lang="en-US" altLang="zh-TW">
                <a:solidFill>
                  <a:srgbClr val="000000"/>
                </a:solidFill>
              </a:rPr>
              <a:pPr/>
              <a:t>14</a:t>
            </a:fld>
            <a:endParaRPr lang="en-US" altLang="zh-TW">
              <a:solidFill>
                <a:srgbClr val="000000"/>
              </a:solidFill>
            </a:endParaRPr>
          </a:p>
        </p:txBody>
      </p:sp>
      <p:sp>
        <p:nvSpPr>
          <p:cNvPr id="217093" name="Oval 5"/>
          <p:cNvSpPr>
            <a:spLocks noChangeArrowheads="1"/>
          </p:cNvSpPr>
          <p:nvPr/>
        </p:nvSpPr>
        <p:spPr bwMode="auto">
          <a:xfrm>
            <a:off x="5257800" y="1752600"/>
            <a:ext cx="1828800" cy="533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pic>
        <p:nvPicPr>
          <p:cNvPr id="217094" name="Picture 6" descr="A"/>
          <p:cNvPicPr>
            <a:picLocks noChangeAspect="1" noChangeArrowheads="1"/>
          </p:cNvPicPr>
          <p:nvPr/>
        </p:nvPicPr>
        <p:blipFill>
          <a:blip r:embed="rId4" cstate="print">
            <a:extLst>
              <a:ext uri="{28A0092B-C50C-407E-A947-70E740481C1C}">
                <a14:useLocalDpi xmlns:a14="http://schemas.microsoft.com/office/drawing/2010/main" val="0"/>
              </a:ext>
            </a:extLst>
          </a:blip>
          <a:srcRect l="1266" t="49278"/>
          <a:stretch>
            <a:fillRect/>
          </a:stretch>
        </p:blipFill>
        <p:spPr bwMode="auto">
          <a:xfrm>
            <a:off x="611560" y="2878063"/>
            <a:ext cx="3465574" cy="14638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427976" y="2880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800" dirty="0">
                <a:effectLst>
                  <a:outerShdw blurRad="38100" dist="38100" dir="2700000" algn="tl">
                    <a:srgbClr val="000000">
                      <a:alpha val="43137"/>
                    </a:srgbClr>
                  </a:outerShdw>
                </a:effectLst>
                <a:latin typeface="Comic Sans MS" panose="030F0702030302020204" pitchFamily="66" charset="0"/>
              </a:rPr>
              <a:t>Reverse </a:t>
            </a:r>
            <a:r>
              <a:rPr lang="tr-TR" altLang="en-US" sz="2800" dirty="0" err="1">
                <a:effectLst>
                  <a:outerShdw blurRad="38100" dist="38100" dir="2700000" algn="tl">
                    <a:srgbClr val="000000">
                      <a:alpha val="43137"/>
                    </a:srgbClr>
                  </a:outerShdw>
                </a:effectLst>
                <a:latin typeface="Comic Sans MS" panose="030F0702030302020204" pitchFamily="66" charset="0"/>
              </a:rPr>
              <a:t>Bias</a:t>
            </a:r>
            <a:endParaRPr lang="en-US" altLang="en-US" sz="2800" dirty="0">
              <a:effectLst>
                <a:outerShdw blurRad="38100" dist="38100" dir="2700000" algn="tl">
                  <a:srgbClr val="000000">
                    <a:alpha val="43137"/>
                  </a:srgbClr>
                </a:outerShdw>
              </a:effectLst>
              <a:latin typeface="Comic Sans MS" panose="030F0702030302020204" pitchFamily="66" charset="0"/>
            </a:endParaRPr>
          </a:p>
        </p:txBody>
      </p:sp>
      <p:sp>
        <p:nvSpPr>
          <p:cNvPr id="2" name="Rectangle 1">
            <a:extLst>
              <a:ext uri="{FF2B5EF4-FFF2-40B4-BE49-F238E27FC236}">
                <a16:creationId xmlns:a16="http://schemas.microsoft.com/office/drawing/2014/main" id="{65994BC6-0307-41C2-8683-F3B24A04F23F}"/>
              </a:ext>
            </a:extLst>
          </p:cNvPr>
          <p:cNvSpPr/>
          <p:nvPr/>
        </p:nvSpPr>
        <p:spPr>
          <a:xfrm>
            <a:off x="427976" y="4725144"/>
            <a:ext cx="8208912" cy="923330"/>
          </a:xfrm>
          <a:prstGeom prst="rect">
            <a:avLst/>
          </a:prstGeom>
        </p:spPr>
        <p:txBody>
          <a:bodyPr wrap="square">
            <a:spAutoFit/>
          </a:bodyPr>
          <a:lstStyle/>
          <a:p>
            <a:pPr eaLnBrk="1" hangingPunct="1"/>
            <a:r>
              <a:rPr lang="en-US" altLang="en-US" b="1" dirty="0">
                <a:solidFill>
                  <a:srgbClr val="FF0000"/>
                </a:solidFill>
                <a:latin typeface="Comic Sans MS" panose="030F0702030302020204" pitchFamily="66" charset="0"/>
              </a:rPr>
              <a:t>The current that flows in reverse bias is only due to minority charge</a:t>
            </a:r>
            <a:r>
              <a:rPr lang="en-US" altLang="en-US" dirty="0">
                <a:latin typeface="Comic Sans MS" panose="030F0702030302020204" pitchFamily="66" charset="0"/>
              </a:rPr>
              <a:t> which is in </a:t>
            </a:r>
            <a:r>
              <a:rPr lang="en-US" altLang="en-US" dirty="0" err="1">
                <a:latin typeface="Comic Sans MS" panose="030F0702030302020204" pitchFamily="66" charset="0"/>
              </a:rPr>
              <a:t>nano</a:t>
            </a:r>
            <a:r>
              <a:rPr lang="en-US" altLang="en-US" dirty="0">
                <a:latin typeface="Comic Sans MS" panose="030F0702030302020204" pitchFamily="66" charset="0"/>
              </a:rPr>
              <a:t> amperes in silicon and micro amperes in high power silicon and germanium diodes.</a:t>
            </a:r>
          </a:p>
        </p:txBody>
      </p:sp>
      <p:pic>
        <p:nvPicPr>
          <p:cNvPr id="10" name="Picture 6" descr="10f0001">
            <a:extLst>
              <a:ext uri="{FF2B5EF4-FFF2-40B4-BE49-F238E27FC236}">
                <a16:creationId xmlns:a16="http://schemas.microsoft.com/office/drawing/2014/main" id="{B1C91A40-0ED6-4A42-989E-D56947052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71" t="19479" r="60396" b="66696"/>
          <a:stretch>
            <a:fillRect/>
          </a:stretch>
        </p:blipFill>
        <p:spPr bwMode="auto">
          <a:xfrm>
            <a:off x="5066868" y="3485852"/>
            <a:ext cx="2847926" cy="72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635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 calcmode="lin" valueType="num">
                                      <p:cBhvr additive="base">
                                        <p:cTn id="7" dur="500" fill="hold"/>
                                        <p:tgtEl>
                                          <p:spTgt spid="217092"/>
                                        </p:tgtEl>
                                        <p:attrNameLst>
                                          <p:attrName>ppt_x</p:attrName>
                                        </p:attrNameLst>
                                      </p:cBhvr>
                                      <p:tavLst>
                                        <p:tav tm="0">
                                          <p:val>
                                            <p:strVal val="#ppt_x"/>
                                          </p:val>
                                        </p:tav>
                                        <p:tav tm="100000">
                                          <p:val>
                                            <p:strVal val="#ppt_x"/>
                                          </p:val>
                                        </p:tav>
                                      </p:tavLst>
                                    </p:anim>
                                    <p:anim calcmode="lin" valueType="num">
                                      <p:cBhvr additive="base">
                                        <p:cTn id="8" dur="500" fill="hold"/>
                                        <p:tgtEl>
                                          <p:spTgt spid="21709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1" presetClass="entr" presetSubtype="4" fill="hold" grpId="0" nodeType="after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wheel(4)">
                                      <p:cBhvr>
                                        <p:cTn id="12" dur="2000"/>
                                        <p:tgtEl>
                                          <p:spTgt spid="21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342900" y="844810"/>
            <a:ext cx="7315200" cy="671736"/>
          </a:xfrm>
        </p:spPr>
        <p:txBody>
          <a:bodyPr>
            <a:normAutofit lnSpcReduction="10000"/>
          </a:bodyPr>
          <a:lstStyle/>
          <a:p>
            <a:pPr>
              <a:buFont typeface="Wingdings" panose="05000000000000000000" pitchFamily="2" charset="2"/>
              <a:buNone/>
            </a:pPr>
            <a:r>
              <a:rPr lang="en-US" altLang="zh-TW" sz="2000" dirty="0">
                <a:latin typeface="Comic Sans MS" panose="030F0702030302020204" pitchFamily="66" charset="0"/>
              </a:rPr>
              <a:t>As reverse voltage reach certain value, avalanche occurs and generates large current.</a:t>
            </a:r>
            <a:endParaRPr lang="en-US" altLang="zh-TW" sz="2000" b="1" i="1" dirty="0">
              <a:solidFill>
                <a:srgbClr val="3B9434"/>
              </a:solidFill>
              <a:latin typeface="Comic Sans MS" panose="030F0702030302020204" pitchFamily="66" charset="0"/>
            </a:endParaRPr>
          </a:p>
        </p:txBody>
      </p:sp>
      <p:grpSp>
        <p:nvGrpSpPr>
          <p:cNvPr id="3" name="Group 2"/>
          <p:cNvGrpSpPr/>
          <p:nvPr/>
        </p:nvGrpSpPr>
        <p:grpSpPr>
          <a:xfrm>
            <a:off x="342900" y="1772816"/>
            <a:ext cx="5257800" cy="4097338"/>
            <a:chOff x="1066800" y="1828800"/>
            <a:chExt cx="5257800" cy="4097338"/>
          </a:xfrm>
        </p:grpSpPr>
        <p:pic>
          <p:nvPicPr>
            <p:cNvPr id="104452" name="Picture 4" descr="10f0001"/>
            <p:cNvPicPr>
              <a:picLocks noChangeAspect="1" noChangeArrowheads="1"/>
            </p:cNvPicPr>
            <p:nvPr/>
          </p:nvPicPr>
          <p:blipFill>
            <a:blip r:embed="rId3">
              <a:extLst>
                <a:ext uri="{28A0092B-C50C-407E-A947-70E740481C1C}">
                  <a14:useLocalDpi xmlns:a14="http://schemas.microsoft.com/office/drawing/2010/main" val="0"/>
                </a:ext>
              </a:extLst>
            </a:blip>
            <a:srcRect l="47429" b="39200"/>
            <a:stretch>
              <a:fillRect/>
            </a:stretch>
          </p:blipFill>
          <p:spPr bwMode="auto">
            <a:xfrm>
              <a:off x="1066800" y="1828800"/>
              <a:ext cx="5257800" cy="4097338"/>
            </a:xfrm>
            <a:prstGeom prst="rect">
              <a:avLst/>
            </a:prstGeom>
            <a:noFill/>
            <a:extLst>
              <a:ext uri="{909E8E84-426E-40DD-AFC4-6F175D3DCCD1}">
                <a14:hiddenFill xmlns:a14="http://schemas.microsoft.com/office/drawing/2010/main">
                  <a:solidFill>
                    <a:srgbClr val="FFFFFF"/>
                  </a:solidFill>
                </a14:hiddenFill>
              </a:ext>
            </a:extLst>
          </p:spPr>
        </p:pic>
        <p:sp>
          <p:nvSpPr>
            <p:cNvPr id="104453" name="Oval 5"/>
            <p:cNvSpPr>
              <a:spLocks noChangeArrowheads="1"/>
            </p:cNvSpPr>
            <p:nvPr/>
          </p:nvSpPr>
          <p:spPr bwMode="auto">
            <a:xfrm>
              <a:off x="1828800" y="3657600"/>
              <a:ext cx="609600" cy="1676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sp>
        <p:nvSpPr>
          <p:cNvPr id="2" name="Rectangle 1"/>
          <p:cNvSpPr/>
          <p:nvPr/>
        </p:nvSpPr>
        <p:spPr>
          <a:xfrm>
            <a:off x="5604253" y="1997839"/>
            <a:ext cx="2952328" cy="2862322"/>
          </a:xfrm>
          <a:prstGeom prst="rect">
            <a:avLst/>
          </a:prstGeom>
        </p:spPr>
        <p:txBody>
          <a:bodyPr wrap="square">
            <a:spAutoFit/>
          </a:bodyPr>
          <a:lstStyle/>
          <a:p>
            <a:pPr algn="just" eaLnBrk="1" hangingPunct="1"/>
            <a:r>
              <a:rPr lang="en-US" altLang="en-US" dirty="0">
                <a:latin typeface="Comic Sans MS" panose="030F0702030302020204" pitchFamily="66" charset="0"/>
              </a:rPr>
              <a:t>If the reverse voltage is made high enough, then the junction will break down and </a:t>
            </a:r>
            <a:r>
              <a:rPr lang="tr-TR" altLang="en-US" dirty="0" err="1">
                <a:latin typeface="Comic Sans MS" panose="030F0702030302020204" pitchFamily="66" charset="0"/>
              </a:rPr>
              <a:t>almost</a:t>
            </a:r>
            <a:r>
              <a:rPr lang="tr-TR" altLang="en-US" dirty="0">
                <a:latin typeface="Comic Sans MS" panose="030F0702030302020204" pitchFamily="66" charset="0"/>
              </a:rPr>
              <a:t> </a:t>
            </a:r>
            <a:r>
              <a:rPr lang="tr-TR" altLang="en-US" dirty="0" err="1">
                <a:latin typeface="Comic Sans MS" panose="030F0702030302020204" pitchFamily="66" charset="0"/>
              </a:rPr>
              <a:t>all</a:t>
            </a:r>
            <a:r>
              <a:rPr lang="tr-TR" altLang="en-US" dirty="0">
                <a:latin typeface="Comic Sans MS" panose="030F0702030302020204" pitchFamily="66" charset="0"/>
              </a:rPr>
              <a:t> </a:t>
            </a:r>
            <a:r>
              <a:rPr lang="en-US" altLang="en-US" dirty="0">
                <a:latin typeface="Comic Sans MS" panose="030F0702030302020204" pitchFamily="66" charset="0"/>
              </a:rPr>
              <a:t>electrons will flow from anode to cathode (under normal conditions, electrons flow from cathode to anode, </a:t>
            </a:r>
            <a:r>
              <a:rPr lang="en-US" altLang="en-US" dirty="0">
                <a:solidFill>
                  <a:srgbClr val="0000FF"/>
                </a:solidFill>
                <a:latin typeface="Comic Sans MS" panose="030F0702030302020204" pitchFamily="66" charset="0"/>
              </a:rPr>
              <a:t>when forward biased</a:t>
            </a:r>
            <a:r>
              <a:rPr lang="en-US" altLang="en-US" dirty="0">
                <a:latin typeface="Comic Sans MS" panose="030F0702030302020204" pitchFamily="66" charset="0"/>
              </a:rPr>
              <a:t>).</a:t>
            </a:r>
          </a:p>
        </p:txBody>
      </p:sp>
      <p:sp>
        <p:nvSpPr>
          <p:cNvPr id="7" name="Rectangle 4"/>
          <p:cNvSpPr>
            <a:spLocks noChangeArrowheads="1"/>
          </p:cNvSpPr>
          <p:nvPr/>
        </p:nvSpPr>
        <p:spPr bwMode="auto">
          <a:xfrm>
            <a:off x="427976" y="2880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800" dirty="0">
                <a:effectLst>
                  <a:outerShdw blurRad="38100" dist="38100" dir="2700000" algn="tl">
                    <a:srgbClr val="000000">
                      <a:alpha val="43137"/>
                    </a:srgbClr>
                  </a:outerShdw>
                </a:effectLst>
                <a:latin typeface="Comic Sans MS" panose="030F0702030302020204" pitchFamily="66" charset="0"/>
              </a:rPr>
              <a:t>Reverse </a:t>
            </a:r>
            <a:r>
              <a:rPr lang="tr-TR" altLang="en-US" sz="2800" dirty="0" err="1">
                <a:effectLst>
                  <a:outerShdw blurRad="38100" dist="38100" dir="2700000" algn="tl">
                    <a:srgbClr val="000000">
                      <a:alpha val="43137"/>
                    </a:srgbClr>
                  </a:outerShdw>
                </a:effectLst>
                <a:latin typeface="Comic Sans MS" panose="030F0702030302020204" pitchFamily="66" charset="0"/>
              </a:rPr>
              <a:t>Breakdown</a:t>
            </a:r>
            <a:endParaRPr lang="en-US" altLang="en-US" sz="2800" dirty="0">
              <a:effectLst>
                <a:outerShdw blurRad="38100" dist="38100" dir="2700000" algn="tl">
                  <a:srgbClr val="000000">
                    <a:alpha val="43137"/>
                  </a:srgbClr>
                </a:outerShdw>
              </a:effectLst>
              <a:latin typeface="Comic Sans MS" panose="030F0702030302020204" pitchFamily="66" charset="0"/>
            </a:endParaRPr>
          </a:p>
        </p:txBody>
      </p:sp>
      <p:pic>
        <p:nvPicPr>
          <p:cNvPr id="8" name="Picture 6" descr="10f0001">
            <a:extLst>
              <a:ext uri="{FF2B5EF4-FFF2-40B4-BE49-F238E27FC236}">
                <a16:creationId xmlns:a16="http://schemas.microsoft.com/office/drawing/2014/main" id="{5F72BA19-ACBF-4D96-AF48-6D8764D3E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71" t="19479" r="60396" b="66696"/>
          <a:stretch>
            <a:fillRect/>
          </a:stretch>
        </p:blipFill>
        <p:spPr bwMode="auto">
          <a:xfrm>
            <a:off x="971600" y="5584514"/>
            <a:ext cx="3992116" cy="101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0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228600" y="288000"/>
            <a:ext cx="8231832" cy="552450"/>
          </a:xfrm>
        </p:spPr>
        <p:txBody>
          <a:bodyPr>
            <a:no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The Diode Characteristic I-V Curve</a:t>
            </a:r>
          </a:p>
        </p:txBody>
      </p:sp>
      <p:grpSp>
        <p:nvGrpSpPr>
          <p:cNvPr id="5" name="Group 4"/>
          <p:cNvGrpSpPr/>
          <p:nvPr/>
        </p:nvGrpSpPr>
        <p:grpSpPr>
          <a:xfrm>
            <a:off x="1403648" y="1085850"/>
            <a:ext cx="6324302" cy="4687888"/>
            <a:chOff x="1403648" y="1085850"/>
            <a:chExt cx="6324302" cy="4687888"/>
          </a:xfrm>
        </p:grpSpPr>
        <p:grpSp>
          <p:nvGrpSpPr>
            <p:cNvPr id="3" name="Group 2"/>
            <p:cNvGrpSpPr/>
            <p:nvPr/>
          </p:nvGrpSpPr>
          <p:grpSpPr>
            <a:xfrm>
              <a:off x="1403648" y="1085850"/>
              <a:ext cx="6324302" cy="4687888"/>
              <a:chOff x="1403648" y="1085850"/>
              <a:chExt cx="6324302" cy="4687888"/>
            </a:xfrm>
          </p:grpSpPr>
          <p:pic>
            <p:nvPicPr>
              <p:cNvPr id="87044" name="Picture 4" descr="10f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8" y="1085850"/>
                <a:ext cx="6316662" cy="4687888"/>
              </a:xfrm>
              <a:prstGeom prst="rect">
                <a:avLst/>
              </a:prstGeom>
              <a:noFill/>
              <a:extLst>
                <a:ext uri="{909E8E84-426E-40DD-AFC4-6F175D3DCCD1}">
                  <a14:hiddenFill xmlns:a14="http://schemas.microsoft.com/office/drawing/2010/main">
                    <a:solidFill>
                      <a:srgbClr val="FFFFFF"/>
                    </a:solidFill>
                  </a14:hiddenFill>
                </a:ext>
              </a:extLst>
            </p:spPr>
          </p:pic>
          <p:sp>
            <p:nvSpPr>
              <p:cNvPr id="87045" name="Oval 5"/>
              <p:cNvSpPr>
                <a:spLocks noChangeArrowheads="1"/>
              </p:cNvSpPr>
              <p:nvPr/>
            </p:nvSpPr>
            <p:spPr bwMode="auto">
              <a:xfrm>
                <a:off x="5715000" y="3429000"/>
                <a:ext cx="685800" cy="228600"/>
              </a:xfrm>
              <a:prstGeom prst="ellipse">
                <a:avLst/>
              </a:prstGeom>
              <a:noFill/>
              <a:ln w="952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7046" name="Oval 6"/>
              <p:cNvSpPr>
                <a:spLocks noChangeArrowheads="1"/>
              </p:cNvSpPr>
              <p:nvPr/>
            </p:nvSpPr>
            <p:spPr bwMode="auto">
              <a:xfrm>
                <a:off x="4191000" y="1752600"/>
                <a:ext cx="762000" cy="304800"/>
              </a:xfrm>
              <a:prstGeom prst="ellipse">
                <a:avLst/>
              </a:prstGeom>
              <a:noFill/>
              <a:ln w="952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7047" name="Oval 7"/>
              <p:cNvSpPr>
                <a:spLocks noChangeArrowheads="1"/>
              </p:cNvSpPr>
              <p:nvPr/>
            </p:nvSpPr>
            <p:spPr bwMode="auto">
              <a:xfrm>
                <a:off x="5029200" y="3429000"/>
                <a:ext cx="685800" cy="381000"/>
              </a:xfrm>
              <a:prstGeom prst="ellipse">
                <a:avLst/>
              </a:prstGeom>
              <a:noFill/>
              <a:ln w="952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 name="Rectangle 1"/>
              <p:cNvSpPr/>
              <p:nvPr/>
            </p:nvSpPr>
            <p:spPr>
              <a:xfrm>
                <a:off x="1403648" y="5157192"/>
                <a:ext cx="92846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5148064" y="2636912"/>
              <a:ext cx="720080" cy="639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pic>
        <p:nvPicPr>
          <p:cNvPr id="11" name="Picture 6" descr="10f0001">
            <a:extLst>
              <a:ext uri="{FF2B5EF4-FFF2-40B4-BE49-F238E27FC236}">
                <a16:creationId xmlns:a16="http://schemas.microsoft.com/office/drawing/2014/main" id="{40404370-618B-4B17-A7E2-5D101264E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971" t="19479" r="60396" b="66696"/>
          <a:stretch>
            <a:fillRect/>
          </a:stretch>
        </p:blipFill>
        <p:spPr bwMode="auto">
          <a:xfrm>
            <a:off x="3131840" y="5702333"/>
            <a:ext cx="3546425" cy="90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14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1027" descr="http://www.ibiblio.org/obp/electricCircuits/Semi/032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3505200" cy="2406650"/>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1029" descr="http://www.ibiblio.org/obp/electricCircuits/Semi/032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066800"/>
            <a:ext cx="3836988" cy="2633663"/>
          </a:xfrm>
          <a:prstGeom prst="rect">
            <a:avLst/>
          </a:prstGeom>
          <a:noFill/>
          <a:extLst>
            <a:ext uri="{909E8E84-426E-40DD-AFC4-6F175D3DCCD1}">
              <a14:hiddenFill xmlns:a14="http://schemas.microsoft.com/office/drawing/2010/main">
                <a:solidFill>
                  <a:srgbClr val="FFFFFF"/>
                </a:solidFill>
              </a14:hiddenFill>
            </a:ext>
          </a:extLst>
        </p:spPr>
      </p:pic>
      <p:pic>
        <p:nvPicPr>
          <p:cNvPr id="36871" name="Picture 1031" descr="http://www.ibiblio.org/obp/electricCircuits/Semi/03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789040"/>
            <a:ext cx="4016375" cy="27574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a:off x="304800" y="288000"/>
            <a:ext cx="4075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effectLst>
                  <a:outerShdw blurRad="38100" dist="38100" dir="2700000" algn="tl">
                    <a:srgbClr val="000000">
                      <a:alpha val="43137"/>
                    </a:srgbClr>
                  </a:outerShdw>
                </a:effectLst>
                <a:latin typeface="Comic Sans MS" panose="030F0702030302020204" pitchFamily="66" charset="0"/>
              </a:rPr>
              <a:t>Diode – Characteristic</a:t>
            </a:r>
          </a:p>
        </p:txBody>
      </p:sp>
      <p:grpSp>
        <p:nvGrpSpPr>
          <p:cNvPr id="6" name="Group 5"/>
          <p:cNvGrpSpPr/>
          <p:nvPr/>
        </p:nvGrpSpPr>
        <p:grpSpPr>
          <a:xfrm>
            <a:off x="4795121" y="3806481"/>
            <a:ext cx="3789040" cy="2456315"/>
            <a:chOff x="1143000" y="2209800"/>
            <a:chExt cx="5867400" cy="3803650"/>
          </a:xfrm>
        </p:grpSpPr>
        <p:pic>
          <p:nvPicPr>
            <p:cNvPr id="8" name="Picture 4" descr="10f0001"/>
            <p:cNvPicPr>
              <a:picLocks noChangeAspect="1" noChangeArrowheads="1"/>
            </p:cNvPicPr>
            <p:nvPr/>
          </p:nvPicPr>
          <p:blipFill>
            <a:blip r:embed="rId5">
              <a:extLst>
                <a:ext uri="{28A0092B-C50C-407E-A947-70E740481C1C}">
                  <a14:useLocalDpi xmlns:a14="http://schemas.microsoft.com/office/drawing/2010/main" val="0"/>
                </a:ext>
              </a:extLst>
            </a:blip>
            <a:srcRect l="46535" b="48561"/>
            <a:stretch>
              <a:fillRect/>
            </a:stretch>
          </p:blipFill>
          <p:spPr bwMode="auto">
            <a:xfrm>
              <a:off x="1143000" y="2209800"/>
              <a:ext cx="5867400" cy="3803650"/>
            </a:xfrm>
            <a:prstGeom prst="rect">
              <a:avLst/>
            </a:prstGeom>
            <a:noFill/>
            <a:extLst>
              <a:ext uri="{909E8E84-426E-40DD-AFC4-6F175D3DCCD1}">
                <a14:hiddenFill xmlns:a14="http://schemas.microsoft.com/office/drawing/2010/main">
                  <a:solidFill>
                    <a:srgbClr val="FFFFFF"/>
                  </a:solidFill>
                </a14:hiddenFill>
              </a:ext>
            </a:extLst>
          </p:spPr>
        </p:pic>
        <p:sp>
          <p:nvSpPr>
            <p:cNvPr id="9" name="Oval 5"/>
            <p:cNvSpPr>
              <a:spLocks noChangeArrowheads="1"/>
            </p:cNvSpPr>
            <p:nvPr/>
          </p:nvSpPr>
          <p:spPr bwMode="auto">
            <a:xfrm>
              <a:off x="4876800" y="2362200"/>
              <a:ext cx="609600" cy="1676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spTree>
    <p:extLst>
      <p:ext uri="{BB962C8B-B14F-4D97-AF65-F5344CB8AC3E}">
        <p14:creationId xmlns:p14="http://schemas.microsoft.com/office/powerpoint/2010/main" val="303918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5431EC6-A30A-4DD5-B193-F1879CF6A394}"/>
              </a:ext>
            </a:extLst>
          </p:cNvPr>
          <p:cNvSpPr>
            <a:spLocks noGrp="1"/>
          </p:cNvSpPr>
          <p:nvPr>
            <p:ph type="sldNum" sz="quarter" idx="11"/>
          </p:nvPr>
        </p:nvSpPr>
        <p:spPr/>
        <p:txBody>
          <a:bodyPr/>
          <a:lstStyle/>
          <a:p>
            <a:fld id="{73B87D47-E12D-4568-84D9-6A6A48E0AAAC}" type="slidenum">
              <a:rPr lang="en-US" altLang="en-US"/>
              <a:pPr/>
              <a:t>18</a:t>
            </a:fld>
            <a:endParaRPr lang="en-US" altLang="en-US"/>
          </a:p>
        </p:txBody>
      </p:sp>
      <p:sp>
        <p:nvSpPr>
          <p:cNvPr id="38914" name="Rectangle 2">
            <a:extLst>
              <a:ext uri="{FF2B5EF4-FFF2-40B4-BE49-F238E27FC236}">
                <a16:creationId xmlns:a16="http://schemas.microsoft.com/office/drawing/2014/main" id="{77BF3AEF-075A-4306-8340-81AB856FA196}"/>
              </a:ext>
            </a:extLst>
          </p:cNvPr>
          <p:cNvSpPr>
            <a:spLocks noGrp="1" noChangeArrowheads="1"/>
          </p:cNvSpPr>
          <p:nvPr>
            <p:ph type="title"/>
          </p:nvPr>
        </p:nvSpPr>
        <p:spPr/>
        <p:txBody>
          <a:bodyPr/>
          <a:lstStyle/>
          <a:p>
            <a:r>
              <a:rPr lang="en-US" altLang="en-US"/>
              <a:t>Diode in Reverse Bias </a:t>
            </a:r>
          </a:p>
        </p:txBody>
      </p:sp>
      <p:sp>
        <p:nvSpPr>
          <p:cNvPr id="38915" name="Rectangle 3">
            <a:extLst>
              <a:ext uri="{FF2B5EF4-FFF2-40B4-BE49-F238E27FC236}">
                <a16:creationId xmlns:a16="http://schemas.microsoft.com/office/drawing/2014/main" id="{B2B0383B-3CAF-4066-A884-17E033F32847}"/>
              </a:ext>
            </a:extLst>
          </p:cNvPr>
          <p:cNvSpPr>
            <a:spLocks noGrp="1" noChangeArrowheads="1"/>
          </p:cNvSpPr>
          <p:nvPr>
            <p:ph type="body" sz="half" idx="1"/>
          </p:nvPr>
        </p:nvSpPr>
        <p:spPr>
          <a:xfrm>
            <a:off x="539552" y="4307583"/>
            <a:ext cx="7772400" cy="1698845"/>
          </a:xfrm>
          <a:ln/>
        </p:spPr>
        <p:txBody>
          <a:bodyPr>
            <a:normAutofit fontScale="92500" lnSpcReduction="20000"/>
          </a:bodyPr>
          <a:lstStyle/>
          <a:p>
            <a:pPr>
              <a:lnSpc>
                <a:spcPct val="160000"/>
              </a:lnSpc>
            </a:pPr>
            <a:r>
              <a:rPr lang="en-US" altLang="en-US" sz="2000" dirty="0"/>
              <a:t>When the N-type region of a diode is connected to a higher potential than the P-type region, the diode is under reverse bias, which results in </a:t>
            </a:r>
            <a:r>
              <a:rPr lang="en-US" altLang="en-US" sz="2000" b="1" dirty="0">
                <a:solidFill>
                  <a:srgbClr val="FF0000"/>
                </a:solidFill>
              </a:rPr>
              <a:t>wider depletion region and larger built-in electric field</a:t>
            </a:r>
            <a:r>
              <a:rPr lang="en-US" altLang="en-US" sz="2000" dirty="0"/>
              <a:t> across the junction.</a:t>
            </a:r>
          </a:p>
        </p:txBody>
      </p:sp>
      <p:pic>
        <p:nvPicPr>
          <p:cNvPr id="38919" name="Picture 7">
            <a:extLst>
              <a:ext uri="{FF2B5EF4-FFF2-40B4-BE49-F238E27FC236}">
                <a16:creationId xmlns:a16="http://schemas.microsoft.com/office/drawing/2014/main" id="{9E1CEE73-71F1-42CD-9472-A8A328AE6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2845296" cy="3224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DE35DA8-B664-4073-8B78-8423D84A81B7}"/>
              </a:ext>
            </a:extLst>
          </p:cNvPr>
          <p:cNvSpPr>
            <a:spLocks noGrp="1"/>
          </p:cNvSpPr>
          <p:nvPr>
            <p:ph type="sldNum" sz="quarter" idx="11"/>
          </p:nvPr>
        </p:nvSpPr>
        <p:spPr/>
        <p:txBody>
          <a:bodyPr/>
          <a:lstStyle/>
          <a:p>
            <a:fld id="{446F30F8-F5A7-43CF-B900-DFB6D60BF10A}" type="slidenum">
              <a:rPr lang="en-US" altLang="en-US"/>
              <a:pPr/>
              <a:t>19</a:t>
            </a:fld>
            <a:endParaRPr lang="en-US" altLang="en-US"/>
          </a:p>
        </p:txBody>
      </p:sp>
      <p:sp>
        <p:nvSpPr>
          <p:cNvPr id="39938" name="Rectangle 2">
            <a:extLst>
              <a:ext uri="{FF2B5EF4-FFF2-40B4-BE49-F238E27FC236}">
                <a16:creationId xmlns:a16="http://schemas.microsoft.com/office/drawing/2014/main" id="{08125BE4-B573-4700-880C-EDE5CA33FC31}"/>
              </a:ext>
            </a:extLst>
          </p:cNvPr>
          <p:cNvSpPr>
            <a:spLocks noGrp="1" noChangeArrowheads="1"/>
          </p:cNvSpPr>
          <p:nvPr>
            <p:ph type="title"/>
          </p:nvPr>
        </p:nvSpPr>
        <p:spPr/>
        <p:txBody>
          <a:bodyPr>
            <a:noAutofit/>
          </a:bodyPr>
          <a:lstStyle/>
          <a:p>
            <a:r>
              <a:rPr lang="en-US" altLang="en-US" sz="2400" dirty="0"/>
              <a:t>Reverse Biased Diode’s Application:  Voltage-Dependent Capacitor</a:t>
            </a:r>
          </a:p>
        </p:txBody>
      </p:sp>
      <p:sp>
        <p:nvSpPr>
          <p:cNvPr id="39939" name="Rectangle 3">
            <a:extLst>
              <a:ext uri="{FF2B5EF4-FFF2-40B4-BE49-F238E27FC236}">
                <a16:creationId xmlns:a16="http://schemas.microsoft.com/office/drawing/2014/main" id="{810B9CF5-7EDD-4E03-8417-C609F9248E56}"/>
              </a:ext>
            </a:extLst>
          </p:cNvPr>
          <p:cNvSpPr>
            <a:spLocks noGrp="1" noChangeArrowheads="1"/>
          </p:cNvSpPr>
          <p:nvPr>
            <p:ph type="body" sz="half" idx="1"/>
          </p:nvPr>
        </p:nvSpPr>
        <p:spPr>
          <a:xfrm>
            <a:off x="609600" y="4365104"/>
            <a:ext cx="7772400" cy="1440160"/>
          </a:xfrm>
          <a:ln/>
        </p:spPr>
        <p:txBody>
          <a:bodyPr>
            <a:normAutofit/>
          </a:bodyPr>
          <a:lstStyle/>
          <a:p>
            <a:pPr>
              <a:lnSpc>
                <a:spcPct val="150000"/>
              </a:lnSpc>
            </a:pPr>
            <a:r>
              <a:rPr lang="en-US" altLang="en-US" sz="1800" dirty="0"/>
              <a:t>The PN junction can be viewed as a capacitor.  By varying V</a:t>
            </a:r>
            <a:r>
              <a:rPr lang="en-US" altLang="en-US" sz="1800" baseline="-25000" dirty="0"/>
              <a:t>R</a:t>
            </a:r>
            <a:r>
              <a:rPr lang="en-US" altLang="en-US" sz="1800" dirty="0"/>
              <a:t>, the depletion width changes, changing its capacitance value; therefore, the PN junction is actually a voltage-dependent capacitor.  </a:t>
            </a:r>
          </a:p>
        </p:txBody>
      </p:sp>
      <p:pic>
        <p:nvPicPr>
          <p:cNvPr id="39942" name="Picture 6">
            <a:extLst>
              <a:ext uri="{FF2B5EF4-FFF2-40B4-BE49-F238E27FC236}">
                <a16:creationId xmlns:a16="http://schemas.microsoft.com/office/drawing/2014/main" id="{70D88FC5-9D0D-49D3-9512-1EDF36F8B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6474296" cy="351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941071"/>
            <a:ext cx="8229600" cy="1191785"/>
          </a:xfrm>
        </p:spPr>
        <p:txBody>
          <a:bodyPr>
            <a:normAutofit/>
          </a:bodyPr>
          <a:lstStyle/>
          <a:p>
            <a:pPr>
              <a:buFont typeface="Wingdings" panose="05000000000000000000" pitchFamily="2" charset="2"/>
              <a:buNone/>
            </a:pPr>
            <a:r>
              <a:rPr lang="en-US" altLang="en-US" sz="2200" dirty="0"/>
              <a:t>    </a:t>
            </a:r>
            <a:r>
              <a:rPr lang="tr-TR" altLang="en-US" sz="2200" dirty="0" err="1"/>
              <a:t>Diodes</a:t>
            </a:r>
            <a:r>
              <a:rPr lang="tr-TR" altLang="en-US" sz="2200" dirty="0"/>
              <a:t> </a:t>
            </a:r>
            <a:r>
              <a:rPr lang="tr-TR" altLang="en-US" sz="2200" dirty="0" err="1"/>
              <a:t>are</a:t>
            </a:r>
            <a:r>
              <a:rPr lang="tr-TR" altLang="en-US" sz="2200" dirty="0"/>
              <a:t> e</a:t>
            </a:r>
            <a:r>
              <a:rPr lang="en-US" altLang="en-US" sz="2200" dirty="0" err="1"/>
              <a:t>lectronic</a:t>
            </a:r>
            <a:r>
              <a:rPr lang="en-US" altLang="en-US" sz="2200" dirty="0"/>
              <a:t> devices created by bringing together a </a:t>
            </a:r>
            <a:r>
              <a:rPr lang="en-US" altLang="en-US" sz="2200" i="1" dirty="0"/>
              <a:t>p</a:t>
            </a:r>
            <a:r>
              <a:rPr lang="en-US" altLang="en-US" sz="2200" dirty="0"/>
              <a:t>-type and </a:t>
            </a:r>
            <a:r>
              <a:rPr lang="en-US" altLang="en-US" sz="2200" i="1" dirty="0"/>
              <a:t>n</a:t>
            </a:r>
            <a:r>
              <a:rPr lang="en-US" altLang="en-US" sz="2200" dirty="0"/>
              <a:t>-type region within the same semiconductor lattice. </a:t>
            </a:r>
          </a:p>
        </p:txBody>
      </p:sp>
      <p:sp>
        <p:nvSpPr>
          <p:cNvPr id="51202" name="Rectangle 2"/>
          <p:cNvSpPr>
            <a:spLocks noGrp="1" noChangeArrowheads="1"/>
          </p:cNvSpPr>
          <p:nvPr>
            <p:ph type="title"/>
          </p:nvPr>
        </p:nvSpPr>
        <p:spPr>
          <a:xfrm>
            <a:off x="457200" y="288000"/>
            <a:ext cx="8229600" cy="648000"/>
          </a:xfrm>
        </p:spPr>
        <p:txBody>
          <a:bodyPr>
            <a:normAutofit/>
          </a:bodyPr>
          <a:lstStyle/>
          <a:p>
            <a:r>
              <a:rPr lang="en-US" altLang="en-US" sz="2800" dirty="0"/>
              <a:t>Diode</a:t>
            </a:r>
          </a:p>
        </p:txBody>
      </p:sp>
      <p:pic>
        <p:nvPicPr>
          <p:cNvPr id="6" name="Picture 1027" descr="http://www.ibiblio.org/obp/electricCircuits/Semi/032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4611864" cy="36584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p:cNvPicPr>
            <a:picLocks noChangeAspect="1" noChangeArrowheads="1"/>
          </p:cNvPicPr>
          <p:nvPr/>
        </p:nvPicPr>
        <p:blipFill>
          <a:blip r:embed="rId3"/>
          <a:stretch>
            <a:fillRect/>
          </a:stretch>
        </p:blipFill>
        <p:spPr bwMode="auto">
          <a:xfrm>
            <a:off x="5508104" y="2276872"/>
            <a:ext cx="2457264" cy="1038717"/>
          </a:xfrm>
          <a:prstGeom prst="rect">
            <a:avLst/>
          </a:prstGeom>
        </p:spPr>
      </p:pic>
    </p:spTree>
    <p:extLst>
      <p:ext uri="{BB962C8B-B14F-4D97-AF65-F5344CB8AC3E}">
        <p14:creationId xmlns:p14="http://schemas.microsoft.com/office/powerpoint/2010/main" val="473839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a:extLst>
              <a:ext uri="{FF2B5EF4-FFF2-40B4-BE49-F238E27FC236}">
                <a16:creationId xmlns:a16="http://schemas.microsoft.com/office/drawing/2014/main" id="{579F38E1-8FAB-459F-AA98-0482976ED6D3}"/>
              </a:ext>
            </a:extLst>
          </p:cNvPr>
          <p:cNvSpPr>
            <a:spLocks noGrp="1"/>
          </p:cNvSpPr>
          <p:nvPr>
            <p:ph type="sldNum" sz="quarter" idx="11"/>
          </p:nvPr>
        </p:nvSpPr>
        <p:spPr/>
        <p:txBody>
          <a:bodyPr/>
          <a:lstStyle/>
          <a:p>
            <a:fld id="{673D7EED-5554-463F-8C95-6939CF83B23E}" type="slidenum">
              <a:rPr lang="en-US" altLang="en-US"/>
              <a:pPr/>
              <a:t>20</a:t>
            </a:fld>
            <a:endParaRPr lang="en-US" altLang="en-US"/>
          </a:p>
        </p:txBody>
      </p:sp>
      <p:sp>
        <p:nvSpPr>
          <p:cNvPr id="40962" name="Rectangle 2">
            <a:extLst>
              <a:ext uri="{FF2B5EF4-FFF2-40B4-BE49-F238E27FC236}">
                <a16:creationId xmlns:a16="http://schemas.microsoft.com/office/drawing/2014/main" id="{F8EF42D0-F611-477C-90E0-611C2C900848}"/>
              </a:ext>
            </a:extLst>
          </p:cNvPr>
          <p:cNvSpPr>
            <a:spLocks noGrp="1" noChangeArrowheads="1"/>
          </p:cNvSpPr>
          <p:nvPr>
            <p:ph type="title"/>
          </p:nvPr>
        </p:nvSpPr>
        <p:spPr/>
        <p:txBody>
          <a:bodyPr/>
          <a:lstStyle/>
          <a:p>
            <a:r>
              <a:rPr lang="en-US" altLang="en-US"/>
              <a:t>Voltage-Dependent Capacitance</a:t>
            </a:r>
          </a:p>
        </p:txBody>
      </p:sp>
      <p:sp>
        <p:nvSpPr>
          <p:cNvPr id="40963" name="Rectangle 3">
            <a:extLst>
              <a:ext uri="{FF2B5EF4-FFF2-40B4-BE49-F238E27FC236}">
                <a16:creationId xmlns:a16="http://schemas.microsoft.com/office/drawing/2014/main" id="{23C75E21-51D4-497F-910E-37913A1B7F01}"/>
              </a:ext>
            </a:extLst>
          </p:cNvPr>
          <p:cNvSpPr>
            <a:spLocks noGrp="1" noChangeArrowheads="1"/>
          </p:cNvSpPr>
          <p:nvPr>
            <p:ph type="body" sz="half" idx="1"/>
          </p:nvPr>
        </p:nvSpPr>
        <p:spPr>
          <a:xfrm>
            <a:off x="421605" y="3929155"/>
            <a:ext cx="8300789" cy="762000"/>
          </a:xfrm>
          <a:ln/>
        </p:spPr>
        <p:txBody>
          <a:bodyPr>
            <a:normAutofit/>
          </a:bodyPr>
          <a:lstStyle/>
          <a:p>
            <a:r>
              <a:rPr lang="en-US" altLang="en-US" sz="1800" dirty="0"/>
              <a:t>The equations that describe the voltage-dependent capacitance are shown above.   </a:t>
            </a:r>
          </a:p>
        </p:txBody>
      </p:sp>
      <p:pic>
        <p:nvPicPr>
          <p:cNvPr id="40971" name="Picture 11">
            <a:extLst>
              <a:ext uri="{FF2B5EF4-FFF2-40B4-BE49-F238E27FC236}">
                <a16:creationId xmlns:a16="http://schemas.microsoft.com/office/drawing/2014/main" id="{5D459C0D-A7AB-4026-9865-F33BAD112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57275"/>
            <a:ext cx="32670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C8F7090-7D08-4962-AEF2-C8BB529BFDC2}"/>
                  </a:ext>
                </a:extLst>
              </p:cNvPr>
              <p:cNvSpPr/>
              <p:nvPr/>
            </p:nvSpPr>
            <p:spPr>
              <a:xfrm>
                <a:off x="3617377" y="2772436"/>
                <a:ext cx="4277774" cy="369332"/>
              </a:xfrm>
              <a:prstGeom prst="rect">
                <a:avLst/>
              </a:prstGeom>
            </p:spPr>
            <p:txBody>
              <a:bodyPr wrap="none">
                <a:spAutoFit/>
              </a:bodyPr>
              <a:lstStyle/>
              <a:p>
                <a14:m>
                  <m:oMath xmlns:m="http://schemas.openxmlformats.org/officeDocument/2006/math">
                    <m:r>
                      <a:rPr lang="tr-TR" b="0" i="1" smtClean="0">
                        <a:solidFill>
                          <a:srgbClr val="000000"/>
                        </a:solidFill>
                        <a:latin typeface="Cambria Math" panose="02040503050406030204" pitchFamily="18" charset="0"/>
                      </a:rPr>
                      <m:t>𝐴</m:t>
                    </m:r>
                  </m:oMath>
                </a14:m>
                <a:r>
                  <a:rPr lang="tr-TR" dirty="0">
                    <a:latin typeface="Comic Sans MS" panose="030F0702030302020204" pitchFamily="66" charset="0"/>
                  </a:rPr>
                  <a:t>: </a:t>
                </a:r>
                <a:r>
                  <a:rPr lang="en-GB" dirty="0">
                    <a:latin typeface="Comic Sans MS" panose="030F0702030302020204" pitchFamily="66" charset="0"/>
                  </a:rPr>
                  <a:t>Cross-sectional</a:t>
                </a:r>
                <a:r>
                  <a:rPr lang="tr-TR" dirty="0">
                    <a:latin typeface="Comic Sans MS" panose="030F0702030302020204" pitchFamily="66" charset="0"/>
                  </a:rPr>
                  <a:t> </a:t>
                </a:r>
                <a:r>
                  <a:rPr lang="tr-TR" dirty="0" err="1">
                    <a:latin typeface="Comic Sans MS" panose="030F0702030302020204" pitchFamily="66" charset="0"/>
                  </a:rPr>
                  <a:t>area</a:t>
                </a:r>
                <a:r>
                  <a:rPr lang="tr-TR" dirty="0">
                    <a:latin typeface="Comic Sans MS" panose="030F0702030302020204" pitchFamily="66" charset="0"/>
                  </a:rPr>
                  <a:t> of PN </a:t>
                </a:r>
                <a:r>
                  <a:rPr lang="tr-TR" dirty="0" err="1">
                    <a:latin typeface="Comic Sans MS" panose="030F0702030302020204" pitchFamily="66" charset="0"/>
                  </a:rPr>
                  <a:t>junction</a:t>
                </a:r>
                <a:endParaRPr lang="en-GB" dirty="0">
                  <a:latin typeface="Comic Sans MS" panose="030F0702030302020204" pitchFamily="66" charset="0"/>
                </a:endParaRPr>
              </a:p>
            </p:txBody>
          </p:sp>
        </mc:Choice>
        <mc:Fallback xmlns="">
          <p:sp>
            <p:nvSpPr>
              <p:cNvPr id="10" name="Rectangle 9">
                <a:extLst>
                  <a:ext uri="{FF2B5EF4-FFF2-40B4-BE49-F238E27FC236}">
                    <a16:creationId xmlns:a16="http://schemas.microsoft.com/office/drawing/2014/main" id="{DC8F7090-7D08-4962-AEF2-C8BB529BFDC2}"/>
                  </a:ext>
                </a:extLst>
              </p:cNvPr>
              <p:cNvSpPr>
                <a:spLocks noRot="1" noChangeAspect="1" noMove="1" noResize="1" noEditPoints="1" noAdjustHandles="1" noChangeArrowheads="1" noChangeShapeType="1" noTextEdit="1"/>
              </p:cNvSpPr>
              <p:nvPr/>
            </p:nvSpPr>
            <p:spPr>
              <a:xfrm>
                <a:off x="3617377" y="2772436"/>
                <a:ext cx="4277774" cy="369332"/>
              </a:xfrm>
              <a:prstGeom prst="rect">
                <a:avLst/>
              </a:prstGeom>
              <a:blipFill>
                <a:blip r:embed="rId3"/>
                <a:stretch>
                  <a:fillRect t="-8333" r="-712" b="-2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431299-D178-4721-8DFE-8F8190A2B180}"/>
                  </a:ext>
                </a:extLst>
              </p:cNvPr>
              <p:cNvSpPr/>
              <p:nvPr/>
            </p:nvSpPr>
            <p:spPr>
              <a:xfrm>
                <a:off x="3635896" y="3212296"/>
                <a:ext cx="4591799" cy="646331"/>
              </a:xfrm>
              <a:prstGeom prst="rect">
                <a:avLst/>
              </a:prstGeom>
            </p:spPr>
            <p:txBody>
              <a:bodyPr wrap="square">
                <a:spAutoFit/>
              </a:bodyPr>
              <a:lstStyle/>
              <a:p>
                <a14:m>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𝜀</m:t>
                        </m:r>
                      </m:e>
                      <m:sub>
                        <m:r>
                          <a:rPr lang="en-GB" i="1">
                            <a:solidFill>
                              <a:srgbClr val="000000"/>
                            </a:solidFill>
                            <a:latin typeface="Cambria Math" panose="02040503050406030204" pitchFamily="18" charset="0"/>
                          </a:rPr>
                          <m:t>𝑠𝑖</m:t>
                        </m:r>
                      </m:sub>
                    </m:sSub>
                  </m:oMath>
                </a14:m>
                <a:r>
                  <a:rPr lang="tr-TR" dirty="0">
                    <a:latin typeface="Comic Sans MS" panose="030F0702030302020204" pitchFamily="66" charset="0"/>
                  </a:rPr>
                  <a:t>: </a:t>
                </a:r>
                <a:r>
                  <a:rPr lang="en-US" dirty="0">
                    <a:latin typeface="Comic Sans MS" panose="030F0702030302020204" pitchFamily="66" charset="0"/>
                  </a:rPr>
                  <a:t>Dielectric permittivity of semiconductor material</a:t>
                </a:r>
                <a:endParaRPr lang="en-GB" dirty="0">
                  <a:latin typeface="Comic Sans MS" panose="030F0702030302020204" pitchFamily="66" charset="0"/>
                </a:endParaRPr>
              </a:p>
            </p:txBody>
          </p:sp>
        </mc:Choice>
        <mc:Fallback xmlns="">
          <p:sp>
            <p:nvSpPr>
              <p:cNvPr id="11" name="Rectangle 10">
                <a:extLst>
                  <a:ext uri="{FF2B5EF4-FFF2-40B4-BE49-F238E27FC236}">
                    <a16:creationId xmlns:a16="http://schemas.microsoft.com/office/drawing/2014/main" id="{CA431299-D178-4721-8DFE-8F8190A2B180}"/>
                  </a:ext>
                </a:extLst>
              </p:cNvPr>
              <p:cNvSpPr>
                <a:spLocks noRot="1" noChangeAspect="1" noMove="1" noResize="1" noEditPoints="1" noAdjustHandles="1" noChangeArrowheads="1" noChangeShapeType="1" noTextEdit="1"/>
              </p:cNvSpPr>
              <p:nvPr/>
            </p:nvSpPr>
            <p:spPr>
              <a:xfrm>
                <a:off x="3635896" y="3212296"/>
                <a:ext cx="4591799" cy="646331"/>
              </a:xfrm>
              <a:prstGeom prst="rect">
                <a:avLst/>
              </a:prstGeom>
              <a:blipFill>
                <a:blip r:embed="rId4"/>
                <a:stretch>
                  <a:fillRect l="-1061" t="-4717" b="-150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930FDD6-63F2-4A68-9270-0478CD8B6045}"/>
                  </a:ext>
                </a:extLst>
              </p:cNvPr>
              <p:cNvSpPr/>
              <p:nvPr/>
            </p:nvSpPr>
            <p:spPr>
              <a:xfrm>
                <a:off x="3635896" y="1523451"/>
                <a:ext cx="1824346"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𝑗</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𝜀</m:t>
                          </m:r>
                        </m:e>
                        <m:sub>
                          <m:r>
                            <a:rPr lang="en-GB" i="1">
                              <a:solidFill>
                                <a:srgbClr val="000000"/>
                              </a:solidFill>
                              <a:latin typeface="Cambria Math" panose="02040503050406030204" pitchFamily="18" charset="0"/>
                            </a:rPr>
                            <m:t>𝑠𝑖</m:t>
                          </m:r>
                        </m:sub>
                      </m:sSub>
                      <m:r>
                        <a:rPr lang="tr-TR" i="1">
                          <a:solidFill>
                            <a:srgbClr val="000000"/>
                          </a:solidFill>
                          <a:latin typeface="Cambria Math" panose="02040503050406030204" pitchFamily="18" charset="0"/>
                        </a:rPr>
                        <m:t> </m:t>
                      </m:r>
                      <m:r>
                        <a:rPr lang="tr-TR" i="1">
                          <a:solidFill>
                            <a:srgbClr val="000000"/>
                          </a:solidFill>
                          <a:latin typeface="Cambria Math" panose="02040503050406030204" pitchFamily="18" charset="0"/>
                        </a:rPr>
                        <m:t>𝐴</m:t>
                      </m:r>
                      <m:r>
                        <a:rPr lang="tr-TR" i="1">
                          <a:solidFill>
                            <a:srgbClr val="000000"/>
                          </a:solidFill>
                          <a:latin typeface="Cambria Math" panose="02040503050406030204" pitchFamily="18" charset="0"/>
                        </a:rPr>
                        <m:t>/</m:t>
                      </m:r>
                      <m:sSub>
                        <m:sSubPr>
                          <m:ctrlPr>
                            <a:rPr lang="tr-TR" i="1">
                              <a:solidFill>
                                <a:srgbClr val="000000"/>
                              </a:solidFill>
                              <a:latin typeface="Cambria Math" panose="02040503050406030204" pitchFamily="18" charset="0"/>
                            </a:rPr>
                          </m:ctrlPr>
                        </m:sSubPr>
                        <m:e>
                          <m:r>
                            <a:rPr lang="tr-TR" i="1">
                              <a:solidFill>
                                <a:srgbClr val="000000"/>
                              </a:solidFill>
                              <a:latin typeface="Cambria Math" panose="02040503050406030204" pitchFamily="18" charset="0"/>
                            </a:rPr>
                            <m:t>𝑊</m:t>
                          </m:r>
                        </m:e>
                        <m:sub>
                          <m:r>
                            <a:rPr lang="tr-TR" i="1">
                              <a:solidFill>
                                <a:srgbClr val="000000"/>
                              </a:solidFill>
                              <a:latin typeface="Cambria Math" panose="02040503050406030204" pitchFamily="18" charset="0"/>
                            </a:rPr>
                            <m:t>𝑑𝑒𝑝</m:t>
                          </m:r>
                        </m:sub>
                      </m:sSub>
                    </m:oMath>
                  </m:oMathPara>
                </a14:m>
                <a:endParaRPr lang="tr-TR" dirty="0"/>
              </a:p>
            </p:txBody>
          </p:sp>
        </mc:Choice>
        <mc:Fallback xmlns="">
          <p:sp>
            <p:nvSpPr>
              <p:cNvPr id="2" name="Rectangle 1">
                <a:extLst>
                  <a:ext uri="{FF2B5EF4-FFF2-40B4-BE49-F238E27FC236}">
                    <a16:creationId xmlns:a16="http://schemas.microsoft.com/office/drawing/2014/main" id="{7930FDD6-63F2-4A68-9270-0478CD8B6045}"/>
                  </a:ext>
                </a:extLst>
              </p:cNvPr>
              <p:cNvSpPr>
                <a:spLocks noRot="1" noChangeAspect="1" noMove="1" noResize="1" noEditPoints="1" noAdjustHandles="1" noChangeArrowheads="1" noChangeShapeType="1" noTextEdit="1"/>
              </p:cNvSpPr>
              <p:nvPr/>
            </p:nvSpPr>
            <p:spPr>
              <a:xfrm>
                <a:off x="3635896" y="1523451"/>
                <a:ext cx="1824346" cy="391646"/>
              </a:xfrm>
              <a:prstGeom prst="rect">
                <a:avLst/>
              </a:prstGeom>
              <a:blipFill>
                <a:blip r:embed="rId5"/>
                <a:stretch>
                  <a:fillRect b="-781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E03715C2-DADE-4038-9FF6-CAB2FEB1B9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1616" y="919733"/>
            <a:ext cx="2502626" cy="1668419"/>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92EA370-1F26-453B-B587-3C1596F13302}"/>
                  </a:ext>
                </a:extLst>
              </p:cNvPr>
              <p:cNvSpPr/>
              <p:nvPr/>
            </p:nvSpPr>
            <p:spPr>
              <a:xfrm>
                <a:off x="3617377" y="2062081"/>
                <a:ext cx="3267076" cy="667747"/>
              </a:xfrm>
              <a:prstGeom prst="rect">
                <a:avLst/>
              </a:prstGeom>
            </p:spPr>
            <p:txBody>
              <a:bodyPr wrap="square">
                <a:spAutoFit/>
              </a:bodyPr>
              <a:lstStyle/>
              <a:p>
                <a14:m>
                  <m:oMath xmlns:m="http://schemas.openxmlformats.org/officeDocument/2006/math">
                    <m:sSub>
                      <m:sSubPr>
                        <m:ctrlPr>
                          <a:rPr lang="tr-TR" i="1">
                            <a:solidFill>
                              <a:srgbClr val="000000"/>
                            </a:solidFill>
                            <a:latin typeface="Cambria Math" panose="02040503050406030204" pitchFamily="18" charset="0"/>
                          </a:rPr>
                        </m:ctrlPr>
                      </m:sSubPr>
                      <m:e>
                        <m:r>
                          <a:rPr lang="tr-TR" i="1">
                            <a:solidFill>
                              <a:srgbClr val="000000"/>
                            </a:solidFill>
                            <a:latin typeface="Cambria Math" panose="02040503050406030204" pitchFamily="18" charset="0"/>
                          </a:rPr>
                          <m:t>𝑊</m:t>
                        </m:r>
                      </m:e>
                      <m:sub>
                        <m:r>
                          <a:rPr lang="tr-TR" i="1">
                            <a:solidFill>
                              <a:srgbClr val="000000"/>
                            </a:solidFill>
                            <a:latin typeface="Cambria Math" panose="02040503050406030204" pitchFamily="18" charset="0"/>
                          </a:rPr>
                          <m:t>𝑑𝑒𝑝</m:t>
                        </m:r>
                      </m:sub>
                    </m:sSub>
                  </m:oMath>
                </a14:m>
                <a:r>
                  <a:rPr lang="tr-TR" dirty="0">
                    <a:latin typeface="Comic Sans MS" panose="030F0702030302020204" pitchFamily="66" charset="0"/>
                  </a:rPr>
                  <a:t>: </a:t>
                </a:r>
                <a:r>
                  <a:rPr lang="en-US" altLang="en-US">
                    <a:latin typeface="Comic Sans MS" panose="030F0702030302020204" pitchFamily="66" charset="0"/>
                  </a:rPr>
                  <a:t>Width</a:t>
                </a:r>
                <a:r>
                  <a:rPr lang="tr-TR" altLang="en-US">
                    <a:latin typeface="Comic Sans MS" panose="030F0702030302020204" pitchFamily="66" charset="0"/>
                  </a:rPr>
                  <a:t> of d</a:t>
                </a:r>
                <a:r>
                  <a:rPr lang="en-US" altLang="en-US">
                    <a:latin typeface="Comic Sans MS" panose="030F0702030302020204" pitchFamily="66" charset="0"/>
                  </a:rPr>
                  <a:t>epletion regio</a:t>
                </a:r>
                <a:r>
                  <a:rPr lang="tr-TR" altLang="en-US">
                    <a:latin typeface="Comic Sans MS" panose="030F0702030302020204" pitchFamily="66" charset="0"/>
                  </a:rPr>
                  <a:t>n</a:t>
                </a:r>
                <a:endParaRPr lang="en-GB" dirty="0">
                  <a:latin typeface="Comic Sans MS" panose="030F0702030302020204" pitchFamily="66" charset="0"/>
                </a:endParaRPr>
              </a:p>
            </p:txBody>
          </p:sp>
        </mc:Choice>
        <mc:Fallback xmlns="">
          <p:sp>
            <p:nvSpPr>
              <p:cNvPr id="12" name="Rectangle 11">
                <a:extLst>
                  <a:ext uri="{FF2B5EF4-FFF2-40B4-BE49-F238E27FC236}">
                    <a16:creationId xmlns:a16="http://schemas.microsoft.com/office/drawing/2014/main" id="{092EA370-1F26-453B-B587-3C1596F13302}"/>
                  </a:ext>
                </a:extLst>
              </p:cNvPr>
              <p:cNvSpPr>
                <a:spLocks noRot="1" noChangeAspect="1" noMove="1" noResize="1" noEditPoints="1" noAdjustHandles="1" noChangeArrowheads="1" noChangeShapeType="1" noTextEdit="1"/>
              </p:cNvSpPr>
              <p:nvPr/>
            </p:nvSpPr>
            <p:spPr>
              <a:xfrm>
                <a:off x="3617377" y="2062081"/>
                <a:ext cx="3267076" cy="667747"/>
              </a:xfrm>
              <a:prstGeom prst="rect">
                <a:avLst/>
              </a:prstGeom>
              <a:blipFill>
                <a:blip r:embed="rId7"/>
                <a:stretch>
                  <a:fillRect l="-1493" t="-3636" b="-13636"/>
                </a:stretch>
              </a:blipFill>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3849A7AD-0C32-46ED-8F39-75DFDA69CE30}"/>
              </a:ext>
            </a:extLst>
          </p:cNvPr>
          <p:cNvGrpSpPr/>
          <p:nvPr/>
        </p:nvGrpSpPr>
        <p:grpSpPr>
          <a:xfrm>
            <a:off x="4934548" y="4440018"/>
            <a:ext cx="2203371" cy="2123718"/>
            <a:chOff x="5176527" y="4398544"/>
            <a:chExt cx="2203371" cy="2123718"/>
          </a:xfrm>
        </p:grpSpPr>
        <p:pic>
          <p:nvPicPr>
            <p:cNvPr id="14" name="Picture 13">
              <a:extLst>
                <a:ext uri="{FF2B5EF4-FFF2-40B4-BE49-F238E27FC236}">
                  <a16:creationId xmlns:a16="http://schemas.microsoft.com/office/drawing/2014/main" id="{548F30F4-AAF5-435C-9202-89F34A7AFF95}"/>
                </a:ext>
              </a:extLst>
            </p:cNvPr>
            <p:cNvPicPr>
              <a:picLocks noChangeAspect="1"/>
            </p:cNvPicPr>
            <p:nvPr/>
          </p:nvPicPr>
          <p:blipFill>
            <a:blip r:embed="rId2"/>
            <a:stretch>
              <a:fillRect/>
            </a:stretch>
          </p:blipFill>
          <p:spPr>
            <a:xfrm>
              <a:off x="5176527" y="4525996"/>
              <a:ext cx="2203371" cy="1996266"/>
            </a:xfrm>
            <a:prstGeom prst="rect">
              <a:avLst/>
            </a:prstGeom>
          </p:spPr>
        </p:pic>
        <p:sp>
          <p:nvSpPr>
            <p:cNvPr id="16" name="TextBox 15">
              <a:extLst>
                <a:ext uri="{FF2B5EF4-FFF2-40B4-BE49-F238E27FC236}">
                  <a16:creationId xmlns:a16="http://schemas.microsoft.com/office/drawing/2014/main" id="{A15501EB-28E9-49A3-A460-543AED006B2E}"/>
                </a:ext>
              </a:extLst>
            </p:cNvPr>
            <p:cNvSpPr txBox="1"/>
            <p:nvPr/>
          </p:nvSpPr>
          <p:spPr>
            <a:xfrm>
              <a:off x="6220783" y="4398544"/>
              <a:ext cx="362600" cy="338554"/>
            </a:xfrm>
            <a:prstGeom prst="rect">
              <a:avLst/>
            </a:prstGeom>
            <a:noFill/>
          </p:spPr>
          <p:txBody>
            <a:bodyPr wrap="none" rtlCol="0">
              <a:spAutoFit/>
            </a:bodyPr>
            <a:lstStyle/>
            <a:p>
              <a:r>
                <a:rPr lang="tr-TR" sz="1600" dirty="0" err="1"/>
                <a:t>x</a:t>
              </a:r>
              <a:r>
                <a:rPr lang="tr-TR" sz="1600" baseline="-25000" dirty="0" err="1"/>
                <a:t>p</a:t>
              </a:r>
              <a:endParaRPr lang="en-GB" sz="1600" baseline="-25000" dirty="0"/>
            </a:p>
          </p:txBody>
        </p:sp>
        <p:sp>
          <p:nvSpPr>
            <p:cNvPr id="17" name="TextBox 16">
              <a:extLst>
                <a:ext uri="{FF2B5EF4-FFF2-40B4-BE49-F238E27FC236}">
                  <a16:creationId xmlns:a16="http://schemas.microsoft.com/office/drawing/2014/main" id="{4A0068D9-F760-49F6-8E03-2B43410E6CD5}"/>
                </a:ext>
              </a:extLst>
            </p:cNvPr>
            <p:cNvSpPr txBox="1"/>
            <p:nvPr/>
          </p:nvSpPr>
          <p:spPr>
            <a:xfrm>
              <a:off x="5796136" y="4398544"/>
              <a:ext cx="362600" cy="338554"/>
            </a:xfrm>
            <a:prstGeom prst="rect">
              <a:avLst/>
            </a:prstGeom>
            <a:noFill/>
          </p:spPr>
          <p:txBody>
            <a:bodyPr wrap="none" rtlCol="0">
              <a:spAutoFit/>
            </a:bodyPr>
            <a:lstStyle/>
            <a:p>
              <a:r>
                <a:rPr lang="tr-TR" sz="1600" dirty="0" err="1"/>
                <a:t>x</a:t>
              </a:r>
              <a:r>
                <a:rPr lang="tr-TR" sz="1600" baseline="-25000" dirty="0" err="1"/>
                <a:t>n</a:t>
              </a:r>
              <a:endParaRPr lang="en-GB" sz="1600" baseline="-25000" dirty="0"/>
            </a:p>
          </p:txBody>
        </p:sp>
      </p:grpSp>
      <p:pic>
        <p:nvPicPr>
          <p:cNvPr id="13" name="Picture 12">
            <a:extLst>
              <a:ext uri="{FF2B5EF4-FFF2-40B4-BE49-F238E27FC236}">
                <a16:creationId xmlns:a16="http://schemas.microsoft.com/office/drawing/2014/main" id="{BD5137E7-A98B-4112-9BAD-5C1ACA11461B}"/>
              </a:ext>
            </a:extLst>
          </p:cNvPr>
          <p:cNvPicPr>
            <a:picLocks noChangeAspect="1"/>
          </p:cNvPicPr>
          <p:nvPr/>
        </p:nvPicPr>
        <p:blipFill>
          <a:blip r:embed="rId3"/>
          <a:stretch>
            <a:fillRect/>
          </a:stretch>
        </p:blipFill>
        <p:spPr>
          <a:xfrm>
            <a:off x="251521" y="4257783"/>
            <a:ext cx="4464496" cy="1170717"/>
          </a:xfrm>
          <a:prstGeom prst="rect">
            <a:avLst/>
          </a:prstGeom>
        </p:spPr>
      </p:pic>
      <p:pic>
        <p:nvPicPr>
          <p:cNvPr id="10" name="Picture 9"/>
          <p:cNvPicPr>
            <a:picLocks noChangeAspect="1"/>
          </p:cNvPicPr>
          <p:nvPr/>
        </p:nvPicPr>
        <p:blipFill>
          <a:blip r:embed="rId4"/>
          <a:stretch>
            <a:fillRect/>
          </a:stretch>
        </p:blipFill>
        <p:spPr>
          <a:xfrm>
            <a:off x="429070" y="1045250"/>
            <a:ext cx="4797911" cy="2895291"/>
          </a:xfrm>
          <a:prstGeom prst="rect">
            <a:avLst/>
          </a:prstGeom>
        </p:spPr>
      </p:pic>
      <p:pic>
        <p:nvPicPr>
          <p:cNvPr id="5" name="Picture 4"/>
          <p:cNvPicPr>
            <a:picLocks noChangeAspect="1"/>
          </p:cNvPicPr>
          <p:nvPr/>
        </p:nvPicPr>
        <p:blipFill>
          <a:blip r:embed="rId5"/>
          <a:stretch>
            <a:fillRect/>
          </a:stretch>
        </p:blipFill>
        <p:spPr>
          <a:xfrm>
            <a:off x="251520" y="318408"/>
            <a:ext cx="5564981" cy="528638"/>
          </a:xfrm>
          <a:prstGeom prst="rect">
            <a:avLst/>
          </a:prstGeom>
        </p:spPr>
      </p:pic>
      <p:pic>
        <p:nvPicPr>
          <p:cNvPr id="6" name="Picture 5"/>
          <p:cNvPicPr>
            <a:picLocks noChangeAspect="1"/>
          </p:cNvPicPr>
          <p:nvPr/>
        </p:nvPicPr>
        <p:blipFill>
          <a:blip r:embed="rId6"/>
          <a:stretch>
            <a:fillRect/>
          </a:stretch>
        </p:blipFill>
        <p:spPr>
          <a:xfrm>
            <a:off x="395536" y="901120"/>
            <a:ext cx="6129338" cy="164306"/>
          </a:xfrm>
          <a:prstGeom prst="rect">
            <a:avLst/>
          </a:prstGeom>
        </p:spPr>
      </p:pic>
      <p:pic>
        <p:nvPicPr>
          <p:cNvPr id="11" name="Picture 10"/>
          <p:cNvPicPr>
            <a:picLocks noChangeAspect="1"/>
          </p:cNvPicPr>
          <p:nvPr/>
        </p:nvPicPr>
        <p:blipFill>
          <a:blip r:embed="rId7"/>
          <a:stretch>
            <a:fillRect/>
          </a:stretch>
        </p:blipFill>
        <p:spPr>
          <a:xfrm>
            <a:off x="429070" y="2468761"/>
            <a:ext cx="1943100" cy="1178719"/>
          </a:xfrm>
          <a:prstGeom prst="rect">
            <a:avLst/>
          </a:prstGeom>
        </p:spPr>
      </p:pic>
      <p:pic>
        <p:nvPicPr>
          <p:cNvPr id="7" name="Picture 6">
            <a:extLst>
              <a:ext uri="{FF2B5EF4-FFF2-40B4-BE49-F238E27FC236}">
                <a16:creationId xmlns:a16="http://schemas.microsoft.com/office/drawing/2014/main" id="{AB93F40B-6C5A-4544-90BA-25B98BD1F751}"/>
              </a:ext>
            </a:extLst>
          </p:cNvPr>
          <p:cNvPicPr>
            <a:picLocks noChangeAspect="1"/>
          </p:cNvPicPr>
          <p:nvPr/>
        </p:nvPicPr>
        <p:blipFill>
          <a:blip r:embed="rId8"/>
          <a:stretch>
            <a:fillRect/>
          </a:stretch>
        </p:blipFill>
        <p:spPr>
          <a:xfrm>
            <a:off x="429070" y="3919322"/>
            <a:ext cx="4142930" cy="365258"/>
          </a:xfrm>
          <a:prstGeom prst="rect">
            <a:avLst/>
          </a:prstGeom>
        </p:spPr>
      </p:pic>
      <p:pic>
        <p:nvPicPr>
          <p:cNvPr id="8" name="Picture 7">
            <a:extLst>
              <a:ext uri="{FF2B5EF4-FFF2-40B4-BE49-F238E27FC236}">
                <a16:creationId xmlns:a16="http://schemas.microsoft.com/office/drawing/2014/main" id="{9CB6FB10-7861-4A91-BE72-8EF58CB80008}"/>
              </a:ext>
            </a:extLst>
          </p:cNvPr>
          <p:cNvPicPr>
            <a:picLocks noChangeAspect="1"/>
          </p:cNvPicPr>
          <p:nvPr/>
        </p:nvPicPr>
        <p:blipFill>
          <a:blip r:embed="rId6"/>
          <a:stretch>
            <a:fillRect/>
          </a:stretch>
        </p:blipFill>
        <p:spPr>
          <a:xfrm>
            <a:off x="393653" y="4247527"/>
            <a:ext cx="6050555" cy="162194"/>
          </a:xfrm>
          <a:prstGeom prst="rect">
            <a:avLst/>
          </a:prstGeom>
        </p:spPr>
      </p:pic>
      <p:pic>
        <p:nvPicPr>
          <p:cNvPr id="9" name="Picture 8">
            <a:extLst>
              <a:ext uri="{FF2B5EF4-FFF2-40B4-BE49-F238E27FC236}">
                <a16:creationId xmlns:a16="http://schemas.microsoft.com/office/drawing/2014/main" id="{2E0A1C94-6BAD-4C47-9B80-CE6727C72E94}"/>
              </a:ext>
            </a:extLst>
          </p:cNvPr>
          <p:cNvPicPr>
            <a:picLocks noChangeAspect="1"/>
          </p:cNvPicPr>
          <p:nvPr/>
        </p:nvPicPr>
        <p:blipFill>
          <a:blip r:embed="rId9"/>
          <a:stretch>
            <a:fillRect/>
          </a:stretch>
        </p:blipFill>
        <p:spPr>
          <a:xfrm>
            <a:off x="393653" y="5284910"/>
            <a:ext cx="2377739" cy="1343939"/>
          </a:xfrm>
          <a:prstGeom prst="rect">
            <a:avLst/>
          </a:prstGeom>
        </p:spPr>
      </p:pic>
      <p:pic>
        <p:nvPicPr>
          <p:cNvPr id="12" name="Picture 11">
            <a:extLst>
              <a:ext uri="{FF2B5EF4-FFF2-40B4-BE49-F238E27FC236}">
                <a16:creationId xmlns:a16="http://schemas.microsoft.com/office/drawing/2014/main" id="{EED1AA5C-B9CF-4AD4-B3C0-53F1887E6809}"/>
              </a:ext>
            </a:extLst>
          </p:cNvPr>
          <p:cNvPicPr>
            <a:picLocks noChangeAspect="1"/>
          </p:cNvPicPr>
          <p:nvPr/>
        </p:nvPicPr>
        <p:blipFill>
          <a:blip r:embed="rId10"/>
          <a:stretch>
            <a:fillRect/>
          </a:stretch>
        </p:blipFill>
        <p:spPr>
          <a:xfrm>
            <a:off x="2556809" y="5773025"/>
            <a:ext cx="2584669" cy="829843"/>
          </a:xfrm>
          <a:prstGeom prst="rect">
            <a:avLst/>
          </a:prstGeom>
        </p:spPr>
      </p:pic>
      <p:sp>
        <p:nvSpPr>
          <p:cNvPr id="2" name="TextBox 1">
            <a:extLst>
              <a:ext uri="{FF2B5EF4-FFF2-40B4-BE49-F238E27FC236}">
                <a16:creationId xmlns:a16="http://schemas.microsoft.com/office/drawing/2014/main" id="{C05D4A5C-BD89-40A9-B8DC-9EAE953A31E8}"/>
              </a:ext>
            </a:extLst>
          </p:cNvPr>
          <p:cNvSpPr txBox="1"/>
          <p:nvPr/>
        </p:nvSpPr>
        <p:spPr>
          <a:xfrm>
            <a:off x="3891488" y="1578278"/>
            <a:ext cx="362600" cy="338554"/>
          </a:xfrm>
          <a:prstGeom prst="rect">
            <a:avLst/>
          </a:prstGeom>
          <a:noFill/>
        </p:spPr>
        <p:txBody>
          <a:bodyPr wrap="none" rtlCol="0">
            <a:spAutoFit/>
          </a:bodyPr>
          <a:lstStyle/>
          <a:p>
            <a:r>
              <a:rPr lang="tr-TR" sz="1600" dirty="0" err="1"/>
              <a:t>x</a:t>
            </a:r>
            <a:r>
              <a:rPr lang="tr-TR" sz="1600" baseline="-25000" dirty="0" err="1"/>
              <a:t>p</a:t>
            </a:r>
            <a:endParaRPr lang="en-GB" sz="1600" baseline="-25000" dirty="0"/>
          </a:p>
        </p:txBody>
      </p:sp>
      <p:sp>
        <p:nvSpPr>
          <p:cNvPr id="15" name="TextBox 14">
            <a:extLst>
              <a:ext uri="{FF2B5EF4-FFF2-40B4-BE49-F238E27FC236}">
                <a16:creationId xmlns:a16="http://schemas.microsoft.com/office/drawing/2014/main" id="{9178D05F-9E55-405A-891E-ABF0D78F0A1D}"/>
              </a:ext>
            </a:extLst>
          </p:cNvPr>
          <p:cNvSpPr txBox="1"/>
          <p:nvPr/>
        </p:nvSpPr>
        <p:spPr>
          <a:xfrm>
            <a:off x="3466841" y="1578278"/>
            <a:ext cx="362600" cy="338554"/>
          </a:xfrm>
          <a:prstGeom prst="rect">
            <a:avLst/>
          </a:prstGeom>
          <a:noFill/>
        </p:spPr>
        <p:txBody>
          <a:bodyPr wrap="none" rtlCol="0">
            <a:spAutoFit/>
          </a:bodyPr>
          <a:lstStyle/>
          <a:p>
            <a:r>
              <a:rPr lang="tr-TR" sz="1600" dirty="0" err="1"/>
              <a:t>x</a:t>
            </a:r>
            <a:r>
              <a:rPr lang="tr-TR" sz="1600" baseline="-25000" dirty="0" err="1"/>
              <a:t>n</a:t>
            </a:r>
            <a:endParaRPr lang="en-GB" sz="1600" baseline="-25000" dirty="0"/>
          </a:p>
        </p:txBody>
      </p:sp>
      <p:sp>
        <p:nvSpPr>
          <p:cNvPr id="3" name="Rectangle 2">
            <a:extLst>
              <a:ext uri="{FF2B5EF4-FFF2-40B4-BE49-F238E27FC236}">
                <a16:creationId xmlns:a16="http://schemas.microsoft.com/office/drawing/2014/main" id="{12AB3294-0730-446B-B9CD-BFE9ED444D07}"/>
              </a:ext>
            </a:extLst>
          </p:cNvPr>
          <p:cNvSpPr/>
          <p:nvPr/>
        </p:nvSpPr>
        <p:spPr>
          <a:xfrm>
            <a:off x="454467" y="3485588"/>
            <a:ext cx="1711100" cy="400110"/>
          </a:xfrm>
          <a:prstGeom prst="rect">
            <a:avLst/>
          </a:prstGeom>
        </p:spPr>
        <p:txBody>
          <a:bodyPr wrap="square">
            <a:spAutoFit/>
          </a:bodyPr>
          <a:lstStyle/>
          <a:p>
            <a:r>
              <a:rPr lang="tr-TR" kern="0" spc="-100" dirty="0">
                <a:latin typeface="Comic Sans MS" panose="030F0702030302020204" pitchFamily="66" charset="0"/>
                <a:cs typeface="DejaVu Sans"/>
              </a:rPr>
              <a:t>𝑊</a:t>
            </a:r>
            <a:r>
              <a:rPr lang="tr-TR" kern="0" spc="-100" baseline="-25000" dirty="0" err="1">
                <a:latin typeface="Comic Sans MS" panose="030F0702030302020204" pitchFamily="66" charset="0"/>
                <a:cs typeface="DejaVu Sans"/>
              </a:rPr>
              <a:t>dep</a:t>
            </a:r>
            <a:r>
              <a:rPr lang="tr-TR" spc="-248" dirty="0">
                <a:latin typeface="DejaVu Sans"/>
                <a:cs typeface="DejaVu Sans"/>
              </a:rPr>
              <a:t>= </a:t>
            </a:r>
            <a:r>
              <a:rPr lang="tr-TR" spc="-71" dirty="0">
                <a:latin typeface="DejaVu Sans"/>
                <a:cs typeface="DejaVu Sans"/>
              </a:rPr>
              <a:t>𝑥</a:t>
            </a:r>
            <a:r>
              <a:rPr lang="tr-TR" sz="2000" spc="-107" baseline="-16025" dirty="0">
                <a:latin typeface="DejaVu Sans"/>
                <a:cs typeface="DejaVu Sans"/>
              </a:rPr>
              <a:t>𝑝 </a:t>
            </a:r>
            <a:r>
              <a:rPr lang="tr-TR" spc="-248" dirty="0">
                <a:latin typeface="DejaVu Sans"/>
                <a:cs typeface="DejaVu Sans"/>
              </a:rPr>
              <a:t>+ </a:t>
            </a:r>
            <a:r>
              <a:rPr lang="tr-TR" spc="-53" dirty="0">
                <a:latin typeface="DejaVu Sans"/>
                <a:cs typeface="DejaVu Sans"/>
              </a:rPr>
              <a:t>𝑥</a:t>
            </a:r>
            <a:r>
              <a:rPr lang="tr-TR" sz="2000" spc="-78" baseline="-16025" dirty="0">
                <a:latin typeface="DejaVu Sans"/>
                <a:cs typeface="DejaVu Sans"/>
              </a:rPr>
              <a:t>𝑛</a:t>
            </a:r>
            <a:endParaRPr lang="en-GB" dirty="0"/>
          </a:p>
        </p:txBody>
      </p:sp>
      <p:sp>
        <p:nvSpPr>
          <p:cNvPr id="18" name="Rectangle 17">
            <a:extLst>
              <a:ext uri="{FF2B5EF4-FFF2-40B4-BE49-F238E27FC236}">
                <a16:creationId xmlns:a16="http://schemas.microsoft.com/office/drawing/2014/main" id="{8DCFA58E-1C10-4090-AA06-02B0F05ABB13}"/>
              </a:ext>
            </a:extLst>
          </p:cNvPr>
          <p:cNvSpPr/>
          <p:nvPr/>
        </p:nvSpPr>
        <p:spPr>
          <a:xfrm>
            <a:off x="2762214" y="5327569"/>
            <a:ext cx="1711100" cy="400110"/>
          </a:xfrm>
          <a:prstGeom prst="rect">
            <a:avLst/>
          </a:prstGeom>
        </p:spPr>
        <p:txBody>
          <a:bodyPr wrap="square">
            <a:spAutoFit/>
          </a:bodyPr>
          <a:lstStyle/>
          <a:p>
            <a:r>
              <a:rPr lang="tr-TR" kern="0" spc="-100" dirty="0">
                <a:latin typeface="Comic Sans MS" panose="030F0702030302020204" pitchFamily="66" charset="0"/>
                <a:cs typeface="DejaVu Sans"/>
              </a:rPr>
              <a:t>𝑊</a:t>
            </a:r>
            <a:r>
              <a:rPr lang="tr-TR" kern="0" spc="-100" baseline="-25000" dirty="0" err="1">
                <a:latin typeface="Comic Sans MS" panose="030F0702030302020204" pitchFamily="66" charset="0"/>
                <a:cs typeface="DejaVu Sans"/>
              </a:rPr>
              <a:t>dep</a:t>
            </a:r>
            <a:r>
              <a:rPr lang="tr-TR" spc="-248" dirty="0">
                <a:latin typeface="DejaVu Sans"/>
                <a:cs typeface="DejaVu Sans"/>
              </a:rPr>
              <a:t>= </a:t>
            </a:r>
            <a:r>
              <a:rPr lang="tr-TR" spc="-71" dirty="0">
                <a:latin typeface="DejaVu Sans"/>
                <a:cs typeface="DejaVu Sans"/>
              </a:rPr>
              <a:t>𝑥</a:t>
            </a:r>
            <a:r>
              <a:rPr lang="tr-TR" sz="2000" spc="-107" baseline="-16025" dirty="0">
                <a:latin typeface="DejaVu Sans"/>
                <a:cs typeface="DejaVu Sans"/>
              </a:rPr>
              <a:t>𝑝 </a:t>
            </a:r>
            <a:r>
              <a:rPr lang="tr-TR" spc="-248" dirty="0">
                <a:latin typeface="DejaVu Sans"/>
                <a:cs typeface="DejaVu Sans"/>
              </a:rPr>
              <a:t>+ </a:t>
            </a:r>
            <a:r>
              <a:rPr lang="tr-TR" spc="-53" dirty="0">
                <a:latin typeface="DejaVu Sans"/>
                <a:cs typeface="DejaVu Sans"/>
              </a:rPr>
              <a:t>𝑥</a:t>
            </a:r>
            <a:r>
              <a:rPr lang="tr-TR" sz="2000" spc="-78" baseline="-16025" dirty="0">
                <a:latin typeface="DejaVu Sans"/>
                <a:cs typeface="DejaVu Sans"/>
              </a:rPr>
              <a:t>𝑛</a:t>
            </a:r>
            <a:endParaRPr lang="en-GB" dirty="0"/>
          </a:p>
        </p:txBody>
      </p:sp>
      <p:pic>
        <p:nvPicPr>
          <p:cNvPr id="30" name="Picture 29">
            <a:extLst>
              <a:ext uri="{FF2B5EF4-FFF2-40B4-BE49-F238E27FC236}">
                <a16:creationId xmlns:a16="http://schemas.microsoft.com/office/drawing/2014/main" id="{50CBA85D-77CD-4A84-A9E0-AA9C462D1AD3}"/>
              </a:ext>
            </a:extLst>
          </p:cNvPr>
          <p:cNvPicPr>
            <a:picLocks noChangeAspect="1"/>
          </p:cNvPicPr>
          <p:nvPr/>
        </p:nvPicPr>
        <p:blipFill>
          <a:blip r:embed="rId11"/>
          <a:stretch>
            <a:fillRect/>
          </a:stretch>
        </p:blipFill>
        <p:spPr>
          <a:xfrm>
            <a:off x="5291657" y="1796928"/>
            <a:ext cx="3584606" cy="2336562"/>
          </a:xfrm>
          <a:prstGeom prst="rect">
            <a:avLst/>
          </a:prstGeom>
        </p:spPr>
      </p:pic>
    </p:spTree>
    <p:extLst>
      <p:ext uri="{BB962C8B-B14F-4D97-AF65-F5344CB8AC3E}">
        <p14:creationId xmlns:p14="http://schemas.microsoft.com/office/powerpoint/2010/main" val="3300063908"/>
      </p:ext>
    </p:extLst>
  </p:cSld>
  <p:clrMapOvr>
    <a:masterClrMapping/>
  </p:clrMapOvr>
  <p:transition>
    <p:plu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FAC9DC0E-E60B-4F61-9153-1984EBF0BB0A}"/>
              </a:ext>
            </a:extLst>
          </p:cNvPr>
          <p:cNvPicPr>
            <a:picLocks noChangeAspect="1"/>
          </p:cNvPicPr>
          <p:nvPr/>
        </p:nvPicPr>
        <p:blipFill>
          <a:blip r:embed="rId2"/>
          <a:stretch>
            <a:fillRect/>
          </a:stretch>
        </p:blipFill>
        <p:spPr>
          <a:xfrm>
            <a:off x="467544" y="2277799"/>
            <a:ext cx="7920880" cy="3026208"/>
          </a:xfrm>
          <a:prstGeom prst="rect">
            <a:avLst/>
          </a:prstGeom>
        </p:spPr>
      </p:pic>
      <p:sp>
        <p:nvSpPr>
          <p:cNvPr id="52" name="Rectangle 51">
            <a:extLst>
              <a:ext uri="{FF2B5EF4-FFF2-40B4-BE49-F238E27FC236}">
                <a16:creationId xmlns:a16="http://schemas.microsoft.com/office/drawing/2014/main" id="{33B1FFD1-78E0-4F8F-B20C-BC39914BBF5A}"/>
              </a:ext>
            </a:extLst>
          </p:cNvPr>
          <p:cNvSpPr/>
          <p:nvPr/>
        </p:nvSpPr>
        <p:spPr>
          <a:xfrm>
            <a:off x="1288663" y="1581190"/>
            <a:ext cx="3306354" cy="584775"/>
          </a:xfrm>
          <a:prstGeom prst="rect">
            <a:avLst/>
          </a:prstGeom>
        </p:spPr>
        <p:txBody>
          <a:bodyPr wrap="none">
            <a:spAutoFit/>
          </a:bodyPr>
          <a:lstStyle/>
          <a:p>
            <a:r>
              <a:rPr lang="tr-TR" sz="3200" spc="-34" dirty="0" err="1">
                <a:solidFill>
                  <a:prstClr val="black"/>
                </a:solidFill>
                <a:effectLst>
                  <a:outerShdw blurRad="38100" dist="38100" dir="2700000" algn="tl">
                    <a:srgbClr val="000000">
                      <a:alpha val="43137"/>
                    </a:srgbClr>
                  </a:outerShdw>
                </a:effectLst>
                <a:latin typeface="Comic Sans MS" panose="030F0702030302020204" pitchFamily="66" charset="0"/>
                <a:ea typeface="+mj-ea"/>
                <a:cs typeface="+mj-cs"/>
              </a:rPr>
              <a:t>Depletion</a:t>
            </a:r>
            <a:r>
              <a:rPr lang="tr-TR" sz="3200" spc="-34" dirty="0">
                <a:solidFill>
                  <a:prstClr val="black"/>
                </a:solidFill>
                <a:effectLst>
                  <a:outerShdw blurRad="38100" dist="38100" dir="2700000" algn="tl">
                    <a:srgbClr val="000000">
                      <a:alpha val="43137"/>
                    </a:srgbClr>
                  </a:outerShdw>
                </a:effectLst>
                <a:latin typeface="Comic Sans MS" panose="030F0702030302020204" pitchFamily="66" charset="0"/>
                <a:ea typeface="+mj-ea"/>
                <a:cs typeface="+mj-cs"/>
              </a:rPr>
              <a:t> </a:t>
            </a:r>
            <a:r>
              <a:rPr lang="tr-TR" sz="3200" spc="-30" dirty="0" err="1">
                <a:solidFill>
                  <a:prstClr val="black"/>
                </a:solidFill>
                <a:effectLst>
                  <a:outerShdw blurRad="38100" dist="38100" dir="2700000" algn="tl">
                    <a:srgbClr val="000000">
                      <a:alpha val="43137"/>
                    </a:srgbClr>
                  </a:outerShdw>
                </a:effectLst>
                <a:latin typeface="Comic Sans MS" panose="030F0702030302020204" pitchFamily="66" charset="0"/>
                <a:ea typeface="+mj-ea"/>
                <a:cs typeface="+mj-cs"/>
              </a:rPr>
              <a:t>Region</a:t>
            </a:r>
            <a:endParaRPr lang="tr-TR" dirty="0"/>
          </a:p>
        </p:txBody>
      </p:sp>
    </p:spTree>
  </p:cSld>
  <p:clrMapOvr>
    <a:masterClrMapping/>
  </p:clrMapOvr>
  <p:transition>
    <p:plu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2" name="Picture 4" descr="10f0002"/>
          <p:cNvPicPr>
            <a:picLocks noChangeAspect="1" noChangeArrowheads="1"/>
          </p:cNvPicPr>
          <p:nvPr/>
        </p:nvPicPr>
        <p:blipFill>
          <a:blip r:embed="rId4" cstate="print">
            <a:extLst>
              <a:ext uri="{28A0092B-C50C-407E-A947-70E740481C1C}">
                <a14:useLocalDpi xmlns:a14="http://schemas.microsoft.com/office/drawing/2010/main" val="0"/>
              </a:ext>
            </a:extLst>
          </a:blip>
          <a:srcRect l="6409" r="10280" b="15883"/>
          <a:stretch>
            <a:fillRect/>
          </a:stretch>
        </p:blipFill>
        <p:spPr bwMode="auto">
          <a:xfrm>
            <a:off x="5791200" y="1752600"/>
            <a:ext cx="3352800" cy="2968625"/>
          </a:xfrm>
          <a:prstGeom prst="rect">
            <a:avLst/>
          </a:prstGeom>
          <a:noFill/>
          <a:extLst>
            <a:ext uri="{909E8E84-426E-40DD-AFC4-6F175D3DCCD1}">
              <a14:hiddenFill xmlns:a14="http://schemas.microsoft.com/office/drawing/2010/main">
                <a:solidFill>
                  <a:srgbClr val="FFFFFF"/>
                </a:solidFill>
              </a14:hiddenFill>
            </a:ext>
          </a:extLst>
        </p:spPr>
      </p:pic>
      <p:sp>
        <p:nvSpPr>
          <p:cNvPr id="109574" name="Rectangle 6"/>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09573" name="Object 5"/>
          <p:cNvGraphicFramePr>
            <a:graphicFrameLocks noChangeAspect="1"/>
          </p:cNvGraphicFramePr>
          <p:nvPr>
            <p:extLst>
              <p:ext uri="{D42A27DB-BD31-4B8C-83A1-F6EECF244321}">
                <p14:modId xmlns:p14="http://schemas.microsoft.com/office/powerpoint/2010/main" val="478396851"/>
              </p:ext>
            </p:extLst>
          </p:nvPr>
        </p:nvGraphicFramePr>
        <p:xfrm>
          <a:off x="272970" y="1186086"/>
          <a:ext cx="5791200" cy="4060825"/>
        </p:xfrm>
        <a:graphic>
          <a:graphicData uri="http://schemas.openxmlformats.org/presentationml/2006/ole">
            <mc:AlternateContent xmlns:mc="http://schemas.openxmlformats.org/markup-compatibility/2006">
              <mc:Choice xmlns:v="urn:schemas-microsoft-com:vml" Requires="v">
                <p:oleObj spid="_x0000_s9496" name="Equation" r:id="rId5" imgW="3251160" imgH="2400120" progId="Equation.3">
                  <p:embed/>
                </p:oleObj>
              </mc:Choice>
              <mc:Fallback>
                <p:oleObj name="Equation" r:id="rId5" imgW="3251160" imgH="240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70" y="1186086"/>
                        <a:ext cx="5791200" cy="406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5" name="Rectangle 7"/>
          <p:cNvSpPr>
            <a:spLocks noChangeArrowheads="1"/>
          </p:cNvSpPr>
          <p:nvPr/>
        </p:nvSpPr>
        <p:spPr bwMode="auto">
          <a:xfrm>
            <a:off x="272970" y="1186086"/>
            <a:ext cx="2667000" cy="8382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109576" name="Rectangle 8"/>
          <p:cNvSpPr>
            <a:spLocks noChangeArrowheads="1"/>
          </p:cNvSpPr>
          <p:nvPr/>
        </p:nvSpPr>
        <p:spPr bwMode="auto">
          <a:xfrm>
            <a:off x="882570" y="4081686"/>
            <a:ext cx="3505200" cy="7620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 name="Rounded Rectangular Callout 1"/>
          <p:cNvSpPr/>
          <p:nvPr/>
        </p:nvSpPr>
        <p:spPr>
          <a:xfrm>
            <a:off x="3612450" y="1052736"/>
            <a:ext cx="3623846" cy="681038"/>
          </a:xfrm>
          <a:prstGeom prst="wedgeRoundRectCallout">
            <a:avLst>
              <a:gd name="adj1" fmla="val -89182"/>
              <a:gd name="adj2" fmla="val 117645"/>
              <a:gd name="adj3" fmla="val 16667"/>
            </a:avLst>
          </a:prstGeom>
          <a:solidFill>
            <a:schemeClr val="accent2">
              <a:lumMod val="20000"/>
              <a:lumOff val="80000"/>
            </a:schemeClr>
          </a:solidFill>
        </p:spPr>
        <p:txBody>
          <a:bodyPr wrap="square">
            <a:spAutoFit/>
          </a:bodyPr>
          <a:lstStyle/>
          <a:p>
            <a:pPr eaLnBrk="1" hangingPunct="1"/>
            <a:r>
              <a:rPr lang="en-US" altLang="en-US" sz="1700" dirty="0">
                <a:latin typeface="Comic Sans MS" panose="030F0702030302020204" pitchFamily="66" charset="0"/>
              </a:rPr>
              <a:t>Geometry, doping and material constants </a:t>
            </a:r>
            <a:r>
              <a:rPr lang="tr-TR" altLang="en-US" sz="1700" dirty="0" err="1">
                <a:latin typeface="Comic Sans MS" panose="030F0702030302020204" pitchFamily="66" charset="0"/>
              </a:rPr>
              <a:t>are</a:t>
            </a:r>
            <a:r>
              <a:rPr lang="tr-TR" altLang="en-US" sz="1700" dirty="0">
                <a:latin typeface="Comic Sans MS" panose="030F0702030302020204" pitchFamily="66" charset="0"/>
              </a:rPr>
              <a:t> </a:t>
            </a:r>
            <a:r>
              <a:rPr lang="en-US" altLang="en-US" sz="1700" dirty="0">
                <a:latin typeface="Comic Sans MS" panose="030F0702030302020204" pitchFamily="66" charset="0"/>
              </a:rPr>
              <a:t>lumped in </a:t>
            </a:r>
            <a:r>
              <a:rPr lang="en-US" altLang="en-US" sz="1700" i="1" dirty="0">
                <a:latin typeface="Comic Sans MS" panose="030F0702030302020204" pitchFamily="66" charset="0"/>
              </a:rPr>
              <a:t>I</a:t>
            </a:r>
            <a:r>
              <a:rPr lang="en-US" altLang="en-US" sz="1700" i="1" baseline="-25000" dirty="0">
                <a:latin typeface="Comic Sans MS" panose="030F0702030302020204" pitchFamily="66" charset="0"/>
              </a:rPr>
              <a:t>s</a:t>
            </a:r>
            <a:endParaRPr lang="en-US" altLang="en-US" sz="1700" baseline="-25000" dirty="0">
              <a:latin typeface="Comic Sans MS" panose="030F0702030302020204" pitchFamily="66" charset="0"/>
            </a:endParaRPr>
          </a:p>
        </p:txBody>
      </p:sp>
      <p:sp>
        <p:nvSpPr>
          <p:cNvPr id="10" name="Text Box 5"/>
          <p:cNvSpPr txBox="1">
            <a:spLocks noChangeArrowheads="1"/>
          </p:cNvSpPr>
          <p:nvPr/>
        </p:nvSpPr>
        <p:spPr bwMode="auto">
          <a:xfrm>
            <a:off x="304800" y="288000"/>
            <a:ext cx="33025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effectLst>
                  <a:outerShdw blurRad="38100" dist="38100" dir="2700000" algn="tl">
                    <a:srgbClr val="000000">
                      <a:alpha val="43137"/>
                    </a:srgbClr>
                  </a:outerShdw>
                </a:effectLst>
                <a:latin typeface="Comic Sans MS" panose="030F0702030302020204" pitchFamily="66" charset="0"/>
              </a:rPr>
              <a:t>Shockley</a:t>
            </a:r>
            <a:r>
              <a:rPr lang="en-US" altLang="en-US" sz="2800" b="1" dirty="0">
                <a:effectLst>
                  <a:outerShdw blurRad="38100" dist="38100" dir="2700000" algn="tl">
                    <a:srgbClr val="000000">
                      <a:alpha val="43137"/>
                    </a:srgbClr>
                  </a:outerShdw>
                </a:effectLst>
                <a:latin typeface="Comic Sans MS" panose="030F0702030302020204" pitchFamily="66" charset="0"/>
              </a:rPr>
              <a:t> </a:t>
            </a:r>
            <a:r>
              <a:rPr lang="en-US" altLang="en-US" sz="2800" dirty="0">
                <a:effectLst>
                  <a:outerShdw blurRad="38100" dist="38100" dir="2700000" algn="tl">
                    <a:srgbClr val="000000">
                      <a:alpha val="43137"/>
                    </a:srgbClr>
                  </a:outerShdw>
                </a:effectLst>
                <a:latin typeface="Comic Sans MS" panose="030F0702030302020204" pitchFamily="66" charset="0"/>
              </a:rPr>
              <a:t>Equation</a:t>
            </a:r>
          </a:p>
        </p:txBody>
      </p:sp>
    </p:spTree>
    <p:extLst>
      <p:ext uri="{BB962C8B-B14F-4D97-AF65-F5344CB8AC3E}">
        <p14:creationId xmlns:p14="http://schemas.microsoft.com/office/powerpoint/2010/main" val="3886797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wheel(4)">
                                      <p:cBhvr>
                                        <p:cTn id="7" dur="2000"/>
                                        <p:tgtEl>
                                          <p:spTgt spid="109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09576"/>
                                        </p:tgtEl>
                                        <p:attrNameLst>
                                          <p:attrName>style.visibility</p:attrName>
                                        </p:attrNameLst>
                                      </p:cBhvr>
                                      <p:to>
                                        <p:strVal val="visible"/>
                                      </p:to>
                                    </p:set>
                                    <p:animEffect transition="in" filter="wheel(4)">
                                      <p:cBhvr>
                                        <p:cTn id="12" dur="20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p:bldP spid="10957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159696" y="3068960"/>
            <a:ext cx="4876800" cy="3675062"/>
            <a:chOff x="4267200" y="3140968"/>
            <a:chExt cx="4876800" cy="3675062"/>
          </a:xfrm>
        </p:grpSpPr>
        <p:pic>
          <p:nvPicPr>
            <p:cNvPr id="88069" name="Picture 5" descr="10f000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3140968"/>
              <a:ext cx="4876800" cy="3675062"/>
            </a:xfrm>
            <a:prstGeom prst="rect">
              <a:avLst/>
            </a:prstGeom>
            <a:noFill/>
            <a:extLst>
              <a:ext uri="{909E8E84-426E-40DD-AFC4-6F175D3DCCD1}">
                <a14:hiddenFill xmlns:a14="http://schemas.microsoft.com/office/drawing/2010/main">
                  <a:solidFill>
                    <a:srgbClr val="FFFFFF"/>
                  </a:solidFill>
                </a14:hiddenFill>
              </a:ext>
            </a:extLst>
          </p:spPr>
        </p:pic>
        <p:sp>
          <p:nvSpPr>
            <p:cNvPr id="88080" name="Rectangle 16"/>
            <p:cNvSpPr>
              <a:spLocks noChangeArrowheads="1"/>
            </p:cNvSpPr>
            <p:nvPr/>
          </p:nvSpPr>
          <p:spPr bwMode="auto">
            <a:xfrm>
              <a:off x="6705600" y="5181600"/>
              <a:ext cx="914400" cy="3048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8082" name="Oval 18"/>
            <p:cNvSpPr>
              <a:spLocks noChangeArrowheads="1"/>
            </p:cNvSpPr>
            <p:nvPr/>
          </p:nvSpPr>
          <p:spPr bwMode="auto">
            <a:xfrm>
              <a:off x="6096000" y="4648200"/>
              <a:ext cx="1219200" cy="4572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 name="Rectangle 1"/>
            <p:cNvSpPr/>
            <p:nvPr/>
          </p:nvSpPr>
          <p:spPr>
            <a:xfrm>
              <a:off x="4644008" y="6525344"/>
              <a:ext cx="3960440" cy="29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5733743" y="914400"/>
            <a:ext cx="3308350" cy="2089150"/>
            <a:chOff x="5835650" y="533400"/>
            <a:chExt cx="3308350" cy="2089150"/>
          </a:xfrm>
        </p:grpSpPr>
        <p:pic>
          <p:nvPicPr>
            <p:cNvPr id="88068" name="Picture 4" descr="10f00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5650" y="533400"/>
              <a:ext cx="3308350" cy="2089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35650" y="2362200"/>
              <a:ext cx="3128838" cy="260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067" name="Rectangle 3"/>
          <p:cNvSpPr>
            <a:spLocks noGrp="1" noChangeArrowheads="1"/>
          </p:cNvSpPr>
          <p:nvPr>
            <p:ph idx="1"/>
          </p:nvPr>
        </p:nvSpPr>
        <p:spPr>
          <a:xfrm>
            <a:off x="306000" y="288000"/>
            <a:ext cx="7583760" cy="623888"/>
          </a:xfrm>
        </p:spPr>
        <p:txBody>
          <a:bodyPr>
            <a:no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Load-Line Analysis of Diode Circuit</a:t>
            </a:r>
          </a:p>
        </p:txBody>
      </p:sp>
      <p:sp>
        <p:nvSpPr>
          <p:cNvPr id="88071" name="Rectangle 7"/>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sp>
        <p:nvSpPr>
          <p:cNvPr id="88073" name="Rectangle 9"/>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88072" name="Object 8"/>
          <p:cNvGraphicFramePr>
            <a:graphicFrameLocks noChangeAspect="1"/>
          </p:cNvGraphicFramePr>
          <p:nvPr/>
        </p:nvGraphicFramePr>
        <p:xfrm>
          <a:off x="304800" y="914400"/>
          <a:ext cx="5486400" cy="1957388"/>
        </p:xfrm>
        <a:graphic>
          <a:graphicData uri="http://schemas.openxmlformats.org/presentationml/2006/ole">
            <mc:AlternateContent xmlns:mc="http://schemas.openxmlformats.org/markup-compatibility/2006">
              <mc:Choice xmlns:v="urn:schemas-microsoft-com:vml" Requires="v">
                <p:oleObj spid="_x0000_s10796" name="方程式" r:id="rId6" imgW="3060360" imgH="1143000" progId="Equation.3">
                  <p:embed/>
                </p:oleObj>
              </mc:Choice>
              <mc:Fallback>
                <p:oleObj name="方程式" r:id="rId6" imgW="3060360" imgH="1143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914400"/>
                        <a:ext cx="5486400"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4" name="Object 10"/>
          <p:cNvGraphicFramePr>
            <a:graphicFrameLocks noChangeAspect="1"/>
          </p:cNvGraphicFramePr>
          <p:nvPr>
            <p:extLst>
              <p:ext uri="{D42A27DB-BD31-4B8C-83A1-F6EECF244321}">
                <p14:modId xmlns:p14="http://schemas.microsoft.com/office/powerpoint/2010/main" val="4055972414"/>
              </p:ext>
            </p:extLst>
          </p:nvPr>
        </p:nvGraphicFramePr>
        <p:xfrm>
          <a:off x="609600" y="3276600"/>
          <a:ext cx="2714625" cy="2895600"/>
        </p:xfrm>
        <a:graphic>
          <a:graphicData uri="http://schemas.openxmlformats.org/presentationml/2006/ole">
            <mc:AlternateContent xmlns:mc="http://schemas.openxmlformats.org/markup-compatibility/2006">
              <mc:Choice xmlns:v="urn:schemas-microsoft-com:vml" Requires="v">
                <p:oleObj spid="_x0000_s10797" name="方程式" r:id="rId8" imgW="1473120" imgH="1574640" progId="Equation.3">
                  <p:embed/>
                </p:oleObj>
              </mc:Choice>
              <mc:Fallback>
                <p:oleObj name="方程式" r:id="rId8" imgW="1473120" imgH="1574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276600"/>
                        <a:ext cx="2714625" cy="2895600"/>
                      </a:xfrm>
                      <a:prstGeom prst="rect">
                        <a:avLst/>
                      </a:prstGeom>
                      <a:solidFill>
                        <a:schemeClr val="accent1">
                          <a:lumMod val="40000"/>
                          <a:lumOff val="60000"/>
                        </a:schemeClr>
                      </a:solidFill>
                      <a:extLst/>
                    </p:spPr>
                  </p:pic>
                </p:oleObj>
              </mc:Fallback>
            </mc:AlternateContent>
          </a:graphicData>
        </a:graphic>
      </p:graphicFrame>
      <p:sp>
        <p:nvSpPr>
          <p:cNvPr id="88078" name="Line 14"/>
          <p:cNvSpPr>
            <a:spLocks noChangeShapeType="1"/>
          </p:cNvSpPr>
          <p:nvPr/>
        </p:nvSpPr>
        <p:spPr bwMode="auto">
          <a:xfrm>
            <a:off x="1143000" y="4876800"/>
            <a:ext cx="1524000" cy="0"/>
          </a:xfrm>
          <a:prstGeom prst="line">
            <a:avLst/>
          </a:prstGeom>
          <a:noFill/>
          <a:ln w="28575">
            <a:solidFill>
              <a:srgbClr val="5F0D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88079" name="Rectangle 15"/>
          <p:cNvSpPr>
            <a:spLocks noChangeArrowheads="1"/>
          </p:cNvSpPr>
          <p:nvPr/>
        </p:nvSpPr>
        <p:spPr bwMode="auto">
          <a:xfrm>
            <a:off x="609600" y="4114800"/>
            <a:ext cx="1828800" cy="3810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8081" name="Rectangle 17"/>
          <p:cNvSpPr>
            <a:spLocks noChangeArrowheads="1"/>
          </p:cNvSpPr>
          <p:nvPr/>
        </p:nvSpPr>
        <p:spPr bwMode="auto">
          <a:xfrm>
            <a:off x="533400" y="5715000"/>
            <a:ext cx="2971800" cy="45720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Tree>
    <p:extLst>
      <p:ext uri="{BB962C8B-B14F-4D97-AF65-F5344CB8AC3E}">
        <p14:creationId xmlns:p14="http://schemas.microsoft.com/office/powerpoint/2010/main" val="2696306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74"/>
                                        </p:tgtEl>
                                        <p:attrNameLst>
                                          <p:attrName>style.visibility</p:attrName>
                                        </p:attrNameLst>
                                      </p:cBhvr>
                                      <p:to>
                                        <p:strVal val="visible"/>
                                      </p:to>
                                    </p:set>
                                    <p:anim calcmode="lin" valueType="num">
                                      <p:cBhvr additive="base">
                                        <p:cTn id="7" dur="500" fill="hold"/>
                                        <p:tgtEl>
                                          <p:spTgt spid="88074"/>
                                        </p:tgtEl>
                                        <p:attrNameLst>
                                          <p:attrName>ppt_x</p:attrName>
                                        </p:attrNameLst>
                                      </p:cBhvr>
                                      <p:tavLst>
                                        <p:tav tm="0">
                                          <p:val>
                                            <p:strVal val="#ppt_x"/>
                                          </p:val>
                                        </p:tav>
                                        <p:tav tm="100000">
                                          <p:val>
                                            <p:strVal val="#ppt_x"/>
                                          </p:val>
                                        </p:tav>
                                      </p:tavLst>
                                    </p:anim>
                                    <p:anim calcmode="lin" valueType="num">
                                      <p:cBhvr additive="base">
                                        <p:cTn id="8" dur="500" fill="hold"/>
                                        <p:tgtEl>
                                          <p:spTgt spid="88074"/>
                                        </p:tgtEl>
                                        <p:attrNameLst>
                                          <p:attrName>ppt_y</p:attrName>
                                        </p:attrNameLst>
                                      </p:cBhvr>
                                      <p:tavLst>
                                        <p:tav tm="0">
                                          <p:val>
                                            <p:strVal val="1+#ppt_h/2"/>
                                          </p:val>
                                        </p:tav>
                                        <p:tav tm="100000">
                                          <p:val>
                                            <p:strVal val="#ppt_y"/>
                                          </p:val>
                                        </p:tav>
                                      </p:tavLst>
                                    </p:anim>
                                  </p:childTnLst>
                                </p:cTn>
                              </p:par>
                              <p:par>
                                <p:cTn id="9" presetID="5" presetClass="entr" presetSubtype="10" fill="hold" grpId="0" nodeType="withEffect">
                                  <p:stCondLst>
                                    <p:cond delay="0"/>
                                  </p:stCondLst>
                                  <p:childTnLst>
                                    <p:set>
                                      <p:cBhvr>
                                        <p:cTn id="10" dur="1" fill="hold">
                                          <p:stCondLst>
                                            <p:cond delay="0"/>
                                          </p:stCondLst>
                                        </p:cTn>
                                        <p:tgtEl>
                                          <p:spTgt spid="88078"/>
                                        </p:tgtEl>
                                        <p:attrNameLst>
                                          <p:attrName>style.visibility</p:attrName>
                                        </p:attrNameLst>
                                      </p:cBhvr>
                                      <p:to>
                                        <p:strVal val="visible"/>
                                      </p:to>
                                    </p:set>
                                    <p:animEffect transition="in" filter="checkerboard(across)">
                                      <p:cBhvr>
                                        <p:cTn id="11" dur="500"/>
                                        <p:tgtEl>
                                          <p:spTgt spid="880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grpId="0" nodeType="clickEffect">
                                  <p:stCondLst>
                                    <p:cond delay="0"/>
                                  </p:stCondLst>
                                  <p:childTnLst>
                                    <p:set>
                                      <p:cBhvr>
                                        <p:cTn id="15" dur="1" fill="hold">
                                          <p:stCondLst>
                                            <p:cond delay="0"/>
                                          </p:stCondLst>
                                        </p:cTn>
                                        <p:tgtEl>
                                          <p:spTgt spid="88079"/>
                                        </p:tgtEl>
                                        <p:attrNameLst>
                                          <p:attrName>style.visibility</p:attrName>
                                        </p:attrNameLst>
                                      </p:cBhvr>
                                      <p:to>
                                        <p:strVal val="visible"/>
                                      </p:to>
                                    </p:set>
                                    <p:animEffect transition="in" filter="wheel(4)">
                                      <p:cBhvr>
                                        <p:cTn id="16" dur="2000"/>
                                        <p:tgtEl>
                                          <p:spTgt spid="88079"/>
                                        </p:tgtEl>
                                      </p:cBhvr>
                                    </p:animEffect>
                                  </p:childTnLst>
                                </p:cTn>
                              </p:par>
                            </p:childTnLst>
                          </p:cTn>
                        </p:par>
                        <p:par>
                          <p:cTn id="17" fill="hold" nodeType="afterGroup">
                            <p:stCondLst>
                              <p:cond delay="2000"/>
                            </p:stCondLst>
                            <p:childTnLst>
                              <p:par>
                                <p:cTn id="18" presetID="21" presetClass="entr" presetSubtype="4" fill="hold" grpId="0" nodeType="afterEffect">
                                  <p:stCondLst>
                                    <p:cond delay="0"/>
                                  </p:stCondLst>
                                  <p:childTnLst>
                                    <p:set>
                                      <p:cBhvr>
                                        <p:cTn id="19" dur="1" fill="hold">
                                          <p:stCondLst>
                                            <p:cond delay="0"/>
                                          </p:stCondLst>
                                        </p:cTn>
                                        <p:tgtEl>
                                          <p:spTgt spid="88081"/>
                                        </p:tgtEl>
                                        <p:attrNameLst>
                                          <p:attrName>style.visibility</p:attrName>
                                        </p:attrNameLst>
                                      </p:cBhvr>
                                      <p:to>
                                        <p:strVal val="visible"/>
                                      </p:to>
                                    </p:set>
                                    <p:animEffect transition="in" filter="wheel(4)">
                                      <p:cBhvr>
                                        <p:cTn id="20" dur="2000"/>
                                        <p:tgtEl>
                                          <p:spTgt spid="88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8" grpId="0" animBg="1"/>
      <p:bldP spid="88079" grpId="0" animBg="1"/>
      <p:bldP spid="880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1" name="Picture 8" descr="Picture2.jpg"/>
          <p:cNvPicPr>
            <a:picLocks noChangeAspect="1" noChangeArrowheads="1"/>
          </p:cNvPicPr>
          <p:nvPr/>
        </p:nvPicPr>
        <p:blipFill>
          <a:blip r:embed="rId2" cstate="print"/>
          <a:srcRect/>
          <a:stretch>
            <a:fillRect/>
          </a:stretch>
        </p:blipFill>
        <p:spPr bwMode="auto">
          <a:xfrm>
            <a:off x="3863975" y="1387475"/>
            <a:ext cx="5280025" cy="3489325"/>
          </a:xfrm>
          <a:prstGeom prst="rect">
            <a:avLst/>
          </a:prstGeom>
          <a:noFill/>
          <a:ln w="9525">
            <a:noFill/>
            <a:miter lim="800000"/>
            <a:headEnd/>
            <a:tailEnd/>
          </a:ln>
        </p:spPr>
      </p:pic>
      <p:cxnSp>
        <p:nvCxnSpPr>
          <p:cNvPr id="41992" name="Straight Connector 13"/>
          <p:cNvCxnSpPr>
            <a:cxnSpLocks noChangeShapeType="1"/>
          </p:cNvCxnSpPr>
          <p:nvPr/>
        </p:nvCxnSpPr>
        <p:spPr bwMode="auto">
          <a:xfrm flipH="1" flipV="1">
            <a:off x="4122331" y="2795592"/>
            <a:ext cx="3616986" cy="1705892"/>
          </a:xfrm>
          <a:prstGeom prst="line">
            <a:avLst/>
          </a:prstGeom>
          <a:noFill/>
          <a:ln w="15875" algn="ctr">
            <a:solidFill>
              <a:srgbClr val="FF0000"/>
            </a:solidFill>
            <a:round/>
            <a:headEnd/>
            <a:tailEnd/>
          </a:ln>
        </p:spPr>
      </p:cxnSp>
      <p:cxnSp>
        <p:nvCxnSpPr>
          <p:cNvPr id="41993" name="Straight Connector 16"/>
          <p:cNvCxnSpPr>
            <a:cxnSpLocks noChangeShapeType="1"/>
          </p:cNvCxnSpPr>
          <p:nvPr/>
        </p:nvCxnSpPr>
        <p:spPr bwMode="auto">
          <a:xfrm>
            <a:off x="5607129" y="3437575"/>
            <a:ext cx="0" cy="1128058"/>
          </a:xfrm>
          <a:prstGeom prst="line">
            <a:avLst/>
          </a:prstGeom>
          <a:noFill/>
          <a:ln w="12700" algn="ctr">
            <a:solidFill>
              <a:srgbClr val="1FFF1F"/>
            </a:solidFill>
            <a:prstDash val="dash"/>
            <a:round/>
            <a:headEnd/>
            <a:tailEnd/>
          </a:ln>
        </p:spPr>
      </p:cxnSp>
      <p:cxnSp>
        <p:nvCxnSpPr>
          <p:cNvPr id="41994" name="Straight Connector 18"/>
          <p:cNvCxnSpPr>
            <a:cxnSpLocks noChangeShapeType="1"/>
          </p:cNvCxnSpPr>
          <p:nvPr/>
        </p:nvCxnSpPr>
        <p:spPr bwMode="auto">
          <a:xfrm flipH="1">
            <a:off x="4057743" y="3481657"/>
            <a:ext cx="1679314" cy="0"/>
          </a:xfrm>
          <a:prstGeom prst="line">
            <a:avLst/>
          </a:prstGeom>
          <a:noFill/>
          <a:ln w="12700" algn="ctr">
            <a:solidFill>
              <a:srgbClr val="1FFF1F"/>
            </a:solidFill>
            <a:prstDash val="dash"/>
            <a:round/>
            <a:headEnd/>
            <a:tailEnd/>
          </a:ln>
        </p:spPr>
      </p:cxnSp>
      <p:sp>
        <p:nvSpPr>
          <p:cNvPr id="41987" name="Rectangle 2"/>
          <p:cNvSpPr>
            <a:spLocks noChangeArrowheads="1"/>
          </p:cNvSpPr>
          <p:nvPr/>
        </p:nvSpPr>
        <p:spPr bwMode="auto">
          <a:xfrm>
            <a:off x="228600" y="209821"/>
            <a:ext cx="8280400" cy="1001047"/>
          </a:xfrm>
          <a:prstGeom prst="rect">
            <a:avLst/>
          </a:prstGeom>
          <a:noFill/>
          <a:ln w="12700">
            <a:noFill/>
            <a:miter lim="800000"/>
            <a:headEnd/>
            <a:tailEnd/>
          </a:ln>
        </p:spPr>
        <p:txBody>
          <a:bodyPr lIns="90488" tIns="44450" rIns="90488" bIns="44450" anchor="b"/>
          <a:lstStyle/>
          <a:p>
            <a:r>
              <a:rPr lang="en-US" sz="2000" b="1" dirty="0">
                <a:latin typeface="Comic Sans MS" panose="030F0702030302020204" pitchFamily="66" charset="0"/>
              </a:rPr>
              <a:t>Find the current </a:t>
            </a:r>
            <a:r>
              <a:rPr lang="en-US" sz="2000" b="1" i="1" dirty="0" err="1">
                <a:latin typeface="Comic Sans MS" panose="030F0702030302020204" pitchFamily="66" charset="0"/>
              </a:rPr>
              <a:t>i</a:t>
            </a:r>
            <a:r>
              <a:rPr lang="en-US" sz="2000" b="1" i="1" dirty="0">
                <a:latin typeface="Comic Sans MS" panose="030F0702030302020204" pitchFamily="66" charset="0"/>
              </a:rPr>
              <a:t> </a:t>
            </a:r>
            <a:r>
              <a:rPr lang="en-US" sz="2000" b="1" dirty="0">
                <a:latin typeface="Comic Sans MS" panose="030F0702030302020204" pitchFamily="66" charset="0"/>
              </a:rPr>
              <a:t>and the voltage </a:t>
            </a:r>
            <a:r>
              <a:rPr lang="en-US" sz="2000" b="1" i="1" dirty="0">
                <a:latin typeface="Comic Sans MS" panose="030F0702030302020204" pitchFamily="66" charset="0"/>
              </a:rPr>
              <a:t>v</a:t>
            </a:r>
            <a:r>
              <a:rPr lang="en-US" sz="2000" b="1" dirty="0">
                <a:latin typeface="Comic Sans MS" panose="030F0702030302020204" pitchFamily="66" charset="0"/>
              </a:rPr>
              <a:t> across LED diode in the circuit shown on Fig</a:t>
            </a:r>
            <a:r>
              <a:rPr lang="tr-TR" sz="2000" b="1" dirty="0" err="1">
                <a:latin typeface="Comic Sans MS" panose="030F0702030302020204" pitchFamily="66" charset="0"/>
              </a:rPr>
              <a:t>ure</a:t>
            </a:r>
            <a:r>
              <a:rPr lang="tr-TR" sz="2000" b="1" dirty="0">
                <a:latin typeface="Comic Sans MS" panose="030F0702030302020204" pitchFamily="66" charset="0"/>
              </a:rPr>
              <a:t> </a:t>
            </a:r>
            <a:r>
              <a:rPr lang="tr-TR" sz="2000" b="1" dirty="0" err="1">
                <a:latin typeface="Comic Sans MS" panose="030F0702030302020204" pitchFamily="66" charset="0"/>
              </a:rPr>
              <a:t>left</a:t>
            </a:r>
            <a:r>
              <a:rPr lang="tr-TR" sz="2000" b="1" dirty="0">
                <a:latin typeface="Comic Sans MS" panose="030F0702030302020204" pitchFamily="66" charset="0"/>
              </a:rPr>
              <a:t>. A</a:t>
            </a:r>
            <a:r>
              <a:rPr lang="en-US" sz="2000" b="1" dirty="0" err="1">
                <a:latin typeface="Comic Sans MS" panose="030F0702030302020204" pitchFamily="66" charset="0"/>
              </a:rPr>
              <a:t>ssum</a:t>
            </a:r>
            <a:r>
              <a:rPr lang="tr-TR" sz="2000" b="1" dirty="0">
                <a:latin typeface="Comic Sans MS" panose="030F0702030302020204" pitchFamily="66" charset="0"/>
              </a:rPr>
              <a:t>e</a:t>
            </a:r>
            <a:r>
              <a:rPr lang="en-US" sz="2000" b="1" dirty="0">
                <a:latin typeface="Comic Sans MS" panose="030F0702030302020204" pitchFamily="66" charset="0"/>
              </a:rPr>
              <a:t> that the diode characteristic is shown on Fig</a:t>
            </a:r>
            <a:r>
              <a:rPr lang="tr-TR" sz="2000" b="1" dirty="0" err="1">
                <a:latin typeface="Comic Sans MS" panose="030F0702030302020204" pitchFamily="66" charset="0"/>
              </a:rPr>
              <a:t>ure</a:t>
            </a:r>
            <a:r>
              <a:rPr lang="tr-TR" sz="2000" b="1" dirty="0">
                <a:latin typeface="Comic Sans MS" panose="030F0702030302020204" pitchFamily="66" charset="0"/>
              </a:rPr>
              <a:t> </a:t>
            </a:r>
            <a:r>
              <a:rPr lang="tr-TR" sz="2000" b="1" dirty="0" err="1">
                <a:latin typeface="Comic Sans MS" panose="030F0702030302020204" pitchFamily="66" charset="0"/>
              </a:rPr>
              <a:t>right</a:t>
            </a:r>
            <a:r>
              <a:rPr lang="tr-TR" sz="2000" b="1" dirty="0">
                <a:latin typeface="Comic Sans MS" panose="030F0702030302020204" pitchFamily="66" charset="0"/>
              </a:rPr>
              <a:t>.</a:t>
            </a:r>
            <a:endParaRPr lang="en-US" sz="2000" b="1" dirty="0">
              <a:latin typeface="Comic Sans MS" panose="030F0702030302020204" pitchFamily="66" charset="0"/>
            </a:endParaRPr>
          </a:p>
        </p:txBody>
      </p:sp>
      <p:pic>
        <p:nvPicPr>
          <p:cNvPr id="41989" name="Picture 7" descr="Picture1.png"/>
          <p:cNvPicPr>
            <a:picLocks noChangeAspect="1" noChangeArrowheads="1"/>
          </p:cNvPicPr>
          <p:nvPr/>
        </p:nvPicPr>
        <p:blipFill>
          <a:blip r:embed="rId3" cstate="print"/>
          <a:srcRect/>
          <a:stretch>
            <a:fillRect/>
          </a:stretch>
        </p:blipFill>
        <p:spPr bwMode="auto">
          <a:xfrm>
            <a:off x="158750" y="1604963"/>
            <a:ext cx="3298825" cy="1527175"/>
          </a:xfrm>
          <a:prstGeom prst="rect">
            <a:avLst/>
          </a:prstGeom>
          <a:noFill/>
          <a:ln w="9525">
            <a:noFill/>
            <a:miter lim="800000"/>
            <a:headEnd/>
            <a:tailEnd/>
          </a:ln>
        </p:spPr>
      </p:pic>
      <p:sp>
        <p:nvSpPr>
          <p:cNvPr id="41990" name="TextBox 20"/>
          <p:cNvSpPr txBox="1">
            <a:spLocks noChangeArrowheads="1"/>
          </p:cNvSpPr>
          <p:nvPr/>
        </p:nvSpPr>
        <p:spPr bwMode="auto">
          <a:xfrm>
            <a:off x="3894138" y="5029200"/>
            <a:ext cx="4968875" cy="923330"/>
          </a:xfrm>
          <a:prstGeom prst="rect">
            <a:avLst/>
          </a:prstGeom>
          <a:noFill/>
          <a:ln w="9525">
            <a:noFill/>
            <a:miter lim="800000"/>
            <a:headEnd/>
            <a:tailEnd/>
          </a:ln>
        </p:spPr>
        <p:txBody>
          <a:bodyPr>
            <a:spAutoFit/>
          </a:bodyPr>
          <a:lstStyle/>
          <a:p>
            <a:r>
              <a:rPr lang="en-US" dirty="0">
                <a:solidFill>
                  <a:srgbClr val="0000B6"/>
                </a:solidFill>
                <a:latin typeface="Comic Sans MS" panose="030F0702030302020204" pitchFamily="66" charset="0"/>
              </a:rPr>
              <a:t>Draw load line. Intersection of load line and diode characteristic is the </a:t>
            </a:r>
            <a:r>
              <a:rPr lang="en-US" i="1" dirty="0" err="1">
                <a:solidFill>
                  <a:srgbClr val="0000B6"/>
                </a:solidFill>
                <a:latin typeface="Comic Sans MS" panose="030F0702030302020204" pitchFamily="66" charset="0"/>
              </a:rPr>
              <a:t>i</a:t>
            </a:r>
            <a:r>
              <a:rPr lang="en-US" dirty="0">
                <a:solidFill>
                  <a:srgbClr val="0000B6"/>
                </a:solidFill>
                <a:latin typeface="Comic Sans MS" panose="030F0702030302020204" pitchFamily="66" charset="0"/>
              </a:rPr>
              <a:t> and </a:t>
            </a:r>
            <a:r>
              <a:rPr lang="en-US" i="1" dirty="0">
                <a:solidFill>
                  <a:srgbClr val="0000B6"/>
                </a:solidFill>
                <a:latin typeface="Comic Sans MS" panose="030F0702030302020204" pitchFamily="66" charset="0"/>
              </a:rPr>
              <a:t>v</a:t>
            </a:r>
            <a:r>
              <a:rPr lang="en-US" dirty="0">
                <a:solidFill>
                  <a:srgbClr val="0000B6"/>
                </a:solidFill>
                <a:latin typeface="Comic Sans MS" panose="030F0702030302020204" pitchFamily="66" charset="0"/>
              </a:rPr>
              <a:t> across LED diode: </a:t>
            </a:r>
            <a:r>
              <a:rPr lang="en-US" i="1" dirty="0">
                <a:solidFill>
                  <a:srgbClr val="0000B6"/>
                </a:solidFill>
                <a:latin typeface="Comic Sans MS" panose="030F0702030302020204" pitchFamily="66" charset="0"/>
              </a:rPr>
              <a:t>v</a:t>
            </a:r>
            <a:r>
              <a:rPr lang="en-US" dirty="0">
                <a:solidFill>
                  <a:srgbClr val="0000B6"/>
                </a:solidFill>
                <a:latin typeface="Comic Sans MS" panose="030F0702030302020204" pitchFamily="66" charset="0"/>
              </a:rPr>
              <a:t> ≈ 1.02 V and </a:t>
            </a:r>
            <a:r>
              <a:rPr lang="en-US" i="1" dirty="0" err="1">
                <a:solidFill>
                  <a:srgbClr val="0000B6"/>
                </a:solidFill>
                <a:latin typeface="Comic Sans MS" panose="030F0702030302020204" pitchFamily="66" charset="0"/>
              </a:rPr>
              <a:t>i</a:t>
            </a:r>
            <a:r>
              <a:rPr lang="en-US" dirty="0">
                <a:solidFill>
                  <a:srgbClr val="0000B6"/>
                </a:solidFill>
                <a:latin typeface="Comic Sans MS" panose="030F0702030302020204" pitchFamily="66" charset="0"/>
              </a:rPr>
              <a:t> ≈ 7.5 mA.</a:t>
            </a:r>
          </a:p>
        </p:txBody>
      </p:sp>
      <p:pic>
        <p:nvPicPr>
          <p:cNvPr id="3" name="Picture 2"/>
          <p:cNvPicPr>
            <a:picLocks noChangeAspect="1"/>
          </p:cNvPicPr>
          <p:nvPr/>
        </p:nvPicPr>
        <p:blipFill>
          <a:blip r:embed="rId4"/>
          <a:stretch>
            <a:fillRect/>
          </a:stretch>
        </p:blipFill>
        <p:spPr>
          <a:xfrm>
            <a:off x="499510" y="3221652"/>
            <a:ext cx="2815834" cy="3310296"/>
          </a:xfrm>
          <a:prstGeom prst="rect">
            <a:avLst/>
          </a:prstGeom>
        </p:spPr>
      </p:pic>
    </p:spTree>
    <p:extLst>
      <p:ext uri="{BB962C8B-B14F-4D97-AF65-F5344CB8AC3E}">
        <p14:creationId xmlns:p14="http://schemas.microsoft.com/office/powerpoint/2010/main" val="15098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288000" y="288000"/>
            <a:ext cx="8686800" cy="440236"/>
          </a:xfrm>
        </p:spPr>
        <p:txBody>
          <a:bodyPr>
            <a:no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rPr>
              <a:t>Example Load-Line Analysis</a:t>
            </a:r>
          </a:p>
          <a:p>
            <a:pPr>
              <a:buFont typeface="Wingdings" panose="05000000000000000000" pitchFamily="2" charset="2"/>
              <a:buNone/>
            </a:pPr>
            <a:endParaRPr lang="en-US" altLang="zh-TW" sz="2800" i="1" dirty="0">
              <a:effectLst>
                <a:outerShdw blurRad="38100" dist="38100" dir="2700000" algn="tl">
                  <a:srgbClr val="000000">
                    <a:alpha val="43137"/>
                  </a:srgbClr>
                </a:outerShdw>
              </a:effectLst>
            </a:endParaRPr>
          </a:p>
        </p:txBody>
      </p:sp>
      <p:sp>
        <p:nvSpPr>
          <p:cNvPr id="116744" name="Rectangle 8"/>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16743" name="Object 7"/>
          <p:cNvGraphicFramePr>
            <a:graphicFrameLocks noChangeAspect="1"/>
          </p:cNvGraphicFramePr>
          <p:nvPr/>
        </p:nvGraphicFramePr>
        <p:xfrm>
          <a:off x="304800" y="838200"/>
          <a:ext cx="4419600" cy="2146300"/>
        </p:xfrm>
        <a:graphic>
          <a:graphicData uri="http://schemas.openxmlformats.org/presentationml/2006/ole">
            <mc:AlternateContent xmlns:mc="http://schemas.openxmlformats.org/markup-compatibility/2006">
              <mc:Choice xmlns:v="urn:schemas-microsoft-com:vml" Requires="v">
                <p:oleObj spid="_x0000_s11820" name="方程式" r:id="rId4" imgW="2286000" imgH="1117440" progId="Equation.3">
                  <p:embed/>
                </p:oleObj>
              </mc:Choice>
              <mc:Fallback>
                <p:oleObj name="方程式" r:id="rId4" imgW="228600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838200"/>
                        <a:ext cx="4419600" cy="2146300"/>
                      </a:xfrm>
                      <a:prstGeom prst="rect">
                        <a:avLst/>
                      </a:prstGeom>
                      <a:noFill/>
                      <a:ln w="38100" cmpd="dbl">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6" name="Rectangle 10"/>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16745" name="Object 9"/>
          <p:cNvGraphicFramePr>
            <a:graphicFrameLocks noChangeAspect="1"/>
          </p:cNvGraphicFramePr>
          <p:nvPr>
            <p:extLst>
              <p:ext uri="{D42A27DB-BD31-4B8C-83A1-F6EECF244321}">
                <p14:modId xmlns:p14="http://schemas.microsoft.com/office/powerpoint/2010/main" val="1485619871"/>
              </p:ext>
            </p:extLst>
          </p:nvPr>
        </p:nvGraphicFramePr>
        <p:xfrm>
          <a:off x="419100" y="3536451"/>
          <a:ext cx="3657600" cy="2195513"/>
        </p:xfrm>
        <a:graphic>
          <a:graphicData uri="http://schemas.openxmlformats.org/presentationml/2006/ole">
            <mc:AlternateContent xmlns:mc="http://schemas.openxmlformats.org/markup-compatibility/2006">
              <mc:Choice xmlns:v="urn:schemas-microsoft-com:vml" Requires="v">
                <p:oleObj spid="_x0000_s11821" name="方程式" r:id="rId6" imgW="1917360" imgH="1155600" progId="Equation.3">
                  <p:embed/>
                </p:oleObj>
              </mc:Choice>
              <mc:Fallback>
                <p:oleObj name="方程式" r:id="rId6" imgW="1917360" imgH="1155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 y="3536451"/>
                        <a:ext cx="3657600" cy="219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8" name="Rectangle 12"/>
          <p:cNvSpPr>
            <a:spLocks noChangeArrowheads="1"/>
          </p:cNvSpPr>
          <p:nvPr/>
        </p:nvSpPr>
        <p:spPr bwMode="auto">
          <a:xfrm>
            <a:off x="685800" y="5257800"/>
            <a:ext cx="3276600" cy="4572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nvGrpSpPr>
          <p:cNvPr id="12" name="Group 11"/>
          <p:cNvGrpSpPr/>
          <p:nvPr/>
        </p:nvGrpSpPr>
        <p:grpSpPr>
          <a:xfrm>
            <a:off x="5292080" y="795929"/>
            <a:ext cx="3308350" cy="2089150"/>
            <a:chOff x="5835650" y="533400"/>
            <a:chExt cx="3308350" cy="2089150"/>
          </a:xfrm>
        </p:grpSpPr>
        <p:pic>
          <p:nvPicPr>
            <p:cNvPr id="13" name="Picture 4" descr="10f0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5650" y="533400"/>
              <a:ext cx="3308350" cy="20891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5835650" y="2362200"/>
              <a:ext cx="3128838" cy="260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076700" y="3068960"/>
            <a:ext cx="4876800" cy="3675062"/>
            <a:chOff x="4267200" y="3140968"/>
            <a:chExt cx="4876800" cy="3675062"/>
          </a:xfrm>
        </p:grpSpPr>
        <p:pic>
          <p:nvPicPr>
            <p:cNvPr id="17" name="Picture 5" descr="10f000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67200" y="3140968"/>
              <a:ext cx="4876800" cy="367506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6"/>
            <p:cNvSpPr>
              <a:spLocks noChangeArrowheads="1"/>
            </p:cNvSpPr>
            <p:nvPr/>
          </p:nvSpPr>
          <p:spPr bwMode="auto">
            <a:xfrm>
              <a:off x="6705600" y="5181600"/>
              <a:ext cx="914400" cy="3048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19" name="Oval 18"/>
            <p:cNvSpPr>
              <a:spLocks noChangeArrowheads="1"/>
            </p:cNvSpPr>
            <p:nvPr/>
          </p:nvSpPr>
          <p:spPr bwMode="auto">
            <a:xfrm>
              <a:off x="6096000" y="4648200"/>
              <a:ext cx="1219200" cy="4572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0" name="Rectangle 19"/>
            <p:cNvSpPr/>
            <p:nvPr/>
          </p:nvSpPr>
          <p:spPr>
            <a:xfrm>
              <a:off x="4644008" y="6525344"/>
              <a:ext cx="3960440" cy="29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p:cNvCxnSpPr/>
          <p:nvPr/>
        </p:nvCxnSpPr>
        <p:spPr>
          <a:xfrm>
            <a:off x="5634000" y="5033392"/>
            <a:ext cx="0" cy="113191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4154400" y="5033392"/>
            <a:ext cx="1476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590061" y="5004000"/>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21790" y="6161733"/>
            <a:ext cx="224420" cy="215444"/>
          </a:xfrm>
          <a:prstGeom prst="rect">
            <a:avLst/>
          </a:prstGeom>
          <a:noFill/>
        </p:spPr>
        <p:txBody>
          <a:bodyPr wrap="none" lIns="0" tIns="0" rIns="0" bIns="0" rtlCol="0">
            <a:spAutoFit/>
          </a:bodyPr>
          <a:lstStyle/>
          <a:p>
            <a:r>
              <a:rPr lang="tr-TR" sz="1400" b="1" dirty="0">
                <a:latin typeface="Times New Roman" panose="02020603050405020304" pitchFamily="18" charset="0"/>
                <a:cs typeface="Times New Roman" panose="02020603050405020304" pitchFamily="18" charset="0"/>
              </a:rPr>
              <a:t>0.7</a:t>
            </a:r>
            <a:endParaRPr lang="en-US" sz="140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635896" y="4906491"/>
            <a:ext cx="503343" cy="215444"/>
          </a:xfrm>
          <a:prstGeom prst="rect">
            <a:avLst/>
          </a:prstGeom>
          <a:noFill/>
        </p:spPr>
        <p:txBody>
          <a:bodyPr wrap="none" lIns="0" tIns="0" rIns="0" bIns="0" rtlCol="0">
            <a:spAutoFit/>
          </a:bodyPr>
          <a:lstStyle/>
          <a:p>
            <a:r>
              <a:rPr lang="tr-TR" sz="1400" b="1" dirty="0">
                <a:latin typeface="Times New Roman" panose="02020603050405020304" pitchFamily="18" charset="0"/>
                <a:cs typeface="Times New Roman" panose="02020603050405020304" pitchFamily="18" charset="0"/>
              </a:rPr>
              <a:t>1.3mA</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665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45"/>
                                        </p:tgtEl>
                                        <p:attrNameLst>
                                          <p:attrName>style.visibility</p:attrName>
                                        </p:attrNameLst>
                                      </p:cBhvr>
                                      <p:to>
                                        <p:strVal val="visible"/>
                                      </p:to>
                                    </p:set>
                                    <p:anim calcmode="lin" valueType="num">
                                      <p:cBhvr additive="base">
                                        <p:cTn id="7" dur="500" fill="hold"/>
                                        <p:tgtEl>
                                          <p:spTgt spid="116745"/>
                                        </p:tgtEl>
                                        <p:attrNameLst>
                                          <p:attrName>ppt_x</p:attrName>
                                        </p:attrNameLst>
                                      </p:cBhvr>
                                      <p:tavLst>
                                        <p:tav tm="0">
                                          <p:val>
                                            <p:strVal val="#ppt_x"/>
                                          </p:val>
                                        </p:tav>
                                        <p:tav tm="100000">
                                          <p:val>
                                            <p:strVal val="#ppt_x"/>
                                          </p:val>
                                        </p:tav>
                                      </p:tavLst>
                                    </p:anim>
                                    <p:anim calcmode="lin" valueType="num">
                                      <p:cBhvr additive="base">
                                        <p:cTn id="8" dur="500" fill="hold"/>
                                        <p:tgtEl>
                                          <p:spTgt spid="1167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116748"/>
                                        </p:tgtEl>
                                        <p:attrNameLst>
                                          <p:attrName>style.visibility</p:attrName>
                                        </p:attrNameLst>
                                      </p:cBhvr>
                                      <p:to>
                                        <p:strVal val="visible"/>
                                      </p:to>
                                    </p:set>
                                    <p:animEffect transition="in" filter="wheel(4)">
                                      <p:cBhvr>
                                        <p:cTn id="13" dur="2000"/>
                                        <p:tgtEl>
                                          <p:spTgt spid="116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288000" y="288000"/>
            <a:ext cx="7772400" cy="2903984"/>
          </a:xfrm>
        </p:spPr>
        <p:txBody>
          <a:bodyPr>
            <a:normAutofit/>
          </a:bodyPr>
          <a:lstStyle/>
          <a:p>
            <a:pPr>
              <a:spcAft>
                <a:spcPts val="600"/>
              </a:spcAft>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The Zener Diode</a:t>
            </a:r>
          </a:p>
          <a:p>
            <a:pPr>
              <a:buFont typeface="Wingdings" panose="05000000000000000000" pitchFamily="2" charset="2"/>
              <a:buNone/>
            </a:pPr>
            <a:r>
              <a:rPr lang="en-US" altLang="zh-TW" sz="2000" dirty="0">
                <a:latin typeface="Comic Sans MS" panose="030F0702030302020204" pitchFamily="66" charset="0"/>
              </a:rPr>
              <a:t>* </a:t>
            </a:r>
            <a:r>
              <a:rPr lang="en-US" altLang="zh-TW" sz="2000" i="1" dirty="0">
                <a:solidFill>
                  <a:srgbClr val="0000CC"/>
                </a:solidFill>
                <a:latin typeface="Comic Sans MS" panose="030F0702030302020204" pitchFamily="66" charset="0"/>
              </a:rPr>
              <a:t>Zener diode</a:t>
            </a:r>
            <a:r>
              <a:rPr lang="en-US" altLang="zh-TW" sz="2000" dirty="0">
                <a:latin typeface="Comic Sans MS" panose="030F0702030302020204" pitchFamily="66" charset="0"/>
              </a:rPr>
              <a:t> is designed for operation in the reverse-breakdown region.</a:t>
            </a:r>
          </a:p>
          <a:p>
            <a:pPr>
              <a:buFont typeface="Wingdings" panose="05000000000000000000" pitchFamily="2" charset="2"/>
              <a:buNone/>
            </a:pPr>
            <a:r>
              <a:rPr lang="en-US" altLang="zh-TW" sz="2000" dirty="0">
                <a:latin typeface="Comic Sans MS" panose="030F0702030302020204" pitchFamily="66" charset="0"/>
              </a:rPr>
              <a:t>* The </a:t>
            </a:r>
            <a:r>
              <a:rPr lang="en-US" altLang="zh-TW" sz="2000" i="1" dirty="0">
                <a:solidFill>
                  <a:srgbClr val="0000CC"/>
                </a:solidFill>
                <a:latin typeface="Comic Sans MS" panose="030F0702030302020204" pitchFamily="66" charset="0"/>
              </a:rPr>
              <a:t>breakdown voltage</a:t>
            </a:r>
            <a:r>
              <a:rPr lang="en-US" altLang="zh-TW" sz="2000" dirty="0">
                <a:latin typeface="Comic Sans MS" panose="030F0702030302020204" pitchFamily="66" charset="0"/>
              </a:rPr>
              <a:t> is controlled by the doping level </a:t>
            </a:r>
            <a:r>
              <a:rPr lang="en-US" altLang="zh-TW" sz="2000" i="1" dirty="0">
                <a:latin typeface="Comic Sans MS" panose="030F0702030302020204" pitchFamily="66" charset="0"/>
              </a:rPr>
              <a:t>(-1.8 V to -200 V</a:t>
            </a:r>
            <a:r>
              <a:rPr lang="en-US" altLang="zh-TW" sz="2000" dirty="0">
                <a:latin typeface="Comic Sans MS" panose="030F0702030302020204" pitchFamily="66" charset="0"/>
              </a:rPr>
              <a:t>).</a:t>
            </a:r>
          </a:p>
          <a:p>
            <a:pPr>
              <a:buFont typeface="Wingdings" panose="05000000000000000000" pitchFamily="2" charset="2"/>
              <a:buNone/>
            </a:pPr>
            <a:r>
              <a:rPr lang="en-US" altLang="zh-TW" sz="2000" dirty="0">
                <a:latin typeface="Comic Sans MS" panose="030F0702030302020204" pitchFamily="66" charset="0"/>
              </a:rPr>
              <a:t>* The major application of Zener diode is to provide an output </a:t>
            </a:r>
            <a:r>
              <a:rPr lang="en-GB" altLang="zh-TW" sz="2000" dirty="0">
                <a:latin typeface="Comic Sans MS" panose="030F0702030302020204" pitchFamily="66" charset="0"/>
              </a:rPr>
              <a:t>voltage</a:t>
            </a:r>
            <a:r>
              <a:rPr lang="en-US" altLang="zh-TW" sz="2000" dirty="0">
                <a:latin typeface="Comic Sans MS" panose="030F0702030302020204" pitchFamily="66" charset="0"/>
              </a:rPr>
              <a:t> that is stable despite changes in input voltage</a:t>
            </a:r>
            <a:r>
              <a:rPr lang="tr-TR" altLang="zh-TW" sz="2000" dirty="0">
                <a:latin typeface="Comic Sans MS" panose="030F0702030302020204" pitchFamily="66" charset="0"/>
              </a:rPr>
              <a:t>.</a:t>
            </a:r>
            <a:endParaRPr lang="en-US" altLang="zh-TW" sz="2000" dirty="0">
              <a:latin typeface="Comic Sans MS" panose="030F0702030302020204" pitchFamily="66" charset="0"/>
            </a:endParaRPr>
          </a:p>
        </p:txBody>
      </p:sp>
      <p:grpSp>
        <p:nvGrpSpPr>
          <p:cNvPr id="4" name="Group 3"/>
          <p:cNvGrpSpPr/>
          <p:nvPr/>
        </p:nvGrpSpPr>
        <p:grpSpPr>
          <a:xfrm>
            <a:off x="1331640" y="3212976"/>
            <a:ext cx="5401072" cy="2895600"/>
            <a:chOff x="381000" y="3581400"/>
            <a:chExt cx="5401072" cy="2895600"/>
          </a:xfrm>
        </p:grpSpPr>
        <p:grpSp>
          <p:nvGrpSpPr>
            <p:cNvPr id="3" name="Group 2"/>
            <p:cNvGrpSpPr/>
            <p:nvPr/>
          </p:nvGrpSpPr>
          <p:grpSpPr>
            <a:xfrm>
              <a:off x="3419872" y="4077072"/>
              <a:ext cx="2362200" cy="2067272"/>
              <a:chOff x="4953000" y="3810000"/>
              <a:chExt cx="2362200" cy="2067272"/>
            </a:xfrm>
          </p:grpSpPr>
          <p:pic>
            <p:nvPicPr>
              <p:cNvPr id="117765" name="Picture 5"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810000"/>
                <a:ext cx="2362200" cy="2008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76056" y="5229200"/>
                <a:ext cx="1008112"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7764" name="Picture 4" descr="10f0001"/>
            <p:cNvPicPr>
              <a:picLocks noChangeAspect="1" noChangeArrowheads="1"/>
            </p:cNvPicPr>
            <p:nvPr/>
          </p:nvPicPr>
          <p:blipFill>
            <a:blip r:embed="rId4">
              <a:extLst>
                <a:ext uri="{28A0092B-C50C-407E-A947-70E740481C1C}">
                  <a14:useLocalDpi xmlns:a14="http://schemas.microsoft.com/office/drawing/2010/main" val="0"/>
                </a:ext>
              </a:extLst>
            </a:blip>
            <a:srcRect l="46964" b="46964"/>
            <a:stretch>
              <a:fillRect/>
            </a:stretch>
          </p:blipFill>
          <p:spPr bwMode="auto">
            <a:xfrm>
              <a:off x="381000" y="3581400"/>
              <a:ext cx="3951288" cy="2662238"/>
            </a:xfrm>
            <a:prstGeom prst="rect">
              <a:avLst/>
            </a:prstGeom>
            <a:noFill/>
            <a:extLst>
              <a:ext uri="{909E8E84-426E-40DD-AFC4-6F175D3DCCD1}">
                <a14:hiddenFill xmlns:a14="http://schemas.microsoft.com/office/drawing/2010/main">
                  <a:solidFill>
                    <a:srgbClr val="FFFFFF"/>
                  </a:solidFill>
                </a14:hiddenFill>
              </a:ext>
            </a:extLst>
          </p:spPr>
        </p:pic>
        <p:sp>
          <p:nvSpPr>
            <p:cNvPr id="117766" name="Oval 6"/>
            <p:cNvSpPr>
              <a:spLocks noChangeArrowheads="1"/>
            </p:cNvSpPr>
            <p:nvPr/>
          </p:nvSpPr>
          <p:spPr bwMode="auto">
            <a:xfrm>
              <a:off x="990600" y="4800600"/>
              <a:ext cx="533400" cy="1676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spTree>
    <p:extLst>
      <p:ext uri="{BB962C8B-B14F-4D97-AF65-F5344CB8AC3E}">
        <p14:creationId xmlns:p14="http://schemas.microsoft.com/office/powerpoint/2010/main" val="4079689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a:xfrm>
            <a:off x="288000" y="288000"/>
            <a:ext cx="7924800" cy="1463824"/>
          </a:xfrm>
        </p:spPr>
        <p:txBody>
          <a:bodyPr>
            <a:normAutofit lnSpcReduction="10000"/>
          </a:bodyPr>
          <a:lstStyle/>
          <a:p>
            <a:pPr>
              <a:spcAft>
                <a:spcPts val="600"/>
              </a:spcAft>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Zener-Diode Voltage-Regulator Circuits</a:t>
            </a:r>
          </a:p>
          <a:p>
            <a:pPr>
              <a:buFont typeface="Wingdings" panose="05000000000000000000" pitchFamily="2" charset="2"/>
              <a:buNone/>
            </a:pPr>
            <a:r>
              <a:rPr lang="en-US" altLang="zh-TW" sz="2000" dirty="0">
                <a:latin typeface="Comic Sans MS" panose="030F0702030302020204" pitchFamily="66" charset="0"/>
              </a:rPr>
              <a:t>Sometimes, a circuit that produces constant output voltage while operating from a variable supply voltage is needed.  Such circuits are called </a:t>
            </a:r>
            <a:r>
              <a:rPr lang="en-US" altLang="zh-TW" sz="2000" i="1" dirty="0">
                <a:solidFill>
                  <a:srgbClr val="0000CC"/>
                </a:solidFill>
                <a:latin typeface="Comic Sans MS" panose="030F0702030302020204" pitchFamily="66" charset="0"/>
              </a:rPr>
              <a:t>voltage regulator</a:t>
            </a:r>
            <a:r>
              <a:rPr lang="en-US" altLang="zh-TW" sz="2000" dirty="0">
                <a:latin typeface="Comic Sans MS" panose="030F0702030302020204" pitchFamily="66" charset="0"/>
              </a:rPr>
              <a:t>.</a:t>
            </a:r>
          </a:p>
        </p:txBody>
      </p:sp>
      <p:pic>
        <p:nvPicPr>
          <p:cNvPr id="119816" name="Picture 8" descr="10f0001"/>
          <p:cNvPicPr>
            <a:picLocks noChangeAspect="1" noChangeArrowheads="1"/>
          </p:cNvPicPr>
          <p:nvPr/>
        </p:nvPicPr>
        <p:blipFill>
          <a:blip r:embed="rId3">
            <a:extLst>
              <a:ext uri="{28A0092B-C50C-407E-A947-70E740481C1C}">
                <a14:useLocalDpi xmlns:a14="http://schemas.microsoft.com/office/drawing/2010/main" val="0"/>
              </a:ext>
            </a:extLst>
          </a:blip>
          <a:srcRect l="46964" r="15193" b="46964"/>
          <a:stretch>
            <a:fillRect/>
          </a:stretch>
        </p:blipFill>
        <p:spPr bwMode="auto">
          <a:xfrm>
            <a:off x="5180484" y="3539042"/>
            <a:ext cx="2819400" cy="266223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07504" y="4077072"/>
            <a:ext cx="4919464" cy="2237514"/>
            <a:chOff x="-108520" y="4077072"/>
            <a:chExt cx="6264696" cy="2849364"/>
          </a:xfrm>
        </p:grpSpPr>
        <p:grpSp>
          <p:nvGrpSpPr>
            <p:cNvPr id="3" name="Group 2"/>
            <p:cNvGrpSpPr/>
            <p:nvPr/>
          </p:nvGrpSpPr>
          <p:grpSpPr>
            <a:xfrm>
              <a:off x="-108520" y="4156248"/>
              <a:ext cx="6153472" cy="2770188"/>
              <a:chOff x="323528" y="3505200"/>
              <a:chExt cx="6153472" cy="2770188"/>
            </a:xfrm>
          </p:grpSpPr>
          <p:pic>
            <p:nvPicPr>
              <p:cNvPr id="119815" name="Picture 7" descr="10f000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505200"/>
                <a:ext cx="5978525" cy="2770188"/>
              </a:xfrm>
              <a:prstGeom prst="rect">
                <a:avLst/>
              </a:prstGeom>
              <a:noFill/>
              <a:extLst>
                <a:ext uri="{909E8E84-426E-40DD-AFC4-6F175D3DCCD1}">
                  <a14:hiddenFill xmlns:a14="http://schemas.microsoft.com/office/drawing/2010/main">
                    <a:solidFill>
                      <a:srgbClr val="FFFFFF"/>
                    </a:solidFill>
                  </a14:hiddenFill>
                </a:ext>
              </a:extLst>
            </p:spPr>
          </p:pic>
          <p:sp>
            <p:nvSpPr>
              <p:cNvPr id="119817" name="Line 9"/>
              <p:cNvSpPr>
                <a:spLocks noChangeShapeType="1"/>
              </p:cNvSpPr>
              <p:nvPr/>
            </p:nvSpPr>
            <p:spPr bwMode="auto">
              <a:xfrm flipH="1">
                <a:off x="6477000" y="3581400"/>
                <a:ext cx="0" cy="609600"/>
              </a:xfrm>
              <a:prstGeom prst="line">
                <a:avLst/>
              </a:prstGeom>
              <a:noFill/>
              <a:ln w="57150" cmpd="thinThick">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2" name="Rectangle 1"/>
              <p:cNvSpPr/>
              <p:nvPr/>
            </p:nvSpPr>
            <p:spPr>
              <a:xfrm>
                <a:off x="323528" y="5733256"/>
                <a:ext cx="100811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5868144" y="4077072"/>
              <a:ext cx="28803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ounded Rectangular Callout 5"/>
          <p:cNvSpPr/>
          <p:nvPr/>
        </p:nvSpPr>
        <p:spPr>
          <a:xfrm>
            <a:off x="228786" y="2253681"/>
            <a:ext cx="3407110" cy="919401"/>
          </a:xfrm>
          <a:prstGeom prst="wedgeRoundRectCallout">
            <a:avLst>
              <a:gd name="adj1" fmla="val 6730"/>
              <a:gd name="adj2" fmla="val 149412"/>
              <a:gd name="adj3" fmla="val 16667"/>
            </a:avLst>
          </a:prstGeom>
          <a:solidFill>
            <a:schemeClr val="bg2"/>
          </a:solidFill>
          <a:ln>
            <a:solidFill>
              <a:schemeClr val="tx1"/>
            </a:solidFill>
          </a:ln>
        </p:spPr>
        <p:txBody>
          <a:bodyPr wrap="square">
            <a:spAutoFit/>
          </a:bodyPr>
          <a:lstStyle/>
          <a:p>
            <a:r>
              <a:rPr lang="en-US" sz="1600" dirty="0">
                <a:latin typeface="Comic Sans MS" panose="030F0702030302020204" pitchFamily="66" charset="0"/>
              </a:rPr>
              <a:t>The resistor limits the diode current to a safe value so that Zener diode does not overheat.</a:t>
            </a:r>
          </a:p>
        </p:txBody>
      </p:sp>
      <p:sp>
        <p:nvSpPr>
          <p:cNvPr id="7" name="Rounded Rectangular Callout 6"/>
          <p:cNvSpPr/>
          <p:nvPr/>
        </p:nvSpPr>
        <p:spPr>
          <a:xfrm>
            <a:off x="4304184" y="2713381"/>
            <a:ext cx="4572000" cy="646986"/>
          </a:xfrm>
          <a:prstGeom prst="wedgeRoundRectCallout">
            <a:avLst>
              <a:gd name="adj1" fmla="val -11824"/>
              <a:gd name="adj2" fmla="val 261129"/>
              <a:gd name="adj3" fmla="val 16667"/>
            </a:avLst>
          </a:prstGeom>
          <a:solidFill>
            <a:schemeClr val="bg2"/>
          </a:solidFill>
          <a:ln>
            <a:solidFill>
              <a:schemeClr val="tx1"/>
            </a:solidFill>
          </a:ln>
        </p:spPr>
        <p:txBody>
          <a:bodyPr wrap="square">
            <a:spAutoFit/>
          </a:bodyPr>
          <a:lstStyle/>
          <a:p>
            <a:r>
              <a:rPr lang="en-US" sz="1600" dirty="0">
                <a:solidFill>
                  <a:schemeClr val="tx1"/>
                </a:solidFill>
                <a:latin typeface="Comic Sans MS" panose="030F0702030302020204" pitchFamily="66" charset="0"/>
              </a:rPr>
              <a:t>The Zener diode has a breakdown voltage equal to the desired output voltage.</a:t>
            </a:r>
          </a:p>
        </p:txBody>
      </p:sp>
    </p:spTree>
    <p:extLst>
      <p:ext uri="{BB962C8B-B14F-4D97-AF65-F5344CB8AC3E}">
        <p14:creationId xmlns:p14="http://schemas.microsoft.com/office/powerpoint/2010/main" val="78121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40" name="Picture 8" descr="10f0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124200"/>
            <a:ext cx="5715000" cy="3448050"/>
          </a:xfrm>
          <a:prstGeom prst="rect">
            <a:avLst/>
          </a:prstGeom>
          <a:noFill/>
          <a:extLst>
            <a:ext uri="{909E8E84-426E-40DD-AFC4-6F175D3DCCD1}">
              <a14:hiddenFill xmlns:a14="http://schemas.microsoft.com/office/drawing/2010/main">
                <a:solidFill>
                  <a:srgbClr val="FFFFFF"/>
                </a:solidFill>
              </a14:hiddenFill>
            </a:ext>
          </a:extLst>
        </p:spPr>
      </p:pic>
      <p:pic>
        <p:nvPicPr>
          <p:cNvPr id="120839" name="Picture 7" descr="10f0007"/>
          <p:cNvPicPr>
            <a:picLocks noChangeAspect="1" noChangeArrowheads="1"/>
          </p:cNvPicPr>
          <p:nvPr/>
        </p:nvPicPr>
        <p:blipFill>
          <a:blip r:embed="rId5">
            <a:extLst>
              <a:ext uri="{28A0092B-C50C-407E-A947-70E740481C1C}">
                <a14:useLocalDpi xmlns:a14="http://schemas.microsoft.com/office/drawing/2010/main" val="0"/>
              </a:ext>
            </a:extLst>
          </a:blip>
          <a:srcRect l="25810" r="28307" b="22522"/>
          <a:stretch>
            <a:fillRect/>
          </a:stretch>
        </p:blipFill>
        <p:spPr bwMode="auto">
          <a:xfrm>
            <a:off x="6127068" y="838433"/>
            <a:ext cx="2743200" cy="2146300"/>
          </a:xfrm>
          <a:prstGeom prst="rect">
            <a:avLst/>
          </a:prstGeom>
          <a:noFill/>
          <a:extLst>
            <a:ext uri="{909E8E84-426E-40DD-AFC4-6F175D3DCCD1}">
              <a14:hiddenFill xmlns:a14="http://schemas.microsoft.com/office/drawing/2010/main">
                <a:solidFill>
                  <a:srgbClr val="FFFFFF"/>
                </a:solidFill>
              </a14:hiddenFill>
            </a:ext>
          </a:extLst>
        </p:spPr>
      </p:pic>
      <p:sp>
        <p:nvSpPr>
          <p:cNvPr id="120835" name="Rectangle 3"/>
          <p:cNvSpPr>
            <a:spLocks noGrp="1" noChangeArrowheads="1"/>
          </p:cNvSpPr>
          <p:nvPr>
            <p:ph idx="1"/>
          </p:nvPr>
        </p:nvSpPr>
        <p:spPr>
          <a:xfrm>
            <a:off x="228600" y="381000"/>
            <a:ext cx="8807896" cy="6248400"/>
          </a:xfrm>
        </p:spPr>
        <p:txBody>
          <a:bodyPr>
            <a:normAutofit/>
          </a:bodyPr>
          <a:lstStyle/>
          <a:p>
            <a:pPr>
              <a:spcAft>
                <a:spcPts val="600"/>
              </a:spcAft>
              <a:buFont typeface="Wingdings" panose="05000000000000000000" pitchFamily="2" charset="2"/>
              <a:buNone/>
            </a:pPr>
            <a:r>
              <a:rPr lang="en-US" altLang="zh-TW" sz="2800" dirty="0" err="1">
                <a:effectLst>
                  <a:outerShdw blurRad="38100" dist="38100" dir="2700000" algn="tl">
                    <a:srgbClr val="000000">
                      <a:alpha val="43137"/>
                    </a:srgbClr>
                  </a:outerShdw>
                </a:effectLst>
              </a:rPr>
              <a:t>Zener</a:t>
            </a:r>
            <a:r>
              <a:rPr lang="en-US" altLang="zh-TW" sz="2800" dirty="0">
                <a:effectLst>
                  <a:outerShdw blurRad="38100" dist="38100" dir="2700000" algn="tl">
                    <a:srgbClr val="000000">
                      <a:alpha val="43137"/>
                    </a:srgbClr>
                  </a:outerShdw>
                </a:effectLst>
              </a:rPr>
              <a:t>-Diode Voltage-Regulator Circuits</a:t>
            </a:r>
            <a:r>
              <a:rPr lang="tr-TR" altLang="zh-TW" sz="2800" dirty="0">
                <a:effectLst>
                  <a:outerShdw blurRad="38100" dist="38100" dir="2700000" algn="tl">
                    <a:srgbClr val="000000">
                      <a:alpha val="43137"/>
                    </a:srgbClr>
                  </a:outerShdw>
                </a:effectLst>
              </a:rPr>
              <a:t> (</a:t>
            </a:r>
            <a:r>
              <a:rPr lang="tr-TR" altLang="zh-TW" sz="2800" dirty="0" err="1">
                <a:effectLst>
                  <a:outerShdw blurRad="38100" dist="38100" dir="2700000" algn="tl">
                    <a:srgbClr val="000000">
                      <a:alpha val="43137"/>
                    </a:srgbClr>
                  </a:outerShdw>
                </a:effectLst>
              </a:rPr>
              <a:t>Example</a:t>
            </a:r>
            <a:r>
              <a:rPr lang="tr-TR" altLang="zh-TW" sz="2800" dirty="0">
                <a:effectLst>
                  <a:outerShdw blurRad="38100" dist="38100" dir="2700000" algn="tl">
                    <a:srgbClr val="000000">
                      <a:alpha val="43137"/>
                    </a:srgbClr>
                  </a:outerShdw>
                </a:effectLst>
              </a:rPr>
              <a:t>)</a:t>
            </a:r>
            <a:endParaRPr lang="en-US"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dirty="0"/>
          </a:p>
          <a:p>
            <a:pPr>
              <a:buFont typeface="Wingdings" panose="05000000000000000000" pitchFamily="2" charset="2"/>
              <a:buNone/>
            </a:pPr>
            <a:r>
              <a:rPr lang="en-US" altLang="zh-TW" sz="2000" dirty="0"/>
              <a:t> </a:t>
            </a:r>
            <a:endParaRPr lang="tr-TR" altLang="zh-TW" sz="2000" dirty="0"/>
          </a:p>
          <a:p>
            <a:pPr>
              <a:buFont typeface="Wingdings" panose="05000000000000000000" pitchFamily="2" charset="2"/>
              <a:buNone/>
            </a:pPr>
            <a:r>
              <a:rPr lang="en-US" altLang="zh-TW" sz="2000" i="1" dirty="0">
                <a:solidFill>
                  <a:srgbClr val="0000CC"/>
                </a:solidFill>
              </a:rPr>
              <a:t>Actual Zener diode</a:t>
            </a:r>
          </a:p>
          <a:p>
            <a:pPr>
              <a:buFont typeface="Wingdings" panose="05000000000000000000" pitchFamily="2" charset="2"/>
              <a:buNone/>
            </a:pPr>
            <a:r>
              <a:rPr kumimoji="0" lang="en-US" altLang="zh-TW" sz="2000" i="1" dirty="0">
                <a:solidFill>
                  <a:srgbClr val="0000CC"/>
                </a:solidFill>
              </a:rPr>
              <a:t>pe</a:t>
            </a:r>
            <a:r>
              <a:rPr lang="en-US" altLang="zh-TW" sz="2000" i="1" dirty="0">
                <a:solidFill>
                  <a:srgbClr val="0000CC"/>
                </a:solidFill>
              </a:rPr>
              <a:t>rforms much better!</a:t>
            </a:r>
          </a:p>
        </p:txBody>
      </p:sp>
      <p:sp>
        <p:nvSpPr>
          <p:cNvPr id="13" name="Slide Number Placeholder 12"/>
          <p:cNvSpPr>
            <a:spLocks noGrp="1"/>
          </p:cNvSpPr>
          <p:nvPr>
            <p:ph type="sldNum" sz="quarter" idx="4294967295"/>
          </p:nvPr>
        </p:nvSpPr>
        <p:spPr>
          <a:xfrm>
            <a:off x="7010400" y="6248400"/>
            <a:ext cx="2133600" cy="457200"/>
          </a:xfrm>
          <a:prstGeom prst="rect">
            <a:avLst/>
          </a:prstGeom>
        </p:spPr>
        <p:txBody>
          <a:bodyPr/>
          <a:lstStyle/>
          <a:p>
            <a:fld id="{DBE715D7-D037-4CF0-A45B-C3B2211F60EF}" type="slidenum">
              <a:rPr lang="en-US" altLang="zh-TW">
                <a:solidFill>
                  <a:srgbClr val="000000"/>
                </a:solidFill>
              </a:rPr>
              <a:pPr/>
              <a:t>29</a:t>
            </a:fld>
            <a:endParaRPr lang="en-US" altLang="zh-TW">
              <a:solidFill>
                <a:srgbClr val="000000"/>
              </a:solidFill>
            </a:endParaRPr>
          </a:p>
        </p:txBody>
      </p:sp>
      <p:sp>
        <p:nvSpPr>
          <p:cNvPr id="120842" name="Rectangle 10"/>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20841" name="Object 9"/>
          <p:cNvGraphicFramePr>
            <a:graphicFrameLocks noChangeAspect="1"/>
          </p:cNvGraphicFramePr>
          <p:nvPr/>
        </p:nvGraphicFramePr>
        <p:xfrm>
          <a:off x="381000" y="1143000"/>
          <a:ext cx="5410200" cy="1312863"/>
        </p:xfrm>
        <a:graphic>
          <a:graphicData uri="http://schemas.openxmlformats.org/presentationml/2006/ole">
            <mc:AlternateContent xmlns:mc="http://schemas.openxmlformats.org/markup-compatibility/2006">
              <mc:Choice xmlns:v="urn:schemas-microsoft-com:vml" Requires="v">
                <p:oleObj spid="_x0000_s13868" name="方程式" r:id="rId6" imgW="2768400" imgH="672840" progId="Equation.3">
                  <p:embed/>
                </p:oleObj>
              </mc:Choice>
              <mc:Fallback>
                <p:oleObj name="方程式" r:id="rId6" imgW="2768400" imgH="672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143000"/>
                        <a:ext cx="5410200" cy="1312863"/>
                      </a:xfrm>
                      <a:prstGeom prst="rect">
                        <a:avLst/>
                      </a:prstGeom>
                      <a:noFill/>
                      <a:ln w="38100" cmpd="dbl">
                        <a:solidFill>
                          <a:srgbClr val="0000CC"/>
                        </a:solidFill>
                        <a:miter lim="800000"/>
                        <a:headEnd/>
                        <a:tailEnd/>
                      </a:ln>
                      <a:extLst/>
                    </p:spPr>
                  </p:pic>
                </p:oleObj>
              </mc:Fallback>
            </mc:AlternateContent>
          </a:graphicData>
        </a:graphic>
      </p:graphicFrame>
      <p:sp>
        <p:nvSpPr>
          <p:cNvPr id="120844" name="Rectangle 12"/>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20843" name="Object 11"/>
          <p:cNvGraphicFramePr>
            <a:graphicFrameLocks noChangeAspect="1"/>
          </p:cNvGraphicFramePr>
          <p:nvPr>
            <p:extLst>
              <p:ext uri="{D42A27DB-BD31-4B8C-83A1-F6EECF244321}">
                <p14:modId xmlns:p14="http://schemas.microsoft.com/office/powerpoint/2010/main" val="1087530242"/>
              </p:ext>
            </p:extLst>
          </p:nvPr>
        </p:nvGraphicFramePr>
        <p:xfrm>
          <a:off x="228600" y="2551087"/>
          <a:ext cx="3403153" cy="2739182"/>
        </p:xfrm>
        <a:graphic>
          <a:graphicData uri="http://schemas.openxmlformats.org/presentationml/2006/ole">
            <mc:AlternateContent xmlns:mc="http://schemas.openxmlformats.org/markup-compatibility/2006">
              <mc:Choice xmlns:v="urn:schemas-microsoft-com:vml" Requires="v">
                <p:oleObj spid="_x0000_s13869" name="Equation" r:id="rId8" imgW="1269720" imgH="1079280" progId="Equation.3">
                  <p:embed/>
                </p:oleObj>
              </mc:Choice>
              <mc:Fallback>
                <p:oleObj name="Equation" r:id="rId8" imgW="1269720" imgH="1079280" progId="Equation.3">
                  <p:embed/>
                  <p:pic>
                    <p:nvPicPr>
                      <p:cNvPr id="0" name=""/>
                      <p:cNvPicPr>
                        <a:picLocks noChangeAspect="1" noChangeArrowheads="1"/>
                      </p:cNvPicPr>
                      <p:nvPr/>
                    </p:nvPicPr>
                    <p:blipFill>
                      <a:blip r:embed="rId9"/>
                      <a:srcRect/>
                      <a:stretch>
                        <a:fillRect/>
                      </a:stretch>
                    </p:blipFill>
                    <p:spPr bwMode="auto">
                      <a:xfrm>
                        <a:off x="228600" y="2551087"/>
                        <a:ext cx="3403153" cy="2739182"/>
                      </a:xfrm>
                      <a:prstGeom prst="rect">
                        <a:avLst/>
                      </a:prstGeom>
                      <a:noFill/>
                      <a:extLst/>
                    </p:spPr>
                  </p:pic>
                </p:oleObj>
              </mc:Fallback>
            </mc:AlternateContent>
          </a:graphicData>
        </a:graphic>
      </p:graphicFrame>
      <p:sp>
        <p:nvSpPr>
          <p:cNvPr id="120845" name="Rectangle 13"/>
          <p:cNvSpPr>
            <a:spLocks noChangeArrowheads="1"/>
          </p:cNvSpPr>
          <p:nvPr/>
        </p:nvSpPr>
        <p:spPr bwMode="auto">
          <a:xfrm>
            <a:off x="228600" y="4495800"/>
            <a:ext cx="2471192" cy="8382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 name="Oval 1"/>
          <p:cNvSpPr/>
          <p:nvPr/>
        </p:nvSpPr>
        <p:spPr>
          <a:xfrm>
            <a:off x="5652120" y="4467600"/>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5526000" y="4960800"/>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0654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43"/>
                                        </p:tgtEl>
                                        <p:attrNameLst>
                                          <p:attrName>style.visibility</p:attrName>
                                        </p:attrNameLst>
                                      </p:cBhvr>
                                      <p:to>
                                        <p:strVal val="visible"/>
                                      </p:to>
                                    </p:set>
                                    <p:anim calcmode="lin" valueType="num">
                                      <p:cBhvr additive="base">
                                        <p:cTn id="7" dur="500" fill="hold"/>
                                        <p:tgtEl>
                                          <p:spTgt spid="120843"/>
                                        </p:tgtEl>
                                        <p:attrNameLst>
                                          <p:attrName>ppt_x</p:attrName>
                                        </p:attrNameLst>
                                      </p:cBhvr>
                                      <p:tavLst>
                                        <p:tav tm="0">
                                          <p:val>
                                            <p:strVal val="#ppt_x"/>
                                          </p:val>
                                        </p:tav>
                                        <p:tav tm="100000">
                                          <p:val>
                                            <p:strVal val="#ppt_x"/>
                                          </p:val>
                                        </p:tav>
                                      </p:tavLst>
                                    </p:anim>
                                    <p:anim calcmode="lin" valueType="num">
                                      <p:cBhvr additive="base">
                                        <p:cTn id="8" dur="500" fill="hold"/>
                                        <p:tgtEl>
                                          <p:spTgt spid="1208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120845"/>
                                        </p:tgtEl>
                                        <p:attrNameLst>
                                          <p:attrName>style.visibility</p:attrName>
                                        </p:attrNameLst>
                                      </p:cBhvr>
                                      <p:to>
                                        <p:strVal val="visible"/>
                                      </p:to>
                                    </p:set>
                                    <p:animEffect transition="in" filter="wheel(4)">
                                      <p:cBhvr>
                                        <p:cTn id="13" dur="2000"/>
                                        <p:tgtEl>
                                          <p:spTgt spid="1208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20835">
                                            <p:txEl>
                                              <p:pRg st="13" end="13"/>
                                            </p:txEl>
                                          </p:spTgt>
                                        </p:tgtEl>
                                        <p:attrNameLst>
                                          <p:attrName>style.visibility</p:attrName>
                                        </p:attrNameLst>
                                      </p:cBhvr>
                                      <p:to>
                                        <p:strVal val="visible"/>
                                      </p:to>
                                    </p:set>
                                    <p:anim calcmode="lin" valueType="num">
                                      <p:cBhvr additive="base">
                                        <p:cTn id="18" dur="500" fill="hold"/>
                                        <p:tgtEl>
                                          <p:spTgt spid="120835">
                                            <p:txEl>
                                              <p:pRg st="13" end="1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083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0835">
                                            <p:txEl>
                                              <p:pRg st="14" end="14"/>
                                            </p:txEl>
                                          </p:spTgt>
                                        </p:tgtEl>
                                        <p:attrNameLst>
                                          <p:attrName>style.visibility</p:attrName>
                                        </p:attrNameLst>
                                      </p:cBhvr>
                                      <p:to>
                                        <p:strVal val="visible"/>
                                      </p:to>
                                    </p:set>
                                    <p:anim calcmode="lin" valueType="num">
                                      <p:cBhvr additive="base">
                                        <p:cTn id="24" dur="500" fill="hold"/>
                                        <p:tgtEl>
                                          <p:spTgt spid="120835">
                                            <p:txEl>
                                              <p:pRg st="14" end="1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0835">
                                            <p:txEl>
                                              <p:pRg st="14" end="1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0835">
                                            <p:txEl>
                                              <p:pRg st="15" end="15"/>
                                            </p:txEl>
                                          </p:spTgt>
                                        </p:tgtEl>
                                        <p:attrNameLst>
                                          <p:attrName>style.visibility</p:attrName>
                                        </p:attrNameLst>
                                      </p:cBhvr>
                                      <p:to>
                                        <p:strVal val="visible"/>
                                      </p:to>
                                    </p:set>
                                    <p:anim calcmode="lin" valueType="num">
                                      <p:cBhvr additive="base">
                                        <p:cTn id="28" dur="500" fill="hold"/>
                                        <p:tgtEl>
                                          <p:spTgt spid="120835">
                                            <p:txEl>
                                              <p:pRg st="15" end="1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083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A95321-9EA8-4D63-940E-E87676E9B17A}"/>
              </a:ext>
            </a:extLst>
          </p:cNvPr>
          <p:cNvSpPr>
            <a:spLocks noGrp="1"/>
          </p:cNvSpPr>
          <p:nvPr>
            <p:ph type="title"/>
          </p:nvPr>
        </p:nvSpPr>
        <p:spPr/>
        <p:txBody>
          <a:bodyPr/>
          <a:lstStyle/>
          <a:p>
            <a:endParaRPr lang="tr-TR"/>
          </a:p>
        </p:txBody>
      </p:sp>
      <p:pic>
        <p:nvPicPr>
          <p:cNvPr id="4" name="Picture 2" descr="POSİTİVE İON ile ilgili görsel sonucu">
            <a:extLst>
              <a:ext uri="{FF2B5EF4-FFF2-40B4-BE49-F238E27FC236}">
                <a16:creationId xmlns:a16="http://schemas.microsoft.com/office/drawing/2014/main" id="{348BDBEF-90FD-451A-82F6-7BE5AF42C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377" y="1412776"/>
            <a:ext cx="5061246" cy="2692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990793"/>
      </p:ext>
    </p:extLst>
  </p:cSld>
  <p:clrMapOvr>
    <a:masterClrMapping/>
  </p:clrMapOvr>
  <p:transition>
    <p:plu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97348" y="3356992"/>
            <a:ext cx="4349304" cy="2974975"/>
            <a:chOff x="1979712" y="3694112"/>
            <a:chExt cx="4349304" cy="2974975"/>
          </a:xfrm>
        </p:grpSpPr>
        <p:pic>
          <p:nvPicPr>
            <p:cNvPr id="114692" name="Picture 4" descr="10f0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694112"/>
              <a:ext cx="4205288" cy="2974975"/>
            </a:xfrm>
            <a:prstGeom prst="rect">
              <a:avLst/>
            </a:prstGeom>
            <a:noFill/>
            <a:extLst>
              <a:ext uri="{909E8E84-426E-40DD-AFC4-6F175D3DCCD1}">
                <a14:hiddenFill xmlns:a14="http://schemas.microsoft.com/office/drawing/2010/main">
                  <a:solidFill>
                    <a:srgbClr val="FFFFFF"/>
                  </a:solidFill>
                </a14:hiddenFill>
              </a:ext>
            </a:extLst>
          </p:spPr>
        </p:pic>
        <p:sp>
          <p:nvSpPr>
            <p:cNvPr id="114694" name="Oval 6"/>
            <p:cNvSpPr>
              <a:spLocks noChangeArrowheads="1"/>
            </p:cNvSpPr>
            <p:nvPr/>
          </p:nvSpPr>
          <p:spPr bwMode="auto">
            <a:xfrm>
              <a:off x="4114800" y="4191000"/>
              <a:ext cx="990600" cy="3810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
          <p:nvSpPr>
            <p:cNvPr id="114695" name="Oval 7"/>
            <p:cNvSpPr>
              <a:spLocks noChangeArrowheads="1"/>
            </p:cNvSpPr>
            <p:nvPr/>
          </p:nvSpPr>
          <p:spPr bwMode="auto">
            <a:xfrm>
              <a:off x="2971800" y="4800600"/>
              <a:ext cx="838200" cy="3810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
          <p:nvSpPr>
            <p:cNvPr id="2" name="Rectangle 1"/>
            <p:cNvSpPr/>
            <p:nvPr/>
          </p:nvSpPr>
          <p:spPr>
            <a:xfrm>
              <a:off x="1979712" y="6309320"/>
              <a:ext cx="1224136" cy="359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691" name="Rectangle 3"/>
          <p:cNvSpPr>
            <a:spLocks noGrp="1" noChangeArrowheads="1"/>
          </p:cNvSpPr>
          <p:nvPr>
            <p:ph idx="1"/>
          </p:nvPr>
        </p:nvSpPr>
        <p:spPr>
          <a:xfrm>
            <a:off x="288000" y="288000"/>
            <a:ext cx="8686800" cy="3696072"/>
          </a:xfrm>
        </p:spPr>
        <p:txBody>
          <a:bodyPr>
            <a:norm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Ideal-Diode Model</a:t>
            </a:r>
          </a:p>
          <a:p>
            <a:pPr>
              <a:buFont typeface="Wingdings" panose="05000000000000000000" pitchFamily="2" charset="2"/>
              <a:buNone/>
            </a:pPr>
            <a:endParaRPr lang="tr-TR" altLang="zh-TW" sz="900" dirty="0">
              <a:latin typeface="Comic Sans MS" panose="030F0702030302020204" pitchFamily="66" charset="0"/>
            </a:endParaRPr>
          </a:p>
          <a:p>
            <a:pPr>
              <a:buFont typeface="Wingdings" panose="05000000000000000000" pitchFamily="2" charset="2"/>
              <a:buNone/>
            </a:pPr>
            <a:r>
              <a:rPr lang="en-US" altLang="zh-TW" sz="2000" dirty="0">
                <a:latin typeface="Comic Sans MS" panose="030F0702030302020204" pitchFamily="66" charset="0"/>
              </a:rPr>
              <a:t>* Graphical load-line analysis is too cumbersome for complex circuits,</a:t>
            </a:r>
          </a:p>
          <a:p>
            <a:pPr>
              <a:buFont typeface="Arial" panose="020B0604020202020204" pitchFamily="34" charset="0"/>
              <a:buChar char="•"/>
            </a:pPr>
            <a:endParaRPr lang="tr-TR" altLang="zh-TW" sz="900" dirty="0">
              <a:latin typeface="Comic Sans MS" panose="030F0702030302020204" pitchFamily="66" charset="0"/>
            </a:endParaRPr>
          </a:p>
          <a:p>
            <a:pPr>
              <a:lnSpc>
                <a:spcPct val="110000"/>
              </a:lnSpc>
              <a:spcBef>
                <a:spcPts val="0"/>
              </a:spcBef>
              <a:buFont typeface="Arial" panose="020B0604020202020204" pitchFamily="34" charset="0"/>
              <a:buChar char="•"/>
            </a:pPr>
            <a:r>
              <a:rPr lang="en-US" altLang="zh-TW" sz="2000" dirty="0">
                <a:latin typeface="Comic Sans MS" panose="030F0702030302020204" pitchFamily="66" charset="0"/>
              </a:rPr>
              <a:t>We may apply “</a:t>
            </a:r>
            <a:r>
              <a:rPr lang="en-US" altLang="zh-TW" sz="2000" i="1" dirty="0">
                <a:solidFill>
                  <a:srgbClr val="0000CC"/>
                </a:solidFill>
                <a:latin typeface="Comic Sans MS" panose="030F0702030302020204" pitchFamily="66" charset="0"/>
              </a:rPr>
              <a:t>Ideal-Diode Model</a:t>
            </a:r>
            <a:r>
              <a:rPr lang="en-US" altLang="zh-TW" sz="2000" dirty="0">
                <a:latin typeface="Comic Sans MS" panose="030F0702030302020204" pitchFamily="66" charset="0"/>
              </a:rPr>
              <a:t>” to simplify the analysis:</a:t>
            </a:r>
            <a:endParaRPr lang="tr-TR" altLang="zh-TW" sz="2000" dirty="0">
              <a:latin typeface="Comic Sans MS" panose="030F0702030302020204" pitchFamily="66" charset="0"/>
            </a:endParaRPr>
          </a:p>
          <a:p>
            <a:pPr>
              <a:lnSpc>
                <a:spcPct val="200000"/>
              </a:lnSpc>
              <a:buFont typeface="Wingdings" panose="05000000000000000000" pitchFamily="2" charset="2"/>
              <a:buNone/>
            </a:pPr>
            <a:r>
              <a:rPr lang="en-US" altLang="zh-TW" sz="2000" dirty="0">
                <a:latin typeface="Comic Sans MS" panose="030F0702030302020204" pitchFamily="66" charset="0"/>
              </a:rPr>
              <a:t>(1) in forward direction: </a:t>
            </a:r>
            <a:r>
              <a:rPr lang="en-US" altLang="zh-TW" sz="2000" i="1" dirty="0">
                <a:solidFill>
                  <a:srgbClr val="20501C"/>
                </a:solidFill>
                <a:latin typeface="Comic Sans MS" panose="030F0702030302020204" pitchFamily="66" charset="0"/>
              </a:rPr>
              <a:t>short-circuit assumption</a:t>
            </a:r>
            <a:r>
              <a:rPr lang="en-US" altLang="zh-TW" sz="2000" dirty="0">
                <a:latin typeface="Comic Sans MS" panose="030F0702030302020204" pitchFamily="66" charset="0"/>
              </a:rPr>
              <a:t>, zero voltage drop;</a:t>
            </a:r>
          </a:p>
          <a:p>
            <a:pPr>
              <a:buFont typeface="Wingdings" panose="05000000000000000000" pitchFamily="2" charset="2"/>
              <a:buNone/>
            </a:pPr>
            <a:r>
              <a:rPr lang="en-US" altLang="zh-TW" sz="2000" dirty="0">
                <a:latin typeface="Comic Sans MS" panose="030F0702030302020204" pitchFamily="66" charset="0"/>
              </a:rPr>
              <a:t>(2) in reverse direction: </a:t>
            </a:r>
            <a:r>
              <a:rPr lang="en-US" altLang="zh-TW" sz="2000" i="1" dirty="0">
                <a:solidFill>
                  <a:srgbClr val="20501C"/>
                </a:solidFill>
                <a:latin typeface="Comic Sans MS" panose="030F0702030302020204" pitchFamily="66" charset="0"/>
              </a:rPr>
              <a:t>open-circuit assumption</a:t>
            </a:r>
            <a:r>
              <a:rPr lang="en-US" altLang="zh-TW" sz="2000" dirty="0">
                <a:latin typeface="Comic Sans MS" panose="030F0702030302020204" pitchFamily="66" charset="0"/>
              </a:rPr>
              <a:t>.</a:t>
            </a:r>
          </a:p>
          <a:p>
            <a:pPr>
              <a:spcBef>
                <a:spcPts val="0"/>
              </a:spcBef>
              <a:buFont typeface="Wingdings" panose="05000000000000000000" pitchFamily="2" charset="2"/>
              <a:buNone/>
            </a:pPr>
            <a:endParaRPr lang="tr-TR" altLang="zh-TW" sz="800" dirty="0">
              <a:latin typeface="Comic Sans MS" panose="030F0702030302020204" pitchFamily="66" charset="0"/>
            </a:endParaRPr>
          </a:p>
          <a:p>
            <a:pPr>
              <a:buFont typeface="Wingdings" panose="05000000000000000000" pitchFamily="2" charset="2"/>
              <a:buNone/>
            </a:pPr>
            <a:r>
              <a:rPr lang="en-US" altLang="zh-TW" sz="2000" dirty="0">
                <a:latin typeface="Comic Sans MS" panose="030F0702030302020204" pitchFamily="66" charset="0"/>
              </a:rPr>
              <a:t>* The ideal-diode model can be used when the forward voltage drop and reverse currents are negligible.</a:t>
            </a:r>
            <a:endParaRPr lang="en-US" altLang="zh-TW" sz="2000" b="1" i="1" dirty="0">
              <a:solidFill>
                <a:srgbClr val="5F6103"/>
              </a:solidFill>
              <a:latin typeface="Comic Sans MS" panose="030F0702030302020204" pitchFamily="66" charset="0"/>
            </a:endParaRPr>
          </a:p>
        </p:txBody>
      </p:sp>
      <p:sp>
        <p:nvSpPr>
          <p:cNvPr id="114693" name="Rectangle 5"/>
          <p:cNvSpPr>
            <a:spLocks noChangeArrowheads="1"/>
          </p:cNvSpPr>
          <p:nvPr/>
        </p:nvSpPr>
        <p:spPr bwMode="auto">
          <a:xfrm>
            <a:off x="228600" y="2044825"/>
            <a:ext cx="8303840" cy="7620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Tree>
    <p:extLst>
      <p:ext uri="{BB962C8B-B14F-4D97-AF65-F5344CB8AC3E}">
        <p14:creationId xmlns:p14="http://schemas.microsoft.com/office/powerpoint/2010/main" val="2592516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1000" dirty="0">
              <a:latin typeface="Arial" panose="020B0604020202020204" pitchFamily="34" charset="0"/>
            </a:endParaRPr>
          </a:p>
        </p:txBody>
      </p:sp>
      <p:sp>
        <p:nvSpPr>
          <p:cNvPr id="8195" name="Slide Number Placeholder 3"/>
          <p:cNvSpPr>
            <a:spLocks noGrp="1"/>
          </p:cNvSpPr>
          <p:nvPr>
            <p:ph type="sldNum" sz="quarter" idx="11"/>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5165ADE-C7F8-45E3-98D5-6198C35F93F5}" type="slidenum">
              <a:rPr lang="en-US" altLang="en-US" sz="1000" smtClean="0">
                <a:latin typeface="Arial" panose="020B0604020202020204" pitchFamily="34" charset="0"/>
              </a:rPr>
              <a:pPr/>
              <a:t>31</a:t>
            </a:fld>
            <a:endParaRPr lang="en-US" altLang="en-US" sz="1000">
              <a:latin typeface="Arial" panose="020B0604020202020204" pitchFamily="34" charset="0"/>
            </a:endParaRPr>
          </a:p>
        </p:txBody>
      </p:sp>
      <p:sp>
        <p:nvSpPr>
          <p:cNvPr id="8196" name="Text Box 3"/>
          <p:cNvSpPr txBox="1">
            <a:spLocks noChangeArrowheads="1"/>
          </p:cNvSpPr>
          <p:nvPr/>
        </p:nvSpPr>
        <p:spPr bwMode="auto">
          <a:xfrm>
            <a:off x="539552" y="5133360"/>
            <a:ext cx="74888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600" b="1" dirty="0"/>
              <a:t>Figure  </a:t>
            </a:r>
            <a:r>
              <a:rPr lang="en-US" altLang="en-US" sz="1600" dirty="0"/>
              <a:t>The ideal diode: </a:t>
            </a:r>
            <a:r>
              <a:rPr lang="en-US" altLang="en-US" sz="1600" b="1" dirty="0"/>
              <a:t>(a)</a:t>
            </a:r>
            <a:r>
              <a:rPr lang="en-US" altLang="en-US" sz="1600" dirty="0"/>
              <a:t> diode circuit symbol; </a:t>
            </a:r>
            <a:r>
              <a:rPr lang="en-US" altLang="en-US" sz="1600" b="1" dirty="0"/>
              <a:t>(b)</a:t>
            </a:r>
            <a:r>
              <a:rPr lang="en-US" altLang="en-US" sz="1600" dirty="0"/>
              <a:t> </a:t>
            </a:r>
            <a:r>
              <a:rPr lang="en-US" altLang="en-US" sz="1600" i="1" dirty="0" err="1"/>
              <a:t>i</a:t>
            </a:r>
            <a:r>
              <a:rPr lang="en-US" altLang="en-US" sz="1600" i="1" dirty="0"/>
              <a:t>–</a:t>
            </a:r>
            <a:r>
              <a:rPr lang="en-US" altLang="en-US" sz="1600" i="1" dirty="0">
                <a:latin typeface="New Baskerville" pitchFamily="18" charset="0"/>
              </a:rPr>
              <a:t>v</a:t>
            </a:r>
            <a:r>
              <a:rPr lang="en-US" altLang="en-US" sz="1600" i="1" dirty="0"/>
              <a:t> </a:t>
            </a:r>
            <a:r>
              <a:rPr lang="en-US" altLang="en-US" sz="1600" dirty="0"/>
              <a:t>characteristic; </a:t>
            </a:r>
            <a:r>
              <a:rPr lang="en-US" altLang="en-US" sz="1600" b="1" dirty="0"/>
              <a:t>(c)</a:t>
            </a:r>
            <a:r>
              <a:rPr lang="en-US" altLang="en-US" sz="1600" dirty="0"/>
              <a:t> equivalent circuit in the reverse direction; </a:t>
            </a:r>
            <a:r>
              <a:rPr lang="en-US" altLang="en-US" sz="1600" b="1" dirty="0"/>
              <a:t>(d)</a:t>
            </a:r>
            <a:r>
              <a:rPr lang="en-US" altLang="en-US" sz="1600" dirty="0"/>
              <a:t> equivalent circuit in the forward direction.</a:t>
            </a:r>
          </a:p>
        </p:txBody>
      </p:sp>
      <p:grpSp>
        <p:nvGrpSpPr>
          <p:cNvPr id="8197" name="Group 7"/>
          <p:cNvGrpSpPr>
            <a:grpSpLocks/>
          </p:cNvGrpSpPr>
          <p:nvPr/>
        </p:nvGrpSpPr>
        <p:grpSpPr bwMode="auto">
          <a:xfrm>
            <a:off x="683568" y="328243"/>
            <a:ext cx="6692900" cy="4856163"/>
            <a:chOff x="624" y="353"/>
            <a:chExt cx="4216" cy="3059"/>
          </a:xfrm>
        </p:grpSpPr>
        <p:pic>
          <p:nvPicPr>
            <p:cNvPr id="8199" name="Picture 2" descr="c:\ch03_conv\sedr42021_030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864"/>
              <a:ext cx="1382"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4" descr="c:\ch03_conv\sedr42021_0301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353"/>
              <a:ext cx="2200"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5" descr="c:\ch03_conv\sedr42021_0301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 y="2525"/>
              <a:ext cx="1157" cy="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 name="Picture 6" descr="c:\ch03_conv\sedr42021_0301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3" y="2544"/>
              <a:ext cx="1134"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288000" y="288000"/>
            <a:ext cx="3299301" cy="523220"/>
          </a:xfrm>
          <a:prstGeom prst="rect">
            <a:avLst/>
          </a:prstGeom>
        </p:spPr>
        <p:txBody>
          <a:bodyPr wrap="none">
            <a:sp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Ideal-Diode Mode</a:t>
            </a:r>
            <a:r>
              <a:rPr lang="tr-TR" altLang="zh-TW" sz="2800" dirty="0">
                <a:effectLst>
                  <a:outerShdw blurRad="38100" dist="38100" dir="2700000" algn="tl">
                    <a:srgbClr val="000000">
                      <a:alpha val="43137"/>
                    </a:srgbClr>
                  </a:outerShdw>
                </a:effectLst>
                <a:latin typeface="Comic Sans MS" panose="030F0702030302020204" pitchFamily="66" charset="0"/>
              </a:rPr>
              <a:t>l</a:t>
            </a:r>
            <a:endParaRPr lang="en-US" altLang="zh-TW" sz="2800" dirty="0">
              <a:effectLst>
                <a:outerShdw blurRad="38100" dist="38100" dir="2700000" algn="tl">
                  <a:srgbClr val="000000">
                    <a:alpha val="43137"/>
                  </a:srgbClr>
                </a:outerShdw>
              </a:effectLst>
              <a:latin typeface="Comic Sans MS" panose="030F0702030302020204" pitchFamily="66" charset="0"/>
            </a:endParaRPr>
          </a:p>
        </p:txBody>
      </p:sp>
      <p:sp>
        <p:nvSpPr>
          <p:cNvPr id="12" name="Footer Placeholder 2"/>
          <p:cNvSpPr txBox="1">
            <a:spLocks/>
          </p:cNvSpPr>
          <p:nvPr/>
        </p:nvSpPr>
        <p:spPr>
          <a:xfrm>
            <a:off x="76200" y="6400800"/>
            <a:ext cx="3810000" cy="304800"/>
          </a:xfrm>
          <a:noFill/>
          <a:ln/>
        </p:spPr>
        <p:txBody>
          <a:bodyPr/>
          <a:lstStyle>
            <a:defPPr>
              <a:defRPr lang="tr-TR"/>
            </a:defPPr>
            <a:lvl1pPr algn="l" rtl="0" fontAlgn="base">
              <a:spcBef>
                <a:spcPct val="0"/>
              </a:spcBef>
              <a:spcAft>
                <a:spcPct val="0"/>
              </a:spcAft>
              <a:defRPr sz="2800" kern="1200">
                <a:solidFill>
                  <a:schemeClr val="tx1"/>
                </a:solidFill>
                <a:latin typeface="Times New Roman" panose="02020603050405020304" pitchFamily="18" charset="0"/>
                <a:ea typeface="+mn-ea"/>
                <a:cs typeface="+mn-cs"/>
              </a:defRPr>
            </a:lvl1pPr>
            <a:lvl2pPr marL="742950" indent="-285750" algn="l" rtl="0" fontAlgn="base">
              <a:spcBef>
                <a:spcPct val="0"/>
              </a:spcBef>
              <a:spcAft>
                <a:spcPct val="0"/>
              </a:spcAft>
              <a:defRPr sz="2800" kern="1200">
                <a:solidFill>
                  <a:schemeClr val="tx1"/>
                </a:solidFill>
                <a:latin typeface="Times New Roman" panose="02020603050405020304" pitchFamily="18" charset="0"/>
                <a:ea typeface="+mn-ea"/>
                <a:cs typeface="+mn-cs"/>
              </a:defRPr>
            </a:lvl2pPr>
            <a:lvl3pPr marL="1143000" indent="-228600" algn="l" rtl="0" fontAlgn="base">
              <a:spcBef>
                <a:spcPct val="0"/>
              </a:spcBef>
              <a:spcAft>
                <a:spcPct val="0"/>
              </a:spcAft>
              <a:defRPr sz="2800" kern="1200">
                <a:solidFill>
                  <a:schemeClr val="tx1"/>
                </a:solidFill>
                <a:latin typeface="Times New Roman" panose="02020603050405020304" pitchFamily="18" charset="0"/>
                <a:ea typeface="+mn-ea"/>
                <a:cs typeface="+mn-cs"/>
              </a:defRPr>
            </a:lvl3pPr>
            <a:lvl4pPr marL="1600200" indent="-228600" algn="l" rtl="0" fontAlgn="base">
              <a:spcBef>
                <a:spcPct val="0"/>
              </a:spcBef>
              <a:spcAft>
                <a:spcPct val="0"/>
              </a:spcAft>
              <a:defRPr sz="2800" kern="1200">
                <a:solidFill>
                  <a:schemeClr val="tx1"/>
                </a:solidFill>
                <a:latin typeface="Times New Roman" panose="02020603050405020304" pitchFamily="18" charset="0"/>
                <a:ea typeface="+mn-ea"/>
                <a:cs typeface="+mn-cs"/>
              </a:defRPr>
            </a:lvl4pPr>
            <a:lvl5pPr marL="2057400" indent="-228600" algn="l" rtl="0" fontAlgn="base">
              <a:spcBef>
                <a:spcPct val="0"/>
              </a:spcBef>
              <a:spcAft>
                <a:spcPct val="0"/>
              </a:spcAft>
              <a:defRPr sz="28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mn-ea"/>
                <a:cs typeface="+mn-cs"/>
              </a:defRPr>
            </a:lvl9pPr>
          </a:lstStyle>
          <a:p>
            <a:r>
              <a:rPr lang="en-US" altLang="en-US" sz="1000">
                <a:solidFill>
                  <a:srgbClr val="000000"/>
                </a:solidFill>
                <a:latin typeface="Arial" panose="020B0604020202020204" pitchFamily="34" charset="0"/>
              </a:rPr>
              <a:t>Microelectronic Circuits - Fifth Edition    Sedra/Smith</a:t>
            </a:r>
            <a:endParaRPr lang="en-US" alt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537226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p:cNvSpPr>
            <a:spLocks noGrp="1"/>
          </p:cNvSpPr>
          <p:nvPr>
            <p:ph type="ftr" sz="quarter" idx="10"/>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Microelectronic Circuits - Fifth Edition    </a:t>
            </a:r>
            <a:r>
              <a:rPr kumimoji="0" lang="en-US" alt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Sedra</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/Smith</a:t>
            </a:r>
          </a:p>
        </p:txBody>
      </p:sp>
      <p:sp>
        <p:nvSpPr>
          <p:cNvPr id="10243" name="Slide Number Placeholder 3"/>
          <p:cNvSpPr>
            <a:spLocks noGrp="1"/>
          </p:cNvSpPr>
          <p:nvPr>
            <p:ph type="sldNum" sz="quarter" idx="11"/>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14CD19-F241-44FB-8643-0C828D855A3B}" type="slidenum">
              <a:rPr kumimoji="0" lang="en-US" alt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Rectangle 8"/>
          <p:cNvSpPr/>
          <p:nvPr/>
        </p:nvSpPr>
        <p:spPr>
          <a:xfrm>
            <a:off x="179513" y="331690"/>
            <a:ext cx="7992888" cy="769441"/>
          </a:xfrm>
          <a:prstGeom prst="rect">
            <a:avLst/>
          </a:prstGeom>
        </p:spPr>
        <p:txBody>
          <a:bodyPr wrap="square">
            <a:spAutoFit/>
          </a:bodyPr>
          <a:lstStyle/>
          <a:p>
            <a:pPr>
              <a:buFont typeface="Wingdings" panose="05000000000000000000" pitchFamily="2" charset="2"/>
              <a:buNone/>
            </a:pPr>
            <a:r>
              <a:rPr lang="tr-TR" altLang="zh-TW" sz="2400" b="1" u="sng" dirty="0" err="1">
                <a:solidFill>
                  <a:schemeClr val="accent6"/>
                </a:solidFill>
                <a:latin typeface="Comic Sans MS" panose="030F0702030302020204" pitchFamily="66" charset="0"/>
              </a:rPr>
              <a:t>Question</a:t>
            </a:r>
            <a:r>
              <a:rPr lang="tr-TR" altLang="zh-TW" sz="2400" b="1" u="sng" dirty="0">
                <a:solidFill>
                  <a:schemeClr val="accent6"/>
                </a:solidFill>
                <a:latin typeface="Comic Sans MS" panose="030F0702030302020204" pitchFamily="66" charset="0"/>
              </a:rPr>
              <a:t>:</a:t>
            </a:r>
            <a:r>
              <a:rPr lang="tr-TR" altLang="zh-TW" sz="2400" b="1" dirty="0">
                <a:solidFill>
                  <a:srgbClr val="5F6103"/>
                </a:solidFill>
                <a:latin typeface="Comic Sans MS" panose="030F0702030302020204" pitchFamily="66" charset="0"/>
              </a:rPr>
              <a:t> </a:t>
            </a:r>
            <a:r>
              <a:rPr lang="tr-TR" altLang="zh-TW" sz="2000" dirty="0" err="1">
                <a:latin typeface="Comic Sans MS" panose="030F0702030302020204" pitchFamily="66" charset="0"/>
              </a:rPr>
              <a:t>Calculate</a:t>
            </a:r>
            <a:r>
              <a:rPr lang="tr-TR" altLang="zh-TW" sz="2000" dirty="0">
                <a:latin typeface="Comic Sans MS" panose="030F0702030302020204" pitchFamily="66" charset="0"/>
              </a:rPr>
              <a:t> </a:t>
            </a:r>
            <a:r>
              <a:rPr lang="tr-TR" altLang="zh-TW" sz="2000" dirty="0" err="1">
                <a:latin typeface="Comic Sans MS" panose="030F0702030302020204" pitchFamily="66" charset="0"/>
              </a:rPr>
              <a:t>the</a:t>
            </a:r>
            <a:r>
              <a:rPr lang="tr-TR" altLang="zh-TW" sz="2000" dirty="0">
                <a:latin typeface="Comic Sans MS" panose="030F0702030302020204" pitchFamily="66" charset="0"/>
              </a:rPr>
              <a:t> </a:t>
            </a:r>
            <a:r>
              <a:rPr lang="tr-TR" altLang="zh-TW" sz="2000" dirty="0" err="1">
                <a:latin typeface="Comic Sans MS" panose="030F0702030302020204" pitchFamily="66" charset="0"/>
              </a:rPr>
              <a:t>voltage</a:t>
            </a:r>
            <a:r>
              <a:rPr lang="tr-TR" altLang="zh-TW" sz="2000" dirty="0">
                <a:latin typeface="Comic Sans MS" panose="030F0702030302020204" pitchFamily="66" charset="0"/>
              </a:rPr>
              <a:t> </a:t>
            </a:r>
            <a:r>
              <a:rPr lang="tr-TR" altLang="zh-TW" sz="2000" dirty="0" err="1">
                <a:latin typeface="Comic Sans MS" panose="030F0702030302020204" pitchFamily="66" charset="0"/>
              </a:rPr>
              <a:t>and</a:t>
            </a:r>
            <a:r>
              <a:rPr lang="tr-TR" altLang="zh-TW" sz="2000" dirty="0">
                <a:latin typeface="Comic Sans MS" panose="030F0702030302020204" pitchFamily="66" charset="0"/>
              </a:rPr>
              <a:t> </a:t>
            </a:r>
            <a:r>
              <a:rPr lang="tr-TR" altLang="zh-TW" sz="2000" dirty="0" err="1">
                <a:latin typeface="Comic Sans MS" panose="030F0702030302020204" pitchFamily="66" charset="0"/>
              </a:rPr>
              <a:t>current</a:t>
            </a:r>
            <a:r>
              <a:rPr lang="tr-TR" altLang="zh-TW" sz="2000" dirty="0">
                <a:latin typeface="Comic Sans MS" panose="030F0702030302020204" pitchFamily="66" charset="0"/>
              </a:rPr>
              <a:t> </a:t>
            </a:r>
            <a:r>
              <a:rPr lang="tr-TR" altLang="zh-TW" sz="2000" dirty="0" err="1">
                <a:latin typeface="Comic Sans MS" panose="030F0702030302020204" pitchFamily="66" charset="0"/>
              </a:rPr>
              <a:t>values</a:t>
            </a:r>
            <a:r>
              <a:rPr lang="tr-TR" altLang="zh-TW" sz="2000" dirty="0">
                <a:latin typeface="Comic Sans MS" panose="030F0702030302020204" pitchFamily="66" charset="0"/>
              </a:rPr>
              <a:t> of </a:t>
            </a:r>
            <a:r>
              <a:rPr lang="tr-TR" altLang="zh-TW" sz="2000" dirty="0" err="1">
                <a:latin typeface="Comic Sans MS" panose="030F0702030302020204" pitchFamily="66" charset="0"/>
              </a:rPr>
              <a:t>diodes</a:t>
            </a:r>
            <a:r>
              <a:rPr lang="tr-TR" altLang="zh-TW" sz="2000" dirty="0">
                <a:latin typeface="Comic Sans MS" panose="030F0702030302020204" pitchFamily="66" charset="0"/>
              </a:rPr>
              <a:t> </a:t>
            </a:r>
            <a:r>
              <a:rPr lang="tr-TR" altLang="zh-TW" sz="2000" dirty="0" err="1">
                <a:latin typeface="Comic Sans MS" panose="030F0702030302020204" pitchFamily="66" charset="0"/>
              </a:rPr>
              <a:t>by</a:t>
            </a:r>
            <a:r>
              <a:rPr lang="tr-TR" altLang="zh-TW" sz="2000" dirty="0">
                <a:latin typeface="Comic Sans MS" panose="030F0702030302020204" pitchFamily="66" charset="0"/>
              </a:rPr>
              <a:t> </a:t>
            </a:r>
            <a:r>
              <a:rPr lang="tr-TR" altLang="zh-TW" sz="2000" dirty="0" err="1">
                <a:latin typeface="Comic Sans MS" panose="030F0702030302020204" pitchFamily="66" charset="0"/>
              </a:rPr>
              <a:t>using</a:t>
            </a:r>
            <a:r>
              <a:rPr lang="tr-TR" altLang="zh-TW" sz="2000" dirty="0">
                <a:latin typeface="Comic Sans MS" panose="030F0702030302020204" pitchFamily="66" charset="0"/>
              </a:rPr>
              <a:t> ideal </a:t>
            </a:r>
            <a:r>
              <a:rPr lang="tr-TR" altLang="zh-TW" sz="2000" dirty="0" err="1">
                <a:latin typeface="Comic Sans MS" panose="030F0702030302020204" pitchFamily="66" charset="0"/>
              </a:rPr>
              <a:t>diode</a:t>
            </a:r>
            <a:r>
              <a:rPr lang="tr-TR" altLang="zh-TW" sz="2000" dirty="0">
                <a:latin typeface="Comic Sans MS" panose="030F0702030302020204" pitchFamily="66" charset="0"/>
              </a:rPr>
              <a:t> model.</a:t>
            </a:r>
            <a:endParaRPr lang="en-US" altLang="zh-TW" sz="2000" dirty="0">
              <a:latin typeface="Comic Sans MS" panose="030F0702030302020204" pitchFamily="66" charset="0"/>
            </a:endParaRPr>
          </a:p>
        </p:txBody>
      </p:sp>
      <p:grpSp>
        <p:nvGrpSpPr>
          <p:cNvPr id="10" name="Group 5"/>
          <p:cNvGrpSpPr>
            <a:grpSpLocks/>
          </p:cNvGrpSpPr>
          <p:nvPr/>
        </p:nvGrpSpPr>
        <p:grpSpPr bwMode="auto">
          <a:xfrm>
            <a:off x="1981200" y="1556792"/>
            <a:ext cx="3690937" cy="3114675"/>
            <a:chOff x="1344" y="576"/>
            <a:chExt cx="2325" cy="1962"/>
          </a:xfrm>
        </p:grpSpPr>
        <p:pic>
          <p:nvPicPr>
            <p:cNvPr id="11" name="Picture 2" descr="c:\ch03_conv\sedr42021_0302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583"/>
              <a:ext cx="860" cy="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descr="c:\ch03_conv\sedr42021_0302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576"/>
              <a:ext cx="645" cy="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Rectangle 12"/>
          <p:cNvSpPr/>
          <p:nvPr/>
        </p:nvSpPr>
        <p:spPr>
          <a:xfrm>
            <a:off x="1475656" y="2852936"/>
            <a:ext cx="12241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004048" y="2852936"/>
            <a:ext cx="1339751"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987824" y="3140968"/>
            <a:ext cx="1188169"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445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288000" y="288000"/>
            <a:ext cx="7772400" cy="6248400"/>
          </a:xfrm>
          <a:ln/>
          <a:extLst>
            <a:ext uri="{91240B29-F687-4F45-9708-019B960494DF}">
              <a14:hiddenLine xmlns:a14="http://schemas.microsoft.com/office/drawing/2010/main" w="9525">
                <a:solidFill>
                  <a:srgbClr val="5F0D19"/>
                </a:solidFill>
                <a:miter lim="800000"/>
                <a:headEnd/>
                <a:tailEnd/>
              </a14:hiddenLine>
            </a:ext>
          </a:extLst>
        </p:spPr>
        <p:txBody>
          <a:bodyPr/>
          <a:lstStyle/>
          <a:p>
            <a:pPr>
              <a:spcAft>
                <a:spcPts val="600"/>
              </a:spcAft>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Ideal-Diode Model</a:t>
            </a:r>
            <a:r>
              <a:rPr lang="tr-TR" altLang="zh-TW" sz="2800" dirty="0">
                <a:effectLst>
                  <a:outerShdw blurRad="38100" dist="38100" dir="2700000" algn="tl">
                    <a:srgbClr val="000000">
                      <a:alpha val="43137"/>
                    </a:srgbClr>
                  </a:outerShdw>
                </a:effectLst>
                <a:latin typeface="Comic Sans MS" panose="030F0702030302020204" pitchFamily="66" charset="0"/>
              </a:rPr>
              <a:t> Analysis </a:t>
            </a:r>
            <a:r>
              <a:rPr lang="en-GB" altLang="zh-TW" sz="2800" dirty="0">
                <a:effectLst>
                  <a:outerShdw blurRad="38100" dist="38100" dir="2700000" algn="tl">
                    <a:srgbClr val="000000">
                      <a:alpha val="43137"/>
                    </a:srgbClr>
                  </a:outerShdw>
                </a:effectLst>
                <a:latin typeface="Comic Sans MS" panose="030F0702030302020204" pitchFamily="66" charset="0"/>
              </a:rPr>
              <a:t>Method</a:t>
            </a:r>
            <a:r>
              <a:rPr lang="tr-TR" altLang="zh-TW" sz="2800" dirty="0">
                <a:effectLst>
                  <a:outerShdw blurRad="38100" dist="38100" dir="2700000" algn="tl">
                    <a:srgbClr val="000000">
                      <a:alpha val="43137"/>
                    </a:srgbClr>
                  </a:outerShdw>
                </a:effectLst>
                <a:latin typeface="Comic Sans MS" panose="030F0702030302020204" pitchFamily="66" charset="0"/>
              </a:rPr>
              <a:t> </a:t>
            </a:r>
            <a:endParaRPr lang="en-US" altLang="zh-TW" sz="2800" dirty="0">
              <a:effectLst>
                <a:outerShdw blurRad="38100" dist="38100" dir="2700000" algn="tl">
                  <a:srgbClr val="000000">
                    <a:alpha val="43137"/>
                  </a:srgbClr>
                </a:outerShdw>
              </a:effectLst>
              <a:latin typeface="Comic Sans MS" panose="030F0702030302020204" pitchFamily="66" charset="0"/>
            </a:endParaRPr>
          </a:p>
          <a:p>
            <a:pPr>
              <a:buFont typeface="Wingdings" panose="05000000000000000000" pitchFamily="2" charset="2"/>
              <a:buNone/>
            </a:pPr>
            <a:r>
              <a:rPr lang="en-US" altLang="zh-TW" sz="2000" dirty="0">
                <a:latin typeface="Comic Sans MS" panose="030F0702030302020204" pitchFamily="66" charset="0"/>
              </a:rPr>
              <a:t>* In analysis of a circuit containing diodes, we may not know in advance </a:t>
            </a:r>
            <a:r>
              <a:rPr lang="en-US" altLang="zh-TW" sz="2000" i="1" dirty="0">
                <a:solidFill>
                  <a:srgbClr val="5F0D19"/>
                </a:solidFill>
                <a:latin typeface="Comic Sans MS" panose="030F0702030302020204" pitchFamily="66" charset="0"/>
              </a:rPr>
              <a:t>which diodes are on and which are off</a:t>
            </a:r>
            <a:r>
              <a:rPr lang="en-US" altLang="zh-TW" sz="2000" dirty="0">
                <a:latin typeface="Comic Sans MS" panose="030F0702030302020204" pitchFamily="66" charset="0"/>
              </a:rPr>
              <a:t>.</a:t>
            </a:r>
          </a:p>
          <a:p>
            <a:pPr>
              <a:buFont typeface="Wingdings" panose="05000000000000000000" pitchFamily="2" charset="2"/>
              <a:buNone/>
            </a:pPr>
            <a:r>
              <a:rPr lang="en-US" altLang="zh-TW" sz="2000" dirty="0">
                <a:latin typeface="Comic Sans MS" panose="030F0702030302020204" pitchFamily="66" charset="0"/>
              </a:rPr>
              <a:t>* What we do is first to make a guess on the state of the diodes in the circuit:</a:t>
            </a:r>
          </a:p>
          <a:p>
            <a:pPr>
              <a:buFont typeface="Wingdings" panose="05000000000000000000" pitchFamily="2" charset="2"/>
              <a:buNone/>
            </a:pPr>
            <a:endParaRPr lang="en-US" altLang="zh-TW" sz="2000" dirty="0">
              <a:latin typeface="Comic Sans MS" panose="030F0702030302020204" pitchFamily="66" charset="0"/>
            </a:endParaRPr>
          </a:p>
        </p:txBody>
      </p:sp>
      <p:graphicFrame>
        <p:nvGraphicFramePr>
          <p:cNvPr id="124933" name="Object 5"/>
          <p:cNvGraphicFramePr>
            <a:graphicFrameLocks noChangeAspect="1"/>
          </p:cNvGraphicFramePr>
          <p:nvPr>
            <p:extLst>
              <p:ext uri="{D42A27DB-BD31-4B8C-83A1-F6EECF244321}">
                <p14:modId xmlns:p14="http://schemas.microsoft.com/office/powerpoint/2010/main" val="677614729"/>
              </p:ext>
            </p:extLst>
          </p:nvPr>
        </p:nvGraphicFramePr>
        <p:xfrm>
          <a:off x="609600" y="2286000"/>
          <a:ext cx="6248400" cy="1958975"/>
        </p:xfrm>
        <a:graphic>
          <a:graphicData uri="http://schemas.openxmlformats.org/presentationml/2006/ole">
            <mc:AlternateContent xmlns:mc="http://schemas.openxmlformats.org/markup-compatibility/2006">
              <mc:Choice xmlns:v="urn:schemas-microsoft-com:vml" Requires="v">
                <p:oleObj spid="_x0000_s16662" name="方程式" r:id="rId4" imgW="3301920" imgH="1104840" progId="Equation.3">
                  <p:embed/>
                </p:oleObj>
              </mc:Choice>
              <mc:Fallback>
                <p:oleObj name="方程式" r:id="rId4" imgW="3301920" imgH="1104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0"/>
                        <a:ext cx="6248400" cy="1958975"/>
                      </a:xfrm>
                      <a:prstGeom prst="rect">
                        <a:avLst/>
                      </a:prstGeom>
                      <a:noFill/>
                      <a:ln w="38100" cmpd="dbl">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4935" name="Picture 7" descr="10f0013"/>
          <p:cNvPicPr>
            <a:picLocks noChangeAspect="1" noChangeArrowheads="1"/>
          </p:cNvPicPr>
          <p:nvPr/>
        </p:nvPicPr>
        <p:blipFill>
          <a:blip r:embed="rId6">
            <a:extLst>
              <a:ext uri="{28A0092B-C50C-407E-A947-70E740481C1C}">
                <a14:useLocalDpi xmlns:a14="http://schemas.microsoft.com/office/drawing/2010/main" val="0"/>
              </a:ext>
            </a:extLst>
          </a:blip>
          <a:srcRect l="14496" r="16647" b="28281"/>
          <a:stretch>
            <a:fillRect/>
          </a:stretch>
        </p:blipFill>
        <p:spPr bwMode="auto">
          <a:xfrm>
            <a:off x="762000" y="4419600"/>
            <a:ext cx="2895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566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288000" y="288000"/>
            <a:ext cx="8686800" cy="6248400"/>
          </a:xfrm>
        </p:spPr>
        <p:txBody>
          <a:bodyPr>
            <a:normAutofit/>
          </a:bodyPr>
          <a:lstStyle/>
          <a:p>
            <a:pPr>
              <a:spcAft>
                <a:spcPts val="600"/>
              </a:spcAft>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Example – Analysis by Assumed Diode States</a:t>
            </a:r>
          </a:p>
        </p:txBody>
      </p:sp>
      <p:pic>
        <p:nvPicPr>
          <p:cNvPr id="125956" name="Picture 4" descr="10f0014"/>
          <p:cNvPicPr>
            <a:picLocks noChangeAspect="1" noChangeArrowheads="1"/>
          </p:cNvPicPr>
          <p:nvPr/>
        </p:nvPicPr>
        <p:blipFill>
          <a:blip r:embed="rId4" cstate="print">
            <a:extLst>
              <a:ext uri="{28A0092B-C50C-407E-A947-70E740481C1C}">
                <a14:useLocalDpi xmlns:a14="http://schemas.microsoft.com/office/drawing/2010/main" val="0"/>
              </a:ext>
            </a:extLst>
          </a:blip>
          <a:srcRect r="55188" b="65224"/>
          <a:stretch>
            <a:fillRect/>
          </a:stretch>
        </p:blipFill>
        <p:spPr bwMode="auto">
          <a:xfrm>
            <a:off x="228600" y="1392734"/>
            <a:ext cx="2971800" cy="1528762"/>
          </a:xfrm>
          <a:prstGeom prst="rect">
            <a:avLst/>
          </a:prstGeom>
          <a:noFill/>
          <a:extLst>
            <a:ext uri="{909E8E84-426E-40DD-AFC4-6F175D3DCCD1}">
              <a14:hiddenFill xmlns:a14="http://schemas.microsoft.com/office/drawing/2010/main">
                <a:solidFill>
                  <a:srgbClr val="FFFFFF"/>
                </a:solidFill>
              </a14:hiddenFill>
            </a:ext>
          </a:extLst>
        </p:spPr>
      </p:pic>
      <p:pic>
        <p:nvPicPr>
          <p:cNvPr id="125957" name="Picture 5" descr="10f0014"/>
          <p:cNvPicPr>
            <a:picLocks noChangeAspect="1" noChangeArrowheads="1"/>
          </p:cNvPicPr>
          <p:nvPr/>
        </p:nvPicPr>
        <p:blipFill>
          <a:blip r:embed="rId4" cstate="print">
            <a:extLst>
              <a:ext uri="{28A0092B-C50C-407E-A947-70E740481C1C}">
                <a14:useLocalDpi xmlns:a14="http://schemas.microsoft.com/office/drawing/2010/main" val="0"/>
              </a:ext>
            </a:extLst>
          </a:blip>
          <a:srcRect l="47372" b="61360"/>
          <a:stretch>
            <a:fillRect/>
          </a:stretch>
        </p:blipFill>
        <p:spPr bwMode="auto">
          <a:xfrm>
            <a:off x="4800600" y="1356221"/>
            <a:ext cx="350520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25958" name="Picture 6" descr="10f0014"/>
          <p:cNvPicPr>
            <a:picLocks noChangeAspect="1" noChangeArrowheads="1"/>
          </p:cNvPicPr>
          <p:nvPr/>
        </p:nvPicPr>
        <p:blipFill>
          <a:blip r:embed="rId4">
            <a:extLst>
              <a:ext uri="{28A0092B-C50C-407E-A947-70E740481C1C}">
                <a14:useLocalDpi xmlns:a14="http://schemas.microsoft.com/office/drawing/2010/main" val="0"/>
              </a:ext>
            </a:extLst>
          </a:blip>
          <a:srcRect l="23047" t="42505" r="24460" b="13985"/>
          <a:stretch>
            <a:fillRect/>
          </a:stretch>
        </p:blipFill>
        <p:spPr bwMode="auto">
          <a:xfrm>
            <a:off x="304800" y="4191000"/>
            <a:ext cx="3733800" cy="2051050"/>
          </a:xfrm>
          <a:prstGeom prst="rect">
            <a:avLst/>
          </a:prstGeom>
          <a:noFill/>
          <a:extLst>
            <a:ext uri="{909E8E84-426E-40DD-AFC4-6F175D3DCCD1}">
              <a14:hiddenFill xmlns:a14="http://schemas.microsoft.com/office/drawing/2010/main">
                <a:solidFill>
                  <a:srgbClr val="FFFFFF"/>
                </a:solidFill>
              </a14:hiddenFill>
            </a:ext>
          </a:extLst>
        </p:spPr>
      </p:pic>
      <p:sp>
        <p:nvSpPr>
          <p:cNvPr id="125960" name="Rectangle 8"/>
          <p:cNvSpPr>
            <a:spLocks noChangeArrowheads="1"/>
          </p:cNvSpPr>
          <p:nvPr/>
        </p:nvSpPr>
        <p:spPr bwMode="auto">
          <a:xfrm>
            <a:off x="0" y="27527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25959" name="Object 7"/>
          <p:cNvGraphicFramePr>
            <a:graphicFrameLocks noChangeAspect="1"/>
          </p:cNvGraphicFramePr>
          <p:nvPr>
            <p:extLst>
              <p:ext uri="{D42A27DB-BD31-4B8C-83A1-F6EECF244321}">
                <p14:modId xmlns:p14="http://schemas.microsoft.com/office/powerpoint/2010/main" val="2549783691"/>
              </p:ext>
            </p:extLst>
          </p:nvPr>
        </p:nvGraphicFramePr>
        <p:xfrm>
          <a:off x="3200400" y="1870571"/>
          <a:ext cx="1635125" cy="676275"/>
        </p:xfrm>
        <a:graphic>
          <a:graphicData uri="http://schemas.openxmlformats.org/presentationml/2006/ole">
            <mc:AlternateContent xmlns:mc="http://schemas.openxmlformats.org/markup-compatibility/2006">
              <mc:Choice xmlns:v="urn:schemas-microsoft-com:vml" Requires="v">
                <p:oleObj spid="_x0000_s29035" name="方程式" r:id="rId5" imgW="1041120" imgH="431640" progId="Equation.3">
                  <p:embed/>
                </p:oleObj>
              </mc:Choice>
              <mc:Fallback>
                <p:oleObj name="方程式" r:id="rId5" imgW="10411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870571"/>
                        <a:ext cx="16351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2" name="Rectangle 10"/>
          <p:cNvSpPr>
            <a:spLocks noChangeArrowheads="1"/>
          </p:cNvSpPr>
          <p:nvPr/>
        </p:nvSpPr>
        <p:spPr bwMode="auto">
          <a:xfrm>
            <a:off x="0" y="27527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sp>
        <p:nvSpPr>
          <p:cNvPr id="125964" name="Rectangle 12"/>
          <p:cNvSpPr>
            <a:spLocks noChangeArrowheads="1"/>
          </p:cNvSpPr>
          <p:nvPr/>
        </p:nvSpPr>
        <p:spPr bwMode="auto">
          <a:xfrm>
            <a:off x="0" y="27527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sp>
        <p:nvSpPr>
          <p:cNvPr id="125966" name="Rectangle 14"/>
          <p:cNvSpPr>
            <a:spLocks noChangeArrowheads="1"/>
          </p:cNvSpPr>
          <p:nvPr/>
        </p:nvSpPr>
        <p:spPr bwMode="auto">
          <a:xfrm>
            <a:off x="0" y="27527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25965" name="Object 13"/>
          <p:cNvGraphicFramePr>
            <a:graphicFrameLocks noChangeAspect="1"/>
          </p:cNvGraphicFramePr>
          <p:nvPr>
            <p:extLst>
              <p:ext uri="{D42A27DB-BD31-4B8C-83A1-F6EECF244321}">
                <p14:modId xmlns:p14="http://schemas.microsoft.com/office/powerpoint/2010/main" val="3544684882"/>
              </p:ext>
            </p:extLst>
          </p:nvPr>
        </p:nvGraphicFramePr>
        <p:xfrm>
          <a:off x="381000" y="838200"/>
          <a:ext cx="6858000" cy="430213"/>
        </p:xfrm>
        <a:graphic>
          <a:graphicData uri="http://schemas.openxmlformats.org/presentationml/2006/ole">
            <mc:AlternateContent xmlns:mc="http://schemas.openxmlformats.org/markup-compatibility/2006">
              <mc:Choice xmlns:v="urn:schemas-microsoft-com:vml" Requires="v">
                <p:oleObj spid="_x0000_s29036" name="方程式" r:id="rId7" imgW="3200400" imgH="215640" progId="Equation.3">
                  <p:embed/>
                </p:oleObj>
              </mc:Choice>
              <mc:Fallback>
                <p:oleObj name="方程式" r:id="rId7" imgW="3200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838200"/>
                        <a:ext cx="6858000" cy="430213"/>
                      </a:xfrm>
                      <a:prstGeom prst="rect">
                        <a:avLst/>
                      </a:prstGeom>
                      <a:noFill/>
                      <a:ln w="38100" cmpd="dbl">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8" name="Rectangle 16"/>
          <p:cNvSpPr>
            <a:spLocks noChangeArrowheads="1"/>
          </p:cNvSpPr>
          <p:nvPr/>
        </p:nvSpPr>
        <p:spPr bwMode="auto">
          <a:xfrm>
            <a:off x="0" y="27527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25967" name="Object 15"/>
          <p:cNvGraphicFramePr>
            <a:graphicFrameLocks noChangeAspect="1"/>
          </p:cNvGraphicFramePr>
          <p:nvPr>
            <p:extLst>
              <p:ext uri="{D42A27DB-BD31-4B8C-83A1-F6EECF244321}">
                <p14:modId xmlns:p14="http://schemas.microsoft.com/office/powerpoint/2010/main" val="1695252734"/>
              </p:ext>
            </p:extLst>
          </p:nvPr>
        </p:nvGraphicFramePr>
        <p:xfrm>
          <a:off x="5715000" y="3108821"/>
          <a:ext cx="2133600" cy="1184275"/>
        </p:xfrm>
        <a:graphic>
          <a:graphicData uri="http://schemas.openxmlformats.org/presentationml/2006/ole">
            <mc:AlternateContent xmlns:mc="http://schemas.openxmlformats.org/markup-compatibility/2006">
              <mc:Choice xmlns:v="urn:schemas-microsoft-com:vml" Requires="v">
                <p:oleObj spid="_x0000_s29037" name="方程式" r:id="rId9" imgW="1257120" imgH="698400" progId="Equation.3">
                  <p:embed/>
                </p:oleObj>
              </mc:Choice>
              <mc:Fallback>
                <p:oleObj name="方程式" r:id="rId9" imgW="1257120" imgH="698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3108821"/>
                        <a:ext cx="2133600"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9" name="Object 17"/>
          <p:cNvGraphicFramePr>
            <a:graphicFrameLocks noChangeAspect="1"/>
          </p:cNvGraphicFramePr>
          <p:nvPr>
            <p:extLst>
              <p:ext uri="{D42A27DB-BD31-4B8C-83A1-F6EECF244321}">
                <p14:modId xmlns:p14="http://schemas.microsoft.com/office/powerpoint/2010/main" val="113328901"/>
              </p:ext>
            </p:extLst>
          </p:nvPr>
        </p:nvGraphicFramePr>
        <p:xfrm>
          <a:off x="935038" y="2989759"/>
          <a:ext cx="1863725" cy="1169987"/>
        </p:xfrm>
        <a:graphic>
          <a:graphicData uri="http://schemas.openxmlformats.org/presentationml/2006/ole">
            <mc:AlternateContent xmlns:mc="http://schemas.openxmlformats.org/markup-compatibility/2006">
              <mc:Choice xmlns:v="urn:schemas-microsoft-com:vml" Requires="v">
                <p:oleObj spid="_x0000_s29038" name="方程式" r:id="rId11" imgW="1091880" imgH="685800" progId="Equation.3">
                  <p:embed/>
                </p:oleObj>
              </mc:Choice>
              <mc:Fallback>
                <p:oleObj name="方程式" r:id="rId11" imgW="1091880" imgH="685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5038" y="2989759"/>
                        <a:ext cx="1863725" cy="116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71" name="Object 19"/>
          <p:cNvGraphicFramePr>
            <a:graphicFrameLocks noChangeAspect="1"/>
          </p:cNvGraphicFramePr>
          <p:nvPr>
            <p:extLst>
              <p:ext uri="{D42A27DB-BD31-4B8C-83A1-F6EECF244321}">
                <p14:modId xmlns:p14="http://schemas.microsoft.com/office/powerpoint/2010/main" val="3001023026"/>
              </p:ext>
            </p:extLst>
          </p:nvPr>
        </p:nvGraphicFramePr>
        <p:xfrm>
          <a:off x="4495800" y="4953000"/>
          <a:ext cx="2362200" cy="833438"/>
        </p:xfrm>
        <a:graphic>
          <a:graphicData uri="http://schemas.openxmlformats.org/presentationml/2006/ole">
            <mc:AlternateContent xmlns:mc="http://schemas.openxmlformats.org/markup-compatibility/2006">
              <mc:Choice xmlns:v="urn:schemas-microsoft-com:vml" Requires="v">
                <p:oleObj spid="_x0000_s29039" name="方程式" r:id="rId13" imgW="1295280" imgH="457200" progId="Equation.3">
                  <p:embed/>
                </p:oleObj>
              </mc:Choice>
              <mc:Fallback>
                <p:oleObj name="方程式" r:id="rId13" imgW="129528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4953000"/>
                        <a:ext cx="2362200" cy="833438"/>
                      </a:xfrm>
                      <a:prstGeom prst="rect">
                        <a:avLst/>
                      </a:prstGeom>
                      <a:noFill/>
                      <a:ln w="28575">
                        <a:solidFill>
                          <a:srgbClr val="5F0D1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929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5969"/>
                                        </p:tgtEl>
                                        <p:attrNameLst>
                                          <p:attrName>style.visibility</p:attrName>
                                        </p:attrNameLst>
                                      </p:cBhvr>
                                      <p:to>
                                        <p:strVal val="visible"/>
                                      </p:to>
                                    </p:set>
                                    <p:anim calcmode="lin" valueType="num">
                                      <p:cBhvr additive="base">
                                        <p:cTn id="7" dur="500" fill="hold"/>
                                        <p:tgtEl>
                                          <p:spTgt spid="125969"/>
                                        </p:tgtEl>
                                        <p:attrNameLst>
                                          <p:attrName>ppt_x</p:attrName>
                                        </p:attrNameLst>
                                      </p:cBhvr>
                                      <p:tavLst>
                                        <p:tav tm="0">
                                          <p:val>
                                            <p:strVal val="#ppt_x"/>
                                          </p:val>
                                        </p:tav>
                                        <p:tav tm="100000">
                                          <p:val>
                                            <p:strVal val="#ppt_x"/>
                                          </p:val>
                                        </p:tav>
                                      </p:tavLst>
                                    </p:anim>
                                    <p:anim calcmode="lin" valueType="num">
                                      <p:cBhvr additive="base">
                                        <p:cTn id="8" dur="500" fill="hold"/>
                                        <p:tgtEl>
                                          <p:spTgt spid="12596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8" presetClass="entr" presetSubtype="16" fill="hold" nodeType="after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diamond(in)">
                                      <p:cBhvr>
                                        <p:cTn id="12" dur="2000"/>
                                        <p:tgtEl>
                                          <p:spTgt spid="1259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5971"/>
                                        </p:tgtEl>
                                        <p:attrNameLst>
                                          <p:attrName>style.visibility</p:attrName>
                                        </p:attrNameLst>
                                      </p:cBhvr>
                                      <p:to>
                                        <p:strVal val="visible"/>
                                      </p:to>
                                    </p:set>
                                    <p:anim calcmode="lin" valueType="num">
                                      <p:cBhvr additive="base">
                                        <p:cTn id="17" dur="500" fill="hold"/>
                                        <p:tgtEl>
                                          <p:spTgt spid="125971"/>
                                        </p:tgtEl>
                                        <p:attrNameLst>
                                          <p:attrName>ppt_x</p:attrName>
                                        </p:attrNameLst>
                                      </p:cBhvr>
                                      <p:tavLst>
                                        <p:tav tm="0">
                                          <p:val>
                                            <p:strVal val="#ppt_x"/>
                                          </p:val>
                                        </p:tav>
                                        <p:tav tm="100000">
                                          <p:val>
                                            <p:strVal val="#ppt_x"/>
                                          </p:val>
                                        </p:tav>
                                      </p:tavLst>
                                    </p:anim>
                                    <p:anim calcmode="lin" valueType="num">
                                      <p:cBhvr additive="base">
                                        <p:cTn id="18" dur="500" fill="hold"/>
                                        <p:tgtEl>
                                          <p:spTgt spid="1259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51920" y="1371600"/>
            <a:ext cx="5076056" cy="2923083"/>
            <a:chOff x="4067944" y="1371600"/>
            <a:chExt cx="5076056" cy="2923083"/>
          </a:xfrm>
        </p:grpSpPr>
        <p:pic>
          <p:nvPicPr>
            <p:cNvPr id="128004" name="Picture 4" descr="10f0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463" y="1371600"/>
              <a:ext cx="4935537" cy="2803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67944" y="3934916"/>
              <a:ext cx="1224136" cy="359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003" name="Rectangle 3"/>
          <p:cNvSpPr>
            <a:spLocks noGrp="1" noChangeArrowheads="1"/>
          </p:cNvSpPr>
          <p:nvPr>
            <p:ph idx="1"/>
          </p:nvPr>
        </p:nvSpPr>
        <p:spPr>
          <a:xfrm>
            <a:off x="228600" y="288000"/>
            <a:ext cx="8686800" cy="462419"/>
          </a:xfrm>
        </p:spPr>
        <p:txBody>
          <a:bodyPr>
            <a:no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rPr>
              <a:t>Modified Ideal-Diode Model</a:t>
            </a:r>
          </a:p>
          <a:p>
            <a:pPr>
              <a:buFont typeface="Wingdings" panose="05000000000000000000" pitchFamily="2" charset="2"/>
              <a:buNone/>
            </a:pPr>
            <a:endParaRPr lang="en-US"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tr-TR"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tr-TR"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en-US"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en-US"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en-US"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en-US"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en-US" altLang="zh-TW" sz="2800" dirty="0">
              <a:effectLst>
                <a:outerShdw blurRad="38100" dist="38100" dir="2700000" algn="tl">
                  <a:srgbClr val="000000">
                    <a:alpha val="43137"/>
                  </a:srgbClr>
                </a:outerShdw>
              </a:effectLst>
            </a:endParaRPr>
          </a:p>
          <a:p>
            <a:pPr>
              <a:buFont typeface="Wingdings" panose="05000000000000000000" pitchFamily="2" charset="2"/>
              <a:buNone/>
            </a:pPr>
            <a:endParaRPr lang="en-US" altLang="zh-TW" sz="2800" dirty="0">
              <a:effectLst>
                <a:outerShdw blurRad="38100" dist="38100" dir="2700000" algn="tl">
                  <a:srgbClr val="000000">
                    <a:alpha val="43137"/>
                  </a:srgbClr>
                </a:outerShdw>
              </a:effectLst>
            </a:endParaRPr>
          </a:p>
        </p:txBody>
      </p:sp>
      <p:pic>
        <p:nvPicPr>
          <p:cNvPr id="128005" name="Picture 5" descr="10f0013"/>
          <p:cNvPicPr>
            <a:picLocks noChangeAspect="1" noChangeArrowheads="1"/>
          </p:cNvPicPr>
          <p:nvPr/>
        </p:nvPicPr>
        <p:blipFill>
          <a:blip r:embed="rId4">
            <a:extLst>
              <a:ext uri="{28A0092B-C50C-407E-A947-70E740481C1C}">
                <a14:useLocalDpi xmlns:a14="http://schemas.microsoft.com/office/drawing/2010/main" val="0"/>
              </a:ext>
            </a:extLst>
          </a:blip>
          <a:srcRect l="14496" r="18460" b="18036"/>
          <a:stretch>
            <a:fillRect/>
          </a:stretch>
        </p:blipFill>
        <p:spPr bwMode="auto">
          <a:xfrm>
            <a:off x="381000" y="1676400"/>
            <a:ext cx="2819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8006" name="AutoShape 6"/>
          <p:cNvSpPr>
            <a:spLocks noChangeArrowheads="1"/>
          </p:cNvSpPr>
          <p:nvPr/>
        </p:nvSpPr>
        <p:spPr bwMode="auto">
          <a:xfrm>
            <a:off x="3276600" y="2971800"/>
            <a:ext cx="838200" cy="304800"/>
          </a:xfrm>
          <a:prstGeom prst="rightArrow">
            <a:avLst>
              <a:gd name="adj1" fmla="val 50000"/>
              <a:gd name="adj2" fmla="val 6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
        <p:nvSpPr>
          <p:cNvPr id="8" name="Rounded Rectangular Callout 7"/>
          <p:cNvSpPr/>
          <p:nvPr/>
        </p:nvSpPr>
        <p:spPr>
          <a:xfrm>
            <a:off x="5531657" y="962977"/>
            <a:ext cx="2473002" cy="578882"/>
          </a:xfrm>
          <a:prstGeom prst="wedgeRoundRectCallout">
            <a:avLst>
              <a:gd name="adj1" fmla="val -18816"/>
              <a:gd name="adj2" fmla="val 129872"/>
              <a:gd name="adj3" fmla="val 16667"/>
            </a:avLst>
          </a:prstGeom>
          <a:solidFill>
            <a:schemeClr val="bg2">
              <a:lumMod val="90000"/>
            </a:schemeClr>
          </a:solidFill>
        </p:spPr>
        <p:txBody>
          <a:bodyPr wrap="square">
            <a:spAutoFit/>
          </a:bodyPr>
          <a:lstStyle/>
          <a:p>
            <a:r>
              <a:rPr lang="en-US" sz="1400" dirty="0">
                <a:solidFill>
                  <a:srgbClr val="545454"/>
                </a:solidFill>
                <a:latin typeface="Comic Sans MS" panose="030F0702030302020204" pitchFamily="66" charset="0"/>
              </a:rPr>
              <a:t>Modified Ideal-Diode Model</a:t>
            </a:r>
          </a:p>
        </p:txBody>
      </p:sp>
      <p:sp>
        <p:nvSpPr>
          <p:cNvPr id="9" name="Rounded Rectangular Callout 8"/>
          <p:cNvSpPr/>
          <p:nvPr/>
        </p:nvSpPr>
        <p:spPr>
          <a:xfrm>
            <a:off x="749828" y="962977"/>
            <a:ext cx="2473002" cy="340519"/>
          </a:xfrm>
          <a:prstGeom prst="wedgeRoundRectCallout">
            <a:avLst>
              <a:gd name="adj1" fmla="val -21169"/>
              <a:gd name="adj2" fmla="val 206123"/>
              <a:gd name="adj3" fmla="val 16667"/>
            </a:avLst>
          </a:prstGeom>
          <a:solidFill>
            <a:schemeClr val="accent6">
              <a:lumMod val="20000"/>
              <a:lumOff val="80000"/>
            </a:schemeClr>
          </a:solidFill>
          <a:ln w="19050">
            <a:solidFill>
              <a:schemeClr val="tx1"/>
            </a:solidFill>
            <a:prstDash val="dash"/>
          </a:ln>
        </p:spPr>
        <p:txBody>
          <a:bodyPr wrap="square">
            <a:spAutoFit/>
          </a:bodyPr>
          <a:lstStyle/>
          <a:p>
            <a:r>
              <a:rPr lang="en-US" sz="1400" dirty="0">
                <a:solidFill>
                  <a:srgbClr val="545454"/>
                </a:solidFill>
                <a:latin typeface="Comic Sans MS" panose="030F0702030302020204" pitchFamily="66" charset="0"/>
              </a:rPr>
              <a:t>Ideal-Diode Model</a:t>
            </a:r>
          </a:p>
        </p:txBody>
      </p:sp>
      <p:sp>
        <p:nvSpPr>
          <p:cNvPr id="3" name="Rectangle 2"/>
          <p:cNvSpPr/>
          <p:nvPr/>
        </p:nvSpPr>
        <p:spPr>
          <a:xfrm>
            <a:off x="365023" y="4371776"/>
            <a:ext cx="7254831" cy="707886"/>
          </a:xfrm>
          <a:prstGeom prst="rect">
            <a:avLst/>
          </a:prstGeom>
        </p:spPr>
        <p:txBody>
          <a:bodyPr wrap="square">
            <a:spAutoFit/>
          </a:bodyPr>
          <a:lstStyle/>
          <a:p>
            <a:pPr>
              <a:buFont typeface="Wingdings" panose="05000000000000000000" pitchFamily="2" charset="2"/>
              <a:buNone/>
            </a:pPr>
            <a:r>
              <a:rPr lang="tr-TR" altLang="zh-TW" sz="2000" dirty="0">
                <a:latin typeface="Comic Sans MS" panose="030F0702030302020204" pitchFamily="66" charset="0"/>
              </a:rPr>
              <a:t>M</a:t>
            </a:r>
            <a:r>
              <a:rPr lang="en-US" altLang="zh-TW" sz="2000" dirty="0" err="1">
                <a:latin typeface="Comic Sans MS" panose="030F0702030302020204" pitchFamily="66" charset="0"/>
              </a:rPr>
              <a:t>odified</a:t>
            </a:r>
            <a:r>
              <a:rPr lang="en-US" altLang="zh-TW" sz="2000" dirty="0">
                <a:latin typeface="Comic Sans MS" panose="030F0702030302020204" pitchFamily="66" charset="0"/>
              </a:rPr>
              <a:t> ideal-diode model is usually accurate enough in most of the circuit analysis.</a:t>
            </a:r>
          </a:p>
        </p:txBody>
      </p:sp>
    </p:spTree>
    <p:extLst>
      <p:ext uri="{BB962C8B-B14F-4D97-AF65-F5344CB8AC3E}">
        <p14:creationId xmlns:p14="http://schemas.microsoft.com/office/powerpoint/2010/main" val="2283961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
          <p:cNvSpPr>
            <a:spLocks noChangeArrowheads="1"/>
          </p:cNvSpPr>
          <p:nvPr/>
        </p:nvSpPr>
        <p:spPr bwMode="auto">
          <a:xfrm>
            <a:off x="5753100" y="2310334"/>
            <a:ext cx="1905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p>
        </p:txBody>
      </p:sp>
      <p:sp>
        <p:nvSpPr>
          <p:cNvPr id="59395" name="Rectangle 6"/>
          <p:cNvSpPr>
            <a:spLocks noChangeArrowheads="1"/>
          </p:cNvSpPr>
          <p:nvPr/>
        </p:nvSpPr>
        <p:spPr bwMode="auto">
          <a:xfrm>
            <a:off x="304800" y="2880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effectLst>
                  <a:outerShdw blurRad="38100" dist="38100" dir="2700000" algn="tl">
                    <a:srgbClr val="000000">
                      <a:alpha val="43137"/>
                    </a:srgbClr>
                  </a:outerShdw>
                </a:effectLst>
                <a:latin typeface="Comic Sans MS" panose="030F0702030302020204" pitchFamily="66" charset="0"/>
              </a:rPr>
              <a:t>Piecewise Linear Diode Model</a:t>
            </a:r>
          </a:p>
        </p:txBody>
      </p:sp>
      <p:sp>
        <p:nvSpPr>
          <p:cNvPr id="59396" name="Rectangle 8"/>
          <p:cNvSpPr>
            <a:spLocks noChangeArrowheads="1"/>
          </p:cNvSpPr>
          <p:nvPr/>
        </p:nvSpPr>
        <p:spPr bwMode="auto">
          <a:xfrm>
            <a:off x="304800" y="966788"/>
            <a:ext cx="4841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mic Sans MS" panose="030F0702030302020204" pitchFamily="66" charset="0"/>
              </a:rPr>
              <a:t>More accurate </a:t>
            </a:r>
            <a:r>
              <a:rPr lang="en-US" altLang="en-US" sz="1800" dirty="0" err="1">
                <a:latin typeface="Comic Sans MS" panose="030F0702030302020204" pitchFamily="66" charset="0"/>
              </a:rPr>
              <a:t>tha</a:t>
            </a:r>
            <a:r>
              <a:rPr lang="tr-TR" altLang="en-US" sz="1800" dirty="0">
                <a:latin typeface="Comic Sans MS" panose="030F0702030302020204" pitchFamily="66" charset="0"/>
              </a:rPr>
              <a:t>n</a:t>
            </a:r>
            <a:r>
              <a:rPr lang="en-US" altLang="en-US" sz="1800" dirty="0">
                <a:latin typeface="Comic Sans MS" panose="030F0702030302020204" pitchFamily="66" charset="0"/>
              </a:rPr>
              <a:t> the ideal diode model.</a:t>
            </a:r>
          </a:p>
        </p:txBody>
      </p:sp>
      <p:pic>
        <p:nvPicPr>
          <p:cNvPr id="59397" name="Picture 9" descr="10f0006"/>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457200" y="1828800"/>
            <a:ext cx="4038600" cy="2836863"/>
          </a:xfrm>
          <a:noFill/>
        </p:spPr>
      </p:pic>
      <p:pic>
        <p:nvPicPr>
          <p:cNvPr id="59399" name="Picture 15" descr="10f0016"/>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4419600" y="3135313"/>
            <a:ext cx="4495800" cy="3494087"/>
          </a:xfrm>
          <a:noFill/>
        </p:spPr>
      </p:pic>
      <p:sp>
        <p:nvSpPr>
          <p:cNvPr id="59400" name="Line 18"/>
          <p:cNvSpPr>
            <a:spLocks noChangeShapeType="1"/>
          </p:cNvSpPr>
          <p:nvPr/>
        </p:nvSpPr>
        <p:spPr bwMode="auto">
          <a:xfrm flipH="1">
            <a:off x="1600200" y="1981200"/>
            <a:ext cx="457200" cy="2514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9401" name="Rectangle 19"/>
          <p:cNvSpPr>
            <a:spLocks noChangeArrowheads="1"/>
          </p:cNvSpPr>
          <p:nvPr/>
        </p:nvSpPr>
        <p:spPr bwMode="auto">
          <a:xfrm>
            <a:off x="5753100" y="2313203"/>
            <a:ext cx="18004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dirty="0">
                <a:latin typeface="Comic Sans MS" panose="030F0702030302020204" pitchFamily="66" charset="0"/>
              </a:rPr>
              <a:t>v = </a:t>
            </a:r>
            <a:r>
              <a:rPr lang="en-US" altLang="en-US" sz="2400" i="1" dirty="0" err="1">
                <a:latin typeface="Comic Sans MS" panose="030F0702030302020204" pitchFamily="66" charset="0"/>
              </a:rPr>
              <a:t>r</a:t>
            </a:r>
            <a:r>
              <a:rPr lang="en-US" altLang="en-US" sz="2400" i="1" baseline="-25000" dirty="0" err="1">
                <a:latin typeface="Comic Sans MS" panose="030F0702030302020204" pitchFamily="66" charset="0"/>
              </a:rPr>
              <a:t>z</a:t>
            </a:r>
            <a:r>
              <a:rPr lang="en-US" altLang="en-US" sz="2400" i="1" dirty="0" err="1">
                <a:latin typeface="Comic Sans MS" panose="030F0702030302020204" pitchFamily="66" charset="0"/>
              </a:rPr>
              <a:t>i</a:t>
            </a:r>
            <a:r>
              <a:rPr lang="en-US" altLang="en-US" sz="2400" i="1" dirty="0">
                <a:latin typeface="Comic Sans MS" panose="030F0702030302020204" pitchFamily="66" charset="0"/>
              </a:rPr>
              <a:t> + </a:t>
            </a:r>
            <a:r>
              <a:rPr lang="en-US" altLang="en-US" sz="2400" i="1" dirty="0" err="1">
                <a:latin typeface="Comic Sans MS" panose="030F0702030302020204" pitchFamily="66" charset="0"/>
              </a:rPr>
              <a:t>V</a:t>
            </a:r>
            <a:r>
              <a:rPr lang="en-US" altLang="en-US" sz="2400" i="1" baseline="-25000" dirty="0" err="1">
                <a:latin typeface="Comic Sans MS" panose="030F0702030302020204" pitchFamily="66" charset="0"/>
              </a:rPr>
              <a:t>a</a:t>
            </a:r>
            <a:r>
              <a:rPr lang="en-US" altLang="en-US" sz="2400" i="1" dirty="0">
                <a:latin typeface="Comic Sans MS" panose="030F0702030302020204" pitchFamily="66" charset="0"/>
              </a:rPr>
              <a:t> </a:t>
            </a:r>
          </a:p>
        </p:txBody>
      </p:sp>
      <p:sp>
        <p:nvSpPr>
          <p:cNvPr id="2" name="Oval 1"/>
          <p:cNvSpPr/>
          <p:nvPr/>
        </p:nvSpPr>
        <p:spPr>
          <a:xfrm>
            <a:off x="1637928" y="1862708"/>
            <a:ext cx="648072" cy="1375792"/>
          </a:xfrm>
          <a:prstGeom prst="ellipse">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19600" y="6381328"/>
            <a:ext cx="728464" cy="2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5224264" y="4665664"/>
            <a:ext cx="1651992" cy="923576"/>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148064" y="4160415"/>
            <a:ext cx="2808312" cy="904232"/>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398" name="Rectangle 14"/>
          <p:cNvSpPr>
            <a:spLocks noChangeArrowheads="1"/>
          </p:cNvSpPr>
          <p:nvPr/>
        </p:nvSpPr>
        <p:spPr bwMode="auto">
          <a:xfrm>
            <a:off x="228600" y="4763691"/>
            <a:ext cx="43434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700" dirty="0">
                <a:latin typeface="Comic Sans MS" panose="030F0702030302020204" pitchFamily="66" charset="0"/>
              </a:rPr>
              <a:t>(1) Diode V-I c</a:t>
            </a:r>
            <a:r>
              <a:rPr lang="tr-TR" altLang="en-US" sz="1700" dirty="0" err="1">
                <a:latin typeface="Comic Sans MS" panose="030F0702030302020204" pitchFamily="66" charset="0"/>
              </a:rPr>
              <a:t>urve</a:t>
            </a:r>
            <a:r>
              <a:rPr lang="en-US" altLang="en-US" sz="1700" dirty="0">
                <a:latin typeface="Comic Sans MS" panose="030F0702030302020204" pitchFamily="66" charset="0"/>
              </a:rPr>
              <a:t> approximated by </a:t>
            </a:r>
          </a:p>
          <a:p>
            <a:pPr eaLnBrk="1" hangingPunct="1">
              <a:spcBef>
                <a:spcPct val="0"/>
              </a:spcBef>
              <a:buFontTx/>
              <a:buNone/>
            </a:pPr>
            <a:r>
              <a:rPr lang="en-US" altLang="en-US" sz="1700" dirty="0">
                <a:latin typeface="Comic Sans MS" panose="030F0702030302020204" pitchFamily="66" charset="0"/>
              </a:rPr>
              <a:t>straight line segments</a:t>
            </a:r>
          </a:p>
        </p:txBody>
      </p:sp>
      <p:sp>
        <p:nvSpPr>
          <p:cNvPr id="3" name="Rectangle 2">
            <a:extLst>
              <a:ext uri="{FF2B5EF4-FFF2-40B4-BE49-F238E27FC236}">
                <a16:creationId xmlns:a16="http://schemas.microsoft.com/office/drawing/2014/main" id="{A5B70F3A-D016-4FDB-838A-97A692601CBE}"/>
              </a:ext>
            </a:extLst>
          </p:cNvPr>
          <p:cNvSpPr/>
          <p:nvPr/>
        </p:nvSpPr>
        <p:spPr>
          <a:xfrm>
            <a:off x="4284905" y="1308024"/>
            <a:ext cx="4841390" cy="923330"/>
          </a:xfrm>
          <a:prstGeom prst="rect">
            <a:avLst/>
          </a:prstGeom>
        </p:spPr>
        <p:txBody>
          <a:bodyPr wrap="square">
            <a:spAutoFit/>
          </a:bodyPr>
          <a:lstStyle/>
          <a:p>
            <a:r>
              <a:rPr lang="en-US" altLang="en-US" dirty="0">
                <a:solidFill>
                  <a:srgbClr val="0000FF"/>
                </a:solidFill>
                <a:latin typeface="Comic Sans MS" panose="030F0702030302020204" pitchFamily="66" charset="0"/>
              </a:rPr>
              <a:t>(2) We can model each section of the diode </a:t>
            </a:r>
          </a:p>
          <a:p>
            <a:r>
              <a:rPr lang="en-US" altLang="en-US" dirty="0">
                <a:solidFill>
                  <a:srgbClr val="0000FF"/>
                </a:solidFill>
                <a:latin typeface="Comic Sans MS" panose="030F0702030302020204" pitchFamily="66" charset="0"/>
              </a:rPr>
              <a:t>I-V </a:t>
            </a:r>
            <a:r>
              <a:rPr lang="tr-TR" altLang="en-US" dirty="0" err="1">
                <a:solidFill>
                  <a:srgbClr val="0000FF"/>
                </a:solidFill>
                <a:latin typeface="Comic Sans MS" panose="030F0702030302020204" pitchFamily="66" charset="0"/>
              </a:rPr>
              <a:t>curve</a:t>
            </a:r>
            <a:r>
              <a:rPr lang="tr-TR" altLang="en-US" dirty="0">
                <a:solidFill>
                  <a:srgbClr val="0000FF"/>
                </a:solidFill>
                <a:latin typeface="Comic Sans MS" panose="030F0702030302020204" pitchFamily="66" charset="0"/>
              </a:rPr>
              <a:t> </a:t>
            </a:r>
            <a:r>
              <a:rPr lang="en-US" altLang="en-US" dirty="0">
                <a:solidFill>
                  <a:srgbClr val="0000FF"/>
                </a:solidFill>
                <a:latin typeface="Comic Sans MS" panose="030F0702030302020204" pitchFamily="66" charset="0"/>
              </a:rPr>
              <a:t>with </a:t>
            </a:r>
            <a:r>
              <a:rPr lang="tr-TR" altLang="en-US" dirty="0" err="1">
                <a:solidFill>
                  <a:srgbClr val="0000FF"/>
                </a:solidFill>
                <a:latin typeface="Comic Sans MS" panose="030F0702030302020204" pitchFamily="66" charset="0"/>
              </a:rPr>
              <a:t>resistor</a:t>
            </a:r>
            <a:r>
              <a:rPr lang="tr-TR" altLang="en-US" dirty="0">
                <a:solidFill>
                  <a:srgbClr val="0000FF"/>
                </a:solidFill>
                <a:latin typeface="Comic Sans MS" panose="030F0702030302020204" pitchFamily="66" charset="0"/>
              </a:rPr>
              <a:t> (</a:t>
            </a:r>
            <a:r>
              <a:rPr lang="en-US" altLang="en-US" dirty="0">
                <a:solidFill>
                  <a:srgbClr val="0000FF"/>
                </a:solidFill>
                <a:latin typeface="Comic Sans MS" panose="030F0702030302020204" pitchFamily="66" charset="0"/>
              </a:rPr>
              <a:t>R</a:t>
            </a:r>
            <a:r>
              <a:rPr lang="tr-TR" altLang="en-US" baseline="-25000" dirty="0">
                <a:solidFill>
                  <a:srgbClr val="0000FF"/>
                </a:solidFill>
                <a:latin typeface="Comic Sans MS" panose="030F0702030302020204" pitchFamily="66" charset="0"/>
              </a:rPr>
              <a:t>a</a:t>
            </a:r>
            <a:r>
              <a:rPr lang="tr-TR" altLang="en-US" dirty="0">
                <a:solidFill>
                  <a:srgbClr val="0000FF"/>
                </a:solidFill>
                <a:latin typeface="Comic Sans MS" panose="030F0702030302020204" pitchFamily="66" charset="0"/>
              </a:rPr>
              <a:t>)</a:t>
            </a:r>
            <a:r>
              <a:rPr lang="en-US" altLang="en-US" dirty="0">
                <a:solidFill>
                  <a:srgbClr val="0000FF"/>
                </a:solidFill>
                <a:latin typeface="Comic Sans MS" panose="030F0702030302020204" pitchFamily="66" charset="0"/>
              </a:rPr>
              <a:t> in series with a fixed voltage source</a:t>
            </a:r>
            <a:r>
              <a:rPr lang="tr-TR" altLang="en-US" dirty="0">
                <a:solidFill>
                  <a:srgbClr val="0000FF"/>
                </a:solidFill>
                <a:latin typeface="Comic Sans MS" panose="030F0702030302020204" pitchFamily="66" charset="0"/>
              </a:rPr>
              <a:t> (</a:t>
            </a:r>
            <a:r>
              <a:rPr lang="tr-TR" altLang="en-US" dirty="0" err="1">
                <a:solidFill>
                  <a:srgbClr val="0000FF"/>
                </a:solidFill>
                <a:latin typeface="Comic Sans MS" panose="030F0702030302020204" pitchFamily="66" charset="0"/>
              </a:rPr>
              <a:t>V</a:t>
            </a:r>
            <a:r>
              <a:rPr lang="tr-TR" altLang="en-US" baseline="-25000" dirty="0" err="1">
                <a:solidFill>
                  <a:srgbClr val="0000FF"/>
                </a:solidFill>
                <a:latin typeface="Comic Sans MS" panose="030F0702030302020204" pitchFamily="66" charset="0"/>
              </a:rPr>
              <a:t>a</a:t>
            </a:r>
            <a:r>
              <a:rPr lang="tr-TR" altLang="en-US" dirty="0">
                <a:solidFill>
                  <a:srgbClr val="0000FF"/>
                </a:solidFill>
                <a:latin typeface="Comic Sans MS" panose="030F0702030302020204" pitchFamily="66" charset="0"/>
              </a:rPr>
              <a:t>)</a:t>
            </a:r>
            <a:r>
              <a:rPr lang="en-US" altLang="en-US" dirty="0">
                <a:solidFill>
                  <a:srgbClr val="0000FF"/>
                </a:solidFill>
                <a:latin typeface="Comic Sans MS" panose="030F0702030302020204" pitchFamily="66" charset="0"/>
              </a:rPr>
              <a:t> </a:t>
            </a:r>
          </a:p>
        </p:txBody>
      </p:sp>
      <p:pic>
        <p:nvPicPr>
          <p:cNvPr id="15" name="Picture 14">
            <a:extLst>
              <a:ext uri="{FF2B5EF4-FFF2-40B4-BE49-F238E27FC236}">
                <a16:creationId xmlns:a16="http://schemas.microsoft.com/office/drawing/2014/main" id="{9DFB7039-A5C1-4C78-9B48-39EE28566F82}"/>
              </a:ext>
            </a:extLst>
          </p:cNvPr>
          <p:cNvPicPr>
            <a:picLocks noChangeAspect="1"/>
          </p:cNvPicPr>
          <p:nvPr/>
        </p:nvPicPr>
        <p:blipFill>
          <a:blip r:embed="rId5"/>
          <a:stretch>
            <a:fillRect/>
          </a:stretch>
        </p:blipFill>
        <p:spPr>
          <a:xfrm>
            <a:off x="2300076" y="1646468"/>
            <a:ext cx="1393875" cy="448500"/>
          </a:xfrm>
          <a:prstGeom prst="rect">
            <a:avLst/>
          </a:prstGeom>
        </p:spPr>
      </p:pic>
    </p:spTree>
    <p:extLst>
      <p:ext uri="{BB962C8B-B14F-4D97-AF65-F5344CB8AC3E}">
        <p14:creationId xmlns:p14="http://schemas.microsoft.com/office/powerpoint/2010/main" val="320347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3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4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nimBg="1"/>
      <p:bldP spid="59401"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ChangeArrowheads="1"/>
          </p:cNvSpPr>
          <p:nvPr/>
        </p:nvSpPr>
        <p:spPr bwMode="auto">
          <a:xfrm>
            <a:off x="304800" y="28800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400" b="1" dirty="0" err="1">
                <a:latin typeface="Comic Sans MS" panose="030F0702030302020204" pitchFamily="66" charset="0"/>
              </a:rPr>
              <a:t>Example</a:t>
            </a:r>
            <a:r>
              <a:rPr lang="tr-TR" altLang="en-US" sz="2400" b="1" dirty="0">
                <a:latin typeface="Comic Sans MS" panose="030F0702030302020204" pitchFamily="66" charset="0"/>
              </a:rPr>
              <a:t>: </a:t>
            </a:r>
            <a:r>
              <a:rPr lang="en-US" altLang="en-US" sz="2000" dirty="0">
                <a:latin typeface="Comic Sans MS" panose="030F0702030302020204" pitchFamily="66" charset="0"/>
              </a:rPr>
              <a:t>Find circuit models for the </a:t>
            </a:r>
            <a:r>
              <a:rPr lang="en-US" altLang="en-US" sz="2000" b="1" dirty="0">
                <a:latin typeface="Comic Sans MS" panose="030F0702030302020204" pitchFamily="66" charset="0"/>
              </a:rPr>
              <a:t>Zener-diode </a:t>
            </a:r>
            <a:r>
              <a:rPr lang="en-US" altLang="en-US" sz="2000" dirty="0">
                <a:latin typeface="Comic Sans MS" panose="030F0702030302020204" pitchFamily="66" charset="0"/>
              </a:rPr>
              <a:t>volt-ampere c</a:t>
            </a:r>
            <a:r>
              <a:rPr lang="tr-TR" altLang="en-US" sz="2000" dirty="0" err="1">
                <a:latin typeface="Comic Sans MS" panose="030F0702030302020204" pitchFamily="66" charset="0"/>
              </a:rPr>
              <a:t>urve</a:t>
            </a:r>
            <a:r>
              <a:rPr lang="en-US" altLang="en-US" sz="2000" dirty="0">
                <a:latin typeface="Comic Sans MS" panose="030F0702030302020204" pitchFamily="66" charset="0"/>
              </a:rPr>
              <a:t> shown in figure below using the </a:t>
            </a:r>
            <a:r>
              <a:rPr lang="en-US" altLang="en-US" sz="2000" u="sng" dirty="0">
                <a:latin typeface="Comic Sans MS" panose="030F0702030302020204" pitchFamily="66" charset="0"/>
              </a:rPr>
              <a:t>piecewise-linear diode model</a:t>
            </a:r>
            <a:r>
              <a:rPr lang="en-US" altLang="en-US" sz="2000" dirty="0">
                <a:latin typeface="Comic Sans MS" panose="030F0702030302020204" pitchFamily="66" charset="0"/>
              </a:rPr>
              <a:t>.</a:t>
            </a:r>
            <a:endParaRPr lang="en-US" altLang="en-US" sz="2000" dirty="0">
              <a:latin typeface="Symbol" panose="05050102010706020507" pitchFamily="18" charset="2"/>
            </a:endParaRPr>
          </a:p>
        </p:txBody>
      </p:sp>
      <p:pic>
        <p:nvPicPr>
          <p:cNvPr id="61443" name="Picture 6" descr="10f00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71600"/>
            <a:ext cx="5345113"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7"/>
          <p:cNvSpPr>
            <a:spLocks noChangeArrowheads="1"/>
          </p:cNvSpPr>
          <p:nvPr/>
        </p:nvSpPr>
        <p:spPr bwMode="auto">
          <a:xfrm>
            <a:off x="6400800" y="22860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latin typeface="Comic Sans MS" panose="030F0702030302020204" pitchFamily="66" charset="0"/>
              </a:rPr>
              <a:t>Draw a line</a:t>
            </a:r>
            <a:endParaRPr lang="en-US" altLang="en-US" sz="1800" dirty="0">
              <a:solidFill>
                <a:srgbClr val="FF0000"/>
              </a:solidFill>
              <a:latin typeface="Symbol" panose="05050102010706020507" pitchFamily="18" charset="2"/>
            </a:endParaRPr>
          </a:p>
        </p:txBody>
      </p:sp>
      <p:sp>
        <p:nvSpPr>
          <p:cNvPr id="61445" name="Line 8"/>
          <p:cNvSpPr>
            <a:spLocks noChangeShapeType="1"/>
          </p:cNvSpPr>
          <p:nvPr/>
        </p:nvSpPr>
        <p:spPr bwMode="auto">
          <a:xfrm flipH="1">
            <a:off x="5029200" y="2514600"/>
            <a:ext cx="1295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6" name="Rectangle 9"/>
          <p:cNvSpPr>
            <a:spLocks noChangeArrowheads="1"/>
          </p:cNvSpPr>
          <p:nvPr/>
        </p:nvSpPr>
        <p:spPr bwMode="auto">
          <a:xfrm>
            <a:off x="6172200" y="3124200"/>
            <a:ext cx="2971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latin typeface="Comic Sans MS" panose="030F0702030302020204" pitchFamily="66" charset="0"/>
              </a:rPr>
              <a:t>Look for intercept (0.6V) &amp; the reciprocal of the slope (1/R)</a:t>
            </a:r>
          </a:p>
          <a:p>
            <a:pPr eaLnBrk="1" hangingPunct="1">
              <a:spcBef>
                <a:spcPct val="0"/>
              </a:spcBef>
              <a:buFontTx/>
              <a:buNone/>
            </a:pPr>
            <a:r>
              <a:rPr lang="en-US" altLang="en-US" sz="1800" dirty="0">
                <a:solidFill>
                  <a:srgbClr val="FF0000"/>
                </a:solidFill>
                <a:latin typeface="Comic Sans MS" panose="030F0702030302020204" pitchFamily="66" charset="0"/>
              </a:rPr>
              <a:t>(1.6V-0.6V)/100mA=10</a:t>
            </a:r>
            <a:r>
              <a:rPr lang="en-US" altLang="en-US" sz="1800" dirty="0">
                <a:solidFill>
                  <a:srgbClr val="FF0000"/>
                </a:solidFill>
                <a:latin typeface="Symbol" panose="05050102010706020507" pitchFamily="18" charset="2"/>
              </a:rPr>
              <a:t>W</a:t>
            </a:r>
          </a:p>
          <a:p>
            <a:pPr eaLnBrk="1" hangingPunct="1">
              <a:spcBef>
                <a:spcPct val="0"/>
              </a:spcBef>
              <a:buFontTx/>
              <a:buNone/>
            </a:pPr>
            <a:endParaRPr lang="en-US" altLang="en-US" sz="1800" dirty="0">
              <a:latin typeface="Symbol" panose="05050102010706020507" pitchFamily="18" charset="2"/>
            </a:endParaRPr>
          </a:p>
        </p:txBody>
      </p:sp>
      <p:sp>
        <p:nvSpPr>
          <p:cNvPr id="61447" name="Line 10"/>
          <p:cNvSpPr>
            <a:spLocks noChangeShapeType="1"/>
          </p:cNvSpPr>
          <p:nvPr/>
        </p:nvSpPr>
        <p:spPr bwMode="auto">
          <a:xfrm flipH="1">
            <a:off x="4331988" y="3505200"/>
            <a:ext cx="1840212"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8" name="Rectangle 11"/>
          <p:cNvSpPr>
            <a:spLocks noChangeArrowheads="1"/>
          </p:cNvSpPr>
          <p:nvPr/>
        </p:nvSpPr>
        <p:spPr bwMode="auto">
          <a:xfrm>
            <a:off x="4800600" y="5562600"/>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latin typeface="Comic Sans MS" panose="030F0702030302020204" pitchFamily="66" charset="0"/>
              </a:rPr>
              <a:t>Repeat for the reverse bias </a:t>
            </a:r>
            <a:endParaRPr lang="en-US" altLang="en-US" sz="1800" dirty="0">
              <a:solidFill>
                <a:srgbClr val="FF0000"/>
              </a:solidFill>
              <a:latin typeface="Symbol" panose="05050102010706020507" pitchFamily="18" charset="2"/>
            </a:endParaRPr>
          </a:p>
        </p:txBody>
      </p:sp>
      <p:sp>
        <p:nvSpPr>
          <p:cNvPr id="61449" name="Line 12"/>
          <p:cNvSpPr>
            <a:spLocks noChangeShapeType="1"/>
          </p:cNvSpPr>
          <p:nvPr/>
        </p:nvSpPr>
        <p:spPr bwMode="auto">
          <a:xfrm flipH="1" flipV="1">
            <a:off x="2362200" y="4648200"/>
            <a:ext cx="2514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0" name="Rectangle 14"/>
          <p:cNvSpPr>
            <a:spLocks noChangeArrowheads="1"/>
          </p:cNvSpPr>
          <p:nvPr/>
        </p:nvSpPr>
        <p:spPr bwMode="auto">
          <a:xfrm>
            <a:off x="4648200" y="4738688"/>
            <a:ext cx="373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latin typeface="Comic Sans MS" panose="030F0702030302020204" pitchFamily="66" charset="0"/>
              </a:rPr>
              <a:t>Open circuit approximation</a:t>
            </a:r>
            <a:endParaRPr lang="en-US" altLang="en-US" sz="1800" dirty="0">
              <a:solidFill>
                <a:srgbClr val="FF0000"/>
              </a:solidFill>
              <a:latin typeface="Symbol" panose="05050102010706020507" pitchFamily="18" charset="2"/>
            </a:endParaRPr>
          </a:p>
        </p:txBody>
      </p:sp>
      <p:sp>
        <p:nvSpPr>
          <p:cNvPr id="61451" name="Line 15"/>
          <p:cNvSpPr>
            <a:spLocks noChangeShapeType="1"/>
          </p:cNvSpPr>
          <p:nvPr/>
        </p:nvSpPr>
        <p:spPr bwMode="auto">
          <a:xfrm flipH="1" flipV="1">
            <a:off x="3710980" y="4052888"/>
            <a:ext cx="937220" cy="900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584887A6-3521-453A-AF19-2A672ACDB766}"/>
              </a:ext>
            </a:extLst>
          </p:cNvPr>
          <p:cNvSpPr/>
          <p:nvPr/>
        </p:nvSpPr>
        <p:spPr>
          <a:xfrm rot="1424917">
            <a:off x="4535064" y="2277421"/>
            <a:ext cx="531069" cy="1120173"/>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337A631-ADDE-4100-8A24-7BE5D6612DF4}"/>
              </a:ext>
            </a:extLst>
          </p:cNvPr>
          <p:cNvSpPr/>
          <p:nvPr/>
        </p:nvSpPr>
        <p:spPr>
          <a:xfrm rot="2046303">
            <a:off x="1677721" y="4329192"/>
            <a:ext cx="660354" cy="1375792"/>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62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animBg="1"/>
      <p:bldP spid="61446" grpId="0"/>
      <p:bldP spid="61447" grpId="0" animBg="1"/>
      <p:bldP spid="61448" grpId="0"/>
      <p:bldP spid="61449"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DA5AC-A303-4547-9641-359056C79109}"/>
              </a:ext>
            </a:extLst>
          </p:cNvPr>
          <p:cNvPicPr>
            <a:picLocks noChangeAspect="1"/>
          </p:cNvPicPr>
          <p:nvPr/>
        </p:nvPicPr>
        <p:blipFill>
          <a:blip r:embed="rId2"/>
          <a:stretch>
            <a:fillRect/>
          </a:stretch>
        </p:blipFill>
        <p:spPr>
          <a:xfrm>
            <a:off x="248070" y="1052736"/>
            <a:ext cx="4230313" cy="4214637"/>
          </a:xfrm>
          <a:prstGeom prst="rect">
            <a:avLst/>
          </a:prstGeom>
        </p:spPr>
      </p:pic>
      <p:sp>
        <p:nvSpPr>
          <p:cNvPr id="2" name="Rectangle 1">
            <a:extLst>
              <a:ext uri="{FF2B5EF4-FFF2-40B4-BE49-F238E27FC236}">
                <a16:creationId xmlns:a16="http://schemas.microsoft.com/office/drawing/2014/main" id="{D2AD52BF-9D05-4306-9C34-3ED9A6852960}"/>
              </a:ext>
            </a:extLst>
          </p:cNvPr>
          <p:cNvSpPr/>
          <p:nvPr/>
        </p:nvSpPr>
        <p:spPr>
          <a:xfrm>
            <a:off x="4212457" y="1325731"/>
            <a:ext cx="4389038" cy="923330"/>
          </a:xfrm>
          <a:prstGeom prst="rect">
            <a:avLst/>
          </a:prstGeom>
        </p:spPr>
        <p:txBody>
          <a:bodyPr wrap="square">
            <a:spAutoFit/>
          </a:bodyPr>
          <a:lstStyle/>
          <a:p>
            <a:r>
              <a:rPr lang="en-US" dirty="0">
                <a:latin typeface="Comic Sans MS" panose="030F0702030302020204" pitchFamily="66" charset="0"/>
              </a:rPr>
              <a:t>We</a:t>
            </a:r>
            <a:r>
              <a:rPr lang="tr-TR" dirty="0">
                <a:latin typeface="Comic Sans MS" panose="030F0702030302020204" pitchFamily="66" charset="0"/>
              </a:rPr>
              <a:t> </a:t>
            </a:r>
            <a:r>
              <a:rPr lang="en-US" dirty="0">
                <a:latin typeface="Comic Sans MS" panose="030F0702030302020204" pitchFamily="66" charset="0"/>
              </a:rPr>
              <a:t>observe that for currents greater than the </a:t>
            </a:r>
            <a:r>
              <a:rPr lang="en-US" b="1" dirty="0">
                <a:latin typeface="Comic Sans MS" panose="030F0702030302020204" pitchFamily="66" charset="0"/>
              </a:rPr>
              <a:t>knee current </a:t>
            </a:r>
            <a:r>
              <a:rPr lang="en-US" i="1" dirty="0">
                <a:latin typeface="Comic Sans MS" panose="030F0702030302020204" pitchFamily="66" charset="0"/>
              </a:rPr>
              <a:t>I</a:t>
            </a:r>
            <a:r>
              <a:rPr lang="en-US" sz="800" i="1" dirty="0">
                <a:latin typeface="Comic Sans MS" panose="030F0702030302020204" pitchFamily="66" charset="0"/>
              </a:rPr>
              <a:t>ZK </a:t>
            </a:r>
            <a:r>
              <a:rPr lang="en-US" dirty="0">
                <a:latin typeface="Comic Sans MS" panose="030F0702030302020204" pitchFamily="66" charset="0"/>
              </a:rPr>
              <a:t>, the </a:t>
            </a:r>
            <a:r>
              <a:rPr lang="en-US" i="1" dirty="0" err="1">
                <a:latin typeface="Comic Sans MS" panose="030F0702030302020204" pitchFamily="66" charset="0"/>
              </a:rPr>
              <a:t>i</a:t>
            </a:r>
            <a:r>
              <a:rPr lang="en-US" dirty="0">
                <a:latin typeface="Comic Sans MS" panose="030F0702030302020204" pitchFamily="66" charset="0"/>
              </a:rPr>
              <a:t>–</a:t>
            </a:r>
            <a:r>
              <a:rPr lang="en-US" i="1" dirty="0">
                <a:latin typeface="Comic Sans MS" panose="030F0702030302020204" pitchFamily="66" charset="0"/>
              </a:rPr>
              <a:t>v </a:t>
            </a:r>
            <a:r>
              <a:rPr lang="en-US" dirty="0">
                <a:latin typeface="Comic Sans MS" panose="030F0702030302020204" pitchFamily="66" charset="0"/>
              </a:rPr>
              <a:t>characteristic is almost a straight line. </a:t>
            </a:r>
            <a:endParaRPr lang="en-GB" dirty="0">
              <a:latin typeface="Comic Sans MS" panose="030F0702030302020204" pitchFamily="66" charset="0"/>
            </a:endParaRPr>
          </a:p>
        </p:txBody>
      </p:sp>
      <p:sp>
        <p:nvSpPr>
          <p:cNvPr id="4" name="Rectangle 3">
            <a:extLst>
              <a:ext uri="{FF2B5EF4-FFF2-40B4-BE49-F238E27FC236}">
                <a16:creationId xmlns:a16="http://schemas.microsoft.com/office/drawing/2014/main" id="{1D36CB73-6B33-4C1B-BFDF-EEEAC3924606}"/>
              </a:ext>
            </a:extLst>
          </p:cNvPr>
          <p:cNvSpPr/>
          <p:nvPr/>
        </p:nvSpPr>
        <p:spPr>
          <a:xfrm>
            <a:off x="102490" y="5267373"/>
            <a:ext cx="4572000" cy="646331"/>
          </a:xfrm>
          <a:prstGeom prst="rect">
            <a:avLst/>
          </a:prstGeom>
        </p:spPr>
        <p:txBody>
          <a:bodyPr>
            <a:spAutoFit/>
          </a:bodyPr>
          <a:lstStyle/>
          <a:p>
            <a:r>
              <a:rPr lang="en-US" dirty="0">
                <a:latin typeface="Comic Sans MS" panose="030F0702030302020204" pitchFamily="66" charset="0"/>
              </a:rPr>
              <a:t>Figure </a:t>
            </a:r>
            <a:r>
              <a:rPr lang="tr-TR" dirty="0">
                <a:latin typeface="Comic Sans MS" panose="030F0702030302020204" pitchFamily="66" charset="0"/>
              </a:rPr>
              <a:t>s</a:t>
            </a:r>
            <a:r>
              <a:rPr lang="en-US" dirty="0" err="1">
                <a:latin typeface="Comic Sans MS" panose="030F0702030302020204" pitchFamily="66" charset="0"/>
              </a:rPr>
              <a:t>hows</a:t>
            </a:r>
            <a:r>
              <a:rPr lang="en-US" dirty="0">
                <a:latin typeface="Comic Sans MS" panose="030F0702030302020204" pitchFamily="66" charset="0"/>
              </a:rPr>
              <a:t> details of the diode </a:t>
            </a:r>
            <a:r>
              <a:rPr lang="en-US" i="1" dirty="0" err="1">
                <a:latin typeface="Comic Sans MS" panose="030F0702030302020204" pitchFamily="66" charset="0"/>
              </a:rPr>
              <a:t>i</a:t>
            </a:r>
            <a:r>
              <a:rPr lang="en-US" dirty="0">
                <a:latin typeface="Comic Sans MS" panose="030F0702030302020204" pitchFamily="66" charset="0"/>
              </a:rPr>
              <a:t>–</a:t>
            </a:r>
            <a:r>
              <a:rPr lang="en-US" i="1" dirty="0">
                <a:latin typeface="Comic Sans MS" panose="030F0702030302020204" pitchFamily="66" charset="0"/>
              </a:rPr>
              <a:t>v </a:t>
            </a:r>
            <a:r>
              <a:rPr lang="en-US" dirty="0">
                <a:latin typeface="Comic Sans MS" panose="030F0702030302020204" pitchFamily="66" charset="0"/>
              </a:rPr>
              <a:t>characteristic in the breakdown region. </a:t>
            </a:r>
            <a:endParaRPr lang="en-GB" dirty="0"/>
          </a:p>
        </p:txBody>
      </p:sp>
      <p:pic>
        <p:nvPicPr>
          <p:cNvPr id="5" name="Picture 4">
            <a:extLst>
              <a:ext uri="{FF2B5EF4-FFF2-40B4-BE49-F238E27FC236}">
                <a16:creationId xmlns:a16="http://schemas.microsoft.com/office/drawing/2014/main" id="{8F40EAC2-FCE8-43CA-B6FF-3A70AFEF7981}"/>
              </a:ext>
            </a:extLst>
          </p:cNvPr>
          <p:cNvPicPr>
            <a:picLocks noChangeAspect="1"/>
          </p:cNvPicPr>
          <p:nvPr/>
        </p:nvPicPr>
        <p:blipFill>
          <a:blip r:embed="rId3"/>
          <a:stretch>
            <a:fillRect/>
          </a:stretch>
        </p:blipFill>
        <p:spPr>
          <a:xfrm>
            <a:off x="6993183" y="2688018"/>
            <a:ext cx="1393875" cy="448500"/>
          </a:xfrm>
          <a:prstGeom prst="rect">
            <a:avLst/>
          </a:prstGeom>
        </p:spPr>
      </p:pic>
      <p:pic>
        <p:nvPicPr>
          <p:cNvPr id="6" name="Picture 5">
            <a:extLst>
              <a:ext uri="{FF2B5EF4-FFF2-40B4-BE49-F238E27FC236}">
                <a16:creationId xmlns:a16="http://schemas.microsoft.com/office/drawing/2014/main" id="{9A626A7B-99DE-4A3E-854A-1B96F61A68AA}"/>
              </a:ext>
            </a:extLst>
          </p:cNvPr>
          <p:cNvPicPr>
            <a:picLocks noChangeAspect="1"/>
          </p:cNvPicPr>
          <p:nvPr/>
        </p:nvPicPr>
        <p:blipFill>
          <a:blip r:embed="rId4"/>
          <a:stretch>
            <a:fillRect/>
          </a:stretch>
        </p:blipFill>
        <p:spPr>
          <a:xfrm>
            <a:off x="4580623" y="3789040"/>
            <a:ext cx="1521873" cy="2367346"/>
          </a:xfrm>
          <a:prstGeom prst="rect">
            <a:avLst/>
          </a:prstGeom>
        </p:spPr>
      </p:pic>
      <p:sp>
        <p:nvSpPr>
          <p:cNvPr id="7" name="Rectangle 6">
            <a:extLst>
              <a:ext uri="{FF2B5EF4-FFF2-40B4-BE49-F238E27FC236}">
                <a16:creationId xmlns:a16="http://schemas.microsoft.com/office/drawing/2014/main" id="{51746D2B-9404-4D82-9184-7B6D03557ED4}"/>
              </a:ext>
            </a:extLst>
          </p:cNvPr>
          <p:cNvSpPr/>
          <p:nvPr/>
        </p:nvSpPr>
        <p:spPr>
          <a:xfrm>
            <a:off x="6104478" y="4436376"/>
            <a:ext cx="2211938" cy="830997"/>
          </a:xfrm>
          <a:prstGeom prst="rect">
            <a:avLst/>
          </a:prstGeom>
        </p:spPr>
        <p:txBody>
          <a:bodyPr wrap="square">
            <a:spAutoFit/>
          </a:bodyPr>
          <a:lstStyle/>
          <a:p>
            <a:r>
              <a:rPr lang="en-GB" sz="1600" dirty="0">
                <a:latin typeface="Comic Sans MS" panose="030F0702030302020204" pitchFamily="66" charset="0"/>
              </a:rPr>
              <a:t>Model for the </a:t>
            </a:r>
            <a:r>
              <a:rPr lang="en-GB" sz="1600" dirty="0" err="1">
                <a:latin typeface="Comic Sans MS" panose="030F0702030302020204" pitchFamily="66" charset="0"/>
              </a:rPr>
              <a:t>zener</a:t>
            </a:r>
            <a:r>
              <a:rPr lang="en-GB" sz="1600" dirty="0">
                <a:latin typeface="Comic Sans MS" panose="030F0702030302020204" pitchFamily="66" charset="0"/>
              </a:rPr>
              <a:t> diode</a:t>
            </a:r>
            <a:r>
              <a:rPr lang="tr-TR" sz="1600" dirty="0">
                <a:latin typeface="Comic Sans MS" panose="030F0702030302020204" pitchFamily="66" charset="0"/>
              </a:rPr>
              <a:t> </a:t>
            </a:r>
            <a:r>
              <a:rPr lang="tr-TR" sz="1600" dirty="0" err="1">
                <a:latin typeface="Comic Sans MS" panose="030F0702030302020204" pitchFamily="66" charset="0"/>
              </a:rPr>
              <a:t>for</a:t>
            </a:r>
            <a:r>
              <a:rPr lang="tr-TR" sz="1600" dirty="0">
                <a:latin typeface="Comic Sans MS" panose="030F0702030302020204" pitchFamily="66" charset="0"/>
              </a:rPr>
              <a:t> </a:t>
            </a:r>
            <a:r>
              <a:rPr lang="tr-TR" sz="1600" dirty="0" err="1">
                <a:latin typeface="Comic Sans MS" panose="030F0702030302020204" pitchFamily="66" charset="0"/>
              </a:rPr>
              <a:t>reverse</a:t>
            </a:r>
            <a:r>
              <a:rPr lang="tr-TR" sz="1600" dirty="0">
                <a:latin typeface="Comic Sans MS" panose="030F0702030302020204" pitchFamily="66" charset="0"/>
              </a:rPr>
              <a:t> </a:t>
            </a:r>
            <a:r>
              <a:rPr lang="tr-TR" sz="1600" dirty="0" err="1">
                <a:latin typeface="Comic Sans MS" panose="030F0702030302020204" pitchFamily="66" charset="0"/>
              </a:rPr>
              <a:t>breakdown</a:t>
            </a:r>
            <a:r>
              <a:rPr lang="tr-TR" sz="1600" dirty="0">
                <a:latin typeface="Comic Sans MS" panose="030F0702030302020204" pitchFamily="66" charset="0"/>
              </a:rPr>
              <a:t> </a:t>
            </a:r>
            <a:r>
              <a:rPr lang="tr-TR" sz="1600" dirty="0" err="1">
                <a:latin typeface="Comic Sans MS" panose="030F0702030302020204" pitchFamily="66" charset="0"/>
              </a:rPr>
              <a:t>region</a:t>
            </a:r>
            <a:r>
              <a:rPr lang="en-GB" sz="1600" dirty="0">
                <a:latin typeface="Comic Sans MS" panose="030F0702030302020204" pitchFamily="66" charset="0"/>
              </a:rPr>
              <a:t>.</a:t>
            </a:r>
          </a:p>
        </p:txBody>
      </p:sp>
      <p:pic>
        <p:nvPicPr>
          <p:cNvPr id="8" name="Picture 7">
            <a:extLst>
              <a:ext uri="{FF2B5EF4-FFF2-40B4-BE49-F238E27FC236}">
                <a16:creationId xmlns:a16="http://schemas.microsoft.com/office/drawing/2014/main" id="{10E6192A-E90F-44C9-B4E9-615943110CC1}"/>
              </a:ext>
            </a:extLst>
          </p:cNvPr>
          <p:cNvPicPr>
            <a:picLocks noChangeAspect="1"/>
          </p:cNvPicPr>
          <p:nvPr/>
        </p:nvPicPr>
        <p:blipFill>
          <a:blip r:embed="rId5"/>
          <a:stretch>
            <a:fillRect/>
          </a:stretch>
        </p:blipFill>
        <p:spPr>
          <a:xfrm>
            <a:off x="6012160" y="5356321"/>
            <a:ext cx="2031075" cy="468433"/>
          </a:xfrm>
          <a:prstGeom prst="rect">
            <a:avLst/>
          </a:prstGeom>
        </p:spPr>
      </p:pic>
      <p:sp>
        <p:nvSpPr>
          <p:cNvPr id="9" name="Rectangle 8">
            <a:extLst>
              <a:ext uri="{FF2B5EF4-FFF2-40B4-BE49-F238E27FC236}">
                <a16:creationId xmlns:a16="http://schemas.microsoft.com/office/drawing/2014/main" id="{FEA0C0DB-8458-4B32-B91E-E5525997CCC9}"/>
              </a:ext>
            </a:extLst>
          </p:cNvPr>
          <p:cNvSpPr/>
          <p:nvPr/>
        </p:nvSpPr>
        <p:spPr>
          <a:xfrm>
            <a:off x="248070" y="248689"/>
            <a:ext cx="8349478" cy="769441"/>
          </a:xfrm>
          <a:prstGeom prst="rect">
            <a:avLst/>
          </a:prstGeom>
        </p:spPr>
        <p:txBody>
          <a:bodyPr wrap="square">
            <a:spAutoFit/>
          </a:bodyPr>
          <a:lstStyle/>
          <a:p>
            <a:r>
              <a:rPr lang="en-US" altLang="en-US" sz="2200" b="1" dirty="0">
                <a:latin typeface="Comic Sans MS" panose="030F0702030302020204" pitchFamily="66" charset="0"/>
              </a:rPr>
              <a:t>Zener-diode </a:t>
            </a:r>
            <a:r>
              <a:rPr lang="en-US" altLang="en-US" sz="2200" u="sng" dirty="0">
                <a:latin typeface="Comic Sans MS" panose="030F0702030302020204" pitchFamily="66" charset="0"/>
              </a:rPr>
              <a:t>piecewise-linear diode model</a:t>
            </a:r>
            <a:r>
              <a:rPr lang="tr-TR" altLang="en-US" sz="2200" u="sng" dirty="0">
                <a:latin typeface="Comic Sans MS" panose="030F0702030302020204" pitchFamily="66" charset="0"/>
              </a:rPr>
              <a:t> </a:t>
            </a:r>
            <a:r>
              <a:rPr lang="tr-TR" altLang="en-US" sz="2200" u="sng" dirty="0" err="1">
                <a:latin typeface="Comic Sans MS" panose="030F0702030302020204" pitchFamily="66" charset="0"/>
              </a:rPr>
              <a:t>for</a:t>
            </a:r>
            <a:r>
              <a:rPr lang="tr-TR" altLang="en-US" sz="2200" u="sng" dirty="0">
                <a:latin typeface="Comic Sans MS" panose="030F0702030302020204" pitchFamily="66" charset="0"/>
              </a:rPr>
              <a:t> </a:t>
            </a:r>
            <a:r>
              <a:rPr lang="tr-TR" sz="2200" dirty="0" err="1">
                <a:latin typeface="Comic Sans MS" panose="030F0702030302020204" pitchFamily="66" charset="0"/>
              </a:rPr>
              <a:t>reverse</a:t>
            </a:r>
            <a:r>
              <a:rPr lang="tr-TR" sz="2200" dirty="0">
                <a:latin typeface="Comic Sans MS" panose="030F0702030302020204" pitchFamily="66" charset="0"/>
              </a:rPr>
              <a:t> </a:t>
            </a:r>
            <a:r>
              <a:rPr lang="tr-TR" sz="2200" dirty="0" err="1">
                <a:latin typeface="Comic Sans MS" panose="030F0702030302020204" pitchFamily="66" charset="0"/>
              </a:rPr>
              <a:t>breakdown</a:t>
            </a:r>
            <a:r>
              <a:rPr lang="tr-TR" sz="2200" dirty="0">
                <a:latin typeface="Comic Sans MS" panose="030F0702030302020204" pitchFamily="66" charset="0"/>
              </a:rPr>
              <a:t> </a:t>
            </a:r>
            <a:r>
              <a:rPr lang="tr-TR" sz="2200" dirty="0" err="1">
                <a:latin typeface="Comic Sans MS" panose="030F0702030302020204" pitchFamily="66" charset="0"/>
              </a:rPr>
              <a:t>region</a:t>
            </a:r>
            <a:r>
              <a:rPr lang="en-GB" sz="2200" dirty="0">
                <a:latin typeface="Comic Sans MS" panose="030F0702030302020204" pitchFamily="66" charset="0"/>
              </a:rPr>
              <a:t>.</a:t>
            </a:r>
            <a:r>
              <a:rPr lang="tr-TR" altLang="en-US" sz="2200" u="sng" dirty="0">
                <a:latin typeface="Comic Sans MS" panose="030F0702030302020204" pitchFamily="66" charset="0"/>
              </a:rPr>
              <a:t> </a:t>
            </a:r>
            <a:endParaRPr lang="en-GB" sz="2200" dirty="0"/>
          </a:p>
        </p:txBody>
      </p:sp>
      <p:cxnSp>
        <p:nvCxnSpPr>
          <p:cNvPr id="11" name="Straight Arrow Connector 10">
            <a:extLst>
              <a:ext uri="{FF2B5EF4-FFF2-40B4-BE49-F238E27FC236}">
                <a16:creationId xmlns:a16="http://schemas.microsoft.com/office/drawing/2014/main" id="{0426F090-3AC7-4485-9EC6-F11B693541DE}"/>
              </a:ext>
            </a:extLst>
          </p:cNvPr>
          <p:cNvCxnSpPr/>
          <p:nvPr/>
        </p:nvCxnSpPr>
        <p:spPr>
          <a:xfrm>
            <a:off x="7709851" y="2249061"/>
            <a:ext cx="0" cy="517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24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1000" dirty="0">
              <a:latin typeface="Arial" panose="020B0604020202020204" pitchFamily="34" charset="0"/>
            </a:endParaRPr>
          </a:p>
        </p:txBody>
      </p:sp>
      <p:sp>
        <p:nvSpPr>
          <p:cNvPr id="4099" name="Slide Number Placeholder 3"/>
          <p:cNvSpPr>
            <a:spLocks noGrp="1"/>
          </p:cNvSpPr>
          <p:nvPr>
            <p:ph type="sldNum" sz="quarter" idx="11"/>
          </p:nvPr>
        </p:nvSpPr>
        <p:spPr>
          <a:xfrm>
            <a:off x="6553200" y="3887284"/>
            <a:ext cx="213360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B71B6B5-9A30-4F39-A209-559F6E31FF94}" type="slidenum">
              <a:rPr lang="en-US" altLang="en-US" sz="1000" smtClean="0">
                <a:latin typeface="Arial" panose="020B0604020202020204" pitchFamily="34" charset="0"/>
              </a:rPr>
              <a:pPr/>
              <a:t>39</a:t>
            </a:fld>
            <a:endParaRPr lang="en-US" altLang="en-US" sz="1000">
              <a:latin typeface="Arial" panose="020B0604020202020204" pitchFamily="34" charset="0"/>
            </a:endParaRPr>
          </a:p>
        </p:txBody>
      </p:sp>
      <p:pic>
        <p:nvPicPr>
          <p:cNvPr id="4100" name="Picture 3" descr="c:\ch03_conv\sedr42021_tb03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35" y="1341032"/>
            <a:ext cx="1924301"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5" descr="c:\ch03_conv\sedr42021_tb03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125" y="1341032"/>
            <a:ext cx="1891339"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6" descr="c:\ch03_conv\sedr42021_tb030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1030" y="1341032"/>
            <a:ext cx="1962495" cy="23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7" descr="c:\ch03_conv\sedr42021_tb030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963" y="3887284"/>
            <a:ext cx="903217"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8" descr="c:\ch03_conv\sedr42021_tb030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7389" y="3887284"/>
            <a:ext cx="1449495"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9" descr="c:\ch03_conv\sedr42021_tb030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6587" y="3887284"/>
            <a:ext cx="1519885" cy="2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6"/>
          <p:cNvSpPr>
            <a:spLocks noChangeArrowheads="1"/>
          </p:cNvSpPr>
          <p:nvPr/>
        </p:nvSpPr>
        <p:spPr bwMode="auto">
          <a:xfrm>
            <a:off x="453112" y="793550"/>
            <a:ext cx="17469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err="1">
                <a:latin typeface="Comic Sans MS" panose="030F0702030302020204" pitchFamily="66" charset="0"/>
              </a:rPr>
              <a:t>Diod</a:t>
            </a:r>
            <a:r>
              <a:rPr lang="tr-TR" altLang="en-US" sz="2000" b="1" dirty="0">
                <a:latin typeface="Comic Sans MS" panose="030F0702030302020204" pitchFamily="66" charset="0"/>
              </a:rPr>
              <a:t>e </a:t>
            </a:r>
            <a:r>
              <a:rPr lang="tr-TR" altLang="en-US" sz="2000" b="1" dirty="0" err="1">
                <a:latin typeface="Comic Sans MS" panose="030F0702030302020204" pitchFamily="66" charset="0"/>
              </a:rPr>
              <a:t>curve</a:t>
            </a:r>
            <a:endParaRPr lang="en-US" altLang="en-US" sz="2000" b="1" dirty="0">
              <a:latin typeface="Comic Sans MS" panose="030F0702030302020204" pitchFamily="66" charset="0"/>
            </a:endParaRPr>
          </a:p>
        </p:txBody>
      </p:sp>
      <p:pic>
        <p:nvPicPr>
          <p:cNvPr id="13" name="Picture 1027" descr="c:\ch03_conv\sedr42021_tb030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4036" y="1341032"/>
            <a:ext cx="1863394" cy="232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031" descr="c:\ch03_conv\sedr42021_tb030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5390" y="3887284"/>
            <a:ext cx="1382040" cy="188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6"/>
          <p:cNvSpPr>
            <a:spLocks noChangeArrowheads="1"/>
          </p:cNvSpPr>
          <p:nvPr/>
        </p:nvSpPr>
        <p:spPr bwMode="auto">
          <a:xfrm>
            <a:off x="2737310" y="793550"/>
            <a:ext cx="17469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b="1" dirty="0">
                <a:latin typeface="Comic Sans MS" panose="030F0702030302020204" pitchFamily="66" charset="0"/>
              </a:rPr>
              <a:t>İdeal d</a:t>
            </a:r>
            <a:r>
              <a:rPr lang="en-US" altLang="en-US" sz="2000" b="1" dirty="0" err="1">
                <a:latin typeface="Comic Sans MS" panose="030F0702030302020204" pitchFamily="66" charset="0"/>
              </a:rPr>
              <a:t>iode</a:t>
            </a:r>
            <a:r>
              <a:rPr lang="en-US" altLang="en-US" sz="2000" b="1" dirty="0">
                <a:latin typeface="Comic Sans MS" panose="030F0702030302020204" pitchFamily="66" charset="0"/>
              </a:rPr>
              <a:t> </a:t>
            </a:r>
            <a:r>
              <a:rPr lang="tr-TR" altLang="en-US" sz="2000" b="1" dirty="0">
                <a:latin typeface="Comic Sans MS" panose="030F0702030302020204" pitchFamily="66" charset="0"/>
              </a:rPr>
              <a:t>model</a:t>
            </a:r>
            <a:endParaRPr lang="en-US" altLang="en-US" sz="2000" b="1" dirty="0">
              <a:latin typeface="Comic Sans MS" panose="030F0702030302020204" pitchFamily="66" charset="0"/>
            </a:endParaRPr>
          </a:p>
        </p:txBody>
      </p:sp>
      <p:sp>
        <p:nvSpPr>
          <p:cNvPr id="16" name="Rectangle 6"/>
          <p:cNvSpPr>
            <a:spLocks noChangeArrowheads="1"/>
          </p:cNvSpPr>
          <p:nvPr/>
        </p:nvSpPr>
        <p:spPr bwMode="auto">
          <a:xfrm>
            <a:off x="4644759" y="793550"/>
            <a:ext cx="211121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b="1" dirty="0" err="1">
                <a:latin typeface="Comic Sans MS" panose="030F0702030302020204" pitchFamily="66" charset="0"/>
              </a:rPr>
              <a:t>Modified</a:t>
            </a:r>
            <a:r>
              <a:rPr lang="tr-TR" altLang="en-US" sz="2000" b="1" dirty="0">
                <a:latin typeface="Comic Sans MS" panose="030F0702030302020204" pitchFamily="66" charset="0"/>
              </a:rPr>
              <a:t> ideal d</a:t>
            </a:r>
            <a:r>
              <a:rPr lang="en-US" altLang="en-US" sz="2000" b="1" dirty="0" err="1">
                <a:latin typeface="Comic Sans MS" panose="030F0702030302020204" pitchFamily="66" charset="0"/>
              </a:rPr>
              <a:t>iode</a:t>
            </a:r>
            <a:r>
              <a:rPr lang="en-US" altLang="en-US" sz="2000" b="1" dirty="0">
                <a:latin typeface="Comic Sans MS" panose="030F0702030302020204" pitchFamily="66" charset="0"/>
              </a:rPr>
              <a:t> </a:t>
            </a:r>
            <a:r>
              <a:rPr lang="tr-TR" altLang="en-US" sz="2000" b="1" dirty="0">
                <a:latin typeface="Comic Sans MS" panose="030F0702030302020204" pitchFamily="66" charset="0"/>
              </a:rPr>
              <a:t>model</a:t>
            </a:r>
            <a:endParaRPr lang="en-US" altLang="en-US" sz="2000" b="1" dirty="0">
              <a:latin typeface="Comic Sans MS" panose="030F0702030302020204" pitchFamily="66" charset="0"/>
            </a:endParaRPr>
          </a:p>
        </p:txBody>
      </p:sp>
      <p:sp>
        <p:nvSpPr>
          <p:cNvPr id="17" name="Rectangle 6"/>
          <p:cNvSpPr>
            <a:spLocks noChangeArrowheads="1"/>
          </p:cNvSpPr>
          <p:nvPr/>
        </p:nvSpPr>
        <p:spPr bwMode="auto">
          <a:xfrm>
            <a:off x="6853278" y="764704"/>
            <a:ext cx="211121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b="1" dirty="0" err="1">
                <a:latin typeface="Comic Sans MS" panose="030F0702030302020204" pitchFamily="66" charset="0"/>
              </a:rPr>
              <a:t>Piecewice</a:t>
            </a:r>
            <a:r>
              <a:rPr lang="tr-TR" altLang="en-US" sz="2000" b="1" dirty="0">
                <a:latin typeface="Comic Sans MS" panose="030F0702030302020204" pitchFamily="66" charset="0"/>
              </a:rPr>
              <a:t> </a:t>
            </a:r>
            <a:r>
              <a:rPr lang="tr-TR" altLang="en-US" sz="2000" b="1" dirty="0" err="1">
                <a:latin typeface="Comic Sans MS" panose="030F0702030302020204" pitchFamily="66" charset="0"/>
              </a:rPr>
              <a:t>linear</a:t>
            </a:r>
            <a:r>
              <a:rPr lang="tr-TR" altLang="en-US" sz="2000" b="1" dirty="0">
                <a:latin typeface="Comic Sans MS" panose="030F0702030302020204" pitchFamily="66" charset="0"/>
              </a:rPr>
              <a:t> d</a:t>
            </a:r>
            <a:r>
              <a:rPr lang="en-US" altLang="en-US" sz="2000" b="1" dirty="0" err="1">
                <a:latin typeface="Comic Sans MS" panose="030F0702030302020204" pitchFamily="66" charset="0"/>
              </a:rPr>
              <a:t>iode</a:t>
            </a:r>
            <a:r>
              <a:rPr lang="en-US" altLang="en-US" sz="2000" b="1" dirty="0">
                <a:latin typeface="Comic Sans MS" panose="030F0702030302020204" pitchFamily="66" charset="0"/>
              </a:rPr>
              <a:t> </a:t>
            </a:r>
            <a:r>
              <a:rPr lang="tr-TR" altLang="en-US" sz="2000" b="1" dirty="0">
                <a:latin typeface="Comic Sans MS" panose="030F0702030302020204" pitchFamily="66" charset="0"/>
              </a:rPr>
              <a:t>model</a:t>
            </a:r>
            <a:endParaRPr lang="en-US" altLang="en-US" sz="2000" b="1" dirty="0">
              <a:latin typeface="Comic Sans MS" panose="030F0702030302020204" pitchFamily="66" charset="0"/>
            </a:endParaRPr>
          </a:p>
        </p:txBody>
      </p:sp>
    </p:spTree>
    <p:extLst>
      <p:ext uri="{BB962C8B-B14F-4D97-AF65-F5344CB8AC3E}">
        <p14:creationId xmlns:p14="http://schemas.microsoft.com/office/powerpoint/2010/main" val="360937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5" name="Picture 7" descr="A"/>
          <p:cNvPicPr>
            <a:picLocks noChangeAspect="1" noChangeArrowheads="1"/>
          </p:cNvPicPr>
          <p:nvPr/>
        </p:nvPicPr>
        <p:blipFill>
          <a:blip r:embed="rId4">
            <a:extLst>
              <a:ext uri="{28A0092B-C50C-407E-A947-70E740481C1C}">
                <a14:useLocalDpi xmlns:a14="http://schemas.microsoft.com/office/drawing/2010/main" val="0"/>
              </a:ext>
            </a:extLst>
          </a:blip>
          <a:srcRect l="50833" t="3424" r="3334"/>
          <a:stretch>
            <a:fillRect/>
          </a:stretch>
        </p:blipFill>
        <p:spPr bwMode="auto">
          <a:xfrm>
            <a:off x="4659188" y="2286925"/>
            <a:ext cx="4191000" cy="4298950"/>
          </a:xfrm>
          <a:prstGeom prst="rect">
            <a:avLst/>
          </a:prstGeom>
          <a:noFill/>
          <a:extLst>
            <a:ext uri="{909E8E84-426E-40DD-AFC4-6F175D3DCCD1}">
              <a14:hiddenFill xmlns:a14="http://schemas.microsoft.com/office/drawing/2010/main">
                <a:solidFill>
                  <a:srgbClr val="FFFFFF"/>
                </a:solidFill>
              </a14:hiddenFill>
            </a:ext>
          </a:extLst>
        </p:spPr>
      </p:pic>
      <p:sp>
        <p:nvSpPr>
          <p:cNvPr id="89091" name="Rectangle 3"/>
          <p:cNvSpPr>
            <a:spLocks noGrp="1" noChangeArrowheads="1"/>
          </p:cNvSpPr>
          <p:nvPr>
            <p:ph idx="1"/>
          </p:nvPr>
        </p:nvSpPr>
        <p:spPr>
          <a:xfrm>
            <a:off x="216000" y="288000"/>
            <a:ext cx="8159824" cy="6248400"/>
          </a:xfrm>
        </p:spPr>
        <p:txBody>
          <a:bodyPr/>
          <a:lstStyle/>
          <a:p>
            <a:pPr>
              <a:spcAft>
                <a:spcPts val="600"/>
              </a:spcAft>
              <a:buNone/>
            </a:pPr>
            <a:r>
              <a:rPr lang="en-US" altLang="zh-TW" sz="2800" dirty="0">
                <a:effectLst>
                  <a:outerShdw blurRad="38100" dist="38100" dir="2700000" algn="tl">
                    <a:srgbClr val="000000">
                      <a:alpha val="43137"/>
                    </a:srgbClr>
                  </a:outerShdw>
                </a:effectLst>
                <a:latin typeface="Comic Sans MS" panose="030F0702030302020204" pitchFamily="66" charset="0"/>
              </a:rPr>
              <a:t>The PN-Junction</a:t>
            </a:r>
          </a:p>
          <a:p>
            <a:pPr>
              <a:buFont typeface="Wingdings" panose="05000000000000000000" pitchFamily="2" charset="2"/>
              <a:buNone/>
            </a:pPr>
            <a:r>
              <a:rPr lang="en-US" altLang="zh-TW" sz="2000" dirty="0">
                <a:latin typeface="Comic Sans MS" panose="030F0702030302020204" pitchFamily="66" charset="0"/>
              </a:rPr>
              <a:t>The interface in-between p-type and n-type material is called a</a:t>
            </a:r>
            <a:r>
              <a:rPr lang="tr-TR" altLang="zh-TW" sz="2000" dirty="0">
                <a:latin typeface="Comic Sans MS" panose="030F0702030302020204" pitchFamily="66" charset="0"/>
              </a:rPr>
              <a:t>s</a:t>
            </a:r>
            <a:r>
              <a:rPr lang="en-US" altLang="zh-TW" sz="2000" dirty="0">
                <a:latin typeface="Comic Sans MS" panose="030F0702030302020204" pitchFamily="66" charset="0"/>
              </a:rPr>
              <a:t> </a:t>
            </a:r>
          </a:p>
          <a:p>
            <a:pPr>
              <a:buFont typeface="Wingdings" panose="05000000000000000000" pitchFamily="2" charset="2"/>
              <a:buNone/>
            </a:pPr>
            <a:r>
              <a:rPr lang="en-US" altLang="zh-TW" sz="2000" i="1" dirty="0">
                <a:solidFill>
                  <a:srgbClr val="0000CC"/>
                </a:solidFill>
                <a:latin typeface="Comic Sans MS" panose="030F0702030302020204" pitchFamily="66" charset="0"/>
              </a:rPr>
              <a:t> </a:t>
            </a:r>
            <a:r>
              <a:rPr lang="en-US" altLang="zh-TW" sz="2000" i="1" dirty="0" err="1">
                <a:solidFill>
                  <a:srgbClr val="0000CC"/>
                </a:solidFill>
                <a:latin typeface="Comic Sans MS" panose="030F0702030302020204" pitchFamily="66" charset="0"/>
              </a:rPr>
              <a:t>pn</a:t>
            </a:r>
            <a:r>
              <a:rPr lang="en-US" altLang="zh-TW" sz="2000" i="1" dirty="0">
                <a:solidFill>
                  <a:srgbClr val="0000CC"/>
                </a:solidFill>
                <a:latin typeface="Comic Sans MS" panose="030F0702030302020204" pitchFamily="66" charset="0"/>
              </a:rPr>
              <a:t>-junction</a:t>
            </a:r>
            <a:r>
              <a:rPr lang="en-US" altLang="zh-TW" sz="2000" dirty="0">
                <a:latin typeface="Comic Sans MS" panose="030F0702030302020204" pitchFamily="66" charset="0"/>
              </a:rPr>
              <a:t>.</a:t>
            </a:r>
          </a:p>
          <a:p>
            <a:pPr>
              <a:buFont typeface="Wingdings" panose="05000000000000000000" pitchFamily="2" charset="2"/>
              <a:buNone/>
            </a:pPr>
            <a:endParaRPr lang="en-US" altLang="zh-TW" sz="2000" dirty="0"/>
          </a:p>
        </p:txBody>
      </p:sp>
      <p:pic>
        <p:nvPicPr>
          <p:cNvPr id="89093" name="Picture 5" descr="A"/>
          <p:cNvPicPr>
            <a:picLocks noChangeAspect="1" noChangeArrowheads="1"/>
          </p:cNvPicPr>
          <p:nvPr/>
        </p:nvPicPr>
        <p:blipFill>
          <a:blip r:embed="rId4">
            <a:extLst>
              <a:ext uri="{28A0092B-C50C-407E-A947-70E740481C1C}">
                <a14:useLocalDpi xmlns:a14="http://schemas.microsoft.com/office/drawing/2010/main" val="0"/>
              </a:ext>
            </a:extLst>
          </a:blip>
          <a:srcRect l="2499" t="3424" r="50835" b="7561"/>
          <a:stretch>
            <a:fillRect/>
          </a:stretch>
        </p:blipFill>
        <p:spPr bwMode="auto">
          <a:xfrm>
            <a:off x="430088" y="2304506"/>
            <a:ext cx="4267200" cy="3962400"/>
          </a:xfrm>
          <a:prstGeom prst="rect">
            <a:avLst/>
          </a:prstGeom>
          <a:noFill/>
          <a:extLst>
            <a:ext uri="{909E8E84-426E-40DD-AFC4-6F175D3DCCD1}">
              <a14:hiddenFill xmlns:a14="http://schemas.microsoft.com/office/drawing/2010/main">
                <a:solidFill>
                  <a:srgbClr val="FFFFFF"/>
                </a:solidFill>
              </a14:hiddenFill>
            </a:ext>
          </a:extLst>
        </p:spPr>
      </p:pic>
      <p:sp>
        <p:nvSpPr>
          <p:cNvPr id="89097" name="Rectangle 9"/>
          <p:cNvSpPr>
            <a:spLocks noChangeArrowheads="1"/>
          </p:cNvSpPr>
          <p:nvPr/>
        </p:nvSpPr>
        <p:spPr bwMode="auto">
          <a:xfrm>
            <a:off x="6754688" y="2209800"/>
            <a:ext cx="1295400" cy="3048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9098" name="Rectangle 10"/>
          <p:cNvSpPr>
            <a:spLocks noChangeArrowheads="1"/>
          </p:cNvSpPr>
          <p:nvPr/>
        </p:nvSpPr>
        <p:spPr bwMode="auto">
          <a:xfrm>
            <a:off x="4925888" y="6172200"/>
            <a:ext cx="1143000" cy="2286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910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89099" name="Object 11"/>
          <p:cNvGraphicFramePr>
            <a:graphicFrameLocks noChangeAspect="1"/>
          </p:cNvGraphicFramePr>
          <p:nvPr>
            <p:extLst>
              <p:ext uri="{D42A27DB-BD31-4B8C-83A1-F6EECF244321}">
                <p14:modId xmlns:p14="http://schemas.microsoft.com/office/powerpoint/2010/main" val="368050211"/>
              </p:ext>
            </p:extLst>
          </p:nvPr>
        </p:nvGraphicFramePr>
        <p:xfrm>
          <a:off x="395536" y="1544637"/>
          <a:ext cx="6838950" cy="817563"/>
        </p:xfrm>
        <a:graphic>
          <a:graphicData uri="http://schemas.openxmlformats.org/presentationml/2006/ole">
            <mc:AlternateContent xmlns:mc="http://schemas.openxmlformats.org/markup-compatibility/2006">
              <mc:Choice xmlns:v="urn:schemas-microsoft-com:vml" Requires="v">
                <p:oleObj spid="_x0000_s8470" name="方程式" r:id="rId5" imgW="3822480" imgH="457200" progId="Equation.3">
                  <p:embed/>
                </p:oleObj>
              </mc:Choice>
              <mc:Fallback>
                <p:oleObj name="方程式" r:id="rId5" imgW="38224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544637"/>
                        <a:ext cx="6838950"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7318777" y="1403337"/>
            <a:ext cx="1796008" cy="738664"/>
          </a:xfrm>
          <a:prstGeom prst="rect">
            <a:avLst/>
          </a:prstGeom>
        </p:spPr>
        <p:txBody>
          <a:bodyPr wrap="square">
            <a:spAutoFit/>
          </a:bodyPr>
          <a:lstStyle/>
          <a:p>
            <a:pPr eaLnBrk="1" hangingPunct="1"/>
            <a:r>
              <a:rPr lang="en-US" altLang="en-US" sz="1400" dirty="0">
                <a:latin typeface="Comic Sans MS" panose="030F0702030302020204" pitchFamily="66" charset="0"/>
              </a:rPr>
              <a:t>Th</a:t>
            </a:r>
            <a:r>
              <a:rPr lang="tr-TR" altLang="en-US" sz="1400" dirty="0">
                <a:latin typeface="Comic Sans MS" panose="030F0702030302020204" pitchFamily="66" charset="0"/>
              </a:rPr>
              <a:t>is </a:t>
            </a:r>
            <a:r>
              <a:rPr lang="tr-TR" altLang="en-US" sz="1400" dirty="0" err="1">
                <a:latin typeface="Comic Sans MS" panose="030F0702030302020204" pitchFamily="66" charset="0"/>
              </a:rPr>
              <a:t>depletion</a:t>
            </a:r>
            <a:r>
              <a:rPr lang="tr-TR" altLang="en-US" sz="1400" dirty="0">
                <a:latin typeface="Comic Sans MS" panose="030F0702030302020204" pitchFamily="66" charset="0"/>
              </a:rPr>
              <a:t> </a:t>
            </a:r>
            <a:r>
              <a:rPr lang="tr-TR" altLang="en-US" sz="1400" dirty="0" err="1">
                <a:latin typeface="Comic Sans MS" panose="030F0702030302020204" pitchFamily="66" charset="0"/>
              </a:rPr>
              <a:t>region</a:t>
            </a:r>
            <a:r>
              <a:rPr lang="en-US" altLang="en-US" sz="1400" dirty="0">
                <a:latin typeface="Comic Sans MS" panose="030F0702030302020204" pitchFamily="66" charset="0"/>
              </a:rPr>
              <a:t> becomes an insulating layer. </a:t>
            </a:r>
          </a:p>
        </p:txBody>
      </p:sp>
    </p:spTree>
    <p:extLst>
      <p:ext uri="{BB962C8B-B14F-4D97-AF65-F5344CB8AC3E}">
        <p14:creationId xmlns:p14="http://schemas.microsoft.com/office/powerpoint/2010/main" val="414734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7" grpId="0" animBg="1"/>
      <p:bldP spid="89098"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67744" y="1556792"/>
            <a:ext cx="4104456" cy="648072"/>
          </a:xfrm>
          <a:prstGeom prst="rect">
            <a:avLst/>
          </a:prstGeom>
        </p:spPr>
        <p:txBody>
          <a:bodyPr>
            <a:normAutofit/>
          </a:bodyPr>
          <a:lst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a:lstStyle>
          <a:p>
            <a:pPr algn="ctr" fontAlgn="auto">
              <a:spcAft>
                <a:spcPts val="0"/>
              </a:spcAft>
            </a:pPr>
            <a:r>
              <a:rPr lang="tr-TR" altLang="en-US" sz="3200" dirty="0" err="1"/>
              <a:t>Diode</a:t>
            </a:r>
            <a:r>
              <a:rPr lang="tr-TR" altLang="en-US" sz="3200" dirty="0"/>
              <a:t> Applications</a:t>
            </a:r>
            <a:endParaRPr lang="en-US" altLang="en-US" sz="3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4509120"/>
            <a:ext cx="4680520" cy="1527147"/>
          </a:xfrm>
          <a:prstGeom prst="round2DiagRect">
            <a:avLst>
              <a:gd name="adj1" fmla="val 16667"/>
              <a:gd name="adj2" fmla="val 50000"/>
            </a:avLst>
          </a:prstGeom>
          <a:ln w="88900" cap="sq">
            <a:solidFill>
              <a:srgbClr val="FFFFFF"/>
            </a:soli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2420888"/>
            <a:ext cx="2842105" cy="157263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5373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14164" y="3018079"/>
            <a:ext cx="7467600" cy="2376488"/>
            <a:chOff x="609600" y="2209800"/>
            <a:chExt cx="7467600" cy="2376488"/>
          </a:xfrm>
        </p:grpSpPr>
        <p:pic>
          <p:nvPicPr>
            <p:cNvPr id="133124" name="Picture 4" descr="10f0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7467600" cy="2376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95736" y="4309571"/>
              <a:ext cx="4104456" cy="25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123" name="Rectangle 3"/>
          <p:cNvSpPr>
            <a:spLocks noGrp="1" noChangeArrowheads="1"/>
          </p:cNvSpPr>
          <p:nvPr>
            <p:ph idx="1"/>
          </p:nvPr>
        </p:nvSpPr>
        <p:spPr>
          <a:xfrm>
            <a:off x="107504" y="337452"/>
            <a:ext cx="8686800" cy="2183904"/>
          </a:xfrm>
        </p:spPr>
        <p:txBody>
          <a:bodyPr>
            <a:normAutofit lnSpcReduction="10000"/>
          </a:bodyPr>
          <a:lstStyle/>
          <a:p>
            <a:pPr>
              <a:spcAft>
                <a:spcPts val="600"/>
              </a:spcAft>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Rectifier Circuits</a:t>
            </a:r>
          </a:p>
          <a:p>
            <a:pPr>
              <a:buFont typeface="Wingdings" panose="05000000000000000000" pitchFamily="2" charset="2"/>
              <a:buNone/>
            </a:pPr>
            <a:r>
              <a:rPr lang="en-US" altLang="zh-TW" sz="2000" dirty="0">
                <a:latin typeface="Comic Sans MS" panose="030F0702030302020204" pitchFamily="66" charset="0"/>
              </a:rPr>
              <a:t>* </a:t>
            </a:r>
            <a:r>
              <a:rPr lang="en-US" altLang="zh-TW" sz="2000" i="1" dirty="0">
                <a:solidFill>
                  <a:srgbClr val="0000CC"/>
                </a:solidFill>
                <a:latin typeface="Comic Sans MS" panose="030F0702030302020204" pitchFamily="66" charset="0"/>
              </a:rPr>
              <a:t>Rectifiers</a:t>
            </a:r>
            <a:r>
              <a:rPr lang="en-US" altLang="zh-TW" sz="2000" dirty="0">
                <a:latin typeface="Comic Sans MS" panose="030F0702030302020204" pitchFamily="66" charset="0"/>
              </a:rPr>
              <a:t> convert </a:t>
            </a:r>
            <a:r>
              <a:rPr lang="tr-TR" altLang="zh-TW" sz="2000" dirty="0">
                <a:latin typeface="Comic Sans MS" panose="030F0702030302020204" pitchFamily="66" charset="0"/>
              </a:rPr>
              <a:t>AC</a:t>
            </a:r>
            <a:r>
              <a:rPr lang="en-US" altLang="zh-TW" sz="2000" dirty="0">
                <a:latin typeface="Comic Sans MS" panose="030F0702030302020204" pitchFamily="66" charset="0"/>
              </a:rPr>
              <a:t> power to </a:t>
            </a:r>
            <a:r>
              <a:rPr lang="tr-TR" altLang="zh-TW" sz="2000" dirty="0">
                <a:latin typeface="Comic Sans MS" panose="030F0702030302020204" pitchFamily="66" charset="0"/>
              </a:rPr>
              <a:t>DC</a:t>
            </a:r>
            <a:r>
              <a:rPr lang="en-US" altLang="zh-TW" sz="2000" dirty="0">
                <a:latin typeface="Comic Sans MS" panose="030F0702030302020204" pitchFamily="66" charset="0"/>
              </a:rPr>
              <a:t> power.</a:t>
            </a:r>
          </a:p>
          <a:p>
            <a:pPr>
              <a:buFont typeface="Wingdings" panose="05000000000000000000" pitchFamily="2" charset="2"/>
              <a:buNone/>
            </a:pPr>
            <a:r>
              <a:rPr lang="en-US" altLang="zh-TW" sz="2000" dirty="0">
                <a:latin typeface="Comic Sans MS" panose="030F0702030302020204" pitchFamily="66" charset="0"/>
              </a:rPr>
              <a:t>* Rectifiers form the basis for electronic power suppliers and battery charging circuits.</a:t>
            </a:r>
          </a:p>
          <a:p>
            <a:pPr>
              <a:buFont typeface="Wingdings" panose="05000000000000000000" pitchFamily="2" charset="2"/>
              <a:buNone/>
            </a:pPr>
            <a:endParaRPr lang="tr-TR" altLang="zh-TW" sz="2000" b="1" dirty="0">
              <a:solidFill>
                <a:srgbClr val="5F6103"/>
              </a:solidFill>
              <a:latin typeface="Comic Sans MS" panose="030F0702030302020204" pitchFamily="66" charset="0"/>
            </a:endParaRPr>
          </a:p>
          <a:p>
            <a:pPr>
              <a:buFont typeface="Wingdings" panose="05000000000000000000" pitchFamily="2" charset="2"/>
              <a:buNone/>
            </a:pPr>
            <a:r>
              <a:rPr lang="en-US" altLang="zh-TW" sz="2000" b="1" dirty="0">
                <a:solidFill>
                  <a:srgbClr val="5F6103"/>
                </a:solidFill>
                <a:latin typeface="Comic Sans MS" panose="030F0702030302020204" pitchFamily="66" charset="0"/>
              </a:rPr>
              <a:t>Half-Wave Rectifier</a:t>
            </a: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p:txBody>
      </p:sp>
      <p:pic>
        <p:nvPicPr>
          <p:cNvPr id="133125" name="Picture 5" descr="10f0013"/>
          <p:cNvPicPr>
            <a:picLocks noChangeAspect="1" noChangeArrowheads="1"/>
          </p:cNvPicPr>
          <p:nvPr/>
        </p:nvPicPr>
        <p:blipFill>
          <a:blip r:embed="rId4" cstate="print">
            <a:extLst>
              <a:ext uri="{28A0092B-C50C-407E-A947-70E740481C1C}">
                <a14:useLocalDpi xmlns:a14="http://schemas.microsoft.com/office/drawing/2010/main" val="0"/>
              </a:ext>
            </a:extLst>
          </a:blip>
          <a:srcRect l="14496" r="18460" b="18036"/>
          <a:stretch>
            <a:fillRect/>
          </a:stretch>
        </p:blipFill>
        <p:spPr bwMode="auto">
          <a:xfrm>
            <a:off x="6648636" y="1664899"/>
            <a:ext cx="1981200" cy="171291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cxnSpLocks/>
          </p:cNvCxnSpPr>
          <p:nvPr/>
        </p:nvCxnSpPr>
        <p:spPr>
          <a:xfrm flipV="1">
            <a:off x="6435387" y="3018079"/>
            <a:ext cx="728901" cy="8642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9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228600" y="288000"/>
            <a:ext cx="8686800" cy="4920208"/>
          </a:xfrm>
        </p:spPr>
        <p:txBody>
          <a:bodyPr/>
          <a:lstStyle/>
          <a:p>
            <a:pPr>
              <a:buFont typeface="Wingdings" panose="05000000000000000000" pitchFamily="2" charset="2"/>
              <a:buNone/>
            </a:pPr>
            <a:r>
              <a:rPr lang="tr-TR" altLang="zh-TW" sz="2800" dirty="0">
                <a:effectLst>
                  <a:outerShdw blurRad="38100" dist="38100" dir="2700000" algn="tl">
                    <a:srgbClr val="000000">
                      <a:alpha val="43137"/>
                    </a:srgbClr>
                  </a:outerShdw>
                </a:effectLst>
                <a:latin typeface="Comic Sans MS" panose="030F0702030302020204" pitchFamily="66" charset="0"/>
              </a:rPr>
              <a:t>Basic </a:t>
            </a:r>
            <a:r>
              <a:rPr lang="en-US" altLang="zh-TW" sz="2800" dirty="0">
                <a:effectLst>
                  <a:outerShdw blurRad="38100" dist="38100" dir="2700000" algn="tl">
                    <a:srgbClr val="000000">
                      <a:alpha val="43137"/>
                    </a:srgbClr>
                  </a:outerShdw>
                </a:effectLst>
                <a:latin typeface="Comic Sans MS" panose="030F0702030302020204" pitchFamily="66" charset="0"/>
              </a:rPr>
              <a:t>Battery-Charging Circuit</a:t>
            </a: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r>
              <a:rPr lang="en-US" altLang="zh-TW" sz="2000" dirty="0">
                <a:latin typeface="Comic Sans MS" panose="030F0702030302020204" pitchFamily="66" charset="0"/>
              </a:rPr>
              <a:t>The current flows only in the direction that charges the battery.</a:t>
            </a:r>
          </a:p>
        </p:txBody>
      </p:sp>
      <p:grpSp>
        <p:nvGrpSpPr>
          <p:cNvPr id="2" name="Group 1"/>
          <p:cNvGrpSpPr/>
          <p:nvPr/>
        </p:nvGrpSpPr>
        <p:grpSpPr>
          <a:xfrm>
            <a:off x="827584" y="1052736"/>
            <a:ext cx="7513638" cy="3463925"/>
            <a:chOff x="838200" y="1066800"/>
            <a:chExt cx="7513638" cy="3463925"/>
          </a:xfrm>
        </p:grpSpPr>
        <p:pic>
          <p:nvPicPr>
            <p:cNvPr id="135172" name="Picture 4" descr="10f0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7513638" cy="3463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39752" y="4242966"/>
              <a:ext cx="1008112" cy="287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4788024" y="764704"/>
            <a:ext cx="3129383" cy="369332"/>
          </a:xfrm>
          <a:prstGeom prst="rect">
            <a:avLst/>
          </a:prstGeom>
        </p:spPr>
        <p:txBody>
          <a:bodyPr wrap="none">
            <a:spAutoFit/>
          </a:bodyPr>
          <a:lstStyle/>
          <a:p>
            <a:r>
              <a:rPr lang="tr-TR" altLang="zh-TW" i="1" dirty="0" err="1">
                <a:latin typeface="Comic Sans MS" panose="030F0702030302020204" pitchFamily="66" charset="0"/>
              </a:rPr>
              <a:t>By</a:t>
            </a:r>
            <a:r>
              <a:rPr lang="tr-TR" altLang="zh-TW" i="1" dirty="0">
                <a:latin typeface="Comic Sans MS" panose="030F0702030302020204" pitchFamily="66" charset="0"/>
              </a:rPr>
              <a:t> </a:t>
            </a:r>
            <a:r>
              <a:rPr lang="tr-TR" altLang="zh-TW" i="1" dirty="0" err="1">
                <a:latin typeface="Comic Sans MS" panose="030F0702030302020204" pitchFamily="66" charset="0"/>
              </a:rPr>
              <a:t>using</a:t>
            </a:r>
            <a:r>
              <a:rPr lang="tr-TR" altLang="zh-TW" i="1" dirty="0">
                <a:latin typeface="Comic Sans MS" panose="030F0702030302020204" pitchFamily="66" charset="0"/>
              </a:rPr>
              <a:t> </a:t>
            </a:r>
            <a:r>
              <a:rPr lang="en-US" altLang="zh-TW" i="1" dirty="0">
                <a:latin typeface="Comic Sans MS" panose="030F0702030302020204" pitchFamily="66" charset="0"/>
              </a:rPr>
              <a:t>Ideal-Diode Model</a:t>
            </a:r>
            <a:endParaRPr lang="tr-TR" i="1" dirty="0"/>
          </a:p>
        </p:txBody>
      </p:sp>
    </p:spTree>
    <p:extLst>
      <p:ext uri="{BB962C8B-B14F-4D97-AF65-F5344CB8AC3E}">
        <p14:creationId xmlns:p14="http://schemas.microsoft.com/office/powerpoint/2010/main" val="3310999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228600" y="288000"/>
            <a:ext cx="8686800" cy="5805296"/>
          </a:xfrm>
        </p:spPr>
        <p:txBody>
          <a:bodyPr>
            <a:norm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Full-Wave Rectifier Circuits</a:t>
            </a: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None/>
            </a:pPr>
            <a:r>
              <a:rPr lang="tr-TR" altLang="zh-TW" sz="2000" dirty="0">
                <a:latin typeface="Comic Sans MS" panose="030F0702030302020204" pitchFamily="66" charset="0"/>
              </a:rPr>
              <a:t>T</a:t>
            </a:r>
            <a:r>
              <a:rPr lang="en-US" altLang="zh-TW" sz="2000" dirty="0">
                <a:latin typeface="Comic Sans MS" panose="030F0702030302020204" pitchFamily="66" charset="0"/>
              </a:rPr>
              <a:t>wo half-wave rectifier with a common ground.</a:t>
            </a:r>
            <a:endParaRPr lang="tr-TR" altLang="zh-TW" sz="2000" dirty="0">
              <a:latin typeface="Comic Sans MS" panose="030F0702030302020204" pitchFamily="66" charset="0"/>
            </a:endParaRPr>
          </a:p>
          <a:p>
            <a:pPr marL="342900" indent="-342900"/>
            <a:endParaRPr lang="en-US" altLang="zh-TW" sz="500" dirty="0">
              <a:latin typeface="Comic Sans MS" panose="030F0702030302020204" pitchFamily="66" charset="0"/>
            </a:endParaRPr>
          </a:p>
          <a:p>
            <a:pPr>
              <a:buFont typeface="Wingdings" panose="05000000000000000000" pitchFamily="2" charset="2"/>
              <a:buNone/>
            </a:pPr>
            <a:r>
              <a:rPr kumimoji="0" lang="en-US" altLang="zh-TW" sz="2000" dirty="0">
                <a:latin typeface="Comic Sans MS" panose="030F0702030302020204" pitchFamily="66" charset="0"/>
              </a:rPr>
              <a:t>When upper source supplies “+” voltage to diode A, the lower source supplies “-” voltage to diode B; and vice versa.</a:t>
            </a:r>
          </a:p>
        </p:txBody>
      </p:sp>
      <p:grpSp>
        <p:nvGrpSpPr>
          <p:cNvPr id="4" name="Group 3"/>
          <p:cNvGrpSpPr/>
          <p:nvPr/>
        </p:nvGrpSpPr>
        <p:grpSpPr>
          <a:xfrm>
            <a:off x="533400" y="838200"/>
            <a:ext cx="7486650" cy="3128963"/>
            <a:chOff x="533400" y="838200"/>
            <a:chExt cx="7486650" cy="3128963"/>
          </a:xfrm>
        </p:grpSpPr>
        <p:pic>
          <p:nvPicPr>
            <p:cNvPr id="137220" name="Picture 4" descr="10f0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7486650" cy="2824163"/>
            </a:xfrm>
            <a:prstGeom prst="rect">
              <a:avLst/>
            </a:prstGeom>
            <a:noFill/>
            <a:extLst>
              <a:ext uri="{909E8E84-426E-40DD-AFC4-6F175D3DCCD1}">
                <a14:hiddenFill xmlns:a14="http://schemas.microsoft.com/office/drawing/2010/main">
                  <a:solidFill>
                    <a:srgbClr val="FFFFFF"/>
                  </a:solidFill>
                </a14:hiddenFill>
              </a:ext>
            </a:extLst>
          </p:spPr>
        </p:pic>
        <p:pic>
          <p:nvPicPr>
            <p:cNvPr id="137221" name="Picture 5" descr="A"/>
            <p:cNvPicPr>
              <a:picLocks noChangeAspect="1" noChangeArrowheads="1"/>
            </p:cNvPicPr>
            <p:nvPr/>
          </p:nvPicPr>
          <p:blipFill>
            <a:blip r:embed="rId4" cstate="print">
              <a:extLst>
                <a:ext uri="{28A0092B-C50C-407E-A947-70E740481C1C}">
                  <a14:useLocalDpi xmlns:a14="http://schemas.microsoft.com/office/drawing/2010/main" val="0"/>
                </a:ext>
              </a:extLst>
            </a:blip>
            <a:srcRect l="39313" t="8334" r="46928" b="80302"/>
            <a:stretch>
              <a:fillRect/>
            </a:stretch>
          </p:blipFill>
          <p:spPr bwMode="auto">
            <a:xfrm>
              <a:off x="3276600" y="838200"/>
              <a:ext cx="923925" cy="990600"/>
            </a:xfrm>
            <a:prstGeom prst="rect">
              <a:avLst/>
            </a:prstGeom>
            <a:noFill/>
            <a:extLst>
              <a:ext uri="{909E8E84-426E-40DD-AFC4-6F175D3DCCD1}">
                <a14:hiddenFill xmlns:a14="http://schemas.microsoft.com/office/drawing/2010/main">
                  <a:solidFill>
                    <a:srgbClr val="FFFFFF"/>
                  </a:solidFill>
                </a14:hiddenFill>
              </a:ext>
            </a:extLst>
          </p:spPr>
        </p:pic>
        <p:sp>
          <p:nvSpPr>
            <p:cNvPr id="137223" name="Line 7"/>
            <p:cNvSpPr>
              <a:spLocks noChangeShapeType="1"/>
            </p:cNvSpPr>
            <p:nvPr/>
          </p:nvSpPr>
          <p:spPr bwMode="auto">
            <a:xfrm flipH="1">
              <a:off x="3200400" y="1676400"/>
              <a:ext cx="228600" cy="381000"/>
            </a:xfrm>
            <a:prstGeom prst="line">
              <a:avLst/>
            </a:prstGeom>
            <a:noFill/>
            <a:ln w="57150" cmpd="thinThick">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137224" name="Oval 8"/>
            <p:cNvSpPr>
              <a:spLocks noChangeArrowheads="1"/>
            </p:cNvSpPr>
            <p:nvPr/>
          </p:nvSpPr>
          <p:spPr bwMode="auto">
            <a:xfrm>
              <a:off x="2743200" y="2133600"/>
              <a:ext cx="914400" cy="11430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137225" name="Line 9"/>
            <p:cNvSpPr>
              <a:spLocks noChangeShapeType="1"/>
            </p:cNvSpPr>
            <p:nvPr/>
          </p:nvSpPr>
          <p:spPr bwMode="auto">
            <a:xfrm>
              <a:off x="5105400" y="2514600"/>
              <a:ext cx="6096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137226" name="Line 10"/>
            <p:cNvSpPr>
              <a:spLocks noChangeShapeType="1"/>
            </p:cNvSpPr>
            <p:nvPr/>
          </p:nvSpPr>
          <p:spPr bwMode="auto">
            <a:xfrm>
              <a:off x="5867400" y="2514600"/>
              <a:ext cx="6096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137227" name="Line 11"/>
            <p:cNvSpPr>
              <a:spLocks noChangeShapeType="1"/>
            </p:cNvSpPr>
            <p:nvPr/>
          </p:nvSpPr>
          <p:spPr bwMode="auto">
            <a:xfrm>
              <a:off x="6629400" y="2514600"/>
              <a:ext cx="6096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10" name="Rectangle 9"/>
            <p:cNvSpPr/>
            <p:nvPr/>
          </p:nvSpPr>
          <p:spPr>
            <a:xfrm>
              <a:off x="2987824" y="3685549"/>
              <a:ext cx="2520280" cy="247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ounded Rectangular Callout 1"/>
          <p:cNvSpPr/>
          <p:nvPr/>
        </p:nvSpPr>
        <p:spPr>
          <a:xfrm>
            <a:off x="5331768" y="291540"/>
            <a:ext cx="3812232" cy="646986"/>
          </a:xfrm>
          <a:prstGeom prst="wedgeRoundRectCallout">
            <a:avLst>
              <a:gd name="adj1" fmla="val -73662"/>
              <a:gd name="adj2" fmla="val 85623"/>
              <a:gd name="adj3" fmla="val 16667"/>
            </a:avLst>
          </a:prstGeom>
          <a:solidFill>
            <a:schemeClr val="accent6">
              <a:lumMod val="40000"/>
              <a:lumOff val="60000"/>
            </a:schemeClr>
          </a:solidFill>
          <a:ln w="28575">
            <a:solidFill>
              <a:schemeClr val="tx1"/>
            </a:solidFill>
            <a:prstDash val="dashDot"/>
          </a:ln>
        </p:spPr>
        <p:txBody>
          <a:bodyPr wrap="square">
            <a:spAutoFit/>
          </a:bodyPr>
          <a:lstStyle/>
          <a:p>
            <a:r>
              <a:rPr lang="en-US" sz="1600" dirty="0">
                <a:latin typeface="Comic Sans MS" panose="030F0702030302020204" pitchFamily="66" charset="0"/>
              </a:rPr>
              <a:t>We can also smooth the output by using a large capacitance.</a:t>
            </a:r>
          </a:p>
        </p:txBody>
      </p:sp>
      <p:sp>
        <p:nvSpPr>
          <p:cNvPr id="13" name="Rectangle 12"/>
          <p:cNvSpPr/>
          <p:nvPr/>
        </p:nvSpPr>
        <p:spPr>
          <a:xfrm>
            <a:off x="5674308" y="1246173"/>
            <a:ext cx="3129383" cy="369332"/>
          </a:xfrm>
          <a:prstGeom prst="rect">
            <a:avLst/>
          </a:prstGeom>
        </p:spPr>
        <p:txBody>
          <a:bodyPr wrap="none">
            <a:spAutoFit/>
          </a:bodyPr>
          <a:lstStyle/>
          <a:p>
            <a:r>
              <a:rPr lang="tr-TR" altLang="zh-TW" i="1" dirty="0" err="1">
                <a:latin typeface="Comic Sans MS" panose="030F0702030302020204" pitchFamily="66" charset="0"/>
              </a:rPr>
              <a:t>By</a:t>
            </a:r>
            <a:r>
              <a:rPr lang="tr-TR" altLang="zh-TW" i="1" dirty="0">
                <a:latin typeface="Comic Sans MS" panose="030F0702030302020204" pitchFamily="66" charset="0"/>
              </a:rPr>
              <a:t> </a:t>
            </a:r>
            <a:r>
              <a:rPr lang="tr-TR" altLang="zh-TW" i="1" dirty="0" err="1">
                <a:latin typeface="Comic Sans MS" panose="030F0702030302020204" pitchFamily="66" charset="0"/>
              </a:rPr>
              <a:t>using</a:t>
            </a:r>
            <a:r>
              <a:rPr lang="tr-TR" altLang="zh-TW" i="1" dirty="0">
                <a:latin typeface="Comic Sans MS" panose="030F0702030302020204" pitchFamily="66" charset="0"/>
              </a:rPr>
              <a:t> </a:t>
            </a:r>
            <a:r>
              <a:rPr lang="en-US" altLang="zh-TW" i="1" dirty="0">
                <a:latin typeface="Comic Sans MS" panose="030F0702030302020204" pitchFamily="66" charset="0"/>
              </a:rPr>
              <a:t>Ideal-Diode Model</a:t>
            </a:r>
            <a:endParaRPr lang="tr-TR" i="1" dirty="0"/>
          </a:p>
        </p:txBody>
      </p:sp>
    </p:spTree>
    <p:extLst>
      <p:ext uri="{BB962C8B-B14F-4D97-AF65-F5344CB8AC3E}">
        <p14:creationId xmlns:p14="http://schemas.microsoft.com/office/powerpoint/2010/main" val="1458286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288000" y="288000"/>
            <a:ext cx="8686800" cy="1175792"/>
          </a:xfrm>
        </p:spPr>
        <p:txBody>
          <a:bodyPr/>
          <a:lstStyle/>
          <a:p>
            <a:pPr>
              <a:spcAft>
                <a:spcPts val="600"/>
              </a:spcAft>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Clipper Circuits</a:t>
            </a:r>
          </a:p>
          <a:p>
            <a:pPr>
              <a:buFont typeface="Wingdings" panose="05000000000000000000" pitchFamily="2" charset="2"/>
              <a:buNone/>
            </a:pPr>
            <a:r>
              <a:rPr lang="en-US" altLang="zh-TW" sz="2000" dirty="0">
                <a:latin typeface="Comic Sans MS" panose="030F0702030302020204" pitchFamily="66" charset="0"/>
              </a:rPr>
              <a:t>* A portion of an input signal waveform is “</a:t>
            </a:r>
            <a:r>
              <a:rPr lang="en-US" altLang="zh-TW" sz="2000" i="1" dirty="0">
                <a:solidFill>
                  <a:srgbClr val="0000CC"/>
                </a:solidFill>
                <a:latin typeface="Comic Sans MS" panose="030F0702030302020204" pitchFamily="66" charset="0"/>
              </a:rPr>
              <a:t>clipped</a:t>
            </a:r>
            <a:r>
              <a:rPr lang="en-US" altLang="zh-TW" sz="2000" dirty="0">
                <a:latin typeface="Comic Sans MS" panose="030F0702030302020204" pitchFamily="66" charset="0"/>
              </a:rPr>
              <a:t>” off.</a:t>
            </a:r>
          </a:p>
        </p:txBody>
      </p:sp>
      <p:grpSp>
        <p:nvGrpSpPr>
          <p:cNvPr id="2" name="Group 1"/>
          <p:cNvGrpSpPr/>
          <p:nvPr/>
        </p:nvGrpSpPr>
        <p:grpSpPr>
          <a:xfrm>
            <a:off x="685800" y="1600200"/>
            <a:ext cx="7459663" cy="5016500"/>
            <a:chOff x="685800" y="1600200"/>
            <a:chExt cx="7459663" cy="5016500"/>
          </a:xfrm>
        </p:grpSpPr>
        <p:pic>
          <p:nvPicPr>
            <p:cNvPr id="141316" name="Picture 4" descr="10f0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459663" cy="5016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59832" y="6395820"/>
              <a:ext cx="2448272" cy="215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3066708" y="404664"/>
            <a:ext cx="3129383" cy="369332"/>
          </a:xfrm>
          <a:prstGeom prst="rect">
            <a:avLst/>
          </a:prstGeom>
        </p:spPr>
        <p:txBody>
          <a:bodyPr wrap="none">
            <a:spAutoFit/>
          </a:bodyPr>
          <a:lstStyle/>
          <a:p>
            <a:r>
              <a:rPr lang="tr-TR" altLang="zh-TW" i="1" u="sng" dirty="0" err="1">
                <a:effectLst>
                  <a:outerShdw blurRad="38100" dist="38100" dir="2700000" algn="tl">
                    <a:srgbClr val="000000">
                      <a:alpha val="43137"/>
                    </a:srgbClr>
                  </a:outerShdw>
                </a:effectLst>
                <a:latin typeface="Comic Sans MS" panose="030F0702030302020204" pitchFamily="66" charset="0"/>
              </a:rPr>
              <a:t>By</a:t>
            </a:r>
            <a:r>
              <a:rPr lang="tr-TR" altLang="zh-TW" i="1" u="sng" dirty="0">
                <a:effectLst>
                  <a:outerShdw blurRad="38100" dist="38100" dir="2700000" algn="tl">
                    <a:srgbClr val="000000">
                      <a:alpha val="43137"/>
                    </a:srgbClr>
                  </a:outerShdw>
                </a:effectLst>
                <a:latin typeface="Comic Sans MS" panose="030F0702030302020204" pitchFamily="66" charset="0"/>
              </a:rPr>
              <a:t> </a:t>
            </a:r>
            <a:r>
              <a:rPr lang="tr-TR" altLang="zh-TW" i="1" u="sng" dirty="0" err="1">
                <a:effectLst>
                  <a:outerShdw blurRad="38100" dist="38100" dir="2700000" algn="tl">
                    <a:srgbClr val="000000">
                      <a:alpha val="43137"/>
                    </a:srgbClr>
                  </a:outerShdw>
                </a:effectLst>
                <a:latin typeface="Comic Sans MS" panose="030F0702030302020204" pitchFamily="66" charset="0"/>
              </a:rPr>
              <a:t>using</a:t>
            </a:r>
            <a:r>
              <a:rPr lang="tr-TR" altLang="zh-TW" i="1" u="sng" dirty="0">
                <a:effectLst>
                  <a:outerShdw blurRad="38100" dist="38100" dir="2700000" algn="tl">
                    <a:srgbClr val="000000">
                      <a:alpha val="43137"/>
                    </a:srgbClr>
                  </a:outerShdw>
                </a:effectLst>
                <a:latin typeface="Comic Sans MS" panose="030F0702030302020204" pitchFamily="66" charset="0"/>
              </a:rPr>
              <a:t> </a:t>
            </a:r>
            <a:r>
              <a:rPr lang="en-US" altLang="zh-TW" i="1" u="sng" dirty="0">
                <a:effectLst>
                  <a:outerShdw blurRad="38100" dist="38100" dir="2700000" algn="tl">
                    <a:srgbClr val="000000">
                      <a:alpha val="43137"/>
                    </a:srgbClr>
                  </a:outerShdw>
                </a:effectLst>
                <a:latin typeface="Comic Sans MS" panose="030F0702030302020204" pitchFamily="66" charset="0"/>
              </a:rPr>
              <a:t>Ideal-Diode Model</a:t>
            </a:r>
            <a:endParaRPr lang="tr-TR"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4941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1640" y="1612900"/>
            <a:ext cx="6080512" cy="584775"/>
          </a:xfrm>
          <a:prstGeom prst="rect">
            <a:avLst/>
          </a:prstGeom>
        </p:spPr>
        <p:txBody>
          <a:bodyPr>
            <a:normAutofit/>
          </a:bodyPr>
          <a:lstStyle/>
          <a:p>
            <a:pPr algn="ctr" fontAlgn="auto">
              <a:spcAft>
                <a:spcPts val="0"/>
              </a:spcAft>
            </a:pPr>
            <a:r>
              <a:rPr lang="en-US" sz="3200" dirty="0">
                <a:latin typeface="Comic Sans MS" panose="030F0702030302020204" pitchFamily="66" charset="0"/>
                <a:ea typeface="+mj-ea"/>
                <a:cs typeface="+mj-cs"/>
              </a:rPr>
              <a:t> Small Signal Analysis of Diode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933056"/>
            <a:ext cx="3028950" cy="15144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2780928"/>
            <a:ext cx="2889465" cy="20345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8991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228600" y="288000"/>
            <a:ext cx="7772400" cy="6216352"/>
          </a:xfrm>
        </p:spPr>
        <p:txBody>
          <a:bodyPr>
            <a:normAutofit lnSpcReduction="10000"/>
          </a:bodyPr>
          <a:lstStyle/>
          <a:p>
            <a:pPr>
              <a:spcAft>
                <a:spcPts val="600"/>
              </a:spcAft>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Linear Small-Signal Equivalent Circuits</a:t>
            </a:r>
          </a:p>
          <a:p>
            <a:pPr marL="342900" indent="-342900"/>
            <a:r>
              <a:rPr lang="en-US" altLang="zh-TW" sz="2000" dirty="0">
                <a:latin typeface="Comic Sans MS" panose="030F0702030302020204" pitchFamily="66" charset="0"/>
              </a:rPr>
              <a:t>In most of the electronic circuits, </a:t>
            </a:r>
            <a:r>
              <a:rPr lang="tr-TR" altLang="zh-TW" sz="2000" dirty="0">
                <a:latin typeface="Comic Sans MS" panose="030F0702030302020204" pitchFamily="66" charset="0"/>
              </a:rPr>
              <a:t>DC</a:t>
            </a:r>
            <a:r>
              <a:rPr lang="en-US" altLang="zh-TW" sz="2000" dirty="0">
                <a:latin typeface="Comic Sans MS" panose="030F0702030302020204" pitchFamily="66" charset="0"/>
              </a:rPr>
              <a:t> supply voltages are used to </a:t>
            </a:r>
            <a:r>
              <a:rPr lang="en-US" altLang="zh-TW" sz="2000" i="1" dirty="0">
                <a:solidFill>
                  <a:srgbClr val="0000CC"/>
                </a:solidFill>
                <a:latin typeface="Comic Sans MS" panose="030F0702030302020204" pitchFamily="66" charset="0"/>
              </a:rPr>
              <a:t>bias</a:t>
            </a:r>
            <a:r>
              <a:rPr lang="en-US" altLang="zh-TW" sz="2000" dirty="0">
                <a:latin typeface="Comic Sans MS" panose="030F0702030302020204" pitchFamily="66" charset="0"/>
              </a:rPr>
              <a:t> a nonlinear device at an </a:t>
            </a:r>
            <a:r>
              <a:rPr lang="en-US" altLang="zh-TW" sz="2000" i="1" dirty="0">
                <a:solidFill>
                  <a:srgbClr val="0000CC"/>
                </a:solidFill>
                <a:latin typeface="Comic Sans MS" panose="030F0702030302020204" pitchFamily="66" charset="0"/>
              </a:rPr>
              <a:t>operating point</a:t>
            </a:r>
            <a:r>
              <a:rPr lang="en-US" altLang="zh-TW" sz="2000" dirty="0">
                <a:latin typeface="Comic Sans MS" panose="030F0702030302020204" pitchFamily="66" charset="0"/>
              </a:rPr>
              <a:t> and a </a:t>
            </a:r>
            <a:r>
              <a:rPr lang="en-US" altLang="zh-TW" sz="2000" i="1" dirty="0">
                <a:solidFill>
                  <a:srgbClr val="0000CC"/>
                </a:solidFill>
                <a:latin typeface="Comic Sans MS" panose="030F0702030302020204" pitchFamily="66" charset="0"/>
              </a:rPr>
              <a:t>small signal</a:t>
            </a:r>
            <a:r>
              <a:rPr lang="en-US" altLang="zh-TW" sz="2000" dirty="0">
                <a:latin typeface="Comic Sans MS" panose="030F0702030302020204" pitchFamily="66" charset="0"/>
              </a:rPr>
              <a:t> is injected into the circuits.</a:t>
            </a:r>
            <a:endParaRPr lang="tr-TR" altLang="zh-TW" sz="2000" dirty="0">
              <a:latin typeface="Comic Sans MS" panose="030F0702030302020204" pitchFamily="66" charset="0"/>
            </a:endParaRPr>
          </a:p>
          <a:p>
            <a:pPr marL="342900" indent="-342900"/>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tr-TR" altLang="zh-TW" sz="2000" dirty="0">
              <a:latin typeface="Comic Sans MS" panose="030F0702030302020204" pitchFamily="66" charset="0"/>
            </a:endParaRPr>
          </a:p>
          <a:p>
            <a:pPr>
              <a:buFont typeface="Wingdings" panose="05000000000000000000" pitchFamily="2" charset="2"/>
              <a:buNone/>
            </a:pPr>
            <a:r>
              <a:rPr lang="en-US" altLang="zh-TW" sz="2000" dirty="0">
                <a:latin typeface="Comic Sans MS" panose="030F0702030302020204" pitchFamily="66" charset="0"/>
              </a:rPr>
              <a:t>* We often split the analysis of such circuit into two parts:</a:t>
            </a:r>
          </a:p>
          <a:p>
            <a:pPr>
              <a:buFont typeface="Wingdings" panose="05000000000000000000" pitchFamily="2" charset="2"/>
              <a:buNone/>
            </a:pPr>
            <a:r>
              <a:rPr lang="en-US" altLang="zh-TW" sz="2000" dirty="0">
                <a:latin typeface="Comic Sans MS" panose="030F0702030302020204" pitchFamily="66" charset="0"/>
              </a:rPr>
              <a:t>(1) Analyze the </a:t>
            </a:r>
            <a:r>
              <a:rPr lang="tr-TR" altLang="zh-TW" sz="2000" dirty="0">
                <a:latin typeface="Comic Sans MS" panose="030F0702030302020204" pitchFamily="66" charset="0"/>
              </a:rPr>
              <a:t>DC</a:t>
            </a:r>
            <a:r>
              <a:rPr lang="en-US" altLang="zh-TW" sz="2000" dirty="0">
                <a:latin typeface="Comic Sans MS" panose="030F0702030302020204" pitchFamily="66" charset="0"/>
              </a:rPr>
              <a:t> circuit to find operating point,</a:t>
            </a:r>
          </a:p>
          <a:p>
            <a:pPr>
              <a:buFont typeface="Wingdings" panose="05000000000000000000" pitchFamily="2" charset="2"/>
              <a:buNone/>
            </a:pPr>
            <a:r>
              <a:rPr lang="en-US" altLang="zh-TW" sz="2000" dirty="0">
                <a:latin typeface="Comic Sans MS" panose="030F0702030302020204" pitchFamily="66" charset="0"/>
              </a:rPr>
              <a:t>(2) Analyze the small signal (by using the “</a:t>
            </a:r>
            <a:r>
              <a:rPr lang="en-US" altLang="zh-TW" sz="2000" i="1" dirty="0">
                <a:solidFill>
                  <a:srgbClr val="0000CC"/>
                </a:solidFill>
                <a:latin typeface="Comic Sans MS" panose="030F0702030302020204" pitchFamily="66" charset="0"/>
              </a:rPr>
              <a:t>linear small-</a:t>
            </a:r>
          </a:p>
          <a:p>
            <a:pPr>
              <a:buFont typeface="Wingdings" panose="05000000000000000000" pitchFamily="2" charset="2"/>
              <a:buNone/>
            </a:pPr>
            <a:r>
              <a:rPr lang="en-US" altLang="zh-TW" sz="2000" i="1" dirty="0">
                <a:solidFill>
                  <a:srgbClr val="0000CC"/>
                </a:solidFill>
                <a:latin typeface="Comic Sans MS" panose="030F0702030302020204" pitchFamily="66" charset="0"/>
              </a:rPr>
              <a:t>     signal equivalent circuit</a:t>
            </a:r>
            <a:r>
              <a:rPr lang="en-US" altLang="zh-TW" sz="2000" dirty="0">
                <a:latin typeface="Comic Sans MS" panose="030F0702030302020204" pitchFamily="66" charset="0"/>
              </a:rPr>
              <a:t>”.)</a:t>
            </a:r>
          </a:p>
        </p:txBody>
      </p:sp>
      <p:pic>
        <p:nvPicPr>
          <p:cNvPr id="139272" name="Picture 8" descr="10f0038"/>
          <p:cNvPicPr>
            <a:picLocks noChangeAspect="1" noChangeArrowheads="1"/>
          </p:cNvPicPr>
          <p:nvPr/>
        </p:nvPicPr>
        <p:blipFill>
          <a:blip r:embed="rId3">
            <a:extLst>
              <a:ext uri="{28A0092B-C50C-407E-A947-70E740481C1C}">
                <a14:useLocalDpi xmlns:a14="http://schemas.microsoft.com/office/drawing/2010/main" val="0"/>
              </a:ext>
            </a:extLst>
          </a:blip>
          <a:srcRect l="5325" r="9459"/>
          <a:stretch>
            <a:fillRect/>
          </a:stretch>
        </p:blipFill>
        <p:spPr bwMode="auto">
          <a:xfrm>
            <a:off x="152400" y="1811337"/>
            <a:ext cx="4648200" cy="2465388"/>
          </a:xfrm>
          <a:prstGeom prst="rect">
            <a:avLst/>
          </a:prstGeom>
          <a:noFill/>
          <a:extLst>
            <a:ext uri="{909E8E84-426E-40DD-AFC4-6F175D3DCCD1}">
              <a14:hiddenFill xmlns:a14="http://schemas.microsoft.com/office/drawing/2010/main">
                <a:solidFill>
                  <a:srgbClr val="FFFFFF"/>
                </a:solidFill>
              </a14:hiddenFill>
            </a:ext>
          </a:extLst>
        </p:spPr>
      </p:pic>
      <p:pic>
        <p:nvPicPr>
          <p:cNvPr id="139271" name="Picture 7" descr="10f0035"/>
          <p:cNvPicPr>
            <a:picLocks noChangeAspect="1" noChangeArrowheads="1"/>
          </p:cNvPicPr>
          <p:nvPr/>
        </p:nvPicPr>
        <p:blipFill>
          <a:blip r:embed="rId4" cstate="print">
            <a:extLst>
              <a:ext uri="{28A0092B-C50C-407E-A947-70E740481C1C}">
                <a14:useLocalDpi xmlns:a14="http://schemas.microsoft.com/office/drawing/2010/main" val="0"/>
              </a:ext>
            </a:extLst>
          </a:blip>
          <a:srcRect l="8578" r="14220" b="9476"/>
          <a:stretch>
            <a:fillRect/>
          </a:stretch>
        </p:blipFill>
        <p:spPr bwMode="auto">
          <a:xfrm>
            <a:off x="4746848" y="2194718"/>
            <a:ext cx="2057400" cy="16986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6804248" y="2015035"/>
            <a:ext cx="2232248" cy="2057990"/>
            <a:chOff x="6732240" y="1837557"/>
            <a:chExt cx="2232248" cy="2057990"/>
          </a:xfrm>
        </p:grpSpPr>
        <p:pic>
          <p:nvPicPr>
            <p:cNvPr id="139270" name="Picture 6" descr="10f00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1837557"/>
              <a:ext cx="2232248" cy="19930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76256" y="3709935"/>
              <a:ext cx="606320" cy="1856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ounded Rectangular Callout 3"/>
          <p:cNvSpPr/>
          <p:nvPr/>
        </p:nvSpPr>
        <p:spPr>
          <a:xfrm>
            <a:off x="286619" y="4329009"/>
            <a:ext cx="4861445" cy="408623"/>
          </a:xfrm>
          <a:prstGeom prst="wedgeRoundRectCallout">
            <a:avLst>
              <a:gd name="adj1" fmla="val -39291"/>
              <a:gd name="adj2" fmla="val -158945"/>
              <a:gd name="adj3" fmla="val 16667"/>
            </a:avLst>
          </a:prstGeom>
          <a:solidFill>
            <a:schemeClr val="accent5">
              <a:lumMod val="60000"/>
              <a:lumOff val="40000"/>
            </a:schemeClr>
          </a:solidFill>
        </p:spPr>
        <p:txBody>
          <a:bodyPr wrap="square">
            <a:spAutoFit/>
          </a:bodyPr>
          <a:lstStyle/>
          <a:p>
            <a:r>
              <a:rPr lang="en-US" dirty="0">
                <a:latin typeface="Comic Sans MS" panose="030F0702030302020204" pitchFamily="66" charset="0"/>
              </a:rPr>
              <a:t>Small-Signal</a:t>
            </a:r>
            <a:r>
              <a:rPr lang="tr-TR" dirty="0">
                <a:latin typeface="Comic Sans MS" panose="030F0702030302020204" pitchFamily="66" charset="0"/>
              </a:rPr>
              <a:t> is </a:t>
            </a:r>
            <a:r>
              <a:rPr lang="tr-TR" dirty="0" err="1">
                <a:latin typeface="Comic Sans MS" panose="030F0702030302020204" pitchFamily="66" charset="0"/>
              </a:rPr>
              <a:t>applied</a:t>
            </a:r>
            <a:r>
              <a:rPr lang="tr-TR" dirty="0">
                <a:latin typeface="Comic Sans MS" panose="030F0702030302020204" pitchFamily="66" charset="0"/>
              </a:rPr>
              <a:t> </a:t>
            </a:r>
            <a:r>
              <a:rPr lang="tr-TR" dirty="0" err="1">
                <a:latin typeface="Comic Sans MS" panose="030F0702030302020204" pitchFamily="66" charset="0"/>
              </a:rPr>
              <a:t>by</a:t>
            </a:r>
            <a:r>
              <a:rPr lang="tr-TR" dirty="0">
                <a:latin typeface="Comic Sans MS" panose="030F0702030302020204" pitchFamily="66" charset="0"/>
              </a:rPr>
              <a:t> a </a:t>
            </a:r>
            <a:r>
              <a:rPr lang="tr-TR" dirty="0" err="1">
                <a:latin typeface="Comic Sans MS" panose="030F0702030302020204" pitchFamily="66" charset="0"/>
              </a:rPr>
              <a:t>voltage</a:t>
            </a:r>
            <a:r>
              <a:rPr lang="tr-TR" dirty="0">
                <a:latin typeface="Comic Sans MS" panose="030F0702030302020204" pitchFamily="66" charset="0"/>
              </a:rPr>
              <a:t> </a:t>
            </a:r>
            <a:r>
              <a:rPr lang="tr-TR" dirty="0" err="1">
                <a:latin typeface="Comic Sans MS" panose="030F0702030302020204" pitchFamily="66" charset="0"/>
              </a:rPr>
              <a:t>source</a:t>
            </a:r>
            <a:endParaRPr lang="en-US" dirty="0">
              <a:latin typeface="Comic Sans MS" panose="030F0702030302020204" pitchFamily="66" charset="0"/>
            </a:endParaRPr>
          </a:p>
        </p:txBody>
      </p:sp>
      <p:cxnSp>
        <p:nvCxnSpPr>
          <p:cNvPr id="10" name="Straight Arrow Connector 9">
            <a:extLst>
              <a:ext uri="{FF2B5EF4-FFF2-40B4-BE49-F238E27FC236}">
                <a16:creationId xmlns:a16="http://schemas.microsoft.com/office/drawing/2014/main" id="{975D9FBF-5A88-4B87-AB74-3FF7BDFAEBBD}"/>
              </a:ext>
            </a:extLst>
          </p:cNvPr>
          <p:cNvCxnSpPr>
            <a:cxnSpLocks/>
          </p:cNvCxnSpPr>
          <p:nvPr/>
        </p:nvCxnSpPr>
        <p:spPr>
          <a:xfrm>
            <a:off x="5768752" y="1412776"/>
            <a:ext cx="301874" cy="1544656"/>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0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267">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267">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267">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26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084168" y="1112037"/>
            <a:ext cx="2895600" cy="2362200"/>
            <a:chOff x="6248400" y="609600"/>
            <a:chExt cx="2895600" cy="2362200"/>
          </a:xfrm>
        </p:grpSpPr>
        <p:pic>
          <p:nvPicPr>
            <p:cNvPr id="7" name="Picture 5" descr="10f0035"/>
            <p:cNvPicPr>
              <a:picLocks noChangeAspect="1" noChangeArrowheads="1"/>
            </p:cNvPicPr>
            <p:nvPr/>
          </p:nvPicPr>
          <p:blipFill>
            <a:blip r:embed="rId4" cstate="print">
              <a:extLst>
                <a:ext uri="{28A0092B-C50C-407E-A947-70E740481C1C}">
                  <a14:useLocalDpi xmlns:a14="http://schemas.microsoft.com/office/drawing/2010/main" val="0"/>
                </a:ext>
              </a:extLst>
            </a:blip>
            <a:srcRect l="10257" r="11795" b="9709"/>
            <a:stretch>
              <a:fillRect/>
            </a:stretch>
          </p:blipFill>
          <p:spPr bwMode="auto">
            <a:xfrm>
              <a:off x="6248400" y="609600"/>
              <a:ext cx="2895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8" name="Line 9"/>
            <p:cNvSpPr>
              <a:spLocks noChangeShapeType="1"/>
            </p:cNvSpPr>
            <p:nvPr/>
          </p:nvSpPr>
          <p:spPr bwMode="auto">
            <a:xfrm flipH="1">
              <a:off x="7848600" y="1447800"/>
              <a:ext cx="381000" cy="990600"/>
            </a:xfrm>
            <a:prstGeom prst="line">
              <a:avLst/>
            </a:prstGeom>
            <a:noFill/>
            <a:ln w="28575">
              <a:solidFill>
                <a:srgbClr val="5F0D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tr-TR">
                  <a:solidFill>
                    <a:srgbClr val="000000"/>
                  </a:solidFill>
                  <a:latin typeface="Comic Sans MS" panose="030F0702030302020204" pitchFamily="66" charset="0"/>
                </a:rPr>
                <a:t>  </a:t>
              </a:r>
              <a:endParaRPr kumimoji="1" lang="en-US">
                <a:solidFill>
                  <a:srgbClr val="000000"/>
                </a:solidFill>
                <a:latin typeface="Comic Sans MS" panose="030F0702030302020204" pitchFamily="66" charset="0"/>
              </a:endParaRPr>
            </a:p>
          </p:txBody>
        </p:sp>
        <p:graphicFrame>
          <p:nvGraphicFramePr>
            <p:cNvPr id="9" name="Object 10"/>
            <p:cNvGraphicFramePr>
              <a:graphicFrameLocks noChangeAspect="1"/>
            </p:cNvGraphicFramePr>
            <p:nvPr>
              <p:extLst>
                <p:ext uri="{D42A27DB-BD31-4B8C-83A1-F6EECF244321}">
                  <p14:modId xmlns:p14="http://schemas.microsoft.com/office/powerpoint/2010/main" val="2433666903"/>
                </p:ext>
              </p:extLst>
            </p:nvPr>
          </p:nvGraphicFramePr>
          <p:xfrm>
            <a:off x="8382000" y="762000"/>
            <a:ext cx="762000" cy="692150"/>
          </p:xfrm>
          <a:graphic>
            <a:graphicData uri="http://schemas.openxmlformats.org/presentationml/2006/ole">
              <mc:AlternateContent xmlns:mc="http://schemas.openxmlformats.org/markup-compatibility/2006">
                <mc:Choice xmlns:v="urn:schemas-microsoft-com:vml" Requires="v">
                  <p:oleObj spid="_x0000_s27766" name="方程式" r:id="rId5" imgW="558720" imgH="507960" progId="Equation.3">
                    <p:embed/>
                  </p:oleObj>
                </mc:Choice>
                <mc:Fallback>
                  <p:oleObj name="方程式" r:id="rId5" imgW="558720" imgH="507960" progId="Equation.3">
                    <p:embed/>
                    <p:pic>
                      <p:nvPicPr>
                        <p:cNvPr id="14234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0" y="762000"/>
                          <a:ext cx="7620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2"/>
            <p:cNvSpPr>
              <a:spLocks noChangeShapeType="1"/>
            </p:cNvSpPr>
            <p:nvPr/>
          </p:nvSpPr>
          <p:spPr bwMode="auto">
            <a:xfrm flipH="1">
              <a:off x="8382000" y="1371600"/>
              <a:ext cx="304800" cy="304800"/>
            </a:xfrm>
            <a:prstGeom prst="line">
              <a:avLst/>
            </a:prstGeom>
            <a:noFill/>
            <a:ln w="38100">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grpSp>
      <p:sp>
        <p:nvSpPr>
          <p:cNvPr id="17411" name="Rectangle 7"/>
          <p:cNvSpPr>
            <a:spLocks noChangeArrowheads="1"/>
          </p:cNvSpPr>
          <p:nvPr/>
        </p:nvSpPr>
        <p:spPr bwMode="auto">
          <a:xfrm>
            <a:off x="381000" y="1447800"/>
            <a:ext cx="570316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2000" dirty="0">
                <a:solidFill>
                  <a:srgbClr val="0000FF"/>
                </a:solidFill>
                <a:latin typeface="Comic Sans MS" panose="030F0702030302020204" pitchFamily="66" charset="0"/>
              </a:rPr>
              <a:t>if we consider a sufficiently small segment, any nonlinear </a:t>
            </a:r>
            <a:r>
              <a:rPr lang="tr-TR" altLang="en-US" sz="2000" dirty="0" err="1">
                <a:solidFill>
                  <a:srgbClr val="0000FF"/>
                </a:solidFill>
                <a:latin typeface="Comic Sans MS" panose="030F0702030302020204" pitchFamily="66" charset="0"/>
              </a:rPr>
              <a:t>curve</a:t>
            </a:r>
            <a:r>
              <a:rPr lang="en-US" altLang="en-US" sz="2000" dirty="0">
                <a:solidFill>
                  <a:srgbClr val="0000FF"/>
                </a:solidFill>
                <a:latin typeface="Comic Sans MS" panose="030F0702030302020204" pitchFamily="66" charset="0"/>
              </a:rPr>
              <a:t> is approximately linear (straight) </a:t>
            </a:r>
          </a:p>
          <a:p>
            <a:pPr algn="ctr" eaLnBrk="1" hangingPunct="1"/>
            <a:endParaRPr lang="en-US" altLang="en-US" sz="2000" dirty="0">
              <a:solidFill>
                <a:srgbClr val="0000FF"/>
              </a:solidFill>
              <a:latin typeface="Comic Sans MS" panose="030F0702030302020204" pitchFamily="66" charset="0"/>
            </a:endParaRPr>
          </a:p>
          <a:p>
            <a:pPr algn="ctr" eaLnBrk="1" hangingPunct="1"/>
            <a:r>
              <a:rPr lang="en-US" altLang="en-US" sz="2000" dirty="0">
                <a:solidFill>
                  <a:srgbClr val="FF0000"/>
                </a:solidFill>
                <a:latin typeface="Comic Sans MS" panose="030F0702030302020204" pitchFamily="66" charset="0"/>
              </a:rPr>
              <a:t>THEN</a:t>
            </a:r>
          </a:p>
          <a:p>
            <a:pPr algn="ctr" eaLnBrk="1" hangingPunct="1"/>
            <a:endParaRPr lang="en-US" altLang="en-US" sz="2000" dirty="0">
              <a:solidFill>
                <a:srgbClr val="FF0000"/>
              </a:solidFill>
              <a:latin typeface="Comic Sans MS" panose="030F0702030302020204" pitchFamily="66" charset="0"/>
            </a:endParaRPr>
          </a:p>
          <a:p>
            <a:pPr algn="ctr" eaLnBrk="1" hangingPunct="1"/>
            <a:r>
              <a:rPr lang="en-US" altLang="en-US" sz="2000" dirty="0">
                <a:solidFill>
                  <a:srgbClr val="0000FF"/>
                </a:solidFill>
                <a:latin typeface="Comic Sans MS" panose="030F0702030302020204" pitchFamily="66" charset="0"/>
              </a:rPr>
              <a:t>We can find a linear small-signal equivalent circuit for the nonlinear device to use in the </a:t>
            </a:r>
            <a:r>
              <a:rPr lang="tr-TR" altLang="en-US" sz="2000" dirty="0">
                <a:solidFill>
                  <a:srgbClr val="0000FF"/>
                </a:solidFill>
                <a:latin typeface="Comic Sans MS" panose="030F0702030302020204" pitchFamily="66" charset="0"/>
              </a:rPr>
              <a:t>AC</a:t>
            </a:r>
            <a:r>
              <a:rPr lang="en-US" altLang="en-US" sz="2000" dirty="0">
                <a:solidFill>
                  <a:srgbClr val="0000FF"/>
                </a:solidFill>
                <a:latin typeface="Comic Sans MS" panose="030F0702030302020204" pitchFamily="66" charset="0"/>
              </a:rPr>
              <a:t> analysis</a:t>
            </a:r>
          </a:p>
        </p:txBody>
      </p:sp>
      <p:sp>
        <p:nvSpPr>
          <p:cNvPr id="17412" name="Rectangle 8"/>
          <p:cNvSpPr>
            <a:spLocks noChangeArrowheads="1"/>
          </p:cNvSpPr>
          <p:nvPr/>
        </p:nvSpPr>
        <p:spPr bwMode="auto">
          <a:xfrm>
            <a:off x="381000" y="4572000"/>
            <a:ext cx="77263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2400" dirty="0">
                <a:effectLst>
                  <a:outerShdw blurRad="38100" dist="38100" dir="2700000" algn="tl">
                    <a:srgbClr val="000000">
                      <a:alpha val="43137"/>
                    </a:srgbClr>
                  </a:outerShdw>
                </a:effectLst>
                <a:latin typeface="Comic Sans MS" panose="030F0702030302020204" pitchFamily="66" charset="0"/>
              </a:rPr>
              <a:t>The small signal diode can be substituted by a single equivalent resistor.</a:t>
            </a:r>
          </a:p>
        </p:txBody>
      </p:sp>
      <p:sp>
        <p:nvSpPr>
          <p:cNvPr id="6" name="Rectangle 3"/>
          <p:cNvSpPr txBox="1">
            <a:spLocks noChangeArrowheads="1"/>
          </p:cNvSpPr>
          <p:nvPr/>
        </p:nvSpPr>
        <p:spPr>
          <a:xfrm>
            <a:off x="288000" y="288000"/>
            <a:ext cx="7650163" cy="620713"/>
          </a:xfrm>
          <a:prstGeom prst="rect">
            <a:avLst/>
          </a:prstGeom>
        </p:spPr>
        <p:txBody>
          <a:bodyPr vert="horz" lIns="91440" tIns="45720" rIns="91440" bIns="45720" rtlCol="0">
            <a:noAutofit/>
          </a:bodyPr>
          <a:lstStyle>
            <a:lvl1pPr marL="0" indent="457200" algn="l" defTabSz="914400" rtl="0" eaLnBrk="1" latinLnBrk="0" hangingPunct="1">
              <a:spcBef>
                <a:spcPct val="20000"/>
              </a:spcBef>
              <a:buFont typeface="Arial" panose="020B0604020202020204" pitchFamily="34" charset="0"/>
              <a:buNone/>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fontAlgn="auto">
              <a:spcAft>
                <a:spcPts val="0"/>
              </a:spcAft>
              <a:buFont typeface="Wingdings" panose="05000000000000000000" pitchFamily="2" charset="2"/>
              <a:buNone/>
            </a:pPr>
            <a:r>
              <a:rPr lang="en-US" altLang="zh-TW" sz="2800" dirty="0">
                <a:effectLst>
                  <a:outerShdw blurRad="38100" dist="38100" dir="2700000" algn="tl">
                    <a:srgbClr val="000000">
                      <a:alpha val="43137"/>
                    </a:srgbClr>
                  </a:outerShdw>
                </a:effectLst>
              </a:rPr>
              <a:t>Linear Small-Signal Equivalent Circuits</a:t>
            </a:r>
          </a:p>
        </p:txBody>
      </p:sp>
      <p:sp>
        <p:nvSpPr>
          <p:cNvPr id="2" name="Oval 1"/>
          <p:cNvSpPr/>
          <p:nvPr/>
        </p:nvSpPr>
        <p:spPr>
          <a:xfrm>
            <a:off x="7755707" y="2043407"/>
            <a:ext cx="462061" cy="462061"/>
          </a:xfrm>
          <a:prstGeom prst="ellipse">
            <a:avLst/>
          </a:prstGeom>
          <a:noFill/>
          <a:ln w="381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52686576"/>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867400" y="1757888"/>
            <a:ext cx="2895600" cy="2362200"/>
            <a:chOff x="6248400" y="609600"/>
            <a:chExt cx="2895600" cy="2362200"/>
          </a:xfrm>
        </p:grpSpPr>
        <p:pic>
          <p:nvPicPr>
            <p:cNvPr id="142341" name="Picture 5" descr="10f0035"/>
            <p:cNvPicPr>
              <a:picLocks noChangeAspect="1" noChangeArrowheads="1"/>
            </p:cNvPicPr>
            <p:nvPr/>
          </p:nvPicPr>
          <p:blipFill>
            <a:blip r:embed="rId4" cstate="print">
              <a:extLst>
                <a:ext uri="{28A0092B-C50C-407E-A947-70E740481C1C}">
                  <a14:useLocalDpi xmlns:a14="http://schemas.microsoft.com/office/drawing/2010/main" val="0"/>
                </a:ext>
              </a:extLst>
            </a:blip>
            <a:srcRect l="10257" r="11795" b="9709"/>
            <a:stretch>
              <a:fillRect/>
            </a:stretch>
          </p:blipFill>
          <p:spPr bwMode="auto">
            <a:xfrm>
              <a:off x="6248400" y="609600"/>
              <a:ext cx="2895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42345" name="Line 9"/>
            <p:cNvSpPr>
              <a:spLocks noChangeShapeType="1"/>
            </p:cNvSpPr>
            <p:nvPr/>
          </p:nvSpPr>
          <p:spPr bwMode="auto">
            <a:xfrm flipH="1">
              <a:off x="7848600" y="1447800"/>
              <a:ext cx="381000" cy="990600"/>
            </a:xfrm>
            <a:prstGeom prst="line">
              <a:avLst/>
            </a:prstGeom>
            <a:noFill/>
            <a:ln w="28575">
              <a:solidFill>
                <a:srgbClr val="5F0D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graphicFrame>
          <p:nvGraphicFramePr>
            <p:cNvPr id="142346" name="Object 10"/>
            <p:cNvGraphicFramePr>
              <a:graphicFrameLocks noChangeAspect="1"/>
            </p:cNvGraphicFramePr>
            <p:nvPr>
              <p:extLst>
                <p:ext uri="{D42A27DB-BD31-4B8C-83A1-F6EECF244321}">
                  <p14:modId xmlns:p14="http://schemas.microsoft.com/office/powerpoint/2010/main" val="3431311864"/>
                </p:ext>
              </p:extLst>
            </p:nvPr>
          </p:nvGraphicFramePr>
          <p:xfrm>
            <a:off x="8382000" y="762000"/>
            <a:ext cx="762000" cy="692150"/>
          </p:xfrm>
          <a:graphic>
            <a:graphicData uri="http://schemas.openxmlformats.org/presentationml/2006/ole">
              <mc:AlternateContent xmlns:mc="http://schemas.openxmlformats.org/markup-compatibility/2006">
                <mc:Choice xmlns:v="urn:schemas-microsoft-com:vml" Requires="v">
                  <p:oleObj spid="_x0000_s21040" name="方程式" r:id="rId5" imgW="558720" imgH="507960" progId="Equation.3">
                    <p:embed/>
                  </p:oleObj>
                </mc:Choice>
                <mc:Fallback>
                  <p:oleObj name="方程式" r:id="rId5" imgW="55872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0" y="762000"/>
                          <a:ext cx="7620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8" name="Line 12"/>
            <p:cNvSpPr>
              <a:spLocks noChangeShapeType="1"/>
            </p:cNvSpPr>
            <p:nvPr/>
          </p:nvSpPr>
          <p:spPr bwMode="auto">
            <a:xfrm flipH="1">
              <a:off x="8382000" y="1371600"/>
              <a:ext cx="304800" cy="304800"/>
            </a:xfrm>
            <a:prstGeom prst="line">
              <a:avLst/>
            </a:prstGeom>
            <a:noFill/>
            <a:ln w="38100">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grpSp>
      <p:sp>
        <p:nvSpPr>
          <p:cNvPr id="142339" name="Rectangle 3"/>
          <p:cNvSpPr>
            <a:spLocks noGrp="1" noChangeArrowheads="1"/>
          </p:cNvSpPr>
          <p:nvPr>
            <p:ph idx="1"/>
          </p:nvPr>
        </p:nvSpPr>
        <p:spPr>
          <a:xfrm>
            <a:off x="288000" y="288000"/>
            <a:ext cx="5868176" cy="2939777"/>
          </a:xfrm>
        </p:spPr>
        <p:txBody>
          <a:bodyPr>
            <a:normAutofit fontScale="92500" lnSpcReduction="20000"/>
          </a:bodyPr>
          <a:lstStyle/>
          <a:p>
            <a:pPr>
              <a:spcAft>
                <a:spcPts val="600"/>
              </a:spcAft>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Linear Small-Signal Equivalent Circuits</a:t>
            </a:r>
          </a:p>
          <a:p>
            <a:pPr marL="0" indent="0">
              <a:buFont typeface="Wingdings" panose="05000000000000000000" pitchFamily="2" charset="2"/>
              <a:buNone/>
            </a:pPr>
            <a:r>
              <a:rPr lang="en-US" altLang="zh-TW" sz="2000" i="1" dirty="0">
                <a:latin typeface="Comic Sans MS" panose="030F0702030302020204" pitchFamily="66" charset="0"/>
              </a:rPr>
              <a:t>A diode in linear small-signal equivalent</a:t>
            </a:r>
          </a:p>
          <a:p>
            <a:pPr marL="0" indent="0">
              <a:buFont typeface="Wingdings" panose="05000000000000000000" pitchFamily="2" charset="2"/>
              <a:buNone/>
            </a:pPr>
            <a:r>
              <a:rPr lang="en-US" altLang="zh-TW" sz="2000" i="1" dirty="0">
                <a:latin typeface="Comic Sans MS" panose="030F0702030302020204" pitchFamily="66" charset="0"/>
              </a:rPr>
              <a:t>circuit is simplified to a resistor.</a:t>
            </a:r>
          </a:p>
          <a:p>
            <a:pPr marL="0" indent="0">
              <a:buFont typeface="Wingdings" panose="05000000000000000000" pitchFamily="2" charset="2"/>
              <a:buNone/>
            </a:pPr>
            <a:endParaRPr lang="tr-TR" altLang="zh-TW" sz="2000" dirty="0">
              <a:latin typeface="Comic Sans MS" panose="030F0702030302020204" pitchFamily="66" charset="0"/>
            </a:endParaRPr>
          </a:p>
          <a:p>
            <a:pPr marL="0" indent="0">
              <a:buFont typeface="Wingdings" panose="05000000000000000000" pitchFamily="2" charset="2"/>
              <a:buNone/>
            </a:pPr>
            <a:r>
              <a:rPr lang="en-US" altLang="zh-TW" sz="2000" dirty="0">
                <a:latin typeface="Comic Sans MS" panose="030F0702030302020204" pitchFamily="66" charset="0"/>
              </a:rPr>
              <a:t>*  When small </a:t>
            </a:r>
            <a:r>
              <a:rPr lang="tr-TR" altLang="zh-TW" sz="2000" dirty="0">
                <a:latin typeface="Comic Sans MS" panose="030F0702030302020204" pitchFamily="66" charset="0"/>
              </a:rPr>
              <a:t>AC</a:t>
            </a:r>
            <a:r>
              <a:rPr lang="en-US" altLang="zh-TW" sz="2000" dirty="0">
                <a:latin typeface="Comic Sans MS" panose="030F0702030302020204" pitchFamily="66" charset="0"/>
              </a:rPr>
              <a:t> signal injects, it swings the Q point slightly up and down.</a:t>
            </a:r>
          </a:p>
          <a:p>
            <a:pPr marL="0" indent="0">
              <a:buFont typeface="Wingdings" panose="05000000000000000000" pitchFamily="2" charset="2"/>
              <a:buNone/>
            </a:pPr>
            <a:r>
              <a:rPr lang="en-US" altLang="zh-TW" sz="2000" dirty="0">
                <a:latin typeface="Comic Sans MS" panose="030F0702030302020204" pitchFamily="66" charset="0"/>
              </a:rPr>
              <a:t>* If the signal is small enough, the characteristic is straight</a:t>
            </a:r>
            <a:r>
              <a:rPr lang="tr-TR" altLang="zh-TW" sz="2000" dirty="0">
                <a:latin typeface="Comic Sans MS" panose="030F0702030302020204" pitchFamily="66" charset="0"/>
              </a:rPr>
              <a:t>.</a:t>
            </a:r>
            <a:endParaRPr lang="en-US" altLang="zh-TW" sz="2000" dirty="0">
              <a:latin typeface="Comic Sans MS" panose="030F0702030302020204" pitchFamily="66" charset="0"/>
            </a:endParaRPr>
          </a:p>
        </p:txBody>
      </p:sp>
      <p:sp>
        <p:nvSpPr>
          <p:cNvPr id="142344" name="Rectangle 8"/>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2343" name="Object 7"/>
          <p:cNvGraphicFramePr>
            <a:graphicFrameLocks noChangeAspect="1"/>
          </p:cNvGraphicFramePr>
          <p:nvPr>
            <p:extLst>
              <p:ext uri="{D42A27DB-BD31-4B8C-83A1-F6EECF244321}">
                <p14:modId xmlns:p14="http://schemas.microsoft.com/office/powerpoint/2010/main" val="3557069535"/>
              </p:ext>
            </p:extLst>
          </p:nvPr>
        </p:nvGraphicFramePr>
        <p:xfrm>
          <a:off x="395536" y="3573016"/>
          <a:ext cx="4800600" cy="1863725"/>
        </p:xfrm>
        <a:graphic>
          <a:graphicData uri="http://schemas.openxmlformats.org/presentationml/2006/ole">
            <mc:AlternateContent xmlns:mc="http://schemas.openxmlformats.org/markup-compatibility/2006">
              <mc:Choice xmlns:v="urn:schemas-microsoft-com:vml" Requires="v">
                <p:oleObj spid="_x0000_s21041" name="方程式" r:id="rId7" imgW="2476440" imgH="977760" progId="Equation.3">
                  <p:embed/>
                </p:oleObj>
              </mc:Choice>
              <mc:Fallback>
                <p:oleObj name="方程式" r:id="rId7" imgW="2476440" imgH="9777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3573016"/>
                        <a:ext cx="4800600" cy="186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7" name="Rectangle 1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pSp>
        <p:nvGrpSpPr>
          <p:cNvPr id="2" name="Group 1"/>
          <p:cNvGrpSpPr/>
          <p:nvPr/>
        </p:nvGrpSpPr>
        <p:grpSpPr>
          <a:xfrm>
            <a:off x="6019800" y="4155484"/>
            <a:ext cx="2895600" cy="2599034"/>
            <a:chOff x="5867400" y="4142334"/>
            <a:chExt cx="2895600" cy="2599034"/>
          </a:xfrm>
        </p:grpSpPr>
        <p:pic>
          <p:nvPicPr>
            <p:cNvPr id="142342" name="Picture 6" descr="10f00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142334"/>
              <a:ext cx="2895600" cy="25860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156176" y="6500192"/>
              <a:ext cx="720080" cy="24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ounded Rectangular Callout 2"/>
          <p:cNvSpPr/>
          <p:nvPr/>
        </p:nvSpPr>
        <p:spPr>
          <a:xfrm>
            <a:off x="6156176" y="830181"/>
            <a:ext cx="2736304" cy="1021556"/>
          </a:xfrm>
          <a:prstGeom prst="wedgeRoundRectCallout">
            <a:avLst>
              <a:gd name="adj1" fmla="val -23241"/>
              <a:gd name="adj2" fmla="val 85079"/>
              <a:gd name="adj3" fmla="val 16667"/>
            </a:avLst>
          </a:prstGeom>
          <a:solidFill>
            <a:srgbClr val="EEECE1"/>
          </a:solidFill>
          <a:ln w="12700">
            <a:solidFill>
              <a:schemeClr val="tx1"/>
            </a:solidFill>
          </a:ln>
        </p:spPr>
        <p:txBody>
          <a:bodyPr wrap="square">
            <a:spAutoFit/>
          </a:bodyPr>
          <a:lstStyle/>
          <a:p>
            <a:r>
              <a:rPr lang="en-US" dirty="0">
                <a:latin typeface="Comic Sans MS" panose="030F0702030302020204" pitchFamily="66" charset="0"/>
              </a:rPr>
              <a:t>We first determine the operating point  (Q point) by </a:t>
            </a:r>
            <a:r>
              <a:rPr lang="tr-TR" dirty="0">
                <a:latin typeface="Comic Sans MS" panose="030F0702030302020204" pitchFamily="66" charset="0"/>
              </a:rPr>
              <a:t>DC</a:t>
            </a:r>
            <a:r>
              <a:rPr lang="en-US" dirty="0">
                <a:latin typeface="Comic Sans MS" panose="030F0702030302020204" pitchFamily="66" charset="0"/>
              </a:rPr>
              <a:t> bias.</a:t>
            </a:r>
          </a:p>
        </p:txBody>
      </p:sp>
    </p:spTree>
    <p:extLst>
      <p:ext uri="{BB962C8B-B14F-4D97-AF65-F5344CB8AC3E}">
        <p14:creationId xmlns:p14="http://schemas.microsoft.com/office/powerpoint/2010/main" val="234151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xEl>
                                              <p:pRg st="4" end="4"/>
                                            </p:txEl>
                                          </p:spTgt>
                                        </p:tgtEl>
                                        <p:attrNameLst>
                                          <p:attrName>style.visibility</p:attrName>
                                        </p:attrNameLst>
                                      </p:cBhvr>
                                      <p:to>
                                        <p:strVal val="visible"/>
                                      </p:to>
                                    </p:set>
                                    <p:anim calcmode="lin" valueType="num">
                                      <p:cBhvr additive="base">
                                        <p:cTn id="7" dur="500" fill="hold"/>
                                        <p:tgtEl>
                                          <p:spTgt spid="1423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2339">
                                            <p:txEl>
                                              <p:pRg st="5" end="5"/>
                                            </p:txEl>
                                          </p:spTgt>
                                        </p:tgtEl>
                                        <p:attrNameLst>
                                          <p:attrName>style.visibility</p:attrName>
                                        </p:attrNameLst>
                                      </p:cBhvr>
                                      <p:to>
                                        <p:strVal val="visible"/>
                                      </p:to>
                                    </p:set>
                                    <p:anim calcmode="lin" valueType="num">
                                      <p:cBhvr additive="base">
                                        <p:cTn id="11" dur="500" fill="hold"/>
                                        <p:tgtEl>
                                          <p:spTgt spid="14233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2339">
                                            <p:txEl>
                                              <p:pRg st="5" end="5"/>
                                            </p:txEl>
                                          </p:spTgt>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142343"/>
                                        </p:tgtEl>
                                        <p:attrNameLst>
                                          <p:attrName>style.visibility</p:attrName>
                                        </p:attrNameLst>
                                      </p:cBhvr>
                                      <p:to>
                                        <p:strVal val="visible"/>
                                      </p:to>
                                    </p:set>
                                    <p:anim calcmode="lin" valueType="num">
                                      <p:cBhvr additive="base">
                                        <p:cTn id="16" dur="500" fill="hold"/>
                                        <p:tgtEl>
                                          <p:spTgt spid="142343"/>
                                        </p:tgtEl>
                                        <p:attrNameLst>
                                          <p:attrName>ppt_x</p:attrName>
                                        </p:attrNameLst>
                                      </p:cBhvr>
                                      <p:tavLst>
                                        <p:tav tm="0">
                                          <p:val>
                                            <p:strVal val="#ppt_x"/>
                                          </p:val>
                                        </p:tav>
                                        <p:tav tm="100000">
                                          <p:val>
                                            <p:strVal val="#ppt_x"/>
                                          </p:val>
                                        </p:tav>
                                      </p:tavLst>
                                    </p:anim>
                                    <p:anim calcmode="lin" valueType="num">
                                      <p:cBhvr additive="base">
                                        <p:cTn id="17" dur="500" fill="hold"/>
                                        <p:tgtEl>
                                          <p:spTgt spid="142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517501" y="3476625"/>
            <a:ext cx="2895600" cy="2599034"/>
            <a:chOff x="5867400" y="4142334"/>
            <a:chExt cx="2895600" cy="2599034"/>
          </a:xfrm>
        </p:grpSpPr>
        <p:pic>
          <p:nvPicPr>
            <p:cNvPr id="17" name="Picture 6" descr="10f00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142334"/>
              <a:ext cx="2895600" cy="258603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156176" y="6500192"/>
              <a:ext cx="720080" cy="24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435" name="Rectangle 3"/>
          <p:cNvSpPr>
            <a:spLocks noGrp="1" noChangeArrowheads="1"/>
          </p:cNvSpPr>
          <p:nvPr>
            <p:ph idx="1"/>
          </p:nvPr>
        </p:nvSpPr>
        <p:spPr>
          <a:xfrm>
            <a:off x="288000" y="288000"/>
            <a:ext cx="7154448" cy="509426"/>
          </a:xfrm>
        </p:spPr>
        <p:txBody>
          <a:bodyPr>
            <a:no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Linear Small-Signal Equivalent Circuits</a:t>
            </a:r>
          </a:p>
        </p:txBody>
      </p:sp>
      <p:sp>
        <p:nvSpPr>
          <p:cNvPr id="146438" name="Rectangle 6"/>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sp>
        <p:nvSpPr>
          <p:cNvPr id="146441"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pSp>
        <p:nvGrpSpPr>
          <p:cNvPr id="3" name="Group 2"/>
          <p:cNvGrpSpPr/>
          <p:nvPr/>
        </p:nvGrpSpPr>
        <p:grpSpPr>
          <a:xfrm>
            <a:off x="5004048" y="726492"/>
            <a:ext cx="3581400" cy="2619375"/>
            <a:chOff x="5410200" y="609600"/>
            <a:chExt cx="3581400" cy="2619375"/>
          </a:xfrm>
        </p:grpSpPr>
        <p:grpSp>
          <p:nvGrpSpPr>
            <p:cNvPr id="2" name="Group 1"/>
            <p:cNvGrpSpPr/>
            <p:nvPr/>
          </p:nvGrpSpPr>
          <p:grpSpPr>
            <a:xfrm>
              <a:off x="5410200" y="609600"/>
              <a:ext cx="3505200" cy="2619375"/>
              <a:chOff x="5410200" y="609600"/>
              <a:chExt cx="3505200" cy="2619375"/>
            </a:xfrm>
          </p:grpSpPr>
          <p:pic>
            <p:nvPicPr>
              <p:cNvPr id="146436" name="Picture 4" descr="10f0035"/>
              <p:cNvPicPr>
                <a:picLocks noChangeAspect="1" noChangeArrowheads="1"/>
              </p:cNvPicPr>
              <p:nvPr/>
            </p:nvPicPr>
            <p:blipFill>
              <a:blip r:embed="rId5" cstate="print">
                <a:extLst>
                  <a:ext uri="{28A0092B-C50C-407E-A947-70E740481C1C}">
                    <a14:useLocalDpi xmlns:a14="http://schemas.microsoft.com/office/drawing/2010/main" val="0"/>
                  </a:ext>
                </a:extLst>
              </a:blip>
              <a:srcRect r="5641"/>
              <a:stretch>
                <a:fillRect/>
              </a:stretch>
            </p:blipFill>
            <p:spPr bwMode="auto">
              <a:xfrm>
                <a:off x="5410200" y="609600"/>
                <a:ext cx="3505200" cy="26162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5454069" y="2987799"/>
                <a:ext cx="773372" cy="24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440" name="Line 8"/>
            <p:cNvSpPr>
              <a:spLocks noChangeShapeType="1"/>
            </p:cNvSpPr>
            <p:nvPr/>
          </p:nvSpPr>
          <p:spPr bwMode="auto">
            <a:xfrm flipH="1">
              <a:off x="7467600" y="1295400"/>
              <a:ext cx="381000" cy="990600"/>
            </a:xfrm>
            <a:prstGeom prst="line">
              <a:avLst/>
            </a:prstGeom>
            <a:noFill/>
            <a:ln w="28575">
              <a:solidFill>
                <a:srgbClr val="5F0D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graphicFrame>
          <p:nvGraphicFramePr>
            <p:cNvPr id="146442" name="Object 10"/>
            <p:cNvGraphicFramePr>
              <a:graphicFrameLocks noChangeAspect="1"/>
            </p:cNvGraphicFramePr>
            <p:nvPr>
              <p:extLst>
                <p:ext uri="{D42A27DB-BD31-4B8C-83A1-F6EECF244321}">
                  <p14:modId xmlns:p14="http://schemas.microsoft.com/office/powerpoint/2010/main" val="901558928"/>
                </p:ext>
              </p:extLst>
            </p:nvPr>
          </p:nvGraphicFramePr>
          <p:xfrm>
            <a:off x="8229600" y="949325"/>
            <a:ext cx="762000" cy="692150"/>
          </p:xfrm>
          <a:graphic>
            <a:graphicData uri="http://schemas.openxmlformats.org/presentationml/2006/ole">
              <mc:AlternateContent xmlns:mc="http://schemas.openxmlformats.org/markup-compatibility/2006">
                <mc:Choice xmlns:v="urn:schemas-microsoft-com:vml" Requires="v">
                  <p:oleObj spid="_x0000_s22166" name="方程式" r:id="rId6" imgW="558720" imgH="507960" progId="Equation.3">
                    <p:embed/>
                  </p:oleObj>
                </mc:Choice>
                <mc:Fallback>
                  <p:oleObj name="方程式" r:id="rId6" imgW="55872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949325"/>
                          <a:ext cx="7620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3" name="Line 11"/>
            <p:cNvSpPr>
              <a:spLocks noChangeShapeType="1"/>
            </p:cNvSpPr>
            <p:nvPr/>
          </p:nvSpPr>
          <p:spPr bwMode="auto">
            <a:xfrm flipH="1">
              <a:off x="7848600" y="1371600"/>
              <a:ext cx="381000" cy="228600"/>
            </a:xfrm>
            <a:prstGeom prst="line">
              <a:avLst/>
            </a:prstGeom>
            <a:noFill/>
            <a:ln w="38100">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grpSp>
      <p:sp>
        <p:nvSpPr>
          <p:cNvPr id="146445" name="Rectangle 13"/>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19033406"/>
              </p:ext>
            </p:extLst>
          </p:nvPr>
        </p:nvGraphicFramePr>
        <p:xfrm>
          <a:off x="392632" y="2611239"/>
          <a:ext cx="2935966" cy="1087394"/>
        </p:xfrm>
        <a:graphic>
          <a:graphicData uri="http://schemas.openxmlformats.org/presentationml/2006/ole">
            <mc:AlternateContent xmlns:mc="http://schemas.openxmlformats.org/markup-compatibility/2006">
              <mc:Choice xmlns:v="urn:schemas-microsoft-com:vml" Requires="v">
                <p:oleObj spid="_x0000_s22167" name="Equation" r:id="rId8" imgW="1028520" imgH="380880" progId="Equation.3">
                  <p:embed/>
                </p:oleObj>
              </mc:Choice>
              <mc:Fallback>
                <p:oleObj name="Equation" r:id="rId8" imgW="1028520" imgH="380880" progId="Equation.3">
                  <p:embed/>
                  <p:pic>
                    <p:nvPicPr>
                      <p:cNvPr id="19" name="Object 18"/>
                      <p:cNvPicPr/>
                      <p:nvPr/>
                    </p:nvPicPr>
                    <p:blipFill>
                      <a:blip r:embed="rId9"/>
                      <a:stretch>
                        <a:fillRect/>
                      </a:stretch>
                    </p:blipFill>
                    <p:spPr>
                      <a:xfrm>
                        <a:off x="392632" y="2611239"/>
                        <a:ext cx="2935966" cy="1087394"/>
                      </a:xfrm>
                      <a:prstGeom prst="rect">
                        <a:avLst/>
                      </a:prstGeom>
                    </p:spPr>
                  </p:pic>
                </p:oleObj>
              </mc:Fallback>
            </mc:AlternateContent>
          </a:graphicData>
        </a:graphic>
      </p:graphicFrame>
      <p:graphicFrame>
        <p:nvGraphicFramePr>
          <p:cNvPr id="20" name="Object 15"/>
          <p:cNvGraphicFramePr>
            <a:graphicFrameLocks noChangeAspect="1"/>
          </p:cNvGraphicFramePr>
          <p:nvPr>
            <p:extLst>
              <p:ext uri="{D42A27DB-BD31-4B8C-83A1-F6EECF244321}">
                <p14:modId xmlns:p14="http://schemas.microsoft.com/office/powerpoint/2010/main" val="3836556591"/>
              </p:ext>
            </p:extLst>
          </p:nvPr>
        </p:nvGraphicFramePr>
        <p:xfrm>
          <a:off x="392113" y="3890963"/>
          <a:ext cx="3243262" cy="1216025"/>
        </p:xfrm>
        <a:graphic>
          <a:graphicData uri="http://schemas.openxmlformats.org/presentationml/2006/ole">
            <mc:AlternateContent xmlns:mc="http://schemas.openxmlformats.org/markup-compatibility/2006">
              <mc:Choice xmlns:v="urn:schemas-microsoft-com:vml" Requires="v">
                <p:oleObj spid="_x0000_s22168" name="方程式" r:id="rId10" imgW="1218960" imgH="457200" progId="Equation.3">
                  <p:embed/>
                </p:oleObj>
              </mc:Choice>
              <mc:Fallback>
                <p:oleObj name="方程式" r:id="rId10" imgW="1218960" imgH="457200" progId="Equation.3">
                  <p:embed/>
                  <p:pic>
                    <p:nvPicPr>
                      <p:cNvPr id="2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113" y="3890963"/>
                        <a:ext cx="3243262" cy="1216025"/>
                      </a:xfrm>
                      <a:prstGeom prst="rect">
                        <a:avLst/>
                      </a:prstGeom>
                      <a:noFill/>
                      <a:ln w="28575">
                        <a:solidFill>
                          <a:srgbClr val="5F0D19"/>
                        </a:solidFill>
                        <a:miter lim="800000"/>
                        <a:headEnd/>
                        <a:tailEnd/>
                      </a:ln>
                      <a:extLst/>
                    </p:spPr>
                  </p:pic>
                </p:oleObj>
              </mc:Fallback>
            </mc:AlternateContent>
          </a:graphicData>
        </a:graphic>
      </p:graphicFrame>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2632" y="1083206"/>
            <a:ext cx="2758948" cy="1528033"/>
          </a:xfrm>
          <a:prstGeom prst="rect">
            <a:avLst/>
          </a:prstGeom>
        </p:spPr>
      </p:pic>
    </p:spTree>
    <p:extLst>
      <p:ext uri="{BB962C8B-B14F-4D97-AF65-F5344CB8AC3E}">
        <p14:creationId xmlns:p14="http://schemas.microsoft.com/office/powerpoint/2010/main" val="251912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75938" y="914400"/>
            <a:ext cx="6948812" cy="4087537"/>
          </a:xfrm>
          <a:prstGeom prst="rect">
            <a:avLst/>
          </a:prstGeom>
        </p:spPr>
      </p:pic>
      <p:sp>
        <p:nvSpPr>
          <p:cNvPr id="6" name="Rectangle 3">
            <a:extLst>
              <a:ext uri="{FF2B5EF4-FFF2-40B4-BE49-F238E27FC236}">
                <a16:creationId xmlns:a16="http://schemas.microsoft.com/office/drawing/2014/main" id="{4C70E666-DAD1-4A68-9610-6D521E85FDC5}"/>
              </a:ext>
            </a:extLst>
          </p:cNvPr>
          <p:cNvSpPr txBox="1">
            <a:spLocks noChangeArrowheads="1"/>
          </p:cNvSpPr>
          <p:nvPr/>
        </p:nvSpPr>
        <p:spPr>
          <a:xfrm>
            <a:off x="467544" y="5157192"/>
            <a:ext cx="7772400" cy="1025028"/>
          </a:xfrm>
          <a:prstGeom prst="rect">
            <a:avLst/>
          </a:prstGeom>
          <a:ln/>
        </p:spPr>
        <p:txBody>
          <a:bodyPr vert="horz" lIns="91440" tIns="45720" rIns="91440" bIns="45720" rtlCol="0">
            <a:normAutofit/>
          </a:bodyPr>
          <a:lstStyle>
            <a:lvl1pPr marL="0" indent="457200" algn="l" defTabSz="914400" rtl="0" eaLnBrk="1" latinLnBrk="0" hangingPunct="1">
              <a:spcBef>
                <a:spcPct val="20000"/>
              </a:spcBef>
              <a:buFont typeface="Arial" panose="020B0604020202020204" pitchFamily="34" charset="0"/>
              <a:buNone/>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altLang="en-US" sz="1800" dirty="0"/>
              <a:t>At equilibrium, the drift current flowing in one direction cancels out the diffusion current flowing in the opposite direction, creating a net current of zero.</a:t>
            </a:r>
          </a:p>
        </p:txBody>
      </p:sp>
      <p:sp>
        <p:nvSpPr>
          <p:cNvPr id="7" name="Rectangle 2">
            <a:extLst>
              <a:ext uri="{FF2B5EF4-FFF2-40B4-BE49-F238E27FC236}">
                <a16:creationId xmlns:a16="http://schemas.microsoft.com/office/drawing/2014/main" id="{516B7158-6D54-4775-ADB4-BD7E60FC8C9C}"/>
              </a:ext>
            </a:extLst>
          </p:cNvPr>
          <p:cNvSpPr>
            <a:spLocks noGrp="1" noChangeArrowheads="1"/>
          </p:cNvSpPr>
          <p:nvPr>
            <p:ph type="title"/>
          </p:nvPr>
        </p:nvSpPr>
        <p:spPr>
          <a:xfrm>
            <a:off x="609600" y="152400"/>
            <a:ext cx="7848600" cy="762000"/>
          </a:xfrm>
        </p:spPr>
        <p:txBody>
          <a:bodyPr/>
          <a:lstStyle/>
          <a:p>
            <a:r>
              <a:rPr lang="en-US" altLang="en-US" sz="2600" dirty="0"/>
              <a:t>Current Flow Across Junction:  Equilibrium</a:t>
            </a:r>
          </a:p>
        </p:txBody>
      </p:sp>
    </p:spTree>
    <p:extLst>
      <p:ext uri="{BB962C8B-B14F-4D97-AF65-F5344CB8AC3E}">
        <p14:creationId xmlns:p14="http://schemas.microsoft.com/office/powerpoint/2010/main" val="2757636693"/>
      </p:ext>
    </p:extLst>
  </p:cSld>
  <p:clrMapOvr>
    <a:masterClrMapping/>
  </p:clrMapOvr>
  <p:transition>
    <p:plu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6" name="Rectangle 6"/>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3365" name="Object 5"/>
          <p:cNvGraphicFramePr>
            <a:graphicFrameLocks noChangeAspect="1"/>
          </p:cNvGraphicFramePr>
          <p:nvPr>
            <p:extLst>
              <p:ext uri="{D42A27DB-BD31-4B8C-83A1-F6EECF244321}">
                <p14:modId xmlns:p14="http://schemas.microsoft.com/office/powerpoint/2010/main" val="1143367441"/>
              </p:ext>
            </p:extLst>
          </p:nvPr>
        </p:nvGraphicFramePr>
        <p:xfrm>
          <a:off x="457200" y="1219200"/>
          <a:ext cx="2286000" cy="857250"/>
        </p:xfrm>
        <a:graphic>
          <a:graphicData uri="http://schemas.openxmlformats.org/presentationml/2006/ole">
            <mc:AlternateContent xmlns:mc="http://schemas.openxmlformats.org/markup-compatibility/2006">
              <mc:Choice xmlns:v="urn:schemas-microsoft-com:vml" Requires="v">
                <p:oleObj spid="_x0000_s22808" name="方程式" r:id="rId4" imgW="1218960" imgH="457200" progId="Equation.3">
                  <p:embed/>
                </p:oleObj>
              </mc:Choice>
              <mc:Fallback>
                <p:oleObj name="方程式" r:id="rId4" imgW="12189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22860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
          <p:cNvGrpSpPr/>
          <p:nvPr/>
        </p:nvGrpSpPr>
        <p:grpSpPr>
          <a:xfrm>
            <a:off x="3779912" y="764704"/>
            <a:ext cx="5205412" cy="5564188"/>
            <a:chOff x="3938588" y="762000"/>
            <a:chExt cx="5205412" cy="5564188"/>
          </a:xfrm>
        </p:grpSpPr>
        <p:pic>
          <p:nvPicPr>
            <p:cNvPr id="143364" name="Picture 4" descr="10f0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588" y="762000"/>
              <a:ext cx="5205412" cy="556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38588" y="5877272"/>
              <a:ext cx="921444" cy="287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363" name="Rectangle 3"/>
          <p:cNvSpPr>
            <a:spLocks noGrp="1" noChangeArrowheads="1"/>
          </p:cNvSpPr>
          <p:nvPr>
            <p:ph idx="1"/>
          </p:nvPr>
        </p:nvSpPr>
        <p:spPr>
          <a:xfrm>
            <a:off x="161911" y="2277906"/>
            <a:ext cx="3618001" cy="3096344"/>
          </a:xfrm>
        </p:spPr>
        <p:txBody>
          <a:bodyPr>
            <a:normAutofit/>
          </a:bodyPr>
          <a:lstStyle/>
          <a:p>
            <a:pPr>
              <a:buNone/>
            </a:pPr>
            <a:r>
              <a:rPr lang="en-US" altLang="zh-TW" sz="2000" dirty="0">
                <a:latin typeface="Comic Sans MS" panose="030F0702030302020204" pitchFamily="66" charset="0"/>
              </a:rPr>
              <a:t>By using these two equations, we can </a:t>
            </a:r>
            <a:r>
              <a:rPr lang="en-GB" altLang="zh-TW" sz="2000" dirty="0">
                <a:latin typeface="Comic Sans MS" panose="030F0702030302020204" pitchFamily="66" charset="0"/>
              </a:rPr>
              <a:t>analyse</a:t>
            </a:r>
            <a:r>
              <a:rPr lang="tr-TR" altLang="zh-TW" sz="2000" dirty="0">
                <a:latin typeface="Comic Sans MS" panose="030F0702030302020204" pitchFamily="66" charset="0"/>
              </a:rPr>
              <a:t> </a:t>
            </a:r>
            <a:r>
              <a:rPr lang="en-US" altLang="zh-TW" sz="2000" i="1" dirty="0">
                <a:solidFill>
                  <a:srgbClr val="20501C"/>
                </a:solidFill>
                <a:latin typeface="Comic Sans MS" panose="030F0702030302020204" pitchFamily="66" charset="0"/>
              </a:rPr>
              <a:t>diode behavior</a:t>
            </a:r>
            <a:r>
              <a:rPr lang="en-US" altLang="zh-TW" sz="2000" dirty="0">
                <a:latin typeface="Comic Sans MS" panose="030F0702030302020204" pitchFamily="66" charset="0"/>
              </a:rPr>
              <a:t> in small </a:t>
            </a:r>
            <a:r>
              <a:rPr lang="tr-TR" altLang="zh-TW" sz="2000" dirty="0">
                <a:latin typeface="Comic Sans MS" panose="030F0702030302020204" pitchFamily="66" charset="0"/>
              </a:rPr>
              <a:t>AC</a:t>
            </a:r>
            <a:r>
              <a:rPr lang="en-US" altLang="zh-TW" sz="2000" dirty="0">
                <a:latin typeface="Comic Sans MS" panose="030F0702030302020204" pitchFamily="66" charset="0"/>
              </a:rPr>
              <a:t> signal analysis.</a:t>
            </a:r>
            <a:endParaRPr lang="tr-TR" altLang="zh-TW" sz="2000" dirty="0">
              <a:latin typeface="Comic Sans MS" panose="030F0702030302020204" pitchFamily="66" charset="0"/>
            </a:endParaRPr>
          </a:p>
          <a:p>
            <a:pPr marL="342900" indent="-342900"/>
            <a:endParaRPr lang="en-US" altLang="zh-TW" sz="2000" dirty="0">
              <a:latin typeface="Comic Sans MS" panose="030F0702030302020204" pitchFamily="66" charset="0"/>
            </a:endParaRPr>
          </a:p>
          <a:p>
            <a:pPr marL="0" indent="0">
              <a:buFont typeface="Wingdings" panose="05000000000000000000" pitchFamily="2" charset="2"/>
              <a:buNone/>
            </a:pPr>
            <a:r>
              <a:rPr lang="en-US" altLang="zh-TW" sz="2000" b="1" dirty="0">
                <a:latin typeface="Comic Sans MS" panose="030F0702030302020204" pitchFamily="66" charset="0"/>
              </a:rPr>
              <a:t>Note: </a:t>
            </a:r>
            <a:r>
              <a:rPr lang="en-US" altLang="zh-TW" sz="2000" dirty="0">
                <a:latin typeface="Comic Sans MS" panose="030F0702030302020204" pitchFamily="66" charset="0"/>
              </a:rPr>
              <a:t>An </a:t>
            </a:r>
            <a:r>
              <a:rPr lang="tr-TR" altLang="zh-TW" sz="2000" dirty="0">
                <a:latin typeface="Comic Sans MS" panose="030F0702030302020204" pitchFamily="66" charset="0"/>
              </a:rPr>
              <a:t>AC</a:t>
            </a:r>
            <a:r>
              <a:rPr lang="en-US" altLang="zh-TW" sz="2000" dirty="0">
                <a:latin typeface="Comic Sans MS" panose="030F0702030302020204" pitchFamily="66" charset="0"/>
              </a:rPr>
              <a:t> voltage of fixed amplitude produces different </a:t>
            </a:r>
            <a:r>
              <a:rPr lang="tr-TR" altLang="zh-TW" sz="2000" dirty="0">
                <a:latin typeface="Comic Sans MS" panose="030F0702030302020204" pitchFamily="66" charset="0"/>
              </a:rPr>
              <a:t>AC</a:t>
            </a:r>
            <a:r>
              <a:rPr lang="en-US" altLang="zh-TW" sz="2000" dirty="0">
                <a:latin typeface="Comic Sans MS" panose="030F0702030302020204" pitchFamily="66" charset="0"/>
              </a:rPr>
              <a:t> current change at different Q point.</a:t>
            </a:r>
          </a:p>
        </p:txBody>
      </p:sp>
      <p:sp>
        <p:nvSpPr>
          <p:cNvPr id="8" name="Rectangle 3"/>
          <p:cNvSpPr txBox="1">
            <a:spLocks noChangeArrowheads="1"/>
          </p:cNvSpPr>
          <p:nvPr/>
        </p:nvSpPr>
        <p:spPr>
          <a:xfrm>
            <a:off x="288000" y="288000"/>
            <a:ext cx="7154448" cy="50942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buFont typeface="Wingdings" panose="05000000000000000000" pitchFamily="2" charset="2"/>
              <a:buNone/>
            </a:pPr>
            <a:r>
              <a:rPr lang="en-US" altLang="zh-TW" sz="2800">
                <a:effectLst>
                  <a:outerShdw blurRad="38100" dist="38100" dir="2700000" algn="tl">
                    <a:srgbClr val="000000">
                      <a:alpha val="43137"/>
                    </a:srgbClr>
                  </a:outerShdw>
                </a:effectLst>
              </a:rPr>
              <a:t>Linear Small-Signal Equivalent Circuits</a:t>
            </a:r>
            <a:endParaRPr lang="en-US" altLang="zh-TW" sz="2800" dirty="0">
              <a:effectLst>
                <a:outerShdw blurRad="38100" dist="38100" dir="2700000" algn="tl">
                  <a:srgbClr val="000000">
                    <a:alpha val="43137"/>
                  </a:srgbClr>
                </a:outerShdw>
              </a:effectLst>
            </a:endParaRPr>
          </a:p>
        </p:txBody>
      </p:sp>
      <p:sp>
        <p:nvSpPr>
          <p:cNvPr id="9" name="Oval 8"/>
          <p:cNvSpPr/>
          <p:nvPr/>
        </p:nvSpPr>
        <p:spPr>
          <a:xfrm>
            <a:off x="4572198" y="270730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5076056" y="1628800"/>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588006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36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94" name="Object 10"/>
          <p:cNvGraphicFramePr>
            <a:graphicFrameLocks noGrp="1" noChangeAspect="1"/>
          </p:cNvGraphicFramePr>
          <p:nvPr>
            <p:ph sz="quarter" idx="2"/>
            <p:extLst>
              <p:ext uri="{D42A27DB-BD31-4B8C-83A1-F6EECF244321}">
                <p14:modId xmlns:p14="http://schemas.microsoft.com/office/powerpoint/2010/main" val="3866000326"/>
              </p:ext>
            </p:extLst>
          </p:nvPr>
        </p:nvGraphicFramePr>
        <p:xfrm>
          <a:off x="4460875" y="3962400"/>
          <a:ext cx="4333875" cy="1882775"/>
        </p:xfrm>
        <a:graphic>
          <a:graphicData uri="http://schemas.openxmlformats.org/presentationml/2006/ole">
            <mc:AlternateContent xmlns:mc="http://schemas.openxmlformats.org/markup-compatibility/2006">
              <mc:Choice xmlns:v="urn:schemas-microsoft-com:vml" Requires="v">
                <p:oleObj spid="_x0000_s24382" name="Equation" r:id="rId4" imgW="1841400" imgH="799920" progId="Equation.3">
                  <p:embed/>
                </p:oleObj>
              </mc:Choice>
              <mc:Fallback>
                <p:oleObj name="Equation" r:id="rId4" imgW="1841400" imgH="799920" progId="Equation.3">
                  <p:embed/>
                  <p:pic>
                    <p:nvPicPr>
                      <p:cNvPr id="0" name=""/>
                      <p:cNvPicPr>
                        <a:picLocks noChangeAspect="1" noChangeArrowheads="1"/>
                      </p:cNvPicPr>
                      <p:nvPr/>
                    </p:nvPicPr>
                    <p:blipFill>
                      <a:blip r:embed="rId5"/>
                      <a:srcRect/>
                      <a:stretch>
                        <a:fillRect/>
                      </a:stretch>
                    </p:blipFill>
                    <p:spPr bwMode="auto">
                      <a:xfrm>
                        <a:off x="4460875" y="3962400"/>
                        <a:ext cx="4333875" cy="1882775"/>
                      </a:xfrm>
                      <a:prstGeom prst="rect">
                        <a:avLst/>
                      </a:prstGeom>
                      <a:noFill/>
                      <a:ln w="38100" cmpd="dbl">
                        <a:solidFill>
                          <a:srgbClr val="00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4388" name="Picture 4" descr="10f0037"/>
          <p:cNvPicPr>
            <a:picLocks noChangeAspect="1" noChangeArrowheads="1"/>
          </p:cNvPicPr>
          <p:nvPr/>
        </p:nvPicPr>
        <p:blipFill>
          <a:blip r:embed="rId6" cstate="print">
            <a:extLst>
              <a:ext uri="{28A0092B-C50C-407E-A947-70E740481C1C}">
                <a14:useLocalDpi xmlns:a14="http://schemas.microsoft.com/office/drawing/2010/main" val="0"/>
              </a:ext>
            </a:extLst>
          </a:blip>
          <a:srcRect t="10954" r="6401" b="8711"/>
          <a:stretch>
            <a:fillRect/>
          </a:stretch>
        </p:blipFill>
        <p:spPr bwMode="auto">
          <a:xfrm>
            <a:off x="5943600" y="990600"/>
            <a:ext cx="2971800" cy="2466975"/>
          </a:xfrm>
          <a:prstGeom prst="rect">
            <a:avLst/>
          </a:prstGeom>
          <a:noFill/>
          <a:extLst>
            <a:ext uri="{909E8E84-426E-40DD-AFC4-6F175D3DCCD1}">
              <a14:hiddenFill xmlns:a14="http://schemas.microsoft.com/office/drawing/2010/main">
                <a:solidFill>
                  <a:srgbClr val="FFFFFF"/>
                </a:solidFill>
              </a14:hiddenFill>
            </a:ext>
          </a:extLst>
        </p:spPr>
      </p:pic>
      <p:sp>
        <p:nvSpPr>
          <p:cNvPr id="144390" name="Rectangle 6"/>
          <p:cNvSpPr>
            <a:spLocks noChangeArrowheads="1"/>
          </p:cNvSpPr>
          <p:nvPr/>
        </p:nvSpPr>
        <p:spPr bwMode="auto">
          <a:xfrm>
            <a:off x="0" y="25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pic>
        <p:nvPicPr>
          <p:cNvPr id="144393" name="Picture 9" descr="10f0036"/>
          <p:cNvPicPr>
            <a:picLocks noChangeAspect="1" noChangeArrowheads="1"/>
          </p:cNvPicPr>
          <p:nvPr/>
        </p:nvPicPr>
        <p:blipFill>
          <a:blip r:embed="rId7" cstate="print">
            <a:extLst>
              <a:ext uri="{28A0092B-C50C-407E-A947-70E740481C1C}">
                <a14:useLocalDpi xmlns:a14="http://schemas.microsoft.com/office/drawing/2010/main" val="0"/>
              </a:ext>
            </a:extLst>
          </a:blip>
          <a:srcRect b="9615"/>
          <a:stretch>
            <a:fillRect/>
          </a:stretch>
        </p:blipFill>
        <p:spPr bwMode="auto">
          <a:xfrm>
            <a:off x="457200" y="762000"/>
            <a:ext cx="3810000" cy="3681413"/>
          </a:xfrm>
          <a:prstGeom prst="rect">
            <a:avLst/>
          </a:prstGeom>
          <a:noFill/>
          <a:extLst>
            <a:ext uri="{909E8E84-426E-40DD-AFC4-6F175D3DCCD1}">
              <a14:hiddenFill xmlns:a14="http://schemas.microsoft.com/office/drawing/2010/main">
                <a:solidFill>
                  <a:srgbClr val="FFFFFF"/>
                </a:solidFill>
              </a14:hiddenFill>
            </a:ext>
          </a:extLst>
        </p:spPr>
      </p:pic>
      <p:pic>
        <p:nvPicPr>
          <p:cNvPr id="144396" name="Picture 12" descr="10f00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572000"/>
            <a:ext cx="3962400" cy="20716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4399" name="Object 15"/>
          <p:cNvGraphicFramePr>
            <a:graphicFrameLocks noChangeAspect="1"/>
          </p:cNvGraphicFramePr>
          <p:nvPr/>
        </p:nvGraphicFramePr>
        <p:xfrm>
          <a:off x="3657600" y="2819400"/>
          <a:ext cx="2209800" cy="828675"/>
        </p:xfrm>
        <a:graphic>
          <a:graphicData uri="http://schemas.openxmlformats.org/presentationml/2006/ole">
            <mc:AlternateContent xmlns:mc="http://schemas.openxmlformats.org/markup-compatibility/2006">
              <mc:Choice xmlns:v="urn:schemas-microsoft-com:vml" Requires="v">
                <p:oleObj spid="_x0000_s24383" name="方程式" r:id="rId9" imgW="1218960" imgH="457200" progId="Equation.3">
                  <p:embed/>
                </p:oleObj>
              </mc:Choice>
              <mc:Fallback>
                <p:oleObj name="方程式" r:id="rId9" imgW="12189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2819400"/>
                        <a:ext cx="2209800" cy="828675"/>
                      </a:xfrm>
                      <a:prstGeom prst="rect">
                        <a:avLst/>
                      </a:prstGeom>
                      <a:noFill/>
                      <a:ln w="28575">
                        <a:solidFill>
                          <a:srgbClr val="5F0D1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7" name="Object 13"/>
          <p:cNvGraphicFramePr>
            <a:graphicFrameLocks noGrp="1" noChangeAspect="1"/>
          </p:cNvGraphicFramePr>
          <p:nvPr>
            <p:ph sz="quarter" idx="3"/>
            <p:extLst>
              <p:ext uri="{D42A27DB-BD31-4B8C-83A1-F6EECF244321}">
                <p14:modId xmlns:p14="http://schemas.microsoft.com/office/powerpoint/2010/main" val="694191130"/>
              </p:ext>
            </p:extLst>
          </p:nvPr>
        </p:nvGraphicFramePr>
        <p:xfrm>
          <a:off x="4067944" y="1671637"/>
          <a:ext cx="1676400" cy="804863"/>
        </p:xfrm>
        <a:graphic>
          <a:graphicData uri="http://schemas.openxmlformats.org/presentationml/2006/ole">
            <mc:AlternateContent xmlns:mc="http://schemas.openxmlformats.org/markup-compatibility/2006">
              <mc:Choice xmlns:v="urn:schemas-microsoft-com:vml" Requires="v">
                <p:oleObj spid="_x0000_s24384" name="方程式" r:id="rId11" imgW="914400" imgH="482400" progId="Equation.3">
                  <p:embed/>
                </p:oleObj>
              </mc:Choice>
              <mc:Fallback>
                <p:oleObj name="方程式" r:id="rId11" imgW="914400" imgH="482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944" y="1671637"/>
                        <a:ext cx="1676400" cy="804863"/>
                      </a:xfrm>
                      <a:prstGeom prst="rect">
                        <a:avLst/>
                      </a:prstGeom>
                      <a:noFill/>
                      <a:ln>
                        <a:noFill/>
                      </a:ln>
                      <a:effectLst/>
                      <a:extLst/>
                    </p:spPr>
                  </p:pic>
                </p:oleObj>
              </mc:Fallback>
            </mc:AlternateContent>
          </a:graphicData>
        </a:graphic>
      </p:graphicFrame>
      <p:sp>
        <p:nvSpPr>
          <p:cNvPr id="11" name="Rectangle 3"/>
          <p:cNvSpPr txBox="1">
            <a:spLocks noChangeArrowheads="1"/>
          </p:cNvSpPr>
          <p:nvPr/>
        </p:nvSpPr>
        <p:spPr>
          <a:xfrm>
            <a:off x="288000" y="288000"/>
            <a:ext cx="7154448" cy="50942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buFont typeface="Wingdings" panose="05000000000000000000" pitchFamily="2" charset="2"/>
              <a:buNone/>
            </a:pPr>
            <a:r>
              <a:rPr lang="en-US" altLang="zh-TW" sz="2800">
                <a:effectLst>
                  <a:outerShdw blurRad="38100" dist="38100" dir="2700000" algn="tl">
                    <a:srgbClr val="000000">
                      <a:alpha val="43137"/>
                    </a:srgbClr>
                  </a:outerShdw>
                </a:effectLst>
              </a:rPr>
              <a:t>Linear Small-Signal Equivalent Circuits</a:t>
            </a:r>
            <a:endParaRPr lang="en-US" altLang="zh-TW"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5390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a:xfrm>
            <a:off x="288000" y="288000"/>
            <a:ext cx="8686800" cy="5480106"/>
          </a:xfrm>
        </p:spPr>
        <p:txBody>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Voltage-Controlled Attenuator</a:t>
            </a: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None/>
            </a:pPr>
            <a:endParaRPr lang="tr-TR" altLang="zh-TW" sz="2000" dirty="0"/>
          </a:p>
          <a:p>
            <a:pPr>
              <a:buNone/>
            </a:pPr>
            <a:endParaRPr lang="tr-TR" altLang="zh-TW" sz="2000" dirty="0">
              <a:latin typeface="Comic Sans MS" panose="030F0702030302020204" pitchFamily="66" charset="0"/>
            </a:endParaRPr>
          </a:p>
          <a:p>
            <a:pPr>
              <a:buNone/>
            </a:pPr>
            <a:r>
              <a:rPr lang="en-US" altLang="zh-TW" sz="2000" dirty="0">
                <a:latin typeface="Comic Sans MS" panose="030F0702030302020204" pitchFamily="66" charset="0"/>
              </a:rPr>
              <a:t>The function of this circuit is to produce an output signal that is a variable fraction of the </a:t>
            </a:r>
            <a:r>
              <a:rPr lang="tr-TR" altLang="zh-TW" sz="2000" dirty="0">
                <a:latin typeface="Comic Sans MS" panose="030F0702030302020204" pitchFamily="66" charset="0"/>
              </a:rPr>
              <a:t>AC</a:t>
            </a:r>
            <a:r>
              <a:rPr lang="en-US" altLang="zh-TW" sz="2000" dirty="0">
                <a:latin typeface="Comic Sans MS" panose="030F0702030302020204" pitchFamily="66" charset="0"/>
              </a:rPr>
              <a:t> input signal.</a:t>
            </a:r>
            <a:endParaRPr lang="tr-TR" altLang="zh-TW" sz="2000" dirty="0">
              <a:latin typeface="Comic Sans MS" panose="030F0702030302020204" pitchFamily="66" charset="0"/>
            </a:endParaRPr>
          </a:p>
          <a:p>
            <a:pPr marL="342900" indent="-342900"/>
            <a:endParaRPr lang="en-US" altLang="zh-TW" sz="2000" dirty="0">
              <a:latin typeface="Comic Sans MS" panose="030F0702030302020204" pitchFamily="66" charset="0"/>
            </a:endParaRPr>
          </a:p>
          <a:p>
            <a:pPr>
              <a:buFont typeface="Wingdings" panose="05000000000000000000" pitchFamily="2" charset="2"/>
              <a:buNone/>
            </a:pPr>
            <a:r>
              <a:rPr lang="en-US" altLang="zh-TW" sz="2000" dirty="0"/>
              <a:t>Two large </a:t>
            </a:r>
            <a:r>
              <a:rPr lang="en-US" altLang="zh-TW" sz="2000" i="1" dirty="0">
                <a:solidFill>
                  <a:srgbClr val="0000CC"/>
                </a:solidFill>
              </a:rPr>
              <a:t>coupling capacitors</a:t>
            </a:r>
            <a:r>
              <a:rPr lang="en-US" altLang="zh-TW" sz="2000" dirty="0"/>
              <a:t>: behave like short circuit for </a:t>
            </a:r>
            <a:r>
              <a:rPr lang="tr-TR" altLang="zh-TW" sz="2000" dirty="0"/>
              <a:t>AC</a:t>
            </a:r>
            <a:r>
              <a:rPr lang="en-US" altLang="zh-TW" sz="2000" dirty="0"/>
              <a:t> signal and open circuit for </a:t>
            </a:r>
            <a:r>
              <a:rPr lang="tr-TR" altLang="zh-TW" sz="2000" dirty="0"/>
              <a:t>DC</a:t>
            </a:r>
            <a:r>
              <a:rPr lang="en-US" altLang="zh-TW" sz="2000" dirty="0"/>
              <a:t>, thus the Q point of the diode is unaffected by the ac input and the load.</a:t>
            </a:r>
          </a:p>
        </p:txBody>
      </p:sp>
      <p:pic>
        <p:nvPicPr>
          <p:cNvPr id="145412" name="Picture 4" descr="10f0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054224"/>
            <a:ext cx="4953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45414"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5413" name="Object 5"/>
          <p:cNvGraphicFramePr>
            <a:graphicFrameLocks noChangeAspect="1"/>
          </p:cNvGraphicFramePr>
          <p:nvPr>
            <p:extLst>
              <p:ext uri="{D42A27DB-BD31-4B8C-83A1-F6EECF244321}">
                <p14:modId xmlns:p14="http://schemas.microsoft.com/office/powerpoint/2010/main" val="2925043140"/>
              </p:ext>
            </p:extLst>
          </p:nvPr>
        </p:nvGraphicFramePr>
        <p:xfrm>
          <a:off x="4338169" y="5818039"/>
          <a:ext cx="1371600" cy="790575"/>
        </p:xfrm>
        <a:graphic>
          <a:graphicData uri="http://schemas.openxmlformats.org/presentationml/2006/ole">
            <mc:AlternateContent xmlns:mc="http://schemas.openxmlformats.org/markup-compatibility/2006">
              <mc:Choice xmlns:v="urn:schemas-microsoft-com:vml" Requires="v">
                <p:oleObj spid="_x0000_s24854" name="方程式" r:id="rId5" imgW="749160" imgH="431640" progId="Equation.3">
                  <p:embed/>
                </p:oleObj>
              </mc:Choice>
              <mc:Fallback>
                <p:oleObj name="方程式" r:id="rId5" imgW="7491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169" y="5818039"/>
                        <a:ext cx="13716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BEAEDB0E-5097-47FE-BC83-2A0D1BB1840A}"/>
              </a:ext>
            </a:extLst>
          </p:cNvPr>
          <p:cNvSpPr/>
          <p:nvPr/>
        </p:nvSpPr>
        <p:spPr>
          <a:xfrm>
            <a:off x="539552" y="5978728"/>
            <a:ext cx="3240360" cy="369332"/>
          </a:xfrm>
          <a:prstGeom prst="rect">
            <a:avLst/>
          </a:prstGeom>
        </p:spPr>
        <p:txBody>
          <a:bodyPr wrap="square">
            <a:spAutoFit/>
          </a:bodyPr>
          <a:lstStyle/>
          <a:p>
            <a:pPr>
              <a:buFont typeface="Wingdings" panose="05000000000000000000" pitchFamily="2" charset="2"/>
              <a:buNone/>
            </a:pPr>
            <a:r>
              <a:rPr lang="en-US" altLang="zh-TW" dirty="0">
                <a:latin typeface="Comic Sans MS" panose="030F0702030302020204" pitchFamily="66" charset="0"/>
              </a:rPr>
              <a:t>Impedance of a capacitor</a:t>
            </a:r>
          </a:p>
        </p:txBody>
      </p:sp>
      <p:cxnSp>
        <p:nvCxnSpPr>
          <p:cNvPr id="4" name="Straight Arrow Connector 3">
            <a:extLst>
              <a:ext uri="{FF2B5EF4-FFF2-40B4-BE49-F238E27FC236}">
                <a16:creationId xmlns:a16="http://schemas.microsoft.com/office/drawing/2014/main" id="{6A97A808-9D2F-4EF0-BEEA-C8FA29FDE187}"/>
              </a:ext>
            </a:extLst>
          </p:cNvPr>
          <p:cNvCxnSpPr>
            <a:cxnSpLocks/>
          </p:cNvCxnSpPr>
          <p:nvPr/>
        </p:nvCxnSpPr>
        <p:spPr>
          <a:xfrm>
            <a:off x="3491880" y="6199397"/>
            <a:ext cx="8134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4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1" name="Picture 5" descr="10f0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609600"/>
            <a:ext cx="18288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47459" name="Rectangle 3"/>
          <p:cNvSpPr>
            <a:spLocks noGrp="1" noChangeArrowheads="1"/>
          </p:cNvSpPr>
          <p:nvPr>
            <p:ph idx="1"/>
          </p:nvPr>
        </p:nvSpPr>
        <p:spPr>
          <a:xfrm>
            <a:off x="288000" y="288000"/>
            <a:ext cx="6112800" cy="498476"/>
          </a:xfrm>
        </p:spPr>
        <p:txBody>
          <a:bodyPr>
            <a:no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Voltage-Controlled Attenuator</a:t>
            </a:r>
          </a:p>
        </p:txBody>
      </p:sp>
      <p:pic>
        <p:nvPicPr>
          <p:cNvPr id="147460" name="Picture 4" descr="10f00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14400"/>
            <a:ext cx="4495800" cy="2317750"/>
          </a:xfrm>
          <a:prstGeom prst="rect">
            <a:avLst/>
          </a:prstGeom>
          <a:noFill/>
          <a:extLst>
            <a:ext uri="{909E8E84-426E-40DD-AFC4-6F175D3DCCD1}">
              <a14:hiddenFill xmlns:a14="http://schemas.microsoft.com/office/drawing/2010/main">
                <a:solidFill>
                  <a:srgbClr val="FFFFFF"/>
                </a:solidFill>
              </a14:hiddenFill>
            </a:ext>
          </a:extLst>
        </p:spPr>
      </p:pic>
      <p:sp>
        <p:nvSpPr>
          <p:cNvPr id="147463" name="Rectangle 7"/>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7462" name="Object 6"/>
          <p:cNvGraphicFramePr>
            <a:graphicFrameLocks noChangeAspect="1"/>
          </p:cNvGraphicFramePr>
          <p:nvPr>
            <p:extLst>
              <p:ext uri="{D42A27DB-BD31-4B8C-83A1-F6EECF244321}">
                <p14:modId xmlns:p14="http://schemas.microsoft.com/office/powerpoint/2010/main" val="1552878176"/>
              </p:ext>
            </p:extLst>
          </p:nvPr>
        </p:nvGraphicFramePr>
        <p:xfrm>
          <a:off x="111702" y="3386137"/>
          <a:ext cx="5486400" cy="1163638"/>
        </p:xfrm>
        <a:graphic>
          <a:graphicData uri="http://schemas.openxmlformats.org/presentationml/2006/ole">
            <mc:AlternateContent xmlns:mc="http://schemas.openxmlformats.org/markup-compatibility/2006">
              <mc:Choice xmlns:v="urn:schemas-microsoft-com:vml" Requires="v">
                <p:oleObj spid="_x0000_s26154" name="方程式" r:id="rId6" imgW="3047760" imgH="685800" progId="Equation.3">
                  <p:embed/>
                </p:oleObj>
              </mc:Choice>
              <mc:Fallback>
                <p:oleObj name="方程式" r:id="rId6" imgW="304776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02" y="3386137"/>
                        <a:ext cx="548640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7465" name="Picture 9" descr="10f00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3048000"/>
            <a:ext cx="3657600" cy="1501775"/>
          </a:xfrm>
          <a:prstGeom prst="rect">
            <a:avLst/>
          </a:prstGeom>
          <a:noFill/>
          <a:extLst>
            <a:ext uri="{909E8E84-426E-40DD-AFC4-6F175D3DCCD1}">
              <a14:hiddenFill xmlns:a14="http://schemas.microsoft.com/office/drawing/2010/main">
                <a:solidFill>
                  <a:srgbClr val="FFFFFF"/>
                </a:solidFill>
              </a14:hiddenFill>
            </a:ext>
          </a:extLst>
        </p:spPr>
      </p:pic>
      <p:sp>
        <p:nvSpPr>
          <p:cNvPr id="147466" name="Line 10"/>
          <p:cNvSpPr>
            <a:spLocks noChangeShapeType="1"/>
          </p:cNvSpPr>
          <p:nvPr/>
        </p:nvSpPr>
        <p:spPr bwMode="auto">
          <a:xfrm flipV="1">
            <a:off x="5257800" y="2590800"/>
            <a:ext cx="609600" cy="762000"/>
          </a:xfrm>
          <a:prstGeom prst="line">
            <a:avLst/>
          </a:prstGeom>
          <a:noFill/>
          <a:ln w="57150" cmpd="thinThick">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47469" name="Rectangle 13"/>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7468" name="Object 12"/>
          <p:cNvGraphicFramePr>
            <a:graphicFrameLocks noChangeAspect="1"/>
          </p:cNvGraphicFramePr>
          <p:nvPr>
            <p:extLst>
              <p:ext uri="{D42A27DB-BD31-4B8C-83A1-F6EECF244321}">
                <p14:modId xmlns:p14="http://schemas.microsoft.com/office/powerpoint/2010/main" val="2030765780"/>
              </p:ext>
            </p:extLst>
          </p:nvPr>
        </p:nvGraphicFramePr>
        <p:xfrm>
          <a:off x="296863" y="4670425"/>
          <a:ext cx="8370887" cy="1806575"/>
        </p:xfrm>
        <a:graphic>
          <a:graphicData uri="http://schemas.openxmlformats.org/presentationml/2006/ole">
            <mc:AlternateContent xmlns:mc="http://schemas.openxmlformats.org/markup-compatibility/2006">
              <mc:Choice xmlns:v="urn:schemas-microsoft-com:vml" Requires="v">
                <p:oleObj spid="_x0000_s26155" name="Equation" r:id="rId9" imgW="4267080" imgH="1041120" progId="Equation.3">
                  <p:embed/>
                </p:oleObj>
              </mc:Choice>
              <mc:Fallback>
                <p:oleObj name="Equation" r:id="rId9" imgW="4267080" imgH="1041120" progId="Equation.3">
                  <p:embed/>
                  <p:pic>
                    <p:nvPicPr>
                      <p:cNvPr id="0" name=""/>
                      <p:cNvPicPr>
                        <a:picLocks noChangeAspect="1" noChangeArrowheads="1"/>
                      </p:cNvPicPr>
                      <p:nvPr/>
                    </p:nvPicPr>
                    <p:blipFill>
                      <a:blip r:embed="rId10"/>
                      <a:srcRect/>
                      <a:stretch>
                        <a:fillRect/>
                      </a:stretch>
                    </p:blipFill>
                    <p:spPr bwMode="auto">
                      <a:xfrm>
                        <a:off x="296863" y="4670425"/>
                        <a:ext cx="8370887" cy="1806575"/>
                      </a:xfrm>
                      <a:prstGeom prst="rect">
                        <a:avLst/>
                      </a:prstGeom>
                      <a:noFill/>
                      <a:extLst/>
                    </p:spPr>
                  </p:pic>
                </p:oleObj>
              </mc:Fallback>
            </mc:AlternateContent>
          </a:graphicData>
        </a:graphic>
      </p:graphicFrame>
      <p:sp>
        <p:nvSpPr>
          <p:cNvPr id="147471" name="Line 15"/>
          <p:cNvSpPr>
            <a:spLocks noChangeShapeType="1"/>
          </p:cNvSpPr>
          <p:nvPr/>
        </p:nvSpPr>
        <p:spPr bwMode="auto">
          <a:xfrm flipV="1">
            <a:off x="5943600" y="4343400"/>
            <a:ext cx="457200" cy="533400"/>
          </a:xfrm>
          <a:prstGeom prst="line">
            <a:avLst/>
          </a:prstGeom>
          <a:noFill/>
          <a:ln w="57150" cmpd="thinThick">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Tree>
    <p:extLst>
      <p:ext uri="{BB962C8B-B14F-4D97-AF65-F5344CB8AC3E}">
        <p14:creationId xmlns:p14="http://schemas.microsoft.com/office/powerpoint/2010/main" val="650482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7466"/>
                                        </p:tgtEl>
                                        <p:attrNameLst>
                                          <p:attrName>style.visibility</p:attrName>
                                        </p:attrNameLst>
                                      </p:cBhvr>
                                      <p:to>
                                        <p:strVal val="visible"/>
                                      </p:to>
                                    </p:set>
                                    <p:animEffect transition="in" filter="checkerboard(across)">
                                      <p:cBhvr>
                                        <p:cTn id="7" dur="500"/>
                                        <p:tgtEl>
                                          <p:spTgt spid="147466"/>
                                        </p:tgtEl>
                                      </p:cBhvr>
                                    </p:animEffect>
                                  </p:childTnLst>
                                </p:cTn>
                              </p:par>
                            </p:childTnLst>
                          </p:cTn>
                        </p:par>
                        <p:par>
                          <p:cTn id="8" fill="hold" nodeType="afterGroup">
                            <p:stCondLst>
                              <p:cond delay="500"/>
                            </p:stCondLst>
                            <p:childTnLst>
                              <p:par>
                                <p:cTn id="9" presetID="8" presetClass="entr" presetSubtype="16" fill="hold" nodeType="afterEffect">
                                  <p:stCondLst>
                                    <p:cond delay="0"/>
                                  </p:stCondLst>
                                  <p:childTnLst>
                                    <p:set>
                                      <p:cBhvr>
                                        <p:cTn id="10" dur="1" fill="hold">
                                          <p:stCondLst>
                                            <p:cond delay="0"/>
                                          </p:stCondLst>
                                        </p:cTn>
                                        <p:tgtEl>
                                          <p:spTgt spid="147461"/>
                                        </p:tgtEl>
                                        <p:attrNameLst>
                                          <p:attrName>style.visibility</p:attrName>
                                        </p:attrNameLst>
                                      </p:cBhvr>
                                      <p:to>
                                        <p:strVal val="visible"/>
                                      </p:to>
                                    </p:set>
                                    <p:animEffect transition="in" filter="diamond(in)">
                                      <p:cBhvr>
                                        <p:cTn id="11" dur="2000"/>
                                        <p:tgtEl>
                                          <p:spTgt spid="1474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147468"/>
                                        </p:tgtEl>
                                        <p:attrNameLst>
                                          <p:attrName>style.visibility</p:attrName>
                                        </p:attrNameLst>
                                      </p:cBhvr>
                                      <p:to>
                                        <p:strVal val="visible"/>
                                      </p:to>
                                    </p:set>
                                    <p:anim calcmode="lin" valueType="num">
                                      <p:cBhvr additive="base">
                                        <p:cTn id="16" dur="500" fill="hold"/>
                                        <p:tgtEl>
                                          <p:spTgt spid="147468"/>
                                        </p:tgtEl>
                                        <p:attrNameLst>
                                          <p:attrName>ppt_x</p:attrName>
                                        </p:attrNameLst>
                                      </p:cBhvr>
                                      <p:tavLst>
                                        <p:tav tm="0">
                                          <p:val>
                                            <p:strVal val="#ppt_x"/>
                                          </p:val>
                                        </p:tav>
                                        <p:tav tm="100000">
                                          <p:val>
                                            <p:strVal val="#ppt_x"/>
                                          </p:val>
                                        </p:tav>
                                      </p:tavLst>
                                    </p:anim>
                                    <p:anim calcmode="lin" valueType="num">
                                      <p:cBhvr additive="base">
                                        <p:cTn id="17" dur="500" fill="hold"/>
                                        <p:tgtEl>
                                          <p:spTgt spid="147468"/>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147471"/>
                                        </p:tgtEl>
                                        <p:attrNameLst>
                                          <p:attrName>style.visibility</p:attrName>
                                        </p:attrNameLst>
                                      </p:cBhvr>
                                      <p:to>
                                        <p:strVal val="visible"/>
                                      </p:to>
                                    </p:set>
                                    <p:animEffect transition="in" filter="checkerboard(across)">
                                      <p:cBhvr>
                                        <p:cTn id="21" dur="500"/>
                                        <p:tgtEl>
                                          <p:spTgt spid="147471"/>
                                        </p:tgtEl>
                                      </p:cBhvr>
                                    </p:animEffect>
                                  </p:childTnLst>
                                </p:cTn>
                              </p:par>
                            </p:childTnLst>
                          </p:cTn>
                        </p:par>
                        <p:par>
                          <p:cTn id="22" fill="hold" nodeType="afterGroup">
                            <p:stCondLst>
                              <p:cond delay="1000"/>
                            </p:stCondLst>
                            <p:childTnLst>
                              <p:par>
                                <p:cTn id="23" presetID="2" presetClass="entr" presetSubtype="4" fill="hold" nodeType="afterEffect">
                                  <p:stCondLst>
                                    <p:cond delay="0"/>
                                  </p:stCondLst>
                                  <p:childTnLst>
                                    <p:set>
                                      <p:cBhvr>
                                        <p:cTn id="24" dur="1" fill="hold">
                                          <p:stCondLst>
                                            <p:cond delay="0"/>
                                          </p:stCondLst>
                                        </p:cTn>
                                        <p:tgtEl>
                                          <p:spTgt spid="147465"/>
                                        </p:tgtEl>
                                        <p:attrNameLst>
                                          <p:attrName>style.visibility</p:attrName>
                                        </p:attrNameLst>
                                      </p:cBhvr>
                                      <p:to>
                                        <p:strVal val="visible"/>
                                      </p:to>
                                    </p:set>
                                    <p:anim calcmode="lin" valueType="num">
                                      <p:cBhvr additive="base">
                                        <p:cTn id="25" dur="500" fill="hold"/>
                                        <p:tgtEl>
                                          <p:spTgt spid="147465"/>
                                        </p:tgtEl>
                                        <p:attrNameLst>
                                          <p:attrName>ppt_x</p:attrName>
                                        </p:attrNameLst>
                                      </p:cBhvr>
                                      <p:tavLst>
                                        <p:tav tm="0">
                                          <p:val>
                                            <p:strVal val="#ppt_x"/>
                                          </p:val>
                                        </p:tav>
                                        <p:tav tm="100000">
                                          <p:val>
                                            <p:strVal val="#ppt_x"/>
                                          </p:val>
                                        </p:tav>
                                      </p:tavLst>
                                    </p:anim>
                                    <p:anim calcmode="lin" valueType="num">
                                      <p:cBhvr additive="base">
                                        <p:cTn id="26" dur="500" fill="hold"/>
                                        <p:tgtEl>
                                          <p:spTgt spid="147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animBg="1"/>
      <p:bldP spid="14747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288000" y="288000"/>
            <a:ext cx="8686800" cy="457200"/>
          </a:xfrm>
        </p:spPr>
        <p:txBody>
          <a:bodyPr>
            <a:noAutofit/>
          </a:bodyPr>
          <a:lstStyle/>
          <a:p>
            <a:pPr>
              <a:buFont typeface="Wingdings" panose="05000000000000000000" pitchFamily="2" charset="2"/>
              <a:buNone/>
            </a:pPr>
            <a:r>
              <a:rPr lang="en-US" altLang="zh-TW" sz="2800" dirty="0">
                <a:effectLst>
                  <a:outerShdw blurRad="38100" dist="38100" dir="2700000" algn="tl">
                    <a:srgbClr val="000000">
                      <a:alpha val="43137"/>
                    </a:srgbClr>
                  </a:outerShdw>
                </a:effectLst>
                <a:latin typeface="Comic Sans MS" panose="030F0702030302020204" pitchFamily="66" charset="0"/>
              </a:rPr>
              <a:t>Exercise - Voltage-Controlled Attenuator</a:t>
            </a:r>
          </a:p>
        </p:txBody>
      </p:sp>
      <p:sp>
        <p:nvSpPr>
          <p:cNvPr id="17" name="Slide Number Placeholder 16"/>
          <p:cNvSpPr>
            <a:spLocks noGrp="1"/>
          </p:cNvSpPr>
          <p:nvPr>
            <p:ph type="sldNum" sz="quarter" idx="4294967295"/>
          </p:nvPr>
        </p:nvSpPr>
        <p:spPr>
          <a:xfrm>
            <a:off x="7010400" y="6248400"/>
            <a:ext cx="2133600" cy="457200"/>
          </a:xfrm>
          <a:prstGeom prst="rect">
            <a:avLst/>
          </a:prstGeom>
        </p:spPr>
        <p:txBody>
          <a:bodyPr/>
          <a:lstStyle/>
          <a:p>
            <a:fld id="{2BD2EFE7-1A19-4F28-978D-9BF726D2DB5C}" type="slidenum">
              <a:rPr lang="en-US" altLang="zh-TW">
                <a:solidFill>
                  <a:srgbClr val="000000"/>
                </a:solidFill>
                <a:latin typeface="Comic Sans MS" panose="030F0702030302020204" pitchFamily="66" charset="0"/>
              </a:rPr>
              <a:pPr/>
              <a:t>54</a:t>
            </a:fld>
            <a:endParaRPr lang="en-US" altLang="zh-TW">
              <a:solidFill>
                <a:srgbClr val="000000"/>
              </a:solidFill>
              <a:latin typeface="Comic Sans MS" panose="030F0702030302020204" pitchFamily="66" charset="0"/>
            </a:endParaRPr>
          </a:p>
        </p:txBody>
      </p:sp>
      <p:pic>
        <p:nvPicPr>
          <p:cNvPr id="151556" name="Picture 4" descr="10f0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4191000" cy="2160588"/>
          </a:xfrm>
          <a:prstGeom prst="rect">
            <a:avLst/>
          </a:prstGeom>
          <a:noFill/>
          <a:extLst>
            <a:ext uri="{909E8E84-426E-40DD-AFC4-6F175D3DCCD1}">
              <a14:hiddenFill xmlns:a14="http://schemas.microsoft.com/office/drawing/2010/main">
                <a:solidFill>
                  <a:srgbClr val="FFFFFF"/>
                </a:solidFill>
              </a14:hiddenFill>
            </a:ext>
          </a:extLst>
        </p:spPr>
      </p:pic>
      <p:sp>
        <p:nvSpPr>
          <p:cNvPr id="151558" name="Rectangle 6"/>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pic>
        <p:nvPicPr>
          <p:cNvPr id="151561" name="Picture 9" descr="10f0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975" y="5194058"/>
            <a:ext cx="3468992" cy="1423859"/>
          </a:xfrm>
          <a:prstGeom prst="rect">
            <a:avLst/>
          </a:prstGeom>
          <a:noFill/>
          <a:extLst>
            <a:ext uri="{909E8E84-426E-40DD-AFC4-6F175D3DCCD1}">
              <a14:hiddenFill xmlns:a14="http://schemas.microsoft.com/office/drawing/2010/main">
                <a:solidFill>
                  <a:srgbClr val="FFFFFF"/>
                </a:solidFill>
              </a14:hiddenFill>
            </a:ext>
          </a:extLst>
        </p:spPr>
      </p:pic>
      <p:sp>
        <p:nvSpPr>
          <p:cNvPr id="151564" name="Rectangle 12"/>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51565" name="Object 13"/>
          <p:cNvGraphicFramePr>
            <a:graphicFrameLocks noChangeAspect="1"/>
          </p:cNvGraphicFramePr>
          <p:nvPr>
            <p:extLst>
              <p:ext uri="{D42A27DB-BD31-4B8C-83A1-F6EECF244321}">
                <p14:modId xmlns:p14="http://schemas.microsoft.com/office/powerpoint/2010/main" val="1979530004"/>
              </p:ext>
            </p:extLst>
          </p:nvPr>
        </p:nvGraphicFramePr>
        <p:xfrm>
          <a:off x="184731" y="5440363"/>
          <a:ext cx="4704397" cy="1121817"/>
        </p:xfrm>
        <a:graphic>
          <a:graphicData uri="http://schemas.openxmlformats.org/presentationml/2006/ole">
            <mc:AlternateContent xmlns:mc="http://schemas.openxmlformats.org/markup-compatibility/2006">
              <mc:Choice xmlns:v="urn:schemas-microsoft-com:vml" Requires="v">
                <p:oleObj spid="_x0000_s27160" name="Equation" r:id="rId6" imgW="2019240" imgH="482400" progId="Equation.3">
                  <p:embed/>
                </p:oleObj>
              </mc:Choice>
              <mc:Fallback>
                <p:oleObj name="Equation" r:id="rId6" imgW="2019240" imgH="482400" progId="Equation.3">
                  <p:embed/>
                  <p:pic>
                    <p:nvPicPr>
                      <p:cNvPr id="0" name=""/>
                      <p:cNvPicPr>
                        <a:picLocks noChangeAspect="1" noChangeArrowheads="1"/>
                      </p:cNvPicPr>
                      <p:nvPr/>
                    </p:nvPicPr>
                    <p:blipFill>
                      <a:blip r:embed="rId7"/>
                      <a:srcRect/>
                      <a:stretch>
                        <a:fillRect/>
                      </a:stretch>
                    </p:blipFill>
                    <p:spPr bwMode="auto">
                      <a:xfrm>
                        <a:off x="184731" y="5440363"/>
                        <a:ext cx="4704397" cy="1121817"/>
                      </a:xfrm>
                      <a:prstGeom prst="rect">
                        <a:avLst/>
                      </a:prstGeom>
                      <a:noFill/>
                      <a:extLst/>
                    </p:spPr>
                  </p:pic>
                </p:oleObj>
              </mc:Fallback>
            </mc:AlternateContent>
          </a:graphicData>
        </a:graphic>
      </p:graphicFrame>
      <p:pic>
        <p:nvPicPr>
          <p:cNvPr id="151569" name="Picture 17" descr="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104" y="999735"/>
            <a:ext cx="2822848" cy="15996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1559" name="Object 7"/>
              <p:cNvSpPr txBox="1"/>
              <p:nvPr/>
            </p:nvSpPr>
            <p:spPr bwMode="auto">
              <a:xfrm>
                <a:off x="228852" y="2895600"/>
                <a:ext cx="8375596" cy="627733"/>
              </a:xfrm>
              <a:prstGeom prst="rect">
                <a:avLst/>
              </a:prstGeom>
              <a:noFill/>
              <a:extLst/>
            </p:spPr>
            <p:txBody>
              <a:bodyPr lIns="0" tIns="0" rIns="0" bIns="0">
                <a:normAutofit/>
              </a:bodyPr>
              <a:lstStyle/>
              <a:p>
                <a:pPr>
                  <a:spcAft>
                    <a:spcPts val="600"/>
                  </a:spcAft>
                </a:pPr>
                <a14:m>
                  <m:oMathPara xmlns:m="http://schemas.openxmlformats.org/officeDocument/2006/math">
                    <m:oMathParaPr>
                      <m:jc m:val="centerGroup"/>
                    </m:oMathParaPr>
                    <m:oMath xmlns:m="http://schemas.openxmlformats.org/officeDocument/2006/math">
                      <m:r>
                        <m:rPr>
                          <m:nor/>
                        </m:rPr>
                        <a:rPr lang="tr-TR" sz="1700" smtClean="0">
                          <a:solidFill>
                            <a:srgbClr val="000000"/>
                          </a:solidFill>
                          <a:latin typeface="Comic Sans MS" panose="030F0702030302020204" pitchFamily="66" charset="0"/>
                        </a:rPr>
                        <m:t>Given</m:t>
                      </m:r>
                      <m:r>
                        <m:rPr>
                          <m:nor/>
                        </m:rPr>
                        <a:rPr lang="tr-TR" sz="1700" smtClean="0">
                          <a:solidFill>
                            <a:srgbClr val="000000"/>
                          </a:solidFill>
                          <a:latin typeface="Comic Sans MS" panose="030F0702030302020204" pitchFamily="66" charset="0"/>
                        </a:rPr>
                        <m:t>: </m:t>
                      </m:r>
                      <m:r>
                        <m:rPr>
                          <m:nor/>
                        </m:rPr>
                        <a:rPr lang="tr-TR" sz="1700" smtClean="0">
                          <a:solidFill>
                            <a:srgbClr val="000000"/>
                          </a:solidFill>
                          <a:latin typeface="Comic Sans MS" panose="030F0702030302020204" pitchFamily="66" charset="0"/>
                        </a:rPr>
                        <m:t>R</m:t>
                      </m:r>
                      <m:r>
                        <a:rPr lang="tr-TR" sz="1700" b="0" i="0" baseline="0">
                          <a:solidFill>
                            <a:srgbClr val="000000"/>
                          </a:solidFill>
                          <a:latin typeface="Cambria Math" panose="02040503050406030204" pitchFamily="18" charset="0"/>
                        </a:rPr>
                        <m:t>=</m:t>
                      </m:r>
                      <m:r>
                        <m:rPr>
                          <m:nor/>
                        </m:rPr>
                        <a:rPr lang="tr-TR" sz="1700">
                          <a:solidFill>
                            <a:srgbClr val="000000"/>
                          </a:solidFill>
                          <a:latin typeface="Comic Sans MS" panose="030F0702030302020204" pitchFamily="66" charset="0"/>
                        </a:rPr>
                        <m:t>100</m:t>
                      </m:r>
                      <m:r>
                        <m:rPr>
                          <m:sty m:val="p"/>
                        </m:rPr>
                        <a:rPr lang="tr-TR" sz="1700" b="0" i="0" baseline="0">
                          <a:solidFill>
                            <a:srgbClr val="000000"/>
                          </a:solidFill>
                          <a:latin typeface="Cambria Math" panose="02040503050406030204" pitchFamily="18" charset="0"/>
                        </a:rPr>
                        <m:t>Ω</m:t>
                      </m:r>
                      <m:r>
                        <m:rPr>
                          <m:nor/>
                        </m:rPr>
                        <a:rPr lang="tr-TR" sz="1700">
                          <a:solidFill>
                            <a:srgbClr val="000000"/>
                          </a:solidFill>
                          <a:latin typeface="Comic Sans MS" panose="030F0702030302020204" pitchFamily="66" charset="0"/>
                        </a:rPr>
                        <m:t>, </m:t>
                      </m:r>
                      <m:sSub>
                        <m:sSubPr>
                          <m:ctrlPr>
                            <a:rPr lang="tr-TR" sz="1700" i="1">
                              <a:solidFill>
                                <a:srgbClr val="000000"/>
                              </a:solidFill>
                              <a:latin typeface="Cambria Math" panose="02040503050406030204" pitchFamily="18" charset="0"/>
                            </a:rPr>
                          </m:ctrlPr>
                        </m:sSubPr>
                        <m:e>
                          <m:r>
                            <m:rPr>
                              <m:nor/>
                            </m:rPr>
                            <a:rPr lang="tr-TR" sz="1700">
                              <a:solidFill>
                                <a:srgbClr val="000000"/>
                              </a:solidFill>
                              <a:latin typeface="Comic Sans MS" panose="030F0702030302020204" pitchFamily="66" charset="0"/>
                            </a:rPr>
                            <m:t>R</m:t>
                          </m:r>
                        </m:e>
                        <m:sub>
                          <m:r>
                            <m:rPr>
                              <m:sty m:val="p"/>
                            </m:rPr>
                            <a:rPr lang="tr-TR" sz="1700" b="0" i="0" baseline="0">
                              <a:solidFill>
                                <a:srgbClr val="000000"/>
                              </a:solidFill>
                              <a:latin typeface="Cambria Math" panose="02040503050406030204" pitchFamily="18" charset="0"/>
                            </a:rPr>
                            <m:t>C</m:t>
                          </m:r>
                        </m:sub>
                      </m:sSub>
                      <m:r>
                        <a:rPr lang="tr-TR" sz="1700" b="0" i="0" baseline="0">
                          <a:solidFill>
                            <a:srgbClr val="000000"/>
                          </a:solidFill>
                          <a:latin typeface="Cambria Math" panose="02040503050406030204" pitchFamily="18" charset="0"/>
                        </a:rPr>
                        <m:t>=</m:t>
                      </m:r>
                      <m:sSub>
                        <m:sSubPr>
                          <m:ctrlPr>
                            <a:rPr lang="tr-TR" sz="1700" i="1">
                              <a:solidFill>
                                <a:srgbClr val="000000"/>
                              </a:solidFill>
                              <a:latin typeface="Cambria Math" panose="02040503050406030204" pitchFamily="18" charset="0"/>
                            </a:rPr>
                          </m:ctrlPr>
                        </m:sSubPr>
                        <m:e>
                          <m:r>
                            <m:rPr>
                              <m:sty m:val="p"/>
                            </m:rPr>
                            <a:rPr lang="tr-TR" sz="1700" b="0" i="0" baseline="0">
                              <a:solidFill>
                                <a:srgbClr val="000000"/>
                              </a:solidFill>
                              <a:latin typeface="Cambria Math" panose="02040503050406030204" pitchFamily="18" charset="0"/>
                            </a:rPr>
                            <m:t>R</m:t>
                          </m:r>
                        </m:e>
                        <m:sub>
                          <m:r>
                            <m:rPr>
                              <m:sty m:val="p"/>
                            </m:rPr>
                            <a:rPr lang="tr-TR" sz="1700" b="0" i="0" baseline="0">
                              <a:solidFill>
                                <a:srgbClr val="000000"/>
                              </a:solidFill>
                              <a:latin typeface="Cambria Math" panose="02040503050406030204" pitchFamily="18" charset="0"/>
                            </a:rPr>
                            <m:t>L</m:t>
                          </m:r>
                        </m:sub>
                      </m:sSub>
                      <m:r>
                        <a:rPr lang="tr-TR" sz="1700" b="0" i="0" baseline="0">
                          <a:solidFill>
                            <a:srgbClr val="000000"/>
                          </a:solidFill>
                          <a:latin typeface="Cambria Math" panose="02040503050406030204" pitchFamily="18" charset="0"/>
                        </a:rPr>
                        <m:t>=</m:t>
                      </m:r>
                      <m:r>
                        <m:rPr>
                          <m:nor/>
                        </m:rPr>
                        <a:rPr lang="tr-TR" sz="1700">
                          <a:solidFill>
                            <a:srgbClr val="000000"/>
                          </a:solidFill>
                          <a:latin typeface="Comic Sans MS" panose="030F0702030302020204" pitchFamily="66" charset="0"/>
                        </a:rPr>
                        <m:t>2</m:t>
                      </m:r>
                      <m:r>
                        <m:rPr>
                          <m:nor/>
                        </m:rPr>
                        <a:rPr lang="tr-TR" sz="1700">
                          <a:solidFill>
                            <a:srgbClr val="000000"/>
                          </a:solidFill>
                          <a:latin typeface="Comic Sans MS" panose="030F0702030302020204" pitchFamily="66" charset="0"/>
                        </a:rPr>
                        <m:t>k</m:t>
                      </m:r>
                      <m:r>
                        <m:rPr>
                          <m:sty m:val="p"/>
                        </m:rPr>
                        <a:rPr lang="tr-TR" sz="1700" b="0" i="0" baseline="0">
                          <a:solidFill>
                            <a:srgbClr val="000000"/>
                          </a:solidFill>
                          <a:latin typeface="Cambria Math" panose="02040503050406030204" pitchFamily="18" charset="0"/>
                        </a:rPr>
                        <m:t>Ω</m:t>
                      </m:r>
                      <m:r>
                        <m:rPr>
                          <m:nor/>
                        </m:rPr>
                        <a:rPr lang="tr-TR" sz="1700">
                          <a:solidFill>
                            <a:srgbClr val="000000"/>
                          </a:solidFill>
                          <a:latin typeface="Comic Sans MS" panose="030F0702030302020204" pitchFamily="66" charset="0"/>
                        </a:rPr>
                        <m:t>, </m:t>
                      </m:r>
                      <m:r>
                        <m:rPr>
                          <m:nor/>
                        </m:rPr>
                        <a:rPr lang="tr-TR" sz="1700">
                          <a:solidFill>
                            <a:srgbClr val="000000"/>
                          </a:solidFill>
                          <a:latin typeface="Comic Sans MS" panose="030F0702030302020204" pitchFamily="66" charset="0"/>
                        </a:rPr>
                        <m:t>diode</m:t>
                      </m:r>
                      <m:r>
                        <m:rPr>
                          <m:nor/>
                        </m:rPr>
                        <a:rPr lang="tr-TR" sz="1700">
                          <a:solidFill>
                            <a:srgbClr val="000000"/>
                          </a:solidFill>
                          <a:latin typeface="Comic Sans MS" panose="030F0702030302020204" pitchFamily="66" charset="0"/>
                        </a:rPr>
                        <m:t> </m:t>
                      </m:r>
                      <m:r>
                        <m:rPr>
                          <m:nor/>
                        </m:rPr>
                        <a:rPr lang="tr-TR" sz="1700">
                          <a:solidFill>
                            <a:srgbClr val="000000"/>
                          </a:solidFill>
                          <a:latin typeface="Comic Sans MS" panose="030F0702030302020204" pitchFamily="66" charset="0"/>
                        </a:rPr>
                        <m:t>n</m:t>
                      </m:r>
                      <m:r>
                        <a:rPr lang="tr-TR" sz="1700" b="0" i="0" baseline="0">
                          <a:solidFill>
                            <a:srgbClr val="000000"/>
                          </a:solidFill>
                          <a:latin typeface="Cambria Math" panose="02040503050406030204" pitchFamily="18" charset="0"/>
                        </a:rPr>
                        <m:t>=</m:t>
                      </m:r>
                      <m:r>
                        <m:rPr>
                          <m:nor/>
                        </m:rPr>
                        <a:rPr lang="tr-TR" sz="1700">
                          <a:solidFill>
                            <a:srgbClr val="000000"/>
                          </a:solidFill>
                          <a:latin typeface="Comic Sans MS" panose="030F0702030302020204" pitchFamily="66" charset="0"/>
                        </a:rPr>
                        <m:t>1 </m:t>
                      </m:r>
                      <m:r>
                        <m:rPr>
                          <m:nor/>
                        </m:rPr>
                        <a:rPr lang="tr-TR" sz="1700">
                          <a:solidFill>
                            <a:srgbClr val="000000"/>
                          </a:solidFill>
                          <a:latin typeface="Comic Sans MS" panose="030F0702030302020204" pitchFamily="66" charset="0"/>
                        </a:rPr>
                        <m:t>at</m:t>
                      </m:r>
                      <m:r>
                        <m:rPr>
                          <m:nor/>
                        </m:rPr>
                        <a:rPr lang="tr-TR" sz="1700">
                          <a:solidFill>
                            <a:srgbClr val="000000"/>
                          </a:solidFill>
                          <a:latin typeface="Comic Sans MS" panose="030F0702030302020204" pitchFamily="66" charset="0"/>
                        </a:rPr>
                        <m:t> 300</m:t>
                      </m:r>
                      <m:r>
                        <m:rPr>
                          <m:nor/>
                        </m:rPr>
                        <a:rPr lang="tr-TR" sz="1700">
                          <a:solidFill>
                            <a:srgbClr val="000000"/>
                          </a:solidFill>
                          <a:latin typeface="Comic Sans MS" panose="030F0702030302020204" pitchFamily="66" charset="0"/>
                        </a:rPr>
                        <m:t>K</m:t>
                      </m:r>
                    </m:oMath>
                    <m:oMath xmlns:m="http://schemas.openxmlformats.org/officeDocument/2006/math">
                      <m:r>
                        <m:rPr>
                          <m:nor/>
                        </m:rPr>
                        <a:rPr lang="tr-TR" sz="1700" b="1">
                          <a:solidFill>
                            <a:srgbClr val="000000"/>
                          </a:solidFill>
                          <a:latin typeface="Comic Sans MS" panose="030F0702030302020204" pitchFamily="66" charset="0"/>
                        </a:rPr>
                        <m:t>Find</m:t>
                      </m:r>
                      <m:r>
                        <m:rPr>
                          <m:nor/>
                        </m:rPr>
                        <a:rPr lang="en-US" sz="1700" b="1">
                          <a:solidFill>
                            <a:srgbClr val="000000"/>
                          </a:solidFill>
                          <a:latin typeface="Comic Sans MS" panose="030F0702030302020204" pitchFamily="66" charset="0"/>
                        </a:rPr>
                        <m:t> </m:t>
                      </m:r>
                      <m:r>
                        <m:rPr>
                          <m:nor/>
                        </m:rPr>
                        <a:rPr lang="tr-TR" sz="1700" b="1">
                          <a:solidFill>
                            <a:srgbClr val="000000"/>
                          </a:solidFill>
                          <a:latin typeface="Comic Sans MS" panose="030F0702030302020204" pitchFamily="66" charset="0"/>
                        </a:rPr>
                        <m:t>the</m:t>
                      </m:r>
                      <m:r>
                        <m:rPr>
                          <m:nor/>
                        </m:rPr>
                        <a:rPr lang="tr-TR" sz="1700" b="1">
                          <a:solidFill>
                            <a:srgbClr val="000000"/>
                          </a:solidFill>
                          <a:latin typeface="Comic Sans MS" panose="030F0702030302020204" pitchFamily="66" charset="0"/>
                        </a:rPr>
                        <m:t> </m:t>
                      </m:r>
                      <m:r>
                        <m:rPr>
                          <m:nor/>
                        </m:rPr>
                        <a:rPr lang="tr-TR" sz="1700" b="1">
                          <a:solidFill>
                            <a:srgbClr val="000000"/>
                          </a:solidFill>
                          <a:latin typeface="Comic Sans MS" panose="030F0702030302020204" pitchFamily="66" charset="0"/>
                        </a:rPr>
                        <m:t>Q</m:t>
                      </m:r>
                      <m:r>
                        <m:rPr>
                          <m:nor/>
                        </m:rPr>
                        <a:rPr lang="tr-TR" sz="1700" b="1">
                          <a:solidFill>
                            <a:srgbClr val="000000"/>
                          </a:solidFill>
                          <a:latin typeface="Comic Sans MS" panose="030F0702030302020204" pitchFamily="66" charset="0"/>
                        </a:rPr>
                        <m:t>−</m:t>
                      </m:r>
                      <m:r>
                        <m:rPr>
                          <m:nor/>
                        </m:rPr>
                        <a:rPr lang="tr-TR" sz="1700" b="1">
                          <a:solidFill>
                            <a:srgbClr val="000000"/>
                          </a:solidFill>
                          <a:latin typeface="Comic Sans MS" panose="030F0702030302020204" pitchFamily="66" charset="0"/>
                        </a:rPr>
                        <m:t>point</m:t>
                      </m:r>
                      <m:r>
                        <m:rPr>
                          <m:nor/>
                        </m:rPr>
                        <a:rPr lang="en-US" sz="1700" b="1" i="0" smtClean="0">
                          <a:solidFill>
                            <a:srgbClr val="000000"/>
                          </a:solidFill>
                          <a:latin typeface="Comic Sans MS" panose="030F0702030302020204" pitchFamily="66" charset="0"/>
                        </a:rPr>
                        <m:t> </m:t>
                      </m:r>
                      <m:r>
                        <m:rPr>
                          <m:nor/>
                        </m:rPr>
                        <a:rPr lang="tr-TR" sz="1700" b="1">
                          <a:solidFill>
                            <a:srgbClr val="000000"/>
                          </a:solidFill>
                          <a:latin typeface="Comic Sans MS" panose="030F0702030302020204" pitchFamily="66" charset="0"/>
                        </a:rPr>
                        <m:t>and</m:t>
                      </m:r>
                      <m:r>
                        <m:rPr>
                          <m:nor/>
                        </m:rPr>
                        <a:rPr lang="tr-TR" sz="1700" b="1">
                          <a:solidFill>
                            <a:srgbClr val="000000"/>
                          </a:solidFill>
                          <a:latin typeface="Comic Sans MS" panose="030F0702030302020204" pitchFamily="66" charset="0"/>
                        </a:rPr>
                        <m:t> </m:t>
                      </m:r>
                      <m:sSub>
                        <m:sSubPr>
                          <m:ctrlPr>
                            <a:rPr lang="tr-TR" sz="1700" b="1" i="1">
                              <a:solidFill>
                                <a:srgbClr val="000000"/>
                              </a:solidFill>
                              <a:latin typeface="Cambria Math" panose="02040503050406030204" pitchFamily="18" charset="0"/>
                            </a:rPr>
                          </m:ctrlPr>
                        </m:sSubPr>
                        <m:e>
                          <m:r>
                            <m:rPr>
                              <m:nor/>
                            </m:rPr>
                            <a:rPr lang="tr-TR" sz="1700" b="1">
                              <a:solidFill>
                                <a:srgbClr val="000000"/>
                              </a:solidFill>
                              <a:latin typeface="Comic Sans MS" panose="030F0702030302020204" pitchFamily="66" charset="0"/>
                            </a:rPr>
                            <m:t>A</m:t>
                          </m:r>
                        </m:e>
                        <m:sub>
                          <m:r>
                            <a:rPr lang="tr-TR" sz="1700" b="1" i="1">
                              <a:solidFill>
                                <a:srgbClr val="000000"/>
                              </a:solidFill>
                              <a:latin typeface="Cambria Math" panose="02040503050406030204" pitchFamily="18" charset="0"/>
                            </a:rPr>
                            <m:t>𝒗</m:t>
                          </m:r>
                        </m:sub>
                      </m:sSub>
                      <m:r>
                        <m:rPr>
                          <m:nor/>
                        </m:rPr>
                        <a:rPr lang="tr-TR" sz="1700" b="1">
                          <a:solidFill>
                            <a:srgbClr val="000000"/>
                          </a:solidFill>
                          <a:latin typeface="Comic Sans MS" panose="030F0702030302020204" pitchFamily="66" charset="0"/>
                        </a:rPr>
                        <m:t>values</m:t>
                      </m:r>
                      <m:r>
                        <m:rPr>
                          <m:nor/>
                        </m:rPr>
                        <a:rPr lang="en-US" sz="1700" b="1" i="0" smtClean="0">
                          <a:solidFill>
                            <a:srgbClr val="000000"/>
                          </a:solidFill>
                          <a:latin typeface="Comic Sans MS" panose="030F0702030302020204" pitchFamily="66" charset="0"/>
                        </a:rPr>
                        <m:t> </m:t>
                      </m:r>
                      <m:r>
                        <m:rPr>
                          <m:nor/>
                        </m:rPr>
                        <a:rPr lang="tr-TR" sz="1700" b="1">
                          <a:solidFill>
                            <a:srgbClr val="000000"/>
                          </a:solidFill>
                          <a:latin typeface="Comic Sans MS" panose="030F0702030302020204" pitchFamily="66" charset="0"/>
                        </a:rPr>
                        <m:t>for</m:t>
                      </m:r>
                      <m:r>
                        <m:rPr>
                          <m:nor/>
                        </m:rPr>
                        <a:rPr lang="tr-TR" sz="1700" b="1">
                          <a:solidFill>
                            <a:srgbClr val="000000"/>
                          </a:solidFill>
                          <a:latin typeface="Comic Sans MS" panose="030F0702030302020204" pitchFamily="66" charset="0"/>
                        </a:rPr>
                        <m:t> </m:t>
                      </m:r>
                      <m:sSub>
                        <m:sSubPr>
                          <m:ctrlPr>
                            <a:rPr lang="tr-TR" sz="1700" b="1" i="1">
                              <a:solidFill>
                                <a:srgbClr val="000000"/>
                              </a:solidFill>
                              <a:latin typeface="Cambria Math" panose="02040503050406030204" pitchFamily="18" charset="0"/>
                            </a:rPr>
                          </m:ctrlPr>
                        </m:sSubPr>
                        <m:e>
                          <m:r>
                            <m:rPr>
                              <m:nor/>
                            </m:rPr>
                            <a:rPr lang="tr-TR" sz="1700" b="1">
                              <a:solidFill>
                                <a:srgbClr val="000000"/>
                              </a:solidFill>
                              <a:latin typeface="Comic Sans MS" panose="030F0702030302020204" pitchFamily="66" charset="0"/>
                            </a:rPr>
                            <m:t>V</m:t>
                          </m:r>
                        </m:e>
                        <m:sub>
                          <m:r>
                            <a:rPr lang="tr-TR" sz="1700" b="1" i="1">
                              <a:solidFill>
                                <a:srgbClr val="000000"/>
                              </a:solidFill>
                              <a:latin typeface="Cambria Math" panose="02040503050406030204" pitchFamily="18" charset="0"/>
                            </a:rPr>
                            <m:t>𝐂</m:t>
                          </m:r>
                        </m:sub>
                      </m:sSub>
                      <m:r>
                        <a:rPr lang="tr-TR" sz="1700" b="1">
                          <a:solidFill>
                            <a:srgbClr val="000000"/>
                          </a:solidFill>
                          <a:latin typeface="Cambria Math" panose="02040503050406030204" pitchFamily="18" charset="0"/>
                        </a:rPr>
                        <m:t>=</m:t>
                      </m:r>
                      <m:r>
                        <m:rPr>
                          <m:nor/>
                        </m:rPr>
                        <a:rPr lang="tr-TR" sz="1700" b="1">
                          <a:solidFill>
                            <a:srgbClr val="000000"/>
                          </a:solidFill>
                          <a:latin typeface="Comic Sans MS" panose="030F0702030302020204" pitchFamily="66" charset="0"/>
                        </a:rPr>
                        <m:t>1.6 </m:t>
                      </m:r>
                      <m:r>
                        <m:rPr>
                          <m:nor/>
                        </m:rPr>
                        <a:rPr lang="tr-TR" sz="1700" b="1">
                          <a:solidFill>
                            <a:srgbClr val="000000"/>
                          </a:solidFill>
                          <a:latin typeface="Comic Sans MS" panose="030F0702030302020204" pitchFamily="66" charset="0"/>
                        </a:rPr>
                        <m:t>and</m:t>
                      </m:r>
                      <m:r>
                        <m:rPr>
                          <m:nor/>
                        </m:rPr>
                        <a:rPr lang="tr-TR" sz="1700" b="1">
                          <a:solidFill>
                            <a:srgbClr val="000000"/>
                          </a:solidFill>
                          <a:latin typeface="Comic Sans MS" panose="030F0702030302020204" pitchFamily="66" charset="0"/>
                        </a:rPr>
                        <m:t> 10.6</m:t>
                      </m:r>
                      <m:r>
                        <m:rPr>
                          <m:nor/>
                        </m:rPr>
                        <a:rPr lang="tr-TR" sz="1700" b="1">
                          <a:solidFill>
                            <a:srgbClr val="000000"/>
                          </a:solidFill>
                          <a:latin typeface="Comic Sans MS" panose="030F0702030302020204" pitchFamily="66" charset="0"/>
                        </a:rPr>
                        <m:t>V</m:t>
                      </m:r>
                      <m:r>
                        <m:rPr>
                          <m:nor/>
                        </m:rPr>
                        <a:rPr lang="en-US" sz="1700" b="1" i="0" smtClean="0">
                          <a:solidFill>
                            <a:srgbClr val="000000"/>
                          </a:solidFill>
                          <a:latin typeface="Comic Sans MS" panose="030F0702030302020204" pitchFamily="66" charset="0"/>
                        </a:rPr>
                        <m:t> (</m:t>
                      </m:r>
                      <m:r>
                        <m:rPr>
                          <m:nor/>
                        </m:rPr>
                        <a:rPr lang="tr-TR" sz="1700" b="1">
                          <a:solidFill>
                            <a:srgbClr val="000000"/>
                          </a:solidFill>
                          <a:latin typeface="Comic Sans MS" panose="030F0702030302020204" pitchFamily="66" charset="0"/>
                        </a:rPr>
                        <m:t>assuming</m:t>
                      </m:r>
                      <m:r>
                        <m:rPr>
                          <m:nor/>
                        </m:rPr>
                        <a:rPr lang="tr-TR" sz="1700" b="1">
                          <a:solidFill>
                            <a:srgbClr val="000000"/>
                          </a:solidFill>
                          <a:latin typeface="Comic Sans MS" panose="030F0702030302020204" pitchFamily="66" charset="0"/>
                        </a:rPr>
                        <m:t> </m:t>
                      </m:r>
                      <m:sSub>
                        <m:sSubPr>
                          <m:ctrlPr>
                            <a:rPr lang="tr-TR" sz="1700" b="1" i="1">
                              <a:solidFill>
                                <a:srgbClr val="000000"/>
                              </a:solidFill>
                              <a:latin typeface="Cambria Math" panose="02040503050406030204" pitchFamily="18" charset="0"/>
                            </a:rPr>
                          </m:ctrlPr>
                        </m:sSubPr>
                        <m:e>
                          <m:r>
                            <m:rPr>
                              <m:nor/>
                            </m:rPr>
                            <a:rPr lang="tr-TR" sz="1700" b="1">
                              <a:solidFill>
                                <a:srgbClr val="000000"/>
                              </a:solidFill>
                              <a:latin typeface="Comic Sans MS" panose="030F0702030302020204" pitchFamily="66" charset="0"/>
                            </a:rPr>
                            <m:t>V</m:t>
                          </m:r>
                        </m:e>
                        <m:sub>
                          <m:r>
                            <a:rPr lang="en-US" sz="1700" b="1" i="0" smtClean="0">
                              <a:solidFill>
                                <a:srgbClr val="000000"/>
                              </a:solidFill>
                              <a:latin typeface="Cambria Math" panose="02040503050406030204" pitchFamily="18" charset="0"/>
                            </a:rPr>
                            <m:t>𝐃</m:t>
                          </m:r>
                        </m:sub>
                      </m:sSub>
                      <m:r>
                        <a:rPr lang="tr-TR" sz="1700" b="1">
                          <a:solidFill>
                            <a:srgbClr val="000000"/>
                          </a:solidFill>
                          <a:latin typeface="Cambria Math" panose="02040503050406030204" pitchFamily="18" charset="0"/>
                        </a:rPr>
                        <m:t>=</m:t>
                      </m:r>
                      <m:r>
                        <m:rPr>
                          <m:nor/>
                        </m:rPr>
                        <a:rPr lang="tr-TR" sz="1700" b="1">
                          <a:solidFill>
                            <a:srgbClr val="000000"/>
                          </a:solidFill>
                          <a:latin typeface="Comic Sans MS" panose="030F0702030302020204" pitchFamily="66" charset="0"/>
                        </a:rPr>
                        <m:t>0.6</m:t>
                      </m:r>
                      <m:r>
                        <m:rPr>
                          <m:nor/>
                        </m:rPr>
                        <a:rPr lang="tr-TR" sz="1700" b="1">
                          <a:solidFill>
                            <a:srgbClr val="000000"/>
                          </a:solidFill>
                          <a:latin typeface="Comic Sans MS" panose="030F0702030302020204" pitchFamily="66" charset="0"/>
                        </a:rPr>
                        <m:t>V</m:t>
                      </m:r>
                      <m:r>
                        <m:rPr>
                          <m:nor/>
                        </m:rPr>
                        <a:rPr lang="en-US" sz="1700" b="1" i="0" smtClean="0">
                          <a:solidFill>
                            <a:srgbClr val="000000"/>
                          </a:solidFill>
                          <a:latin typeface="Comic Sans MS" panose="030F0702030302020204" pitchFamily="66" charset="0"/>
                        </a:rPr>
                        <m:t>)</m:t>
                      </m:r>
                    </m:oMath>
                  </m:oMathPara>
                </a14:m>
                <a:br>
                  <a:rPr lang="tr-TR" sz="1700" b="1" i="0" dirty="0">
                    <a:solidFill>
                      <a:srgbClr val="000000"/>
                    </a:solidFill>
                    <a:latin typeface="Cambria Math" panose="02040503050406030204" pitchFamily="18" charset="0"/>
                  </a:rPr>
                </a:br>
                <a:endParaRPr lang="en-US" sz="1700" dirty="0">
                  <a:solidFill>
                    <a:srgbClr val="000000"/>
                  </a:solidFill>
                  <a:latin typeface="Comic Sans MS" panose="030F0702030302020204" pitchFamily="66" charset="0"/>
                </a:endParaRPr>
              </a:p>
            </p:txBody>
          </p:sp>
        </mc:Choice>
        <mc:Fallback xmlns="">
          <p:sp>
            <p:nvSpPr>
              <p:cNvPr id="151559" name="Object 7"/>
              <p:cNvSpPr txBox="1">
                <a:spLocks noRot="1" noChangeAspect="1" noMove="1" noResize="1" noEditPoints="1" noAdjustHandles="1" noChangeArrowheads="1" noChangeShapeType="1" noTextEdit="1"/>
              </p:cNvSpPr>
              <p:nvPr/>
            </p:nvSpPr>
            <p:spPr bwMode="auto">
              <a:xfrm>
                <a:off x="228852" y="2895600"/>
                <a:ext cx="8375596" cy="627733"/>
              </a:xfrm>
              <a:prstGeom prst="rect">
                <a:avLst/>
              </a:prstGeom>
              <a:blipFill>
                <a:blip r:embed="rId9"/>
                <a:stretch>
                  <a:fillRect t="-971" b="-1942"/>
                </a:stretch>
              </a:blipFill>
              <a:extLst/>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6DC96CE-60D1-483D-BC69-937311C6F31D}"/>
                  </a:ext>
                </a:extLst>
              </p:cNvPr>
              <p:cNvSpPr/>
              <p:nvPr/>
            </p:nvSpPr>
            <p:spPr>
              <a:xfrm>
                <a:off x="342496" y="3523333"/>
                <a:ext cx="4572000" cy="1334724"/>
              </a:xfrm>
              <a:prstGeom prst="rect">
                <a:avLst/>
              </a:prstGeom>
            </p:spPr>
            <p:txBody>
              <a:bodyPr>
                <a:spAutoFit/>
              </a:bodyPr>
              <a:lstStyle/>
              <a:p>
                <a:pPr>
                  <a:spcAft>
                    <a:spcPts val="600"/>
                  </a:spcAft>
                </a:pPr>
                <a14:m>
                  <m:oMathPara xmlns:m="http://schemas.openxmlformats.org/officeDocument/2006/math">
                    <m:oMathParaPr>
                      <m:jc m:val="centerGroup"/>
                    </m:oMathParaPr>
                    <m:oMath xmlns:m="http://schemas.openxmlformats.org/officeDocument/2006/math">
                      <m:r>
                        <m:rPr>
                          <m:nor/>
                        </m:rPr>
                        <a:rPr lang="tr-TR">
                          <a:solidFill>
                            <a:srgbClr val="000000"/>
                          </a:solidFill>
                          <a:latin typeface="Comic Sans MS" panose="030F0702030302020204" pitchFamily="66" charset="0"/>
                        </a:rPr>
                        <m:t>First</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apply</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DC</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analysis</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to</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find</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the</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diode</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Q</m:t>
                      </m:r>
                      <m:r>
                        <m:rPr>
                          <m:nor/>
                        </m:rPr>
                        <a:rPr lang="tr-TR">
                          <a:solidFill>
                            <a:srgbClr val="000000"/>
                          </a:solidFill>
                          <a:latin typeface="Comic Sans MS" panose="030F0702030302020204" pitchFamily="66" charset="0"/>
                        </a:rPr>
                        <m:t> </m:t>
                      </m:r>
                      <m:r>
                        <m:rPr>
                          <m:nor/>
                        </m:rPr>
                        <a:rPr lang="tr-TR">
                          <a:solidFill>
                            <a:srgbClr val="000000"/>
                          </a:solidFill>
                          <a:latin typeface="Comic Sans MS" panose="030F0702030302020204" pitchFamily="66" charset="0"/>
                        </a:rPr>
                        <m:t>point</m:t>
                      </m:r>
                      <m:r>
                        <m:rPr>
                          <m:nor/>
                        </m:rPr>
                        <a:rPr lang="tr-TR">
                          <a:solidFill>
                            <a:srgbClr val="000000"/>
                          </a:solidFill>
                          <a:latin typeface="Comic Sans MS" panose="030F0702030302020204" pitchFamily="66" charset="0"/>
                        </a:rPr>
                        <m:t>, </m:t>
                      </m:r>
                    </m:oMath>
                    <m:oMath xmlns:m="http://schemas.openxmlformats.org/officeDocument/2006/math">
                      <m:sSub>
                        <m:sSubPr>
                          <m:ctrlPr>
                            <a:rPr lang="tr-TR" i="1">
                              <a:solidFill>
                                <a:srgbClr val="000000"/>
                              </a:solidFill>
                              <a:latin typeface="Cambria Math" panose="02040503050406030204" pitchFamily="18" charset="0"/>
                            </a:rPr>
                          </m:ctrlPr>
                        </m:sSubPr>
                        <m:e>
                          <m:r>
                            <m:rPr>
                              <m:sty m:val="p"/>
                            </m:rPr>
                            <a:rPr lang="tr-TR">
                              <a:solidFill>
                                <a:srgbClr val="000000"/>
                              </a:solidFill>
                              <a:latin typeface="Cambria Math" panose="02040503050406030204" pitchFamily="18" charset="0"/>
                            </a:rPr>
                            <m:t>I</m:t>
                          </m:r>
                        </m:e>
                        <m:sub>
                          <m:r>
                            <m:rPr>
                              <m:nor/>
                            </m:rPr>
                            <a:rPr lang="tr-TR">
                              <a:solidFill>
                                <a:srgbClr val="000000"/>
                              </a:solidFill>
                              <a:latin typeface="Cambria Math" panose="02040503050406030204" pitchFamily="18" charset="0"/>
                            </a:rPr>
                            <m:t>DQ</m:t>
                          </m:r>
                        </m:sub>
                      </m:sSub>
                      <m:r>
                        <a:rPr lang="tr-TR" i="1">
                          <a:solidFill>
                            <a:srgbClr val="000000"/>
                          </a:solidFill>
                          <a:latin typeface="Cambria Math" panose="02040503050406030204" pitchFamily="18" charset="0"/>
                        </a:rPr>
                        <m:t>=</m:t>
                      </m:r>
                      <m:f>
                        <m:fPr>
                          <m:ctrlPr>
                            <a:rPr lang="tr-TR" i="1">
                              <a:solidFill>
                                <a:srgbClr val="000000"/>
                              </a:solidFill>
                              <a:latin typeface="Cambria Math" panose="02040503050406030204" pitchFamily="18" charset="0"/>
                            </a:rPr>
                          </m:ctrlPr>
                        </m:fPr>
                        <m:num>
                          <m:sSub>
                            <m:sSubPr>
                              <m:ctrlPr>
                                <a:rPr lang="tr-TR" i="1">
                                  <a:solidFill>
                                    <a:srgbClr val="000000"/>
                                  </a:solidFill>
                                  <a:latin typeface="Cambria Math" panose="02040503050406030204" pitchFamily="18" charset="0"/>
                                </a:rPr>
                              </m:ctrlPr>
                            </m:sSubPr>
                            <m:e>
                              <m:r>
                                <m:rPr>
                                  <m:sty m:val="p"/>
                                </m:rPr>
                                <a:rPr lang="tr-TR">
                                  <a:solidFill>
                                    <a:srgbClr val="000000"/>
                                  </a:solidFill>
                                  <a:latin typeface="Cambria Math" panose="02040503050406030204" pitchFamily="18" charset="0"/>
                                </a:rPr>
                                <m:t>V</m:t>
                              </m:r>
                            </m:e>
                            <m:sub>
                              <m:r>
                                <m:rPr>
                                  <m:sty m:val="p"/>
                                </m:rPr>
                                <a:rPr lang="tr-TR">
                                  <a:solidFill>
                                    <a:srgbClr val="000000"/>
                                  </a:solidFill>
                                  <a:latin typeface="Cambria Math" panose="02040503050406030204" pitchFamily="18" charset="0"/>
                                </a:rPr>
                                <m:t>C</m:t>
                              </m:r>
                            </m:sub>
                          </m:sSub>
                          <m:r>
                            <m:rPr>
                              <m:nor/>
                            </m:rPr>
                            <a:rPr lang="tr-TR">
                              <a:solidFill>
                                <a:srgbClr val="000000"/>
                              </a:solidFill>
                              <a:latin typeface="Cambria Math" panose="02040503050406030204" pitchFamily="18" charset="0"/>
                            </a:rPr>
                            <m:t>−0.6</m:t>
                          </m:r>
                        </m:num>
                        <m:den>
                          <m:sSub>
                            <m:sSubPr>
                              <m:ctrlPr>
                                <a:rPr lang="tr-TR" i="1">
                                  <a:solidFill>
                                    <a:srgbClr val="000000"/>
                                  </a:solidFill>
                                  <a:latin typeface="Cambria Math" panose="02040503050406030204" pitchFamily="18" charset="0"/>
                                </a:rPr>
                              </m:ctrlPr>
                            </m:sSubPr>
                            <m:e>
                              <m:r>
                                <m:rPr>
                                  <m:sty m:val="p"/>
                                </m:rPr>
                                <a:rPr lang="tr-TR">
                                  <a:solidFill>
                                    <a:srgbClr val="000000"/>
                                  </a:solidFill>
                                  <a:latin typeface="Cambria Math" panose="02040503050406030204" pitchFamily="18" charset="0"/>
                                </a:rPr>
                                <m:t>R</m:t>
                              </m:r>
                            </m:e>
                            <m:sub>
                              <m:r>
                                <m:rPr>
                                  <m:sty m:val="p"/>
                                </m:rPr>
                                <a:rPr lang="tr-TR">
                                  <a:solidFill>
                                    <a:srgbClr val="000000"/>
                                  </a:solidFill>
                                  <a:latin typeface="Cambria Math" panose="02040503050406030204" pitchFamily="18" charset="0"/>
                                </a:rPr>
                                <m:t>C</m:t>
                              </m:r>
                            </m:sub>
                          </m:sSub>
                        </m:den>
                      </m:f>
                      <m:r>
                        <m:rPr>
                          <m:nor/>
                        </m:rPr>
                        <a:rPr lang="tr-TR">
                          <a:solidFill>
                            <a:srgbClr val="000000"/>
                          </a:solidFill>
                          <a:latin typeface="Cambria Math" panose="02040503050406030204" pitchFamily="18" charset="0"/>
                        </a:rPr>
                        <m:t>,   </m:t>
                      </m:r>
                      <m:sSub>
                        <m:sSubPr>
                          <m:ctrlPr>
                            <a:rPr lang="tr-TR" i="1">
                              <a:solidFill>
                                <a:srgbClr val="000000"/>
                              </a:solidFill>
                              <a:latin typeface="Cambria Math" panose="02040503050406030204" pitchFamily="18" charset="0"/>
                            </a:rPr>
                          </m:ctrlPr>
                        </m:sSubPr>
                        <m:e>
                          <m:r>
                            <a:rPr lang="tr-TR" i="1">
                              <a:solidFill>
                                <a:srgbClr val="000000"/>
                              </a:solidFill>
                              <a:latin typeface="Cambria Math" panose="02040503050406030204" pitchFamily="18" charset="0"/>
                            </a:rPr>
                            <m:t>𝑟</m:t>
                          </m:r>
                        </m:e>
                        <m:sub>
                          <m:r>
                            <a:rPr lang="tr-TR" i="1">
                              <a:solidFill>
                                <a:srgbClr val="000000"/>
                              </a:solidFill>
                              <a:latin typeface="Cambria Math" panose="02040503050406030204" pitchFamily="18" charset="0"/>
                            </a:rPr>
                            <m:t>𝑑</m:t>
                          </m:r>
                        </m:sub>
                      </m:sSub>
                      <m:r>
                        <a:rPr lang="tr-TR" i="1">
                          <a:solidFill>
                            <a:srgbClr val="000000"/>
                          </a:solidFill>
                          <a:latin typeface="Cambria Math" panose="02040503050406030204" pitchFamily="18" charset="0"/>
                        </a:rPr>
                        <m:t>=</m:t>
                      </m:r>
                      <m:f>
                        <m:fPr>
                          <m:ctrlPr>
                            <a:rPr lang="tr-TR" i="1">
                              <a:solidFill>
                                <a:srgbClr val="000000"/>
                              </a:solidFill>
                              <a:latin typeface="Cambria Math" panose="02040503050406030204" pitchFamily="18" charset="0"/>
                            </a:rPr>
                          </m:ctrlPr>
                        </m:fPr>
                        <m:num>
                          <m:r>
                            <a:rPr lang="tr-TR" i="1">
                              <a:solidFill>
                                <a:srgbClr val="000000"/>
                              </a:solidFill>
                              <a:latin typeface="Cambria Math" panose="02040503050406030204" pitchFamily="18" charset="0"/>
                            </a:rPr>
                            <m:t>𝑛</m:t>
                          </m:r>
                          <m:sSub>
                            <m:sSubPr>
                              <m:ctrlPr>
                                <a:rPr lang="tr-TR" i="1">
                                  <a:solidFill>
                                    <a:srgbClr val="000000"/>
                                  </a:solidFill>
                                  <a:latin typeface="Cambria Math" panose="02040503050406030204" pitchFamily="18" charset="0"/>
                                </a:rPr>
                              </m:ctrlPr>
                            </m:sSubPr>
                            <m:e>
                              <m:r>
                                <a:rPr lang="tr-TR" i="1">
                                  <a:solidFill>
                                    <a:srgbClr val="000000"/>
                                  </a:solidFill>
                                  <a:latin typeface="Cambria Math" panose="02040503050406030204" pitchFamily="18" charset="0"/>
                                </a:rPr>
                                <m:t>𝑉</m:t>
                              </m:r>
                            </m:e>
                            <m:sub>
                              <m:r>
                                <a:rPr lang="tr-TR" i="1">
                                  <a:solidFill>
                                    <a:srgbClr val="000000"/>
                                  </a:solidFill>
                                  <a:latin typeface="Cambria Math" panose="02040503050406030204" pitchFamily="18" charset="0"/>
                                </a:rPr>
                                <m:t>𝑇</m:t>
                              </m:r>
                            </m:sub>
                          </m:sSub>
                        </m:num>
                        <m:den>
                          <m:sSub>
                            <m:sSubPr>
                              <m:ctrlPr>
                                <a:rPr lang="tr-TR" i="1">
                                  <a:solidFill>
                                    <a:srgbClr val="000000"/>
                                  </a:solidFill>
                                  <a:latin typeface="Cambria Math" panose="02040503050406030204" pitchFamily="18" charset="0"/>
                                </a:rPr>
                              </m:ctrlPr>
                            </m:sSubPr>
                            <m:e>
                              <m:r>
                                <a:rPr lang="tr-TR" i="1">
                                  <a:solidFill>
                                    <a:srgbClr val="000000"/>
                                  </a:solidFill>
                                  <a:latin typeface="Cambria Math" panose="02040503050406030204" pitchFamily="18" charset="0"/>
                                </a:rPr>
                                <m:t>𝐼</m:t>
                              </m:r>
                            </m:e>
                            <m:sub>
                              <m:r>
                                <a:rPr lang="tr-TR" i="1">
                                  <a:solidFill>
                                    <a:srgbClr val="000000"/>
                                  </a:solidFill>
                                  <a:latin typeface="Cambria Math" panose="02040503050406030204" pitchFamily="18" charset="0"/>
                                </a:rPr>
                                <m:t>𝐷𝑄</m:t>
                              </m:r>
                            </m:sub>
                          </m:sSub>
                        </m:den>
                      </m:f>
                      <m:r>
                        <m:rPr>
                          <m:nor/>
                        </m:rPr>
                        <a:rPr lang="tr-TR">
                          <a:solidFill>
                            <a:srgbClr val="000000"/>
                          </a:solidFill>
                          <a:latin typeface="Cambria Math" panose="02040503050406030204" pitchFamily="18" charset="0"/>
                        </a:rPr>
                        <m:t>  </m:t>
                      </m:r>
                      <m:r>
                        <m:rPr>
                          <m:nor/>
                        </m:rPr>
                        <a:rPr lang="tr-TR">
                          <a:solidFill>
                            <a:srgbClr val="000000"/>
                          </a:solidFill>
                          <a:latin typeface="Cambria Math" panose="02040503050406030204" pitchFamily="18" charset="0"/>
                        </a:rPr>
                        <m:t>with</m:t>
                      </m:r>
                      <m:r>
                        <m:rPr>
                          <m:nor/>
                        </m:rPr>
                        <a:rPr lang="tr-TR">
                          <a:solidFill>
                            <a:srgbClr val="000000"/>
                          </a:solidFill>
                          <a:latin typeface="Cambria Math" panose="02040503050406030204" pitchFamily="18" charset="0"/>
                        </a:rPr>
                        <m:t> </m:t>
                      </m:r>
                      <m:sSub>
                        <m:sSubPr>
                          <m:ctrlPr>
                            <a:rPr lang="tr-TR" i="1">
                              <a:solidFill>
                                <a:srgbClr val="000000"/>
                              </a:solidFill>
                              <a:latin typeface="Cambria Math" panose="02040503050406030204" pitchFamily="18" charset="0"/>
                            </a:rPr>
                          </m:ctrlPr>
                        </m:sSubPr>
                        <m:e>
                          <m:r>
                            <m:rPr>
                              <m:nor/>
                            </m:rPr>
                            <a:rPr lang="tr-TR">
                              <a:solidFill>
                                <a:srgbClr val="000000"/>
                              </a:solidFill>
                              <a:latin typeface="Cambria Math" panose="02040503050406030204" pitchFamily="18" charset="0"/>
                            </a:rPr>
                            <m:t>V</m:t>
                          </m:r>
                        </m:e>
                        <m:sub>
                          <m:r>
                            <m:rPr>
                              <m:sty m:val="p"/>
                            </m:rPr>
                            <a:rPr lang="tr-TR">
                              <a:solidFill>
                                <a:srgbClr val="000000"/>
                              </a:solidFill>
                              <a:latin typeface="Cambria Math" panose="02040503050406030204" pitchFamily="18" charset="0"/>
                            </a:rPr>
                            <m:t>T</m:t>
                          </m:r>
                        </m:sub>
                      </m:sSub>
                      <m:r>
                        <a:rPr lang="tr-TR" i="1">
                          <a:solidFill>
                            <a:srgbClr val="000000"/>
                          </a:solidFill>
                          <a:latin typeface="Cambria Math" panose="02040503050406030204" pitchFamily="18" charset="0"/>
                        </a:rPr>
                        <m:t>=</m:t>
                      </m:r>
                      <m:r>
                        <m:rPr>
                          <m:nor/>
                        </m:rPr>
                        <a:rPr lang="tr-TR">
                          <a:solidFill>
                            <a:srgbClr val="000000"/>
                          </a:solidFill>
                          <a:latin typeface="Cambria Math" panose="02040503050406030204" pitchFamily="18" charset="0"/>
                        </a:rPr>
                        <m:t>0.026</m:t>
                      </m:r>
                      <m:r>
                        <m:rPr>
                          <m:nor/>
                        </m:rPr>
                        <a:rPr lang="tr-TR">
                          <a:solidFill>
                            <a:srgbClr val="000000"/>
                          </a:solidFill>
                          <a:latin typeface="Cambria Math" panose="02040503050406030204" pitchFamily="18" charset="0"/>
                        </a:rPr>
                        <m:t>V</m:t>
                      </m:r>
                    </m:oMath>
                  </m:oMathPara>
                </a14:m>
                <a:endParaRPr lang="tr-TR" dirty="0"/>
              </a:p>
            </p:txBody>
          </p:sp>
        </mc:Choice>
        <mc:Fallback xmlns="">
          <p:sp>
            <p:nvSpPr>
              <p:cNvPr id="4" name="Rectangle 3">
                <a:extLst>
                  <a:ext uri="{FF2B5EF4-FFF2-40B4-BE49-F238E27FC236}">
                    <a16:creationId xmlns:a16="http://schemas.microsoft.com/office/drawing/2014/main" id="{E6DC96CE-60D1-483D-BC69-937311C6F31D}"/>
                  </a:ext>
                </a:extLst>
              </p:cNvPr>
              <p:cNvSpPr>
                <a:spLocks noRot="1" noChangeAspect="1" noMove="1" noResize="1" noEditPoints="1" noAdjustHandles="1" noChangeArrowheads="1" noChangeShapeType="1" noTextEdit="1"/>
              </p:cNvSpPr>
              <p:nvPr/>
            </p:nvSpPr>
            <p:spPr>
              <a:xfrm>
                <a:off x="342496" y="3523333"/>
                <a:ext cx="4572000" cy="1334724"/>
              </a:xfrm>
              <a:prstGeom prst="rect">
                <a:avLst/>
              </a:prstGeom>
              <a:blipFill>
                <a:blip r:embed="rId10"/>
                <a:stretch>
                  <a:fillRect l="-267"/>
                </a:stretch>
              </a:blipFill>
            </p:spPr>
            <p:txBody>
              <a:bodyPr/>
              <a:lstStyle/>
              <a:p>
                <a:r>
                  <a:rPr lang="tr-TR">
                    <a:noFill/>
                  </a:rPr>
                  <a:t> </a:t>
                </a:r>
              </a:p>
            </p:txBody>
          </p:sp>
        </mc:Fallback>
      </mc:AlternateContent>
      <p:pic>
        <p:nvPicPr>
          <p:cNvPr id="151557" name="Picture 5" descr="10f00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9544" y="3523333"/>
            <a:ext cx="146367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05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9855" y="1499755"/>
            <a:ext cx="3494026" cy="1554300"/>
          </a:xfrm>
          <a:prstGeom prst="rect">
            <a:avLst/>
          </a:prstGeom>
        </p:spPr>
      </p:pic>
      <p:sp>
        <p:nvSpPr>
          <p:cNvPr id="4" name="Title 5"/>
          <p:cNvSpPr txBox="1">
            <a:spLocks/>
          </p:cNvSpPr>
          <p:nvPr/>
        </p:nvSpPr>
        <p:spPr>
          <a:xfrm>
            <a:off x="288000" y="288000"/>
            <a:ext cx="8229600" cy="1006511"/>
          </a:xfrm>
          <a:prstGeom prst="rect">
            <a:avLst/>
          </a:prstGeom>
        </p:spPr>
        <p:txBody>
          <a:bodyPr/>
          <a:lst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a:lstStyle>
          <a:p>
            <a:pPr fontAlgn="auto">
              <a:spcAft>
                <a:spcPts val="0"/>
              </a:spcAft>
            </a:pPr>
            <a:r>
              <a:rPr lang="tr-TR" dirty="0" err="1">
                <a:effectLst>
                  <a:outerShdw blurRad="38100" dist="38100" dir="2700000" algn="tl">
                    <a:srgbClr val="000000">
                      <a:alpha val="43137"/>
                    </a:srgbClr>
                  </a:outerShdw>
                </a:effectLst>
              </a:rPr>
              <a:t>Question</a:t>
            </a:r>
            <a:r>
              <a:rPr lang="tr-TR" dirty="0">
                <a:effectLst>
                  <a:outerShdw blurRad="38100" dist="38100" dir="2700000" algn="tl">
                    <a:srgbClr val="000000">
                      <a:alpha val="43137"/>
                    </a:srgbClr>
                  </a:outerShdw>
                </a:effectLst>
              </a:rPr>
              <a:t>: </a:t>
            </a:r>
            <a:r>
              <a:rPr lang="tr-TR" sz="2000" i="1" spc="-45" dirty="0" err="1">
                <a:latin typeface="Comic Sans MS"/>
                <a:cs typeface="Comic Sans MS"/>
              </a:rPr>
              <a:t>If</a:t>
            </a:r>
            <a:r>
              <a:rPr lang="tr-TR" sz="2000" i="1" spc="-45" dirty="0">
                <a:latin typeface="Comic Sans MS"/>
                <a:cs typeface="Comic Sans MS"/>
              </a:rPr>
              <a:t> </a:t>
            </a:r>
            <a:r>
              <a:rPr lang="en-GB" sz="2000" i="1" spc="-45" dirty="0">
                <a:latin typeface="Comic Sans MS"/>
                <a:cs typeface="Comic Sans MS"/>
              </a:rPr>
              <a:t>v</a:t>
            </a:r>
            <a:r>
              <a:rPr lang="en-GB" sz="2000" i="1" spc="-67" baseline="-12626" dirty="0">
                <a:latin typeface="Comic Sans MS"/>
                <a:cs typeface="Comic Sans MS"/>
              </a:rPr>
              <a:t>s </a:t>
            </a:r>
            <a:r>
              <a:rPr lang="en-GB" sz="2000" i="1" spc="-50" dirty="0">
                <a:latin typeface="Comic Sans MS"/>
                <a:cs typeface="Comic Sans MS"/>
              </a:rPr>
              <a:t>(t)= </a:t>
            </a:r>
            <a:r>
              <a:rPr lang="en-GB" sz="2000" i="1" spc="-55" dirty="0">
                <a:latin typeface="Comic Sans MS"/>
                <a:cs typeface="Comic Sans MS"/>
              </a:rPr>
              <a:t>0.01 </a:t>
            </a:r>
            <a:r>
              <a:rPr lang="en-GB" sz="2000" i="1" spc="-50" dirty="0" err="1">
                <a:latin typeface="Comic Sans MS"/>
                <a:cs typeface="Comic Sans MS"/>
              </a:rPr>
              <a:t>sin</a:t>
            </a:r>
            <a:r>
              <a:rPr lang="en-GB" sz="2000" i="1" spc="-50" dirty="0" err="1">
                <a:latin typeface="Symbol"/>
                <a:cs typeface="Symbol"/>
              </a:rPr>
              <a:t></a:t>
            </a:r>
            <a:r>
              <a:rPr lang="en-GB" sz="2000" i="1" spc="-50" dirty="0" err="1">
                <a:latin typeface="Comic Sans MS"/>
                <a:cs typeface="Comic Sans MS"/>
              </a:rPr>
              <a:t>t</a:t>
            </a:r>
            <a:r>
              <a:rPr lang="tr-TR" sz="2000" i="1" spc="-50" dirty="0">
                <a:latin typeface="Comic Sans MS"/>
                <a:cs typeface="Comic Sans MS"/>
              </a:rPr>
              <a:t>,  </a:t>
            </a:r>
            <a:r>
              <a:rPr lang="tr-TR" sz="2000" i="1" spc="-50" dirty="0" err="1">
                <a:latin typeface="Comic Sans MS"/>
                <a:cs typeface="Comic Sans MS"/>
              </a:rPr>
              <a:t>calculate</a:t>
            </a:r>
            <a:r>
              <a:rPr lang="tr-TR" sz="2000" i="1" spc="-50" dirty="0">
                <a:latin typeface="Comic Sans MS"/>
                <a:cs typeface="Comic Sans MS"/>
              </a:rPr>
              <a:t> </a:t>
            </a:r>
            <a:r>
              <a:rPr lang="en-GB" sz="2000" i="1" spc="-35" dirty="0">
                <a:latin typeface="Comic Sans MS"/>
                <a:cs typeface="Comic Sans MS"/>
              </a:rPr>
              <a:t>i</a:t>
            </a:r>
            <a:r>
              <a:rPr lang="en-GB" sz="2000" i="1" spc="-52" baseline="-12626" dirty="0">
                <a:latin typeface="Comic Sans MS"/>
                <a:cs typeface="Comic Sans MS"/>
              </a:rPr>
              <a:t>d </a:t>
            </a:r>
            <a:r>
              <a:rPr lang="en-GB" sz="2000" i="1" spc="-45" dirty="0">
                <a:latin typeface="Comic Sans MS"/>
                <a:cs typeface="Comic Sans MS"/>
              </a:rPr>
              <a:t>(t)</a:t>
            </a:r>
            <a:r>
              <a:rPr lang="en-GB" sz="2000" i="1" spc="-80" dirty="0">
                <a:latin typeface="Comic Sans MS"/>
                <a:cs typeface="Comic Sans MS"/>
              </a:rPr>
              <a:t>  </a:t>
            </a:r>
            <a:r>
              <a:rPr lang="tr-TR" sz="2000" spc="-80" dirty="0" err="1">
                <a:latin typeface="Comic Sans MS"/>
                <a:cs typeface="Comic Sans MS"/>
              </a:rPr>
              <a:t>by</a:t>
            </a:r>
            <a:r>
              <a:rPr lang="tr-TR" sz="2000" spc="-80" dirty="0">
                <a:latin typeface="Comic Sans MS"/>
                <a:cs typeface="Comic Sans MS"/>
              </a:rPr>
              <a:t> </a:t>
            </a:r>
            <a:r>
              <a:rPr lang="tr-TR" sz="2000" spc="-80" dirty="0" err="1">
                <a:latin typeface="Comic Sans MS"/>
                <a:cs typeface="Comic Sans MS"/>
              </a:rPr>
              <a:t>using</a:t>
            </a:r>
            <a:r>
              <a:rPr lang="tr-TR" sz="2000" spc="-80" dirty="0">
                <a:latin typeface="Comic Sans MS"/>
                <a:cs typeface="Comic Sans MS"/>
              </a:rPr>
              <a:t> </a:t>
            </a:r>
            <a:r>
              <a:rPr lang="tr-TR" sz="2000" u="sng" spc="-80" dirty="0" err="1">
                <a:latin typeface="Comic Sans MS"/>
                <a:cs typeface="Comic Sans MS"/>
              </a:rPr>
              <a:t>Modified</a:t>
            </a:r>
            <a:r>
              <a:rPr lang="tr-TR" sz="2000" u="sng" spc="-80" dirty="0">
                <a:latin typeface="Comic Sans MS"/>
                <a:cs typeface="Comic Sans MS"/>
              </a:rPr>
              <a:t> </a:t>
            </a:r>
            <a:r>
              <a:rPr lang="tr-TR" sz="2000" u="sng" spc="-80" dirty="0" err="1">
                <a:latin typeface="Comic Sans MS"/>
                <a:cs typeface="Comic Sans MS"/>
              </a:rPr>
              <a:t>Ideal</a:t>
            </a:r>
            <a:r>
              <a:rPr lang="tr-TR" sz="2000" u="sng" spc="-80" dirty="0">
                <a:latin typeface="Comic Sans MS"/>
                <a:cs typeface="Comic Sans MS"/>
              </a:rPr>
              <a:t> </a:t>
            </a:r>
            <a:r>
              <a:rPr lang="tr-TR" sz="2000" u="sng" spc="-80" dirty="0" err="1">
                <a:latin typeface="Comic Sans MS"/>
                <a:cs typeface="Comic Sans MS"/>
              </a:rPr>
              <a:t>Diode</a:t>
            </a:r>
            <a:r>
              <a:rPr lang="tr-TR" sz="2000" u="sng" spc="-80" dirty="0">
                <a:latin typeface="Comic Sans MS"/>
                <a:cs typeface="Comic Sans MS"/>
              </a:rPr>
              <a:t> Model </a:t>
            </a:r>
            <a:r>
              <a:rPr lang="tr-TR" sz="2000" spc="-80" dirty="0">
                <a:latin typeface="Comic Sans MS"/>
                <a:cs typeface="Comic Sans MS"/>
              </a:rPr>
              <a:t>(</a:t>
            </a:r>
            <a:r>
              <a:rPr lang="tr-TR" sz="2000" spc="-80" dirty="0" err="1">
                <a:latin typeface="Comic Sans MS"/>
                <a:cs typeface="Comic Sans MS"/>
              </a:rPr>
              <a:t>V</a:t>
            </a:r>
            <a:r>
              <a:rPr lang="tr-TR" sz="2000" spc="-80" baseline="-25000" dirty="0" err="1">
                <a:latin typeface="Comic Sans MS"/>
                <a:cs typeface="Comic Sans MS"/>
              </a:rPr>
              <a:t>d</a:t>
            </a:r>
            <a:r>
              <a:rPr lang="tr-TR" sz="2000" spc="-80" dirty="0">
                <a:latin typeface="Comic Sans MS"/>
                <a:cs typeface="Comic Sans MS"/>
              </a:rPr>
              <a:t>=0.</a:t>
            </a:r>
            <a:r>
              <a:rPr lang="tr-TR" altLang="zh-TW" sz="2000" dirty="0"/>
              <a:t>7V)</a:t>
            </a:r>
            <a:endParaRPr lang="en-GB" dirty="0">
              <a:effectLst>
                <a:outerShdw blurRad="38100" dist="38100" dir="2700000" algn="tl">
                  <a:srgbClr val="000000">
                    <a:alpha val="43137"/>
                  </a:srgbClr>
                </a:outerShdw>
              </a:effectLst>
            </a:endParaRPr>
          </a:p>
        </p:txBody>
      </p:sp>
      <p:sp>
        <p:nvSpPr>
          <p:cNvPr id="6" name="Rectangle 5"/>
          <p:cNvSpPr/>
          <p:nvPr/>
        </p:nvSpPr>
        <p:spPr>
          <a:xfrm>
            <a:off x="4465868" y="1370448"/>
            <a:ext cx="4345455" cy="757130"/>
          </a:xfrm>
          <a:prstGeom prst="rect">
            <a:avLst/>
          </a:prstGeom>
        </p:spPr>
        <p:txBody>
          <a:bodyPr wrap="square">
            <a:spAutoFit/>
          </a:bodyPr>
          <a:lstStyle/>
          <a:p>
            <a:pPr marL="12700">
              <a:lnSpc>
                <a:spcPct val="100000"/>
              </a:lnSpc>
              <a:spcBef>
                <a:spcPts val="990"/>
              </a:spcBef>
              <a:tabLst>
                <a:tab pos="920750" algn="l"/>
              </a:tabLst>
            </a:pPr>
            <a:r>
              <a:rPr lang="tr-TR" sz="2000" b="1" i="1" spc="-60" dirty="0">
                <a:solidFill>
                  <a:srgbClr val="0000FF"/>
                </a:solidFill>
                <a:latin typeface="Comic Sans MS"/>
                <a:cs typeface="Comic Sans MS"/>
              </a:rPr>
              <a:t>Step 1</a:t>
            </a:r>
            <a:r>
              <a:rPr lang="en-GB" sz="2000" b="1" i="1" spc="-55" dirty="0">
                <a:solidFill>
                  <a:srgbClr val="0000FF"/>
                </a:solidFill>
                <a:latin typeface="Comic Sans MS"/>
                <a:cs typeface="Comic Sans MS"/>
              </a:rPr>
              <a:t>:	</a:t>
            </a:r>
            <a:r>
              <a:rPr lang="tr-TR" sz="2000" b="1" i="1" spc="-55" dirty="0">
                <a:solidFill>
                  <a:srgbClr val="0000FF"/>
                </a:solidFill>
                <a:latin typeface="Comic Sans MS"/>
                <a:cs typeface="Comic Sans MS"/>
              </a:rPr>
              <a:t> </a:t>
            </a:r>
            <a:r>
              <a:rPr lang="en-GB" sz="2000" b="1" dirty="0">
                <a:latin typeface="Comic Sans MS"/>
                <a:cs typeface="Comic Sans MS"/>
              </a:rPr>
              <a:t>D.C.</a:t>
            </a:r>
            <a:r>
              <a:rPr lang="en-GB" sz="2000" b="1" spc="-90" dirty="0">
                <a:latin typeface="Comic Sans MS"/>
                <a:cs typeface="Comic Sans MS"/>
              </a:rPr>
              <a:t> Analysis</a:t>
            </a:r>
            <a:endParaRPr lang="en-GB" sz="2000" dirty="0">
              <a:latin typeface="Times New Roman"/>
              <a:cs typeface="Times New Roman"/>
            </a:endParaRPr>
          </a:p>
          <a:p>
            <a:pPr marL="12700" marR="5080">
              <a:lnSpc>
                <a:spcPct val="116300"/>
              </a:lnSpc>
            </a:pPr>
            <a:r>
              <a:rPr lang="tr-TR" sz="2000" dirty="0">
                <a:latin typeface="Comic Sans MS"/>
                <a:cs typeface="Comic Sans MS"/>
              </a:rPr>
              <a:t>Small </a:t>
            </a:r>
            <a:r>
              <a:rPr lang="tr-TR" sz="2000" dirty="0" err="1">
                <a:latin typeface="Comic Sans MS"/>
                <a:cs typeface="Comic Sans MS"/>
              </a:rPr>
              <a:t>signal</a:t>
            </a:r>
            <a:r>
              <a:rPr lang="tr-TR" sz="2000" dirty="0">
                <a:latin typeface="Comic Sans MS"/>
                <a:cs typeface="Comic Sans MS"/>
              </a:rPr>
              <a:t> </a:t>
            </a:r>
            <a:r>
              <a:rPr lang="tr-TR" sz="2000" dirty="0" err="1">
                <a:latin typeface="Comic Sans MS"/>
                <a:cs typeface="Comic Sans MS"/>
              </a:rPr>
              <a:t>sources</a:t>
            </a:r>
            <a:r>
              <a:rPr lang="tr-TR" sz="2000" dirty="0">
                <a:latin typeface="Comic Sans MS"/>
                <a:cs typeface="Comic Sans MS"/>
              </a:rPr>
              <a:t> </a:t>
            </a:r>
            <a:r>
              <a:rPr lang="tr-TR" sz="2000" dirty="0" err="1">
                <a:latin typeface="Comic Sans MS"/>
                <a:cs typeface="Comic Sans MS"/>
              </a:rPr>
              <a:t>are</a:t>
            </a:r>
            <a:r>
              <a:rPr lang="tr-TR" sz="2000" dirty="0">
                <a:latin typeface="Comic Sans MS"/>
                <a:cs typeface="Comic Sans MS"/>
              </a:rPr>
              <a:t> </a:t>
            </a:r>
            <a:r>
              <a:rPr lang="tr-TR" sz="2000" dirty="0" err="1">
                <a:latin typeface="Comic Sans MS"/>
                <a:cs typeface="Comic Sans MS"/>
              </a:rPr>
              <a:t>removed</a:t>
            </a:r>
            <a:r>
              <a:rPr lang="tr-TR" sz="2000" dirty="0">
                <a:latin typeface="Comic Sans MS"/>
                <a:cs typeface="Comic Sans MS"/>
              </a:rPr>
              <a:t>.</a:t>
            </a:r>
            <a:endParaRPr lang="en-GB" sz="2000" dirty="0">
              <a:latin typeface="Comic Sans MS"/>
              <a:cs typeface="Comic Sans MS"/>
            </a:endParaRPr>
          </a:p>
        </p:txBody>
      </p:sp>
      <p:sp>
        <p:nvSpPr>
          <p:cNvPr id="19" name="object 41"/>
          <p:cNvSpPr/>
          <p:nvPr/>
        </p:nvSpPr>
        <p:spPr>
          <a:xfrm>
            <a:off x="316229" y="6854190"/>
            <a:ext cx="7132320" cy="0"/>
          </a:xfrm>
          <a:custGeom>
            <a:avLst/>
            <a:gdLst/>
            <a:ahLst/>
            <a:cxnLst/>
            <a:rect l="l" t="t" r="r" b="b"/>
            <a:pathLst>
              <a:path w="7132320">
                <a:moveTo>
                  <a:pt x="0" y="0"/>
                </a:moveTo>
                <a:lnTo>
                  <a:pt x="7132320" y="0"/>
                </a:lnTo>
              </a:path>
            </a:pathLst>
          </a:custGeom>
          <a:ln w="19050">
            <a:solidFill>
              <a:srgbClr val="CCECFF"/>
            </a:solidFill>
          </a:ln>
        </p:spPr>
        <p:txBody>
          <a:bodyPr wrap="square" lIns="0" tIns="0" rIns="0" bIns="0" rtlCol="0"/>
          <a:lstStyle/>
          <a:p>
            <a:endParaRPr/>
          </a:p>
        </p:txBody>
      </p:sp>
      <p:sp>
        <p:nvSpPr>
          <p:cNvPr id="20" name="object 42"/>
          <p:cNvSpPr/>
          <p:nvPr/>
        </p:nvSpPr>
        <p:spPr>
          <a:xfrm>
            <a:off x="316229" y="7036307"/>
            <a:ext cx="7132320" cy="0"/>
          </a:xfrm>
          <a:custGeom>
            <a:avLst/>
            <a:gdLst/>
            <a:ahLst/>
            <a:cxnLst/>
            <a:rect l="l" t="t" r="r" b="b"/>
            <a:pathLst>
              <a:path w="7132320">
                <a:moveTo>
                  <a:pt x="0" y="0"/>
                </a:moveTo>
                <a:lnTo>
                  <a:pt x="7132320" y="0"/>
                </a:lnTo>
              </a:path>
            </a:pathLst>
          </a:custGeom>
          <a:ln w="6096">
            <a:solidFill>
              <a:srgbClr val="CCECFF"/>
            </a:solidFill>
          </a:ln>
        </p:spPr>
        <p:txBody>
          <a:bodyPr wrap="square" lIns="0" tIns="0" rIns="0" bIns="0" rtlCol="0"/>
          <a:lstStyle/>
          <a:p>
            <a:endParaRPr/>
          </a:p>
        </p:txBody>
      </p:sp>
      <p:sp>
        <p:nvSpPr>
          <p:cNvPr id="37" name="object 106"/>
          <p:cNvSpPr txBox="1"/>
          <p:nvPr/>
        </p:nvSpPr>
        <p:spPr>
          <a:xfrm>
            <a:off x="4654462" y="2501599"/>
            <a:ext cx="941069" cy="276999"/>
          </a:xfrm>
          <a:prstGeom prst="rect">
            <a:avLst/>
          </a:prstGeom>
        </p:spPr>
        <p:txBody>
          <a:bodyPr vert="horz" wrap="square" lIns="0" tIns="0" rIns="0" bIns="0" rtlCol="0">
            <a:spAutoFit/>
          </a:bodyPr>
          <a:lstStyle/>
          <a:p>
            <a:pPr marL="12700">
              <a:lnSpc>
                <a:spcPct val="100000"/>
              </a:lnSpc>
            </a:pPr>
            <a:r>
              <a:rPr dirty="0">
                <a:latin typeface="Comic Sans MS"/>
                <a:cs typeface="Comic Sans MS"/>
              </a:rPr>
              <a:t>KVL</a:t>
            </a:r>
            <a:r>
              <a:rPr lang="tr-TR" dirty="0">
                <a:latin typeface="Comic Sans MS"/>
                <a:cs typeface="Comic Sans MS"/>
              </a:rPr>
              <a:t> :</a:t>
            </a:r>
            <a:endParaRPr dirty="0">
              <a:latin typeface="Comic Sans MS"/>
              <a:cs typeface="Comic Sans MS"/>
            </a:endParaRPr>
          </a:p>
        </p:txBody>
      </p:sp>
      <p:sp>
        <p:nvSpPr>
          <p:cNvPr id="38" name="object 107"/>
          <p:cNvSpPr txBox="1"/>
          <p:nvPr/>
        </p:nvSpPr>
        <p:spPr>
          <a:xfrm>
            <a:off x="5457774" y="2511106"/>
            <a:ext cx="3035939" cy="276999"/>
          </a:xfrm>
          <a:prstGeom prst="rect">
            <a:avLst/>
          </a:prstGeom>
        </p:spPr>
        <p:txBody>
          <a:bodyPr vert="horz" wrap="square" lIns="0" tIns="0" rIns="0" bIns="0" rtlCol="0">
            <a:spAutoFit/>
          </a:bodyPr>
          <a:lstStyle/>
          <a:p>
            <a:pPr marL="12700">
              <a:lnSpc>
                <a:spcPct val="100000"/>
              </a:lnSpc>
            </a:pPr>
            <a:r>
              <a:rPr i="1" spc="-100" dirty="0">
                <a:latin typeface="Comic Sans MS"/>
                <a:cs typeface="Comic Sans MS"/>
              </a:rPr>
              <a:t>V</a:t>
            </a:r>
            <a:r>
              <a:rPr i="1" spc="-150" baseline="-23391" dirty="0">
                <a:latin typeface="Comic Sans MS"/>
                <a:cs typeface="Comic Sans MS"/>
              </a:rPr>
              <a:t>R </a:t>
            </a:r>
            <a:r>
              <a:rPr spc="22" baseline="-24691" dirty="0">
                <a:latin typeface="Comic Sans MS"/>
                <a:cs typeface="Comic Sans MS"/>
              </a:rPr>
              <a:t>2 </a:t>
            </a:r>
            <a:r>
              <a:rPr spc="-5" dirty="0">
                <a:latin typeface="Symbol"/>
                <a:cs typeface="Symbol"/>
              </a:rPr>
              <a:t></a:t>
            </a:r>
            <a:r>
              <a:rPr spc="-5" dirty="0">
                <a:latin typeface="Times New Roman"/>
                <a:cs typeface="Times New Roman"/>
              </a:rPr>
              <a:t> </a:t>
            </a:r>
            <a:r>
              <a:rPr spc="-15" dirty="0">
                <a:latin typeface="Comic Sans MS"/>
                <a:cs typeface="Comic Sans MS"/>
              </a:rPr>
              <a:t>0</a:t>
            </a:r>
            <a:r>
              <a:rPr i="1" spc="-15" dirty="0">
                <a:latin typeface="Comic Sans MS"/>
                <a:cs typeface="Comic Sans MS"/>
              </a:rPr>
              <a:t>.</a:t>
            </a:r>
            <a:r>
              <a:rPr spc="-15" dirty="0">
                <a:latin typeface="Comic Sans MS"/>
                <a:cs typeface="Comic Sans MS"/>
              </a:rPr>
              <a:t>7 </a:t>
            </a:r>
            <a:r>
              <a:rPr spc="-5" dirty="0">
                <a:latin typeface="Symbol"/>
                <a:cs typeface="Symbol"/>
              </a:rPr>
              <a:t></a:t>
            </a:r>
            <a:r>
              <a:rPr spc="-5" dirty="0">
                <a:latin typeface="Times New Roman"/>
                <a:cs typeface="Times New Roman"/>
              </a:rPr>
              <a:t> </a:t>
            </a:r>
            <a:r>
              <a:rPr spc="-15" dirty="0">
                <a:latin typeface="Comic Sans MS"/>
                <a:cs typeface="Comic Sans MS"/>
              </a:rPr>
              <a:t>0</a:t>
            </a:r>
            <a:r>
              <a:rPr i="1" spc="-15" dirty="0">
                <a:latin typeface="Comic Sans MS"/>
                <a:cs typeface="Comic Sans MS"/>
              </a:rPr>
              <a:t>.</a:t>
            </a:r>
            <a:r>
              <a:rPr spc="-15" dirty="0">
                <a:latin typeface="Comic Sans MS"/>
                <a:cs typeface="Comic Sans MS"/>
              </a:rPr>
              <a:t>7 </a:t>
            </a:r>
            <a:r>
              <a:rPr spc="-5" dirty="0">
                <a:latin typeface="Symbol"/>
                <a:cs typeface="Symbol"/>
              </a:rPr>
              <a:t></a:t>
            </a:r>
            <a:r>
              <a:rPr spc="-5" dirty="0">
                <a:latin typeface="Times New Roman"/>
                <a:cs typeface="Times New Roman"/>
              </a:rPr>
              <a:t> </a:t>
            </a:r>
            <a:r>
              <a:rPr spc="-10" dirty="0">
                <a:latin typeface="Comic Sans MS"/>
                <a:cs typeface="Comic Sans MS"/>
              </a:rPr>
              <a:t>1</a:t>
            </a:r>
            <a:r>
              <a:rPr i="1" spc="-10" dirty="0">
                <a:latin typeface="Comic Sans MS"/>
                <a:cs typeface="Comic Sans MS"/>
              </a:rPr>
              <a:t>.</a:t>
            </a:r>
            <a:r>
              <a:rPr spc="-10" dirty="0">
                <a:latin typeface="Comic Sans MS"/>
                <a:cs typeface="Comic Sans MS"/>
              </a:rPr>
              <a:t>4</a:t>
            </a:r>
            <a:r>
              <a:rPr spc="-235" dirty="0">
                <a:latin typeface="Comic Sans MS"/>
                <a:cs typeface="Comic Sans MS"/>
              </a:rPr>
              <a:t> </a:t>
            </a:r>
            <a:r>
              <a:rPr dirty="0">
                <a:latin typeface="Comic Sans MS"/>
                <a:cs typeface="Comic Sans MS"/>
              </a:rPr>
              <a:t>V</a:t>
            </a:r>
          </a:p>
        </p:txBody>
      </p:sp>
      <p:sp>
        <p:nvSpPr>
          <p:cNvPr id="45" name="object 114"/>
          <p:cNvSpPr txBox="1"/>
          <p:nvPr/>
        </p:nvSpPr>
        <p:spPr>
          <a:xfrm>
            <a:off x="5449130" y="3626991"/>
            <a:ext cx="4026408" cy="276999"/>
          </a:xfrm>
          <a:prstGeom prst="rect">
            <a:avLst/>
          </a:prstGeom>
        </p:spPr>
        <p:txBody>
          <a:bodyPr vert="horz" wrap="square" lIns="0" tIns="0" rIns="0" bIns="0" rtlCol="0">
            <a:spAutoFit/>
          </a:bodyPr>
          <a:lstStyle/>
          <a:p>
            <a:pPr marL="12700">
              <a:lnSpc>
                <a:spcPct val="100000"/>
              </a:lnSpc>
            </a:pPr>
            <a:r>
              <a:rPr i="1" spc="-100" dirty="0">
                <a:latin typeface="Comic Sans MS"/>
                <a:cs typeface="Comic Sans MS"/>
              </a:rPr>
              <a:t>V</a:t>
            </a:r>
            <a:r>
              <a:rPr i="1" spc="-150" baseline="-23391" dirty="0">
                <a:latin typeface="Comic Sans MS"/>
                <a:cs typeface="Comic Sans MS"/>
              </a:rPr>
              <a:t>R</a:t>
            </a:r>
            <a:r>
              <a:rPr i="1" spc="-202" baseline="-23391" dirty="0">
                <a:latin typeface="Comic Sans MS"/>
                <a:cs typeface="Comic Sans MS"/>
              </a:rPr>
              <a:t> </a:t>
            </a:r>
            <a:r>
              <a:rPr spc="15" baseline="-24691" dirty="0">
                <a:latin typeface="Comic Sans MS"/>
                <a:cs typeface="Comic Sans MS"/>
              </a:rPr>
              <a:t>1</a:t>
            </a:r>
            <a:r>
              <a:rPr spc="89" baseline="-24691" dirty="0">
                <a:latin typeface="Comic Sans MS"/>
                <a:cs typeface="Comic Sans MS"/>
              </a:rPr>
              <a:t> </a:t>
            </a:r>
            <a:r>
              <a:rPr spc="-5" dirty="0">
                <a:latin typeface="Symbol"/>
                <a:cs typeface="Symbol"/>
              </a:rPr>
              <a:t></a:t>
            </a:r>
            <a:r>
              <a:rPr spc="-40" dirty="0">
                <a:latin typeface="Times New Roman"/>
                <a:cs typeface="Times New Roman"/>
              </a:rPr>
              <a:t> </a:t>
            </a:r>
            <a:r>
              <a:rPr spc="-10" dirty="0">
                <a:latin typeface="Comic Sans MS"/>
                <a:cs typeface="Comic Sans MS"/>
              </a:rPr>
              <a:t>5</a:t>
            </a:r>
            <a:r>
              <a:rPr i="1" spc="-10" dirty="0">
                <a:latin typeface="Comic Sans MS"/>
                <a:cs typeface="Comic Sans MS"/>
              </a:rPr>
              <a:t>.</a:t>
            </a:r>
            <a:r>
              <a:rPr spc="-10" dirty="0">
                <a:latin typeface="Comic Sans MS"/>
                <a:cs typeface="Comic Sans MS"/>
              </a:rPr>
              <a:t>0</a:t>
            </a:r>
            <a:r>
              <a:rPr spc="-120" dirty="0">
                <a:latin typeface="Comic Sans MS"/>
                <a:cs typeface="Comic Sans MS"/>
              </a:rPr>
              <a:t> </a:t>
            </a:r>
            <a:r>
              <a:rPr spc="-75" dirty="0">
                <a:latin typeface="Symbol"/>
                <a:cs typeface="Symbol"/>
              </a:rPr>
              <a:t></a:t>
            </a:r>
            <a:r>
              <a:rPr i="1" spc="-75" dirty="0">
                <a:latin typeface="Comic Sans MS"/>
                <a:cs typeface="Comic Sans MS"/>
              </a:rPr>
              <a:t>V</a:t>
            </a:r>
            <a:r>
              <a:rPr i="1" spc="-112" baseline="-23391" dirty="0">
                <a:latin typeface="Comic Sans MS"/>
                <a:cs typeface="Comic Sans MS"/>
              </a:rPr>
              <a:t>R</a:t>
            </a:r>
            <a:r>
              <a:rPr i="1" spc="-195" baseline="-23391" dirty="0">
                <a:latin typeface="Comic Sans MS"/>
                <a:cs typeface="Comic Sans MS"/>
              </a:rPr>
              <a:t> </a:t>
            </a:r>
            <a:r>
              <a:rPr spc="22" baseline="-24691" dirty="0">
                <a:latin typeface="Comic Sans MS"/>
                <a:cs typeface="Comic Sans MS"/>
              </a:rPr>
              <a:t>2</a:t>
            </a:r>
            <a:r>
              <a:rPr spc="89" baseline="-24691" dirty="0">
                <a:latin typeface="Comic Sans MS"/>
                <a:cs typeface="Comic Sans MS"/>
              </a:rPr>
              <a:t> </a:t>
            </a:r>
            <a:r>
              <a:rPr spc="-5" dirty="0">
                <a:latin typeface="Symbol"/>
                <a:cs typeface="Symbol"/>
              </a:rPr>
              <a:t></a:t>
            </a:r>
            <a:r>
              <a:rPr spc="-40" dirty="0">
                <a:latin typeface="Times New Roman"/>
                <a:cs typeface="Times New Roman"/>
              </a:rPr>
              <a:t> </a:t>
            </a:r>
            <a:r>
              <a:rPr spc="-10" dirty="0">
                <a:latin typeface="Comic Sans MS"/>
                <a:cs typeface="Comic Sans MS"/>
              </a:rPr>
              <a:t>5</a:t>
            </a:r>
            <a:r>
              <a:rPr i="1" spc="-10" dirty="0">
                <a:latin typeface="Comic Sans MS"/>
                <a:cs typeface="Comic Sans MS"/>
              </a:rPr>
              <a:t>.</a:t>
            </a:r>
            <a:r>
              <a:rPr spc="-10" dirty="0">
                <a:latin typeface="Comic Sans MS"/>
                <a:cs typeface="Comic Sans MS"/>
              </a:rPr>
              <a:t>0</a:t>
            </a:r>
            <a:r>
              <a:rPr spc="-120" dirty="0">
                <a:latin typeface="Comic Sans MS"/>
                <a:cs typeface="Comic Sans MS"/>
              </a:rPr>
              <a:t> </a:t>
            </a:r>
            <a:r>
              <a:rPr spc="-5" dirty="0">
                <a:latin typeface="Symbol"/>
                <a:cs typeface="Symbol"/>
              </a:rPr>
              <a:t></a:t>
            </a:r>
            <a:r>
              <a:rPr spc="-155" dirty="0">
                <a:latin typeface="Times New Roman"/>
                <a:cs typeface="Times New Roman"/>
              </a:rPr>
              <a:t> </a:t>
            </a:r>
            <a:r>
              <a:rPr spc="-15" dirty="0">
                <a:latin typeface="Comic Sans MS"/>
                <a:cs typeface="Comic Sans MS"/>
              </a:rPr>
              <a:t>1</a:t>
            </a:r>
            <a:r>
              <a:rPr i="1" spc="-15" dirty="0">
                <a:latin typeface="Comic Sans MS"/>
                <a:cs typeface="Comic Sans MS"/>
              </a:rPr>
              <a:t>.</a:t>
            </a:r>
            <a:r>
              <a:rPr spc="-15" dirty="0">
                <a:latin typeface="Comic Sans MS"/>
                <a:cs typeface="Comic Sans MS"/>
              </a:rPr>
              <a:t>4</a:t>
            </a:r>
            <a:r>
              <a:rPr spc="-40" dirty="0">
                <a:latin typeface="Comic Sans MS"/>
                <a:cs typeface="Comic Sans MS"/>
              </a:rPr>
              <a:t> </a:t>
            </a:r>
            <a:r>
              <a:rPr spc="-5" dirty="0">
                <a:latin typeface="Symbol"/>
                <a:cs typeface="Symbol"/>
              </a:rPr>
              <a:t></a:t>
            </a:r>
            <a:r>
              <a:rPr spc="-65" dirty="0">
                <a:latin typeface="Times New Roman"/>
                <a:cs typeface="Times New Roman"/>
              </a:rPr>
              <a:t> </a:t>
            </a:r>
            <a:r>
              <a:rPr spc="-15" dirty="0">
                <a:latin typeface="Comic Sans MS"/>
                <a:cs typeface="Comic Sans MS"/>
              </a:rPr>
              <a:t>3</a:t>
            </a:r>
            <a:r>
              <a:rPr i="1" spc="-15" dirty="0">
                <a:latin typeface="Comic Sans MS"/>
                <a:cs typeface="Comic Sans MS"/>
              </a:rPr>
              <a:t>.</a:t>
            </a:r>
            <a:r>
              <a:rPr spc="-15" dirty="0">
                <a:latin typeface="Comic Sans MS"/>
                <a:cs typeface="Comic Sans MS"/>
              </a:rPr>
              <a:t>6</a:t>
            </a:r>
            <a:r>
              <a:rPr spc="-185" dirty="0">
                <a:latin typeface="Comic Sans MS"/>
                <a:cs typeface="Comic Sans MS"/>
              </a:rPr>
              <a:t> </a:t>
            </a:r>
            <a:r>
              <a:rPr dirty="0">
                <a:latin typeface="Comic Sans MS"/>
                <a:cs typeface="Comic Sans MS"/>
              </a:rPr>
              <a:t>V</a:t>
            </a:r>
          </a:p>
        </p:txBody>
      </p:sp>
      <p:pic>
        <p:nvPicPr>
          <p:cNvPr id="51" name="Picture 50"/>
          <p:cNvPicPr>
            <a:picLocks noChangeAspect="1"/>
          </p:cNvPicPr>
          <p:nvPr/>
        </p:nvPicPr>
        <p:blipFill>
          <a:blip r:embed="rId3"/>
          <a:stretch>
            <a:fillRect/>
          </a:stretch>
        </p:blipFill>
        <p:spPr>
          <a:xfrm>
            <a:off x="634018" y="3518485"/>
            <a:ext cx="2861145" cy="1607100"/>
          </a:xfrm>
          <a:prstGeom prst="rect">
            <a:avLst/>
          </a:prstGeom>
        </p:spPr>
      </p:pic>
      <p:grpSp>
        <p:nvGrpSpPr>
          <p:cNvPr id="67" name="Group 66"/>
          <p:cNvGrpSpPr/>
          <p:nvPr/>
        </p:nvGrpSpPr>
        <p:grpSpPr>
          <a:xfrm>
            <a:off x="5457774" y="4095486"/>
            <a:ext cx="1557855" cy="508901"/>
            <a:chOff x="4670329" y="5152347"/>
            <a:chExt cx="1557855" cy="508901"/>
          </a:xfrm>
        </p:grpSpPr>
        <p:sp>
          <p:nvSpPr>
            <p:cNvPr id="62" name="object 106"/>
            <p:cNvSpPr/>
            <p:nvPr/>
          </p:nvSpPr>
          <p:spPr>
            <a:xfrm>
              <a:off x="5095259" y="5395678"/>
              <a:ext cx="254000" cy="0"/>
            </a:xfrm>
            <a:custGeom>
              <a:avLst/>
              <a:gdLst/>
              <a:ahLst/>
              <a:cxnLst/>
              <a:rect l="l" t="t" r="r" b="b"/>
              <a:pathLst>
                <a:path w="254000">
                  <a:moveTo>
                    <a:pt x="0" y="0"/>
                  </a:moveTo>
                  <a:lnTo>
                    <a:pt x="253745" y="0"/>
                  </a:lnTo>
                </a:path>
              </a:pathLst>
            </a:custGeom>
            <a:ln w="9906">
              <a:solidFill>
                <a:srgbClr val="000000"/>
              </a:solidFill>
            </a:ln>
          </p:spPr>
          <p:txBody>
            <a:bodyPr wrap="square" lIns="0" tIns="0" rIns="0" bIns="0" rtlCol="0"/>
            <a:lstStyle/>
            <a:p>
              <a:endParaRPr/>
            </a:p>
          </p:txBody>
        </p:sp>
        <p:sp>
          <p:nvSpPr>
            <p:cNvPr id="63" name="object 108"/>
            <p:cNvSpPr txBox="1"/>
            <p:nvPr/>
          </p:nvSpPr>
          <p:spPr>
            <a:xfrm>
              <a:off x="5160283" y="5402803"/>
              <a:ext cx="117475" cy="258445"/>
            </a:xfrm>
            <a:prstGeom prst="rect">
              <a:avLst/>
            </a:prstGeom>
          </p:spPr>
          <p:txBody>
            <a:bodyPr vert="horz" wrap="square" lIns="0" tIns="0" rIns="0" bIns="0" rtlCol="0">
              <a:spAutoFit/>
            </a:bodyPr>
            <a:lstStyle/>
            <a:p>
              <a:pPr marL="12700">
                <a:lnSpc>
                  <a:spcPct val="100000"/>
                </a:lnSpc>
              </a:pPr>
              <a:r>
                <a:rPr sz="1600" dirty="0">
                  <a:latin typeface="Comic Sans MS"/>
                  <a:cs typeface="Comic Sans MS"/>
                </a:rPr>
                <a:t>1</a:t>
              </a:r>
              <a:endParaRPr sz="1600">
                <a:latin typeface="Comic Sans MS"/>
                <a:cs typeface="Comic Sans MS"/>
              </a:endParaRPr>
            </a:p>
          </p:txBody>
        </p:sp>
        <p:sp>
          <p:nvSpPr>
            <p:cNvPr id="64" name="object 109"/>
            <p:cNvSpPr txBox="1"/>
            <p:nvPr/>
          </p:nvSpPr>
          <p:spPr>
            <a:xfrm>
              <a:off x="4670329" y="5230832"/>
              <a:ext cx="226175" cy="253916"/>
            </a:xfrm>
            <a:prstGeom prst="rect">
              <a:avLst/>
            </a:prstGeom>
          </p:spPr>
          <p:txBody>
            <a:bodyPr vert="horz" wrap="square" lIns="0" tIns="0" rIns="0" bIns="0" rtlCol="0">
              <a:spAutoFit/>
            </a:bodyPr>
            <a:lstStyle/>
            <a:p>
              <a:pPr marL="12700">
                <a:lnSpc>
                  <a:spcPct val="100000"/>
                </a:lnSpc>
              </a:pPr>
              <a:r>
                <a:rPr sz="1650" i="1" spc="-55" dirty="0">
                  <a:latin typeface="Comic Sans MS"/>
                  <a:cs typeface="Comic Sans MS"/>
                </a:rPr>
                <a:t>I</a:t>
              </a:r>
              <a:r>
                <a:rPr lang="tr-TR" sz="1650" i="1" spc="-55" baseline="-25000" dirty="0">
                  <a:latin typeface="Comic Sans MS"/>
                  <a:cs typeface="Comic Sans MS"/>
                </a:rPr>
                <a:t>1</a:t>
              </a:r>
              <a:endParaRPr sz="1650" baseline="-25000" dirty="0">
                <a:latin typeface="Comic Sans MS"/>
                <a:cs typeface="Comic Sans MS"/>
              </a:endParaRPr>
            </a:p>
          </p:txBody>
        </p:sp>
        <p:sp>
          <p:nvSpPr>
            <p:cNvPr id="65" name="object 110"/>
            <p:cNvSpPr txBox="1"/>
            <p:nvPr/>
          </p:nvSpPr>
          <p:spPr>
            <a:xfrm>
              <a:off x="4911109" y="5152347"/>
              <a:ext cx="423545" cy="344170"/>
            </a:xfrm>
            <a:prstGeom prst="rect">
              <a:avLst/>
            </a:prstGeom>
          </p:spPr>
          <p:txBody>
            <a:bodyPr vert="horz" wrap="square" lIns="0" tIns="0" rIns="0" bIns="0" rtlCol="0">
              <a:spAutoFit/>
            </a:bodyPr>
            <a:lstStyle/>
            <a:p>
              <a:pPr marL="12700">
                <a:lnSpc>
                  <a:spcPct val="100000"/>
                </a:lnSpc>
              </a:pPr>
              <a:r>
                <a:rPr sz="2400" spc="-7" baseline="-20833" dirty="0">
                  <a:latin typeface="Symbol"/>
                  <a:cs typeface="Symbol"/>
                </a:rPr>
                <a:t></a:t>
              </a:r>
              <a:r>
                <a:rPr sz="2400" spc="-540" baseline="-20833" dirty="0">
                  <a:latin typeface="Times New Roman"/>
                  <a:cs typeface="Times New Roman"/>
                </a:rPr>
                <a:t> </a:t>
              </a:r>
              <a:r>
                <a:rPr sz="2475" i="1" spc="-142" baseline="13468" dirty="0">
                  <a:latin typeface="Comic Sans MS"/>
                  <a:cs typeface="Comic Sans MS"/>
                </a:rPr>
                <a:t>V</a:t>
              </a:r>
              <a:r>
                <a:rPr sz="950" i="1" spc="-95" dirty="0">
                  <a:latin typeface="Comic Sans MS"/>
                  <a:cs typeface="Comic Sans MS"/>
                </a:rPr>
                <a:t>R </a:t>
              </a:r>
              <a:r>
                <a:rPr sz="900" spc="10" dirty="0">
                  <a:latin typeface="Comic Sans MS"/>
                  <a:cs typeface="Comic Sans MS"/>
                </a:rPr>
                <a:t>1</a:t>
              </a:r>
              <a:endParaRPr sz="900">
                <a:latin typeface="Comic Sans MS"/>
                <a:cs typeface="Comic Sans MS"/>
              </a:endParaRPr>
            </a:p>
          </p:txBody>
        </p:sp>
        <p:sp>
          <p:nvSpPr>
            <p:cNvPr id="66" name="object 111"/>
            <p:cNvSpPr txBox="1"/>
            <p:nvPr/>
          </p:nvSpPr>
          <p:spPr>
            <a:xfrm>
              <a:off x="5400144" y="5230832"/>
              <a:ext cx="828040" cy="273685"/>
            </a:xfrm>
            <a:prstGeom prst="rect">
              <a:avLst/>
            </a:prstGeom>
          </p:spPr>
          <p:txBody>
            <a:bodyPr vert="horz" wrap="square" lIns="0" tIns="0" rIns="0" bIns="0" rtlCol="0">
              <a:spAutoFit/>
            </a:bodyPr>
            <a:lstStyle/>
            <a:p>
              <a:pPr marL="12700">
                <a:lnSpc>
                  <a:spcPct val="100000"/>
                </a:lnSpc>
              </a:pPr>
              <a:r>
                <a:rPr sz="1600" spc="-5" dirty="0">
                  <a:latin typeface="Symbol"/>
                  <a:cs typeface="Symbol"/>
                </a:rPr>
                <a:t></a:t>
              </a:r>
              <a:r>
                <a:rPr sz="1600" spc="-5" dirty="0">
                  <a:latin typeface="Times New Roman"/>
                  <a:cs typeface="Times New Roman"/>
                </a:rPr>
                <a:t> </a:t>
              </a:r>
              <a:r>
                <a:rPr sz="1600" spc="-15" dirty="0">
                  <a:latin typeface="Comic Sans MS"/>
                  <a:cs typeface="Comic Sans MS"/>
                </a:rPr>
                <a:t>3</a:t>
              </a:r>
              <a:r>
                <a:rPr sz="1650" i="1" spc="-15" dirty="0">
                  <a:latin typeface="Comic Sans MS"/>
                  <a:cs typeface="Comic Sans MS"/>
                </a:rPr>
                <a:t>.</a:t>
              </a:r>
              <a:r>
                <a:rPr sz="1600" spc="-15" dirty="0">
                  <a:latin typeface="Comic Sans MS"/>
                  <a:cs typeface="Comic Sans MS"/>
                </a:rPr>
                <a:t>6</a:t>
              </a:r>
              <a:r>
                <a:rPr sz="1600" spc="-285" dirty="0">
                  <a:latin typeface="Comic Sans MS"/>
                  <a:cs typeface="Comic Sans MS"/>
                </a:rPr>
                <a:t> </a:t>
              </a:r>
              <a:r>
                <a:rPr sz="1650" i="1" spc="-75" dirty="0">
                  <a:latin typeface="Comic Sans MS"/>
                  <a:cs typeface="Comic Sans MS"/>
                </a:rPr>
                <a:t>mA</a:t>
              </a:r>
              <a:endParaRPr sz="1650" dirty="0">
                <a:latin typeface="Comic Sans MS"/>
                <a:cs typeface="Comic Sans MS"/>
              </a:endParaRPr>
            </a:p>
          </p:txBody>
        </p:sp>
      </p:grpSp>
      <p:grpSp>
        <p:nvGrpSpPr>
          <p:cNvPr id="77" name="Group 76"/>
          <p:cNvGrpSpPr/>
          <p:nvPr/>
        </p:nvGrpSpPr>
        <p:grpSpPr>
          <a:xfrm>
            <a:off x="5064955" y="3015328"/>
            <a:ext cx="1938487" cy="561201"/>
            <a:chOff x="5020749" y="5510629"/>
            <a:chExt cx="1938487" cy="561201"/>
          </a:xfrm>
        </p:grpSpPr>
        <p:sp>
          <p:nvSpPr>
            <p:cNvPr id="72" name="object 108"/>
            <p:cNvSpPr/>
            <p:nvPr/>
          </p:nvSpPr>
          <p:spPr>
            <a:xfrm>
              <a:off x="5835835" y="5787537"/>
              <a:ext cx="273050" cy="0"/>
            </a:xfrm>
            <a:custGeom>
              <a:avLst/>
              <a:gdLst/>
              <a:ahLst/>
              <a:cxnLst/>
              <a:rect l="l" t="t" r="r" b="b"/>
              <a:pathLst>
                <a:path w="273050">
                  <a:moveTo>
                    <a:pt x="0" y="0"/>
                  </a:moveTo>
                  <a:lnTo>
                    <a:pt x="272796" y="0"/>
                  </a:lnTo>
                </a:path>
              </a:pathLst>
            </a:custGeom>
            <a:ln w="9906">
              <a:solidFill>
                <a:srgbClr val="000000"/>
              </a:solidFill>
            </a:ln>
          </p:spPr>
          <p:txBody>
            <a:bodyPr wrap="square" lIns="0" tIns="0" rIns="0" bIns="0" rtlCol="0"/>
            <a:lstStyle/>
            <a:p>
              <a:endParaRPr/>
            </a:p>
          </p:txBody>
        </p:sp>
        <p:sp>
          <p:nvSpPr>
            <p:cNvPr id="73" name="object 109"/>
            <p:cNvSpPr txBox="1"/>
            <p:nvPr/>
          </p:nvSpPr>
          <p:spPr>
            <a:xfrm>
              <a:off x="5892479" y="5813385"/>
              <a:ext cx="149860" cy="258445"/>
            </a:xfrm>
            <a:prstGeom prst="rect">
              <a:avLst/>
            </a:prstGeom>
          </p:spPr>
          <p:txBody>
            <a:bodyPr vert="horz" wrap="square" lIns="0" tIns="0" rIns="0" bIns="0" rtlCol="0">
              <a:spAutoFit/>
            </a:bodyPr>
            <a:lstStyle/>
            <a:p>
              <a:pPr marL="12700">
                <a:lnSpc>
                  <a:spcPct val="100000"/>
                </a:lnSpc>
              </a:pPr>
              <a:r>
                <a:rPr sz="1600" dirty="0">
                  <a:latin typeface="Comic Sans MS"/>
                  <a:cs typeface="Comic Sans MS"/>
                </a:rPr>
                <a:t>2</a:t>
              </a:r>
            </a:p>
          </p:txBody>
        </p:sp>
        <p:sp>
          <p:nvSpPr>
            <p:cNvPr id="74" name="object 110"/>
            <p:cNvSpPr txBox="1"/>
            <p:nvPr/>
          </p:nvSpPr>
          <p:spPr>
            <a:xfrm>
              <a:off x="5806626" y="5510629"/>
              <a:ext cx="309880" cy="254635"/>
            </a:xfrm>
            <a:prstGeom prst="rect">
              <a:avLst/>
            </a:prstGeom>
          </p:spPr>
          <p:txBody>
            <a:bodyPr vert="horz" wrap="square" lIns="0" tIns="0" rIns="0" bIns="0" rtlCol="0">
              <a:spAutoFit/>
            </a:bodyPr>
            <a:lstStyle/>
            <a:p>
              <a:pPr marL="12700">
                <a:lnSpc>
                  <a:spcPts val="2005"/>
                </a:lnSpc>
              </a:pPr>
              <a:r>
                <a:rPr sz="2550" i="1" spc="-150" baseline="13071" dirty="0">
                  <a:latin typeface="Comic Sans MS"/>
                  <a:cs typeface="Comic Sans MS"/>
                </a:rPr>
                <a:t>V</a:t>
              </a:r>
              <a:r>
                <a:rPr sz="950" i="1" spc="-100" dirty="0">
                  <a:latin typeface="Comic Sans MS"/>
                  <a:cs typeface="Comic Sans MS"/>
                </a:rPr>
                <a:t>R</a:t>
              </a:r>
              <a:r>
                <a:rPr sz="950" i="1" spc="-220" dirty="0">
                  <a:latin typeface="Comic Sans MS"/>
                  <a:cs typeface="Comic Sans MS"/>
                </a:rPr>
                <a:t> </a:t>
              </a:r>
              <a:r>
                <a:rPr sz="900" spc="15" dirty="0">
                  <a:latin typeface="Comic Sans MS"/>
                  <a:cs typeface="Comic Sans MS"/>
                </a:rPr>
                <a:t>2</a:t>
              </a:r>
              <a:endParaRPr sz="900" dirty="0">
                <a:latin typeface="Comic Sans MS"/>
                <a:cs typeface="Comic Sans MS"/>
              </a:endParaRPr>
            </a:p>
          </p:txBody>
        </p:sp>
        <p:sp>
          <p:nvSpPr>
            <p:cNvPr id="75" name="object 111"/>
            <p:cNvSpPr txBox="1"/>
            <p:nvPr/>
          </p:nvSpPr>
          <p:spPr>
            <a:xfrm>
              <a:off x="5020749" y="5622690"/>
              <a:ext cx="768350" cy="261610"/>
            </a:xfrm>
            <a:prstGeom prst="rect">
              <a:avLst/>
            </a:prstGeom>
          </p:spPr>
          <p:txBody>
            <a:bodyPr vert="horz" wrap="square" lIns="0" tIns="0" rIns="0" bIns="0" rtlCol="0">
              <a:spAutoFit/>
            </a:bodyPr>
            <a:lstStyle/>
            <a:p>
              <a:pPr marL="12700" algn="r">
                <a:lnSpc>
                  <a:spcPct val="100000"/>
                </a:lnSpc>
                <a:tabLst>
                  <a:tab pos="381635" algn="l"/>
                </a:tabLst>
              </a:pPr>
              <a:r>
                <a:rPr sz="1700" i="1" spc="-10" dirty="0">
                  <a:latin typeface="Comic Sans MS"/>
                  <a:cs typeface="Comic Sans MS"/>
                </a:rPr>
                <a:t>I</a:t>
              </a:r>
              <a:r>
                <a:rPr sz="1350" spc="-15" baseline="-24691" dirty="0">
                  <a:latin typeface="Comic Sans MS"/>
                  <a:cs typeface="Comic Sans MS"/>
                </a:rPr>
                <a:t>2</a:t>
              </a:r>
              <a:r>
                <a:rPr sz="1350" spc="-30" baseline="-24691" dirty="0">
                  <a:latin typeface="Comic Sans MS"/>
                  <a:cs typeface="Comic Sans MS"/>
                </a:rPr>
                <a:t> </a:t>
              </a:r>
              <a:r>
                <a:rPr sz="1600" spc="-5" dirty="0">
                  <a:latin typeface="Symbol"/>
                  <a:cs typeface="Symbol"/>
                </a:rPr>
                <a:t></a:t>
              </a:r>
              <a:endParaRPr sz="1600" dirty="0">
                <a:latin typeface="Symbol"/>
                <a:cs typeface="Symbol"/>
              </a:endParaRPr>
            </a:p>
          </p:txBody>
        </p:sp>
        <p:sp>
          <p:nvSpPr>
            <p:cNvPr id="76" name="object 112"/>
            <p:cNvSpPr txBox="1"/>
            <p:nvPr/>
          </p:nvSpPr>
          <p:spPr>
            <a:xfrm>
              <a:off x="6159771" y="5622690"/>
              <a:ext cx="799465" cy="273685"/>
            </a:xfrm>
            <a:prstGeom prst="rect">
              <a:avLst/>
            </a:prstGeom>
          </p:spPr>
          <p:txBody>
            <a:bodyPr vert="horz" wrap="square" lIns="0" tIns="0" rIns="0" bIns="0" rtlCol="0">
              <a:spAutoFit/>
            </a:bodyPr>
            <a:lstStyle/>
            <a:p>
              <a:pPr marL="12700">
                <a:lnSpc>
                  <a:spcPct val="100000"/>
                </a:lnSpc>
              </a:pPr>
              <a:r>
                <a:rPr sz="1600" spc="-5" dirty="0">
                  <a:latin typeface="Symbol"/>
                  <a:cs typeface="Symbol"/>
                </a:rPr>
                <a:t></a:t>
              </a:r>
              <a:r>
                <a:rPr sz="1600" spc="-80" dirty="0">
                  <a:latin typeface="Times New Roman"/>
                  <a:cs typeface="Times New Roman"/>
                </a:rPr>
                <a:t> </a:t>
              </a:r>
              <a:r>
                <a:rPr sz="1600" spc="-30" dirty="0">
                  <a:latin typeface="Comic Sans MS"/>
                  <a:cs typeface="Comic Sans MS"/>
                </a:rPr>
                <a:t>0</a:t>
              </a:r>
              <a:r>
                <a:rPr sz="1700" i="1" spc="-30" dirty="0">
                  <a:latin typeface="Comic Sans MS"/>
                  <a:cs typeface="Comic Sans MS"/>
                </a:rPr>
                <a:t>.</a:t>
              </a:r>
              <a:r>
                <a:rPr sz="1600" spc="-30" dirty="0">
                  <a:latin typeface="Comic Sans MS"/>
                  <a:cs typeface="Comic Sans MS"/>
                </a:rPr>
                <a:t>7</a:t>
              </a:r>
              <a:r>
                <a:rPr sz="1700" i="1" spc="-30" dirty="0">
                  <a:latin typeface="Comic Sans MS"/>
                  <a:cs typeface="Comic Sans MS"/>
                </a:rPr>
                <a:t>mA</a:t>
              </a:r>
              <a:endParaRPr sz="1700" dirty="0">
                <a:latin typeface="Comic Sans MS"/>
                <a:cs typeface="Comic Sans MS"/>
              </a:endParaRPr>
            </a:p>
          </p:txBody>
        </p:sp>
      </p:grpSp>
      <p:grpSp>
        <p:nvGrpSpPr>
          <p:cNvPr id="81" name="Group 80"/>
          <p:cNvGrpSpPr/>
          <p:nvPr/>
        </p:nvGrpSpPr>
        <p:grpSpPr>
          <a:xfrm>
            <a:off x="5496246" y="4678591"/>
            <a:ext cx="1952303" cy="490426"/>
            <a:chOff x="4761596" y="427959"/>
            <a:chExt cx="1952303" cy="246221"/>
          </a:xfrm>
        </p:grpSpPr>
        <p:sp>
          <p:nvSpPr>
            <p:cNvPr id="78" name="object 113"/>
            <p:cNvSpPr txBox="1"/>
            <p:nvPr/>
          </p:nvSpPr>
          <p:spPr>
            <a:xfrm>
              <a:off x="4917045" y="431769"/>
              <a:ext cx="58419" cy="123617"/>
            </a:xfrm>
            <a:prstGeom prst="rect">
              <a:avLst/>
            </a:prstGeom>
          </p:spPr>
          <p:txBody>
            <a:bodyPr vert="horz" wrap="square" lIns="0" tIns="0" rIns="0" bIns="0" rtlCol="0">
              <a:spAutoFit/>
            </a:bodyPr>
            <a:lstStyle/>
            <a:p>
              <a:pPr marL="12700">
                <a:lnSpc>
                  <a:spcPct val="100000"/>
                </a:lnSpc>
              </a:pPr>
              <a:endParaRPr sz="1600" dirty="0">
                <a:latin typeface="Comic Sans MS"/>
                <a:cs typeface="Comic Sans MS"/>
              </a:endParaRPr>
            </a:p>
          </p:txBody>
        </p:sp>
        <p:sp>
          <p:nvSpPr>
            <p:cNvPr id="79" name="object 115"/>
            <p:cNvSpPr txBox="1"/>
            <p:nvPr/>
          </p:nvSpPr>
          <p:spPr>
            <a:xfrm>
              <a:off x="4761596" y="427959"/>
              <a:ext cx="337059" cy="123617"/>
            </a:xfrm>
            <a:prstGeom prst="rect">
              <a:avLst/>
            </a:prstGeom>
          </p:spPr>
          <p:txBody>
            <a:bodyPr vert="horz" wrap="square" lIns="0" tIns="0" rIns="0" bIns="0" rtlCol="0">
              <a:spAutoFit/>
            </a:bodyPr>
            <a:lstStyle/>
            <a:p>
              <a:pPr marL="12700">
                <a:lnSpc>
                  <a:spcPct val="100000"/>
                </a:lnSpc>
              </a:pPr>
              <a:r>
                <a:rPr sz="1600" i="1" spc="-55" dirty="0">
                  <a:latin typeface="Comic Sans MS"/>
                  <a:cs typeface="Comic Sans MS"/>
                </a:rPr>
                <a:t>I</a:t>
              </a:r>
              <a:r>
                <a:rPr lang="tr-TR" sz="1600" i="1" spc="-55" baseline="-25000" dirty="0" err="1">
                  <a:latin typeface="Comic Sans MS"/>
                  <a:cs typeface="Comic Sans MS"/>
                </a:rPr>
                <a:t>D</a:t>
              </a:r>
              <a:r>
                <a:rPr lang="tr-TR" sz="1600" i="1" spc="-55" baseline="30000" dirty="0" err="1">
                  <a:latin typeface="Comic Sans MS"/>
                  <a:cs typeface="Comic Sans MS"/>
                </a:rPr>
                <a:t>i</a:t>
              </a:r>
              <a:endParaRPr sz="1600" baseline="30000" dirty="0">
                <a:latin typeface="Comic Sans MS"/>
                <a:cs typeface="Comic Sans MS"/>
              </a:endParaRPr>
            </a:p>
          </p:txBody>
        </p:sp>
        <p:sp>
          <p:nvSpPr>
            <p:cNvPr id="80" name="object 116"/>
            <p:cNvSpPr txBox="1"/>
            <p:nvPr/>
          </p:nvSpPr>
          <p:spPr>
            <a:xfrm>
              <a:off x="5050394" y="427959"/>
              <a:ext cx="1663505" cy="246221"/>
            </a:xfrm>
            <a:prstGeom prst="rect">
              <a:avLst/>
            </a:prstGeom>
          </p:spPr>
          <p:txBody>
            <a:bodyPr vert="horz" wrap="square" lIns="0" tIns="0" rIns="0" bIns="0" rtlCol="0">
              <a:spAutoFit/>
            </a:bodyPr>
            <a:lstStyle/>
            <a:p>
              <a:pPr marL="12700">
                <a:lnSpc>
                  <a:spcPct val="100000"/>
                </a:lnSpc>
              </a:pPr>
              <a:r>
                <a:rPr sz="1600" spc="-5" dirty="0">
                  <a:latin typeface="Symbol"/>
                  <a:cs typeface="Symbol"/>
                </a:rPr>
                <a:t></a:t>
              </a:r>
              <a:r>
                <a:rPr sz="1600" spc="-5" dirty="0">
                  <a:latin typeface="Times New Roman"/>
                  <a:cs typeface="Times New Roman"/>
                </a:rPr>
                <a:t> </a:t>
              </a:r>
              <a:r>
                <a:rPr sz="1600" i="1" spc="-20" dirty="0">
                  <a:latin typeface="Comic Sans MS"/>
                  <a:cs typeface="Comic Sans MS"/>
                </a:rPr>
                <a:t>I</a:t>
              </a:r>
              <a:r>
                <a:rPr sz="1600" spc="-30" baseline="-24691" dirty="0">
                  <a:latin typeface="Comic Sans MS"/>
                  <a:cs typeface="Comic Sans MS"/>
                </a:rPr>
                <a:t>1 </a:t>
              </a:r>
              <a:r>
                <a:rPr sz="1600" spc="-5" dirty="0">
                  <a:latin typeface="Symbol"/>
                  <a:cs typeface="Symbol"/>
                </a:rPr>
                <a:t></a:t>
              </a:r>
              <a:r>
                <a:rPr sz="1600" spc="-155" dirty="0">
                  <a:latin typeface="Times New Roman"/>
                  <a:cs typeface="Times New Roman"/>
                </a:rPr>
                <a:t> </a:t>
              </a:r>
              <a:r>
                <a:rPr sz="1600" i="1" spc="-10" dirty="0">
                  <a:latin typeface="Comic Sans MS"/>
                  <a:cs typeface="Comic Sans MS"/>
                </a:rPr>
                <a:t>I</a:t>
              </a:r>
              <a:r>
                <a:rPr sz="1600" spc="-15" baseline="-24691" dirty="0">
                  <a:latin typeface="Comic Sans MS"/>
                  <a:cs typeface="Comic Sans MS"/>
                </a:rPr>
                <a:t>2</a:t>
              </a:r>
              <a:r>
                <a:rPr lang="tr-TR" sz="1600" spc="-15" dirty="0">
                  <a:latin typeface="Comic Sans MS"/>
                  <a:cs typeface="Comic Sans MS"/>
                </a:rPr>
                <a:t>=2.9mA</a:t>
              </a:r>
              <a:endParaRPr sz="1600" dirty="0">
                <a:latin typeface="Comic Sans MS"/>
                <a:cs typeface="Comic Sans MS"/>
              </a:endParaRPr>
            </a:p>
          </p:txBody>
        </p:sp>
      </p:grpSp>
    </p:spTree>
    <p:extLst>
      <p:ext uri="{BB962C8B-B14F-4D97-AF65-F5344CB8AC3E}">
        <p14:creationId xmlns:p14="http://schemas.microsoft.com/office/powerpoint/2010/main" val="554676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5144" y="1628800"/>
            <a:ext cx="3494026" cy="1554300"/>
          </a:xfrm>
          <a:prstGeom prst="rect">
            <a:avLst/>
          </a:prstGeom>
        </p:spPr>
      </p:pic>
      <p:sp>
        <p:nvSpPr>
          <p:cNvPr id="19" name="object 41"/>
          <p:cNvSpPr/>
          <p:nvPr/>
        </p:nvSpPr>
        <p:spPr>
          <a:xfrm>
            <a:off x="316229" y="6854190"/>
            <a:ext cx="7132320" cy="0"/>
          </a:xfrm>
          <a:custGeom>
            <a:avLst/>
            <a:gdLst/>
            <a:ahLst/>
            <a:cxnLst/>
            <a:rect l="l" t="t" r="r" b="b"/>
            <a:pathLst>
              <a:path w="7132320">
                <a:moveTo>
                  <a:pt x="0" y="0"/>
                </a:moveTo>
                <a:lnTo>
                  <a:pt x="7132320" y="0"/>
                </a:lnTo>
              </a:path>
            </a:pathLst>
          </a:custGeom>
          <a:ln w="19050">
            <a:solidFill>
              <a:srgbClr val="CCECFF"/>
            </a:solidFill>
          </a:ln>
        </p:spPr>
        <p:txBody>
          <a:bodyPr wrap="square" lIns="0" tIns="0" rIns="0" bIns="0" rtlCol="0"/>
          <a:lstStyle/>
          <a:p>
            <a:endParaRPr/>
          </a:p>
        </p:txBody>
      </p:sp>
      <p:sp>
        <p:nvSpPr>
          <p:cNvPr id="20" name="object 42"/>
          <p:cNvSpPr/>
          <p:nvPr/>
        </p:nvSpPr>
        <p:spPr>
          <a:xfrm>
            <a:off x="316229" y="7036307"/>
            <a:ext cx="7132320" cy="0"/>
          </a:xfrm>
          <a:custGeom>
            <a:avLst/>
            <a:gdLst/>
            <a:ahLst/>
            <a:cxnLst/>
            <a:rect l="l" t="t" r="r" b="b"/>
            <a:pathLst>
              <a:path w="7132320">
                <a:moveTo>
                  <a:pt x="0" y="0"/>
                </a:moveTo>
                <a:lnTo>
                  <a:pt x="7132320" y="0"/>
                </a:lnTo>
              </a:path>
            </a:pathLst>
          </a:custGeom>
          <a:ln w="6096">
            <a:solidFill>
              <a:srgbClr val="CCECFF"/>
            </a:solidFill>
          </a:ln>
        </p:spPr>
        <p:txBody>
          <a:bodyPr wrap="square" lIns="0" tIns="0" rIns="0" bIns="0" rtlCol="0"/>
          <a:lstStyle/>
          <a:p>
            <a:endParaRPr/>
          </a:p>
        </p:txBody>
      </p:sp>
      <p:pic>
        <p:nvPicPr>
          <p:cNvPr id="2" name="Picture 1"/>
          <p:cNvPicPr>
            <a:picLocks noChangeAspect="1"/>
          </p:cNvPicPr>
          <p:nvPr/>
        </p:nvPicPr>
        <p:blipFill>
          <a:blip r:embed="rId3"/>
          <a:stretch>
            <a:fillRect/>
          </a:stretch>
        </p:blipFill>
        <p:spPr>
          <a:xfrm>
            <a:off x="755576" y="3397871"/>
            <a:ext cx="2126780" cy="645995"/>
          </a:xfrm>
          <a:prstGeom prst="rect">
            <a:avLst/>
          </a:prstGeom>
        </p:spPr>
      </p:pic>
      <p:pic>
        <p:nvPicPr>
          <p:cNvPr id="10" name="Picture 9"/>
          <p:cNvPicPr>
            <a:picLocks noChangeAspect="1"/>
          </p:cNvPicPr>
          <p:nvPr/>
        </p:nvPicPr>
        <p:blipFill>
          <a:blip r:embed="rId4"/>
          <a:stretch>
            <a:fillRect/>
          </a:stretch>
        </p:blipFill>
        <p:spPr>
          <a:xfrm>
            <a:off x="611560" y="4214700"/>
            <a:ext cx="2557890" cy="1735800"/>
          </a:xfrm>
          <a:prstGeom prst="rect">
            <a:avLst/>
          </a:prstGeom>
        </p:spPr>
      </p:pic>
      <p:pic>
        <p:nvPicPr>
          <p:cNvPr id="18" name="Picture 17"/>
          <p:cNvPicPr>
            <a:picLocks noChangeAspect="1"/>
          </p:cNvPicPr>
          <p:nvPr/>
        </p:nvPicPr>
        <p:blipFill>
          <a:blip r:embed="rId5"/>
          <a:stretch>
            <a:fillRect/>
          </a:stretch>
        </p:blipFill>
        <p:spPr>
          <a:xfrm>
            <a:off x="4860032" y="2777827"/>
            <a:ext cx="3322621" cy="1758900"/>
          </a:xfrm>
          <a:prstGeom prst="rect">
            <a:avLst/>
          </a:prstGeom>
        </p:spPr>
      </p:pic>
      <p:sp>
        <p:nvSpPr>
          <p:cNvPr id="12" name="Title 5"/>
          <p:cNvSpPr txBox="1">
            <a:spLocks/>
          </p:cNvSpPr>
          <p:nvPr/>
        </p:nvSpPr>
        <p:spPr>
          <a:xfrm>
            <a:off x="288000" y="288000"/>
            <a:ext cx="8229600" cy="1006511"/>
          </a:xfrm>
          <a:prstGeom prst="rect">
            <a:avLst/>
          </a:prstGeom>
        </p:spPr>
        <p:txBody>
          <a:bodyPr/>
          <a:lst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a:lstStyle>
          <a:p>
            <a:pPr fontAlgn="auto">
              <a:spcAft>
                <a:spcPts val="0"/>
              </a:spcAft>
            </a:pPr>
            <a:r>
              <a:rPr lang="tr-TR" dirty="0" err="1">
                <a:effectLst>
                  <a:outerShdw blurRad="38100" dist="38100" dir="2700000" algn="tl">
                    <a:srgbClr val="000000">
                      <a:alpha val="43137"/>
                    </a:srgbClr>
                  </a:outerShdw>
                </a:effectLst>
              </a:rPr>
              <a:t>Question</a:t>
            </a:r>
            <a:r>
              <a:rPr lang="tr-TR" dirty="0">
                <a:effectLst>
                  <a:outerShdw blurRad="38100" dist="38100" dir="2700000" algn="tl">
                    <a:srgbClr val="000000">
                      <a:alpha val="43137"/>
                    </a:srgbClr>
                  </a:outerShdw>
                </a:effectLst>
              </a:rPr>
              <a:t>: </a:t>
            </a:r>
            <a:r>
              <a:rPr lang="tr-TR" sz="2000" i="1" spc="-45" dirty="0" err="1">
                <a:latin typeface="Comic Sans MS"/>
                <a:cs typeface="Comic Sans MS"/>
              </a:rPr>
              <a:t>If</a:t>
            </a:r>
            <a:r>
              <a:rPr lang="tr-TR" sz="2000" i="1" spc="-45" dirty="0">
                <a:latin typeface="Comic Sans MS"/>
                <a:cs typeface="Comic Sans MS"/>
              </a:rPr>
              <a:t> </a:t>
            </a:r>
            <a:r>
              <a:rPr lang="en-GB" sz="2000" i="1" spc="-45" dirty="0">
                <a:latin typeface="Comic Sans MS"/>
                <a:cs typeface="Comic Sans MS"/>
              </a:rPr>
              <a:t>v</a:t>
            </a:r>
            <a:r>
              <a:rPr lang="en-GB" sz="2000" i="1" spc="-67" baseline="-12626" dirty="0">
                <a:latin typeface="Comic Sans MS"/>
                <a:cs typeface="Comic Sans MS"/>
              </a:rPr>
              <a:t>s </a:t>
            </a:r>
            <a:r>
              <a:rPr lang="en-GB" sz="2000" i="1" spc="-50" dirty="0">
                <a:latin typeface="Comic Sans MS"/>
                <a:cs typeface="Comic Sans MS"/>
              </a:rPr>
              <a:t>(t)= </a:t>
            </a:r>
            <a:r>
              <a:rPr lang="en-GB" sz="2000" i="1" spc="-55" dirty="0">
                <a:latin typeface="Comic Sans MS"/>
                <a:cs typeface="Comic Sans MS"/>
              </a:rPr>
              <a:t>0.01 </a:t>
            </a:r>
            <a:r>
              <a:rPr lang="en-GB" sz="2000" i="1" spc="-50" dirty="0" err="1">
                <a:latin typeface="Comic Sans MS"/>
                <a:cs typeface="Comic Sans MS"/>
              </a:rPr>
              <a:t>sin</a:t>
            </a:r>
            <a:r>
              <a:rPr lang="en-GB" sz="2000" i="1" spc="-50" dirty="0" err="1">
                <a:latin typeface="Symbol"/>
                <a:cs typeface="Symbol"/>
              </a:rPr>
              <a:t></a:t>
            </a:r>
            <a:r>
              <a:rPr lang="en-GB" sz="2000" i="1" spc="-50" dirty="0" err="1">
                <a:latin typeface="Comic Sans MS"/>
                <a:cs typeface="Comic Sans MS"/>
              </a:rPr>
              <a:t>t</a:t>
            </a:r>
            <a:r>
              <a:rPr lang="tr-TR" sz="2000" i="1" spc="-50" dirty="0">
                <a:latin typeface="Comic Sans MS"/>
                <a:cs typeface="Comic Sans MS"/>
              </a:rPr>
              <a:t>,  </a:t>
            </a:r>
            <a:r>
              <a:rPr lang="tr-TR" sz="2000" i="1" spc="-50" dirty="0" err="1">
                <a:latin typeface="Comic Sans MS"/>
                <a:cs typeface="Comic Sans MS"/>
              </a:rPr>
              <a:t>calculate</a:t>
            </a:r>
            <a:r>
              <a:rPr lang="tr-TR" sz="2000" i="1" spc="-50" dirty="0">
                <a:latin typeface="Comic Sans MS"/>
                <a:cs typeface="Comic Sans MS"/>
              </a:rPr>
              <a:t> </a:t>
            </a:r>
            <a:r>
              <a:rPr lang="en-GB" sz="2000" i="1" spc="-35" dirty="0">
                <a:latin typeface="Comic Sans MS"/>
                <a:cs typeface="Comic Sans MS"/>
              </a:rPr>
              <a:t>i</a:t>
            </a:r>
            <a:r>
              <a:rPr lang="en-GB" sz="2000" i="1" spc="-52" baseline="-12626" dirty="0">
                <a:latin typeface="Comic Sans MS"/>
                <a:cs typeface="Comic Sans MS"/>
              </a:rPr>
              <a:t>d </a:t>
            </a:r>
            <a:r>
              <a:rPr lang="en-GB" sz="2000" i="1" spc="-45" dirty="0">
                <a:latin typeface="Comic Sans MS"/>
                <a:cs typeface="Comic Sans MS"/>
              </a:rPr>
              <a:t>(t)</a:t>
            </a:r>
            <a:r>
              <a:rPr lang="en-GB" sz="2000" i="1" spc="-80" dirty="0">
                <a:latin typeface="Comic Sans MS"/>
                <a:cs typeface="Comic Sans MS"/>
              </a:rPr>
              <a:t>  </a:t>
            </a:r>
            <a:r>
              <a:rPr lang="tr-TR" sz="2000" spc="-80" dirty="0" err="1">
                <a:latin typeface="Comic Sans MS"/>
                <a:cs typeface="Comic Sans MS"/>
              </a:rPr>
              <a:t>by</a:t>
            </a:r>
            <a:r>
              <a:rPr lang="tr-TR" sz="2000" spc="-80" dirty="0">
                <a:latin typeface="Comic Sans MS"/>
                <a:cs typeface="Comic Sans MS"/>
              </a:rPr>
              <a:t> </a:t>
            </a:r>
            <a:r>
              <a:rPr lang="tr-TR" sz="2000" spc="-80" dirty="0" err="1">
                <a:latin typeface="Comic Sans MS"/>
                <a:cs typeface="Comic Sans MS"/>
              </a:rPr>
              <a:t>using</a:t>
            </a:r>
            <a:r>
              <a:rPr lang="tr-TR" sz="2000" spc="-80" dirty="0">
                <a:latin typeface="Comic Sans MS"/>
                <a:cs typeface="Comic Sans MS"/>
              </a:rPr>
              <a:t> </a:t>
            </a:r>
            <a:r>
              <a:rPr lang="tr-TR" sz="2000" u="sng" spc="-80" dirty="0" err="1">
                <a:latin typeface="Comic Sans MS"/>
                <a:cs typeface="Comic Sans MS"/>
              </a:rPr>
              <a:t>Modified</a:t>
            </a:r>
            <a:r>
              <a:rPr lang="tr-TR" sz="2000" u="sng" spc="-80" dirty="0">
                <a:latin typeface="Comic Sans MS"/>
                <a:cs typeface="Comic Sans MS"/>
              </a:rPr>
              <a:t> </a:t>
            </a:r>
            <a:r>
              <a:rPr lang="tr-TR" sz="2000" u="sng" spc="-80" dirty="0" err="1">
                <a:latin typeface="Comic Sans MS"/>
                <a:cs typeface="Comic Sans MS"/>
              </a:rPr>
              <a:t>Ideal</a:t>
            </a:r>
            <a:r>
              <a:rPr lang="tr-TR" sz="2000" u="sng" spc="-80" dirty="0">
                <a:latin typeface="Comic Sans MS"/>
                <a:cs typeface="Comic Sans MS"/>
              </a:rPr>
              <a:t> </a:t>
            </a:r>
            <a:r>
              <a:rPr lang="tr-TR" sz="2000" u="sng" spc="-80" dirty="0" err="1">
                <a:latin typeface="Comic Sans MS"/>
                <a:cs typeface="Comic Sans MS"/>
              </a:rPr>
              <a:t>Diode</a:t>
            </a:r>
            <a:r>
              <a:rPr lang="tr-TR" sz="2000" u="sng" spc="-80" dirty="0">
                <a:latin typeface="Comic Sans MS"/>
                <a:cs typeface="Comic Sans MS"/>
              </a:rPr>
              <a:t> Model </a:t>
            </a:r>
            <a:r>
              <a:rPr lang="tr-TR" sz="2000" spc="-80" dirty="0">
                <a:latin typeface="Comic Sans MS"/>
                <a:cs typeface="Comic Sans MS"/>
              </a:rPr>
              <a:t>(</a:t>
            </a:r>
            <a:r>
              <a:rPr lang="tr-TR" sz="2000" spc="-80" dirty="0" err="1">
                <a:latin typeface="Comic Sans MS"/>
                <a:cs typeface="Comic Sans MS"/>
              </a:rPr>
              <a:t>V</a:t>
            </a:r>
            <a:r>
              <a:rPr lang="tr-TR" sz="2000" spc="-80" baseline="-25000" dirty="0" err="1">
                <a:latin typeface="Comic Sans MS"/>
                <a:cs typeface="Comic Sans MS"/>
              </a:rPr>
              <a:t>d</a:t>
            </a:r>
            <a:r>
              <a:rPr lang="tr-TR" sz="2000" spc="-80" dirty="0">
                <a:latin typeface="Comic Sans MS"/>
                <a:cs typeface="Comic Sans MS"/>
              </a:rPr>
              <a:t>=0.</a:t>
            </a:r>
            <a:r>
              <a:rPr lang="tr-TR" altLang="zh-TW" sz="2000" dirty="0"/>
              <a:t>7V)</a:t>
            </a:r>
            <a:endParaRPr lang="en-GB" dirty="0">
              <a:effectLst>
                <a:outerShdw blurRad="38100" dist="38100" dir="2700000" algn="tl">
                  <a:srgbClr val="000000">
                    <a:alpha val="43137"/>
                  </a:srgbClr>
                </a:outerShdw>
              </a:effectLst>
            </a:endParaRPr>
          </a:p>
        </p:txBody>
      </p:sp>
      <p:sp>
        <p:nvSpPr>
          <p:cNvPr id="13" name="Rectangle 12"/>
          <p:cNvSpPr/>
          <p:nvPr/>
        </p:nvSpPr>
        <p:spPr>
          <a:xfrm>
            <a:off x="4465868" y="1370448"/>
            <a:ext cx="4345455" cy="1114151"/>
          </a:xfrm>
          <a:prstGeom prst="rect">
            <a:avLst/>
          </a:prstGeom>
        </p:spPr>
        <p:txBody>
          <a:bodyPr wrap="square">
            <a:spAutoFit/>
          </a:bodyPr>
          <a:lstStyle/>
          <a:p>
            <a:pPr marL="12700">
              <a:lnSpc>
                <a:spcPct val="100000"/>
              </a:lnSpc>
              <a:spcBef>
                <a:spcPts val="990"/>
              </a:spcBef>
              <a:tabLst>
                <a:tab pos="920750" algn="l"/>
              </a:tabLst>
            </a:pPr>
            <a:r>
              <a:rPr lang="tr-TR" sz="2000" b="1" i="1" spc="-60" dirty="0">
                <a:solidFill>
                  <a:srgbClr val="0000FF"/>
                </a:solidFill>
                <a:latin typeface="Comic Sans MS"/>
                <a:cs typeface="Comic Sans MS"/>
              </a:rPr>
              <a:t>Step 2</a:t>
            </a:r>
            <a:r>
              <a:rPr lang="en-GB" sz="2000" b="1" i="1" spc="-55" dirty="0">
                <a:solidFill>
                  <a:srgbClr val="0000FF"/>
                </a:solidFill>
                <a:latin typeface="Comic Sans MS"/>
                <a:cs typeface="Comic Sans MS"/>
              </a:rPr>
              <a:t>:	</a:t>
            </a:r>
            <a:r>
              <a:rPr lang="tr-TR" sz="2000" b="1" i="1" spc="-55" dirty="0">
                <a:solidFill>
                  <a:srgbClr val="0000FF"/>
                </a:solidFill>
                <a:latin typeface="Comic Sans MS"/>
                <a:cs typeface="Comic Sans MS"/>
              </a:rPr>
              <a:t> </a:t>
            </a:r>
            <a:r>
              <a:rPr lang="tr-TR" sz="2000" b="1" dirty="0">
                <a:latin typeface="Comic Sans MS"/>
                <a:cs typeface="Comic Sans MS"/>
              </a:rPr>
              <a:t>A</a:t>
            </a:r>
            <a:r>
              <a:rPr lang="en-GB" sz="2000" b="1" dirty="0">
                <a:latin typeface="Comic Sans MS"/>
                <a:cs typeface="Comic Sans MS"/>
              </a:rPr>
              <a:t>.C.</a:t>
            </a:r>
            <a:r>
              <a:rPr lang="en-GB" sz="2000" b="1" spc="-90" dirty="0">
                <a:latin typeface="Comic Sans MS"/>
                <a:cs typeface="Comic Sans MS"/>
              </a:rPr>
              <a:t> Analysis</a:t>
            </a:r>
            <a:endParaRPr lang="en-GB" sz="2000" dirty="0">
              <a:latin typeface="Times New Roman"/>
              <a:cs typeface="Times New Roman"/>
            </a:endParaRPr>
          </a:p>
          <a:p>
            <a:pPr marL="12700" marR="5080">
              <a:lnSpc>
                <a:spcPct val="116300"/>
              </a:lnSpc>
            </a:pPr>
            <a:r>
              <a:rPr lang="tr-TR" sz="2000" dirty="0">
                <a:latin typeface="Comic Sans MS"/>
                <a:cs typeface="Comic Sans MS"/>
              </a:rPr>
              <a:t>DC </a:t>
            </a:r>
            <a:r>
              <a:rPr lang="tr-TR" sz="2000" dirty="0" err="1">
                <a:latin typeface="Comic Sans MS"/>
                <a:cs typeface="Comic Sans MS"/>
              </a:rPr>
              <a:t>sources</a:t>
            </a:r>
            <a:r>
              <a:rPr lang="tr-TR" sz="2000" dirty="0">
                <a:latin typeface="Comic Sans MS"/>
                <a:cs typeface="Comic Sans MS"/>
              </a:rPr>
              <a:t> </a:t>
            </a:r>
            <a:r>
              <a:rPr lang="tr-TR" sz="2000" dirty="0" err="1">
                <a:latin typeface="Comic Sans MS"/>
                <a:cs typeface="Comic Sans MS"/>
              </a:rPr>
              <a:t>are</a:t>
            </a:r>
            <a:r>
              <a:rPr lang="tr-TR" sz="2000" dirty="0">
                <a:latin typeface="Comic Sans MS"/>
                <a:cs typeface="Comic Sans MS"/>
              </a:rPr>
              <a:t> </a:t>
            </a:r>
            <a:r>
              <a:rPr lang="tr-TR" sz="2000" dirty="0" err="1">
                <a:latin typeface="Comic Sans MS"/>
                <a:cs typeface="Comic Sans MS"/>
              </a:rPr>
              <a:t>removed</a:t>
            </a:r>
            <a:r>
              <a:rPr lang="tr-TR" sz="2000" dirty="0">
                <a:latin typeface="Comic Sans MS"/>
                <a:cs typeface="Comic Sans MS"/>
              </a:rPr>
              <a:t>. AC model of </a:t>
            </a:r>
            <a:r>
              <a:rPr lang="tr-TR" sz="2000" dirty="0" err="1">
                <a:latin typeface="Comic Sans MS"/>
                <a:cs typeface="Comic Sans MS"/>
              </a:rPr>
              <a:t>diode</a:t>
            </a:r>
            <a:r>
              <a:rPr lang="tr-TR" sz="2000" dirty="0">
                <a:latin typeface="Comic Sans MS"/>
                <a:cs typeface="Comic Sans MS"/>
              </a:rPr>
              <a:t> is </a:t>
            </a:r>
            <a:r>
              <a:rPr lang="tr-TR" sz="2000" dirty="0" err="1">
                <a:latin typeface="Comic Sans MS"/>
                <a:cs typeface="Comic Sans MS"/>
              </a:rPr>
              <a:t>placed</a:t>
            </a:r>
            <a:r>
              <a:rPr lang="tr-TR" sz="2000" dirty="0">
                <a:latin typeface="Comic Sans MS"/>
                <a:cs typeface="Comic Sans MS"/>
              </a:rPr>
              <a:t>.</a:t>
            </a:r>
            <a:endParaRPr lang="en-GB" sz="2000" dirty="0">
              <a:latin typeface="Comic Sans MS"/>
              <a:cs typeface="Comic Sans MS"/>
            </a:endParaRPr>
          </a:p>
        </p:txBody>
      </p:sp>
    </p:spTree>
    <p:extLst>
      <p:ext uri="{BB962C8B-B14F-4D97-AF65-F5344CB8AC3E}">
        <p14:creationId xmlns:p14="http://schemas.microsoft.com/office/powerpoint/2010/main" val="104342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a:extLst>
              <a:ext uri="{FF2B5EF4-FFF2-40B4-BE49-F238E27FC236}">
                <a16:creationId xmlns:a16="http://schemas.microsoft.com/office/drawing/2014/main" id="{6FBBE217-7035-4971-8E17-FE8C88E4F206}"/>
              </a:ext>
            </a:extLst>
          </p:cNvPr>
          <p:cNvSpPr>
            <a:spLocks noGrp="1"/>
          </p:cNvSpPr>
          <p:nvPr>
            <p:ph type="sldNum" sz="quarter" idx="11"/>
          </p:nvPr>
        </p:nvSpPr>
        <p:spPr/>
        <p:txBody>
          <a:bodyPr/>
          <a:lstStyle/>
          <a:p>
            <a:fld id="{A7C28804-DDDD-446B-909C-E7E0313F40FC}" type="slidenum">
              <a:rPr lang="en-US" altLang="en-US"/>
              <a:pPr/>
              <a:t>6</a:t>
            </a:fld>
            <a:endParaRPr lang="en-US" altLang="en-US"/>
          </a:p>
        </p:txBody>
      </p:sp>
      <p:sp>
        <p:nvSpPr>
          <p:cNvPr id="37890" name="Rectangle 2">
            <a:extLst>
              <a:ext uri="{FF2B5EF4-FFF2-40B4-BE49-F238E27FC236}">
                <a16:creationId xmlns:a16="http://schemas.microsoft.com/office/drawing/2014/main" id="{4F400142-568B-4249-B1B0-4CCBCE7C1FB8}"/>
              </a:ext>
            </a:extLst>
          </p:cNvPr>
          <p:cNvSpPr>
            <a:spLocks noGrp="1" noChangeArrowheads="1"/>
          </p:cNvSpPr>
          <p:nvPr>
            <p:ph type="title"/>
          </p:nvPr>
        </p:nvSpPr>
        <p:spPr>
          <a:xfrm>
            <a:off x="609600" y="152400"/>
            <a:ext cx="3026296" cy="762000"/>
          </a:xfrm>
        </p:spPr>
        <p:txBody>
          <a:bodyPr/>
          <a:lstStyle/>
          <a:p>
            <a:r>
              <a:rPr lang="en-US" altLang="en-US" dirty="0"/>
              <a:t>Built-in Potential</a:t>
            </a:r>
          </a:p>
        </p:txBody>
      </p:sp>
      <p:sp>
        <p:nvSpPr>
          <p:cNvPr id="37891" name="Rectangle 3">
            <a:extLst>
              <a:ext uri="{FF2B5EF4-FFF2-40B4-BE49-F238E27FC236}">
                <a16:creationId xmlns:a16="http://schemas.microsoft.com/office/drawing/2014/main" id="{69D5C8E8-5981-47EE-886C-55E0E2719999}"/>
              </a:ext>
            </a:extLst>
          </p:cNvPr>
          <p:cNvSpPr>
            <a:spLocks noGrp="1" noChangeArrowheads="1"/>
          </p:cNvSpPr>
          <p:nvPr>
            <p:ph type="body" sz="half" idx="1"/>
          </p:nvPr>
        </p:nvSpPr>
        <p:spPr>
          <a:xfrm>
            <a:off x="467544" y="5183088"/>
            <a:ext cx="7772400" cy="838200"/>
          </a:xfrm>
          <a:ln/>
        </p:spPr>
        <p:txBody>
          <a:bodyPr>
            <a:normAutofit/>
          </a:bodyPr>
          <a:lstStyle/>
          <a:p>
            <a:pPr>
              <a:buNone/>
            </a:pPr>
            <a:r>
              <a:rPr lang="en-US" altLang="en-US" sz="2000" dirty="0"/>
              <a:t>Because of the electric field across the junction, there exists a built-in potential.  Its derivation is shown above.</a:t>
            </a:r>
          </a:p>
        </p:txBody>
      </p:sp>
      <p:graphicFrame>
        <p:nvGraphicFramePr>
          <p:cNvPr id="37892" name="Object 4">
            <a:extLst>
              <a:ext uri="{FF2B5EF4-FFF2-40B4-BE49-F238E27FC236}">
                <a16:creationId xmlns:a16="http://schemas.microsoft.com/office/drawing/2014/main" id="{BB2EDB1A-84D9-4ABE-B551-7A29BD2EACB2}"/>
              </a:ext>
            </a:extLst>
          </p:cNvPr>
          <p:cNvGraphicFramePr>
            <a:graphicFrameLocks noChangeAspect="1"/>
          </p:cNvGraphicFramePr>
          <p:nvPr>
            <p:extLst/>
          </p:nvPr>
        </p:nvGraphicFramePr>
        <p:xfrm>
          <a:off x="774075" y="1749992"/>
          <a:ext cx="2273300" cy="1600200"/>
        </p:xfrm>
        <a:graphic>
          <a:graphicData uri="http://schemas.openxmlformats.org/presentationml/2006/ole">
            <mc:AlternateContent xmlns:mc="http://schemas.openxmlformats.org/markup-compatibility/2006">
              <mc:Choice xmlns:v="urn:schemas-microsoft-com:vml" Requires="v">
                <p:oleObj spid="_x0000_s31822" name="Equation" r:id="rId3" imgW="2273040" imgH="1600200" progId="Equation.3">
                  <p:embed/>
                </p:oleObj>
              </mc:Choice>
              <mc:Fallback>
                <p:oleObj name="Equation" r:id="rId3" imgW="2273040" imgH="1600200" progId="Equation.3">
                  <p:embed/>
                  <p:pic>
                    <p:nvPicPr>
                      <p:cNvPr id="37892" name="Object 4">
                        <a:extLst>
                          <a:ext uri="{FF2B5EF4-FFF2-40B4-BE49-F238E27FC236}">
                            <a16:creationId xmlns:a16="http://schemas.microsoft.com/office/drawing/2014/main" id="{BB2EDB1A-84D9-4ABE-B551-7A29BD2EA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75" y="1749992"/>
                        <a:ext cx="22733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5">
            <a:extLst>
              <a:ext uri="{FF2B5EF4-FFF2-40B4-BE49-F238E27FC236}">
                <a16:creationId xmlns:a16="http://schemas.microsoft.com/office/drawing/2014/main" id="{51A686CD-61D8-48AF-B6CA-AE40F3D09907}"/>
              </a:ext>
            </a:extLst>
          </p:cNvPr>
          <p:cNvGraphicFramePr>
            <a:graphicFrameLocks noChangeAspect="1"/>
          </p:cNvGraphicFramePr>
          <p:nvPr>
            <p:extLst/>
          </p:nvPr>
        </p:nvGraphicFramePr>
        <p:xfrm>
          <a:off x="3508034" y="1759265"/>
          <a:ext cx="3035300" cy="1676400"/>
        </p:xfrm>
        <a:graphic>
          <a:graphicData uri="http://schemas.openxmlformats.org/presentationml/2006/ole">
            <mc:AlternateContent xmlns:mc="http://schemas.openxmlformats.org/markup-compatibility/2006">
              <mc:Choice xmlns:v="urn:schemas-microsoft-com:vml" Requires="v">
                <p:oleObj spid="_x0000_s31823" name="Equation" r:id="rId5" imgW="3035160" imgH="1676160" progId="Equation.3">
                  <p:embed/>
                </p:oleObj>
              </mc:Choice>
              <mc:Fallback>
                <p:oleObj name="Equation" r:id="rId5" imgW="3035160" imgH="1676160" progId="Equation.3">
                  <p:embed/>
                  <p:pic>
                    <p:nvPicPr>
                      <p:cNvPr id="37893" name="Object 5">
                        <a:extLst>
                          <a:ext uri="{FF2B5EF4-FFF2-40B4-BE49-F238E27FC236}">
                            <a16:creationId xmlns:a16="http://schemas.microsoft.com/office/drawing/2014/main" id="{51A686CD-61D8-48AF-B6CA-AE40F3D099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8034" y="1759265"/>
                        <a:ext cx="30353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7894" name="Object 6">
                <a:extLst>
                  <a:ext uri="{FF2B5EF4-FFF2-40B4-BE49-F238E27FC236}">
                    <a16:creationId xmlns:a16="http://schemas.microsoft.com/office/drawing/2014/main" id="{7A03B6B4-CFA2-4C79-9654-5EDCDCC718D6}"/>
                  </a:ext>
                </a:extLst>
              </p:cNvPr>
              <p:cNvSpPr txBox="1"/>
              <p:nvPr/>
            </p:nvSpPr>
            <p:spPr bwMode="auto">
              <a:xfrm>
                <a:off x="395536" y="3637384"/>
                <a:ext cx="4496172" cy="8382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GB" sz="2000" i="1" smtClean="0">
                              <a:solidFill>
                                <a:srgbClr val="000000"/>
                              </a:solidFill>
                              <a:latin typeface="Cambria Math" panose="02040503050406030204" pitchFamily="18" charset="0"/>
                            </a:rPr>
                          </m:ctrlPr>
                        </m:sSubPr>
                        <m:e>
                          <m:r>
                            <a:rPr lang="en-GB" sz="2000" i="1">
                              <a:solidFill>
                                <a:srgbClr val="000000"/>
                              </a:solidFill>
                              <a:latin typeface="Cambria Math" panose="02040503050406030204" pitchFamily="18" charset="0"/>
                            </a:rPr>
                            <m:t>𝑉</m:t>
                          </m:r>
                        </m:e>
                        <m:sub>
                          <m:r>
                            <a:rPr lang="tr-TR" sz="2000" b="0" i="1" smtClean="0">
                              <a:solidFill>
                                <a:srgbClr val="000000"/>
                              </a:solidFill>
                              <a:latin typeface="Cambria Math" panose="02040503050406030204" pitchFamily="18" charset="0"/>
                            </a:rPr>
                            <m:t>𝐵</m:t>
                          </m:r>
                        </m:sub>
                      </m:sSub>
                      <m:r>
                        <a:rPr lang="en-GB" sz="2000" i="1">
                          <a:solidFill>
                            <a:srgbClr val="000000"/>
                          </a:solidFill>
                          <a:latin typeface="Cambria Math" panose="02040503050406030204" pitchFamily="18" charset="0"/>
                        </a:rPr>
                        <m:t>=</m:t>
                      </m:r>
                      <m:f>
                        <m:fPr>
                          <m:ctrlPr>
                            <a:rPr lang="en-GB" sz="2000" i="1">
                              <a:solidFill>
                                <a:srgbClr val="000000"/>
                              </a:solidFill>
                              <a:latin typeface="Cambria Math" panose="02040503050406030204" pitchFamily="18" charset="0"/>
                            </a:rPr>
                          </m:ctrlPr>
                        </m:fPr>
                        <m:num>
                          <m:r>
                            <a:rPr lang="en-GB" sz="2000" i="1">
                              <a:solidFill>
                                <a:srgbClr val="000000"/>
                              </a:solidFill>
                              <a:latin typeface="Cambria Math" panose="02040503050406030204" pitchFamily="18" charset="0"/>
                            </a:rPr>
                            <m:t>𝑘𝑇</m:t>
                          </m:r>
                        </m:num>
                        <m:den>
                          <m:r>
                            <a:rPr lang="en-GB" sz="2000" i="1">
                              <a:solidFill>
                                <a:srgbClr val="000000"/>
                              </a:solidFill>
                              <a:latin typeface="Cambria Math" panose="02040503050406030204" pitchFamily="18" charset="0"/>
                            </a:rPr>
                            <m:t>𝑞</m:t>
                          </m:r>
                        </m:den>
                      </m:f>
                      <m:func>
                        <m:funcPr>
                          <m:ctrlPr>
                            <a:rPr lang="en-GB" sz="2000" i="1">
                              <a:solidFill>
                                <a:srgbClr val="000000"/>
                              </a:solidFill>
                              <a:latin typeface="Cambria Math" panose="02040503050406030204" pitchFamily="18" charset="0"/>
                            </a:rPr>
                          </m:ctrlPr>
                        </m:funcPr>
                        <m:fName>
                          <m:r>
                            <m:rPr>
                              <m:sty m:val="p"/>
                            </m:rPr>
                            <a:rPr lang="en-GB" sz="2000" i="0">
                              <a:solidFill>
                                <a:srgbClr val="000000"/>
                              </a:solidFill>
                              <a:latin typeface="Cambria Math" panose="02040503050406030204" pitchFamily="18" charset="0"/>
                            </a:rPr>
                            <m:t>ln</m:t>
                          </m:r>
                        </m:fName>
                        <m:e>
                          <m:f>
                            <m:fPr>
                              <m:ctrlPr>
                                <a:rPr lang="en-GB" sz="2000" i="1">
                                  <a:solidFill>
                                    <a:srgbClr val="000000"/>
                                  </a:solidFill>
                                  <a:latin typeface="Cambria Math" panose="02040503050406030204" pitchFamily="18" charset="0"/>
                                </a:rPr>
                              </m:ctrlPr>
                            </m:fPr>
                            <m:num>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panose="02040503050406030204" pitchFamily="18" charset="0"/>
                                    </a:rPr>
                                    <m:t>𝑝</m:t>
                                  </m:r>
                                </m:e>
                                <m:sub>
                                  <m:r>
                                    <a:rPr lang="en-GB" sz="2000" i="1">
                                      <a:solidFill>
                                        <a:srgbClr val="000000"/>
                                      </a:solidFill>
                                      <a:latin typeface="Cambria Math" panose="02040503050406030204" pitchFamily="18" charset="0"/>
                                    </a:rPr>
                                    <m:t>𝑝</m:t>
                                  </m:r>
                                </m:sub>
                              </m:sSub>
                            </m:num>
                            <m:den>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panose="02040503050406030204" pitchFamily="18" charset="0"/>
                                    </a:rPr>
                                    <m:t>𝑝</m:t>
                                  </m:r>
                                </m:e>
                                <m:sub>
                                  <m:r>
                                    <a:rPr lang="en-GB" sz="2000" i="1">
                                      <a:solidFill>
                                        <a:srgbClr val="000000"/>
                                      </a:solidFill>
                                      <a:latin typeface="Cambria Math" panose="02040503050406030204" pitchFamily="18" charset="0"/>
                                    </a:rPr>
                                    <m:t>𝑛</m:t>
                                  </m:r>
                                </m:sub>
                              </m:sSub>
                            </m:den>
                          </m:f>
                        </m:e>
                      </m:func>
                      <m:r>
                        <a:rPr lang="en-GB" sz="2000" i="1">
                          <a:solidFill>
                            <a:srgbClr val="000000"/>
                          </a:solidFill>
                          <a:latin typeface="Cambria Math" panose="02040503050406030204" pitchFamily="18" charset="0"/>
                        </a:rPr>
                        <m:t>,</m:t>
                      </m:r>
                      <m:sSub>
                        <m:sSubPr>
                          <m:ctrlPr>
                            <a:rPr lang="en-GB" sz="2000" i="1">
                              <a:solidFill>
                                <a:srgbClr val="000000"/>
                              </a:solidFill>
                              <a:highlight>
                                <a:srgbClr val="FFFF00"/>
                              </a:highlight>
                              <a:latin typeface="Cambria Math" panose="02040503050406030204" pitchFamily="18" charset="0"/>
                            </a:rPr>
                          </m:ctrlPr>
                        </m:sSubPr>
                        <m:e>
                          <m:r>
                            <a:rPr lang="tr-TR" sz="2000" b="0" i="1" smtClean="0">
                              <a:solidFill>
                                <a:srgbClr val="000000"/>
                              </a:solidFill>
                              <a:highlight>
                                <a:srgbClr val="FFFF00"/>
                              </a:highlight>
                              <a:latin typeface="Cambria Math" panose="02040503050406030204" pitchFamily="18" charset="0"/>
                            </a:rPr>
                            <m:t>       </m:t>
                          </m:r>
                          <m:r>
                            <a:rPr lang="en-GB" sz="2000" i="1">
                              <a:solidFill>
                                <a:srgbClr val="000000"/>
                              </a:solidFill>
                              <a:highlight>
                                <a:srgbClr val="FFFF00"/>
                              </a:highlight>
                              <a:latin typeface="Cambria Math" panose="02040503050406030204" pitchFamily="18" charset="0"/>
                            </a:rPr>
                            <m:t>𝑉</m:t>
                          </m:r>
                        </m:e>
                        <m:sub>
                          <m:r>
                            <a:rPr lang="tr-TR" sz="2000" b="0" i="1" smtClean="0">
                              <a:solidFill>
                                <a:srgbClr val="000000"/>
                              </a:solidFill>
                              <a:highlight>
                                <a:srgbClr val="FFFF00"/>
                              </a:highlight>
                              <a:latin typeface="Cambria Math" panose="02040503050406030204" pitchFamily="18" charset="0"/>
                            </a:rPr>
                            <m:t>𝐵</m:t>
                          </m:r>
                        </m:sub>
                      </m:sSub>
                      <m:r>
                        <a:rPr lang="en-GB" sz="2000" i="1">
                          <a:solidFill>
                            <a:srgbClr val="000000"/>
                          </a:solidFill>
                          <a:highlight>
                            <a:srgbClr val="FFFF00"/>
                          </a:highlight>
                          <a:latin typeface="Cambria Math" panose="02040503050406030204" pitchFamily="18" charset="0"/>
                        </a:rPr>
                        <m:t>=</m:t>
                      </m:r>
                      <m:f>
                        <m:fPr>
                          <m:ctrlPr>
                            <a:rPr lang="en-GB" sz="2000" i="1">
                              <a:solidFill>
                                <a:srgbClr val="000000"/>
                              </a:solidFill>
                              <a:highlight>
                                <a:srgbClr val="FFFF00"/>
                              </a:highlight>
                              <a:latin typeface="Cambria Math" panose="02040503050406030204" pitchFamily="18" charset="0"/>
                            </a:rPr>
                          </m:ctrlPr>
                        </m:fPr>
                        <m:num>
                          <m:r>
                            <a:rPr lang="en-GB" sz="2000" i="1">
                              <a:solidFill>
                                <a:srgbClr val="000000"/>
                              </a:solidFill>
                              <a:highlight>
                                <a:srgbClr val="FFFF00"/>
                              </a:highlight>
                              <a:latin typeface="Cambria Math" panose="02040503050406030204" pitchFamily="18" charset="0"/>
                            </a:rPr>
                            <m:t>𝑘𝑇</m:t>
                          </m:r>
                        </m:num>
                        <m:den>
                          <m:r>
                            <a:rPr lang="en-GB" sz="2000" i="1">
                              <a:solidFill>
                                <a:srgbClr val="000000"/>
                              </a:solidFill>
                              <a:highlight>
                                <a:srgbClr val="FFFF00"/>
                              </a:highlight>
                              <a:latin typeface="Cambria Math" panose="02040503050406030204" pitchFamily="18" charset="0"/>
                            </a:rPr>
                            <m:t>𝑞</m:t>
                          </m:r>
                        </m:den>
                      </m:f>
                      <m:func>
                        <m:funcPr>
                          <m:ctrlPr>
                            <a:rPr lang="en-GB" sz="2000" i="1">
                              <a:solidFill>
                                <a:srgbClr val="000000"/>
                              </a:solidFill>
                              <a:highlight>
                                <a:srgbClr val="FFFF00"/>
                              </a:highlight>
                              <a:latin typeface="Cambria Math" panose="02040503050406030204" pitchFamily="18" charset="0"/>
                            </a:rPr>
                          </m:ctrlPr>
                        </m:funcPr>
                        <m:fName>
                          <m:r>
                            <m:rPr>
                              <m:sty m:val="p"/>
                            </m:rPr>
                            <a:rPr lang="en-GB" sz="2000" i="0">
                              <a:solidFill>
                                <a:srgbClr val="000000"/>
                              </a:solidFill>
                              <a:highlight>
                                <a:srgbClr val="FFFF00"/>
                              </a:highlight>
                              <a:latin typeface="Cambria Math" panose="02040503050406030204" pitchFamily="18" charset="0"/>
                            </a:rPr>
                            <m:t>ln</m:t>
                          </m:r>
                        </m:fName>
                        <m:e>
                          <m:f>
                            <m:fPr>
                              <m:ctrlPr>
                                <a:rPr lang="en-GB" sz="2000" i="1">
                                  <a:solidFill>
                                    <a:srgbClr val="000000"/>
                                  </a:solidFill>
                                  <a:highlight>
                                    <a:srgbClr val="FFFF00"/>
                                  </a:highlight>
                                  <a:latin typeface="Cambria Math" panose="02040503050406030204" pitchFamily="18" charset="0"/>
                                </a:rPr>
                              </m:ctrlPr>
                            </m:fPr>
                            <m:num>
                              <m:sSub>
                                <m:sSubPr>
                                  <m:ctrlPr>
                                    <a:rPr lang="en-GB" sz="2000" i="1">
                                      <a:solidFill>
                                        <a:srgbClr val="000000"/>
                                      </a:solidFill>
                                      <a:highlight>
                                        <a:srgbClr val="FFFF00"/>
                                      </a:highlight>
                                      <a:latin typeface="Cambria Math" panose="02040503050406030204" pitchFamily="18" charset="0"/>
                                    </a:rPr>
                                  </m:ctrlPr>
                                </m:sSubPr>
                                <m:e>
                                  <m:r>
                                    <a:rPr lang="en-GB" sz="2000" i="1">
                                      <a:solidFill>
                                        <a:srgbClr val="000000"/>
                                      </a:solidFill>
                                      <a:highlight>
                                        <a:srgbClr val="FFFF00"/>
                                      </a:highlight>
                                      <a:latin typeface="Cambria Math" panose="02040503050406030204" pitchFamily="18" charset="0"/>
                                    </a:rPr>
                                    <m:t>𝑁</m:t>
                                  </m:r>
                                </m:e>
                                <m:sub>
                                  <m:r>
                                    <a:rPr lang="en-GB" sz="2000" i="1">
                                      <a:solidFill>
                                        <a:srgbClr val="000000"/>
                                      </a:solidFill>
                                      <a:highlight>
                                        <a:srgbClr val="FFFF00"/>
                                      </a:highlight>
                                      <a:latin typeface="Cambria Math" panose="02040503050406030204" pitchFamily="18" charset="0"/>
                                    </a:rPr>
                                    <m:t>𝐴</m:t>
                                  </m:r>
                                </m:sub>
                              </m:sSub>
                              <m:sSub>
                                <m:sSubPr>
                                  <m:ctrlPr>
                                    <a:rPr lang="en-GB" sz="2000" i="1">
                                      <a:solidFill>
                                        <a:srgbClr val="000000"/>
                                      </a:solidFill>
                                      <a:highlight>
                                        <a:srgbClr val="FFFF00"/>
                                      </a:highlight>
                                      <a:latin typeface="Cambria Math" panose="02040503050406030204" pitchFamily="18" charset="0"/>
                                    </a:rPr>
                                  </m:ctrlPr>
                                </m:sSubPr>
                                <m:e>
                                  <m:r>
                                    <a:rPr lang="en-GB" sz="2000" i="1">
                                      <a:solidFill>
                                        <a:srgbClr val="000000"/>
                                      </a:solidFill>
                                      <a:highlight>
                                        <a:srgbClr val="FFFF00"/>
                                      </a:highlight>
                                      <a:latin typeface="Cambria Math" panose="02040503050406030204" pitchFamily="18" charset="0"/>
                                    </a:rPr>
                                    <m:t>𝑁</m:t>
                                  </m:r>
                                </m:e>
                                <m:sub>
                                  <m:r>
                                    <a:rPr lang="en-GB" sz="2000" i="1">
                                      <a:solidFill>
                                        <a:srgbClr val="000000"/>
                                      </a:solidFill>
                                      <a:highlight>
                                        <a:srgbClr val="FFFF00"/>
                                      </a:highlight>
                                      <a:latin typeface="Cambria Math" panose="02040503050406030204" pitchFamily="18" charset="0"/>
                                    </a:rPr>
                                    <m:t>𝐷</m:t>
                                  </m:r>
                                </m:sub>
                              </m:sSub>
                            </m:num>
                            <m:den>
                              <m:sSup>
                                <m:sSupPr>
                                  <m:ctrlPr>
                                    <a:rPr lang="en-GB" sz="2000" i="1">
                                      <a:solidFill>
                                        <a:srgbClr val="000000"/>
                                      </a:solidFill>
                                      <a:highlight>
                                        <a:srgbClr val="FFFF00"/>
                                      </a:highlight>
                                      <a:latin typeface="Cambria Math" panose="02040503050406030204" pitchFamily="18" charset="0"/>
                                    </a:rPr>
                                  </m:ctrlPr>
                                </m:sSupPr>
                                <m:e>
                                  <m:sSub>
                                    <m:sSubPr>
                                      <m:ctrlPr>
                                        <a:rPr lang="en-GB" sz="2000" i="1">
                                          <a:solidFill>
                                            <a:srgbClr val="000000"/>
                                          </a:solidFill>
                                          <a:highlight>
                                            <a:srgbClr val="FFFF00"/>
                                          </a:highlight>
                                          <a:latin typeface="Cambria Math" panose="02040503050406030204" pitchFamily="18" charset="0"/>
                                        </a:rPr>
                                      </m:ctrlPr>
                                    </m:sSubPr>
                                    <m:e>
                                      <m:r>
                                        <a:rPr lang="en-GB" sz="2000" i="1">
                                          <a:solidFill>
                                            <a:srgbClr val="000000"/>
                                          </a:solidFill>
                                          <a:highlight>
                                            <a:srgbClr val="FFFF00"/>
                                          </a:highlight>
                                          <a:latin typeface="Cambria Math" panose="02040503050406030204" pitchFamily="18" charset="0"/>
                                        </a:rPr>
                                        <m:t>𝑛</m:t>
                                      </m:r>
                                    </m:e>
                                    <m:sub>
                                      <m:r>
                                        <a:rPr lang="en-GB" sz="2000" i="1">
                                          <a:solidFill>
                                            <a:srgbClr val="000000"/>
                                          </a:solidFill>
                                          <a:highlight>
                                            <a:srgbClr val="FFFF00"/>
                                          </a:highlight>
                                          <a:latin typeface="Cambria Math" panose="02040503050406030204" pitchFamily="18" charset="0"/>
                                        </a:rPr>
                                        <m:t>𝑖</m:t>
                                      </m:r>
                                    </m:sub>
                                  </m:sSub>
                                </m:e>
                                <m:sup>
                                  <m:r>
                                    <a:rPr lang="en-GB" sz="2000" i="1">
                                      <a:solidFill>
                                        <a:srgbClr val="000000"/>
                                      </a:solidFill>
                                      <a:highlight>
                                        <a:srgbClr val="FFFF00"/>
                                      </a:highlight>
                                      <a:latin typeface="Cambria Math" panose="02040503050406030204" pitchFamily="18" charset="0"/>
                                    </a:rPr>
                                    <m:t>2</m:t>
                                  </m:r>
                                </m:sup>
                              </m:sSup>
                            </m:den>
                          </m:f>
                        </m:e>
                      </m:func>
                    </m:oMath>
                  </m:oMathPara>
                </a14:m>
                <a:endParaRPr lang="en-GB" sz="2000" dirty="0">
                  <a:highlight>
                    <a:srgbClr val="FFFF00"/>
                  </a:highlight>
                </a:endParaRPr>
              </a:p>
            </p:txBody>
          </p:sp>
        </mc:Choice>
        <mc:Fallback xmlns="">
          <p:sp>
            <p:nvSpPr>
              <p:cNvPr id="37894" name="Object 6">
                <a:extLst>
                  <a:ext uri="{FF2B5EF4-FFF2-40B4-BE49-F238E27FC236}">
                    <a16:creationId xmlns:a16="http://schemas.microsoft.com/office/drawing/2014/main" id="{7A03B6B4-CFA2-4C79-9654-5EDCDCC718D6}"/>
                  </a:ext>
                </a:extLst>
              </p:cNvPr>
              <p:cNvSpPr txBox="1">
                <a:spLocks noRot="1" noChangeAspect="1" noMove="1" noResize="1" noEditPoints="1" noAdjustHandles="1" noChangeArrowheads="1" noChangeShapeType="1" noTextEdit="1"/>
              </p:cNvSpPr>
              <p:nvPr/>
            </p:nvSpPr>
            <p:spPr bwMode="auto">
              <a:xfrm>
                <a:off x="395536" y="3637384"/>
                <a:ext cx="4496172" cy="838200"/>
              </a:xfrm>
              <a:prstGeom prst="rect">
                <a:avLst/>
              </a:prstGeom>
              <a:blipFill>
                <a:blip r:embed="rId7"/>
                <a:stretch>
                  <a:fillRect/>
                </a:stretch>
              </a:blipFill>
              <a:ln>
                <a:noFill/>
              </a:ln>
              <a:effectLst/>
              <a:extLst/>
            </p:spPr>
            <p:txBody>
              <a:bodyPr/>
              <a:lstStyle/>
              <a:p>
                <a:r>
                  <a:rPr lang="tr-TR">
                    <a:noFill/>
                  </a:rPr>
                  <a:t> </a:t>
                </a:r>
              </a:p>
            </p:txBody>
          </p:sp>
        </mc:Fallback>
      </mc:AlternateContent>
      <p:sp>
        <p:nvSpPr>
          <p:cNvPr id="11" name="Rectangle 14">
            <a:extLst>
              <a:ext uri="{FF2B5EF4-FFF2-40B4-BE49-F238E27FC236}">
                <a16:creationId xmlns:a16="http://schemas.microsoft.com/office/drawing/2014/main" id="{FCC7CA84-D299-409D-A2C5-EC52DFE89D7C}"/>
              </a:ext>
            </a:extLst>
          </p:cNvPr>
          <p:cNvSpPr>
            <a:spLocks noChangeArrowheads="1"/>
          </p:cNvSpPr>
          <p:nvPr/>
        </p:nvSpPr>
        <p:spPr bwMode="auto">
          <a:xfrm>
            <a:off x="1187624" y="4518154"/>
            <a:ext cx="203002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err="1">
                <a:solidFill>
                  <a:srgbClr val="FF0000"/>
                </a:solidFill>
                <a:latin typeface="Comic Sans MS" panose="030F0702030302020204" pitchFamily="66" charset="0"/>
              </a:rPr>
              <a:t>Barrier</a:t>
            </a:r>
            <a:r>
              <a:rPr lang="tr-TR" altLang="en-US" sz="1800" dirty="0">
                <a:solidFill>
                  <a:srgbClr val="FF0000"/>
                </a:solidFill>
                <a:latin typeface="Comic Sans MS" panose="030F0702030302020204" pitchFamily="66" charset="0"/>
              </a:rPr>
              <a:t> </a:t>
            </a:r>
            <a:r>
              <a:rPr lang="tr-TR" altLang="en-US" sz="1800" dirty="0" err="1">
                <a:solidFill>
                  <a:srgbClr val="FF0000"/>
                </a:solidFill>
                <a:latin typeface="Comic Sans MS" panose="030F0702030302020204" pitchFamily="66" charset="0"/>
              </a:rPr>
              <a:t>potential</a:t>
            </a:r>
            <a:endParaRPr lang="en-US" altLang="en-US" sz="1800" dirty="0">
              <a:solidFill>
                <a:srgbClr val="FF0000"/>
              </a:solidFill>
              <a:latin typeface="Symbol" panose="05050102010706020507" pitchFamily="18" charset="2"/>
            </a:endParaRPr>
          </a:p>
        </p:txBody>
      </p:sp>
      <p:sp>
        <p:nvSpPr>
          <p:cNvPr id="12" name="Line 15">
            <a:extLst>
              <a:ext uri="{FF2B5EF4-FFF2-40B4-BE49-F238E27FC236}">
                <a16:creationId xmlns:a16="http://schemas.microsoft.com/office/drawing/2014/main" id="{9DEF804A-4910-4967-8C32-7C505BDF2B34}"/>
              </a:ext>
            </a:extLst>
          </p:cNvPr>
          <p:cNvSpPr>
            <a:spLocks noChangeShapeType="1"/>
          </p:cNvSpPr>
          <p:nvPr/>
        </p:nvSpPr>
        <p:spPr bwMode="auto">
          <a:xfrm flipV="1">
            <a:off x="2627783" y="4170688"/>
            <a:ext cx="216025" cy="43215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Box 12">
            <a:extLst>
              <a:ext uri="{FF2B5EF4-FFF2-40B4-BE49-F238E27FC236}">
                <a16:creationId xmlns:a16="http://schemas.microsoft.com/office/drawing/2014/main" id="{4BAAD2F6-D789-4CF9-A7D1-DDA9778DCBB5}"/>
              </a:ext>
            </a:extLst>
          </p:cNvPr>
          <p:cNvSpPr txBox="1"/>
          <p:nvPr/>
        </p:nvSpPr>
        <p:spPr>
          <a:xfrm>
            <a:off x="5574331" y="3786733"/>
            <a:ext cx="3077302" cy="369332"/>
          </a:xfrm>
          <a:prstGeom prst="rect">
            <a:avLst/>
          </a:prstGeom>
          <a:noFill/>
        </p:spPr>
        <p:txBody>
          <a:bodyPr wrap="square" rtlCol="0">
            <a:spAutoFit/>
          </a:bodyPr>
          <a:lstStyle/>
          <a:p>
            <a:r>
              <a:rPr lang="tr-TR" dirty="0" err="1">
                <a:latin typeface="Comic Sans MS" panose="030F0702030302020204" pitchFamily="66" charset="0"/>
              </a:rPr>
              <a:t>Number</a:t>
            </a:r>
            <a:r>
              <a:rPr lang="tr-TR" dirty="0">
                <a:latin typeface="Comic Sans MS" panose="030F0702030302020204" pitchFamily="66" charset="0"/>
              </a:rPr>
              <a:t> </a:t>
            </a:r>
            <a:r>
              <a:rPr lang="tr-TR" dirty="0" err="1">
                <a:latin typeface="Comic Sans MS" panose="030F0702030302020204" pitchFamily="66" charset="0"/>
              </a:rPr>
              <a:t>donor</a:t>
            </a:r>
            <a:r>
              <a:rPr lang="tr-TR" dirty="0">
                <a:latin typeface="Comic Sans MS" panose="030F0702030302020204" pitchFamily="66" charset="0"/>
              </a:rPr>
              <a:t> </a:t>
            </a:r>
            <a:r>
              <a:rPr lang="tr-TR" dirty="0" err="1">
                <a:latin typeface="Comic Sans MS" panose="030F0702030302020204" pitchFamily="66" charset="0"/>
              </a:rPr>
              <a:t>atoms</a:t>
            </a:r>
            <a:endParaRPr lang="tr-TR" dirty="0">
              <a:latin typeface="Comic Sans MS" panose="030F0702030302020204" pitchFamily="66" charset="0"/>
            </a:endParaRPr>
          </a:p>
        </p:txBody>
      </p:sp>
      <p:sp>
        <p:nvSpPr>
          <p:cNvPr id="15" name="Line 15">
            <a:extLst>
              <a:ext uri="{FF2B5EF4-FFF2-40B4-BE49-F238E27FC236}">
                <a16:creationId xmlns:a16="http://schemas.microsoft.com/office/drawing/2014/main" id="{44526B47-1005-4F70-9B93-DDB720D1750B}"/>
              </a:ext>
            </a:extLst>
          </p:cNvPr>
          <p:cNvSpPr>
            <a:spLocks noChangeShapeType="1"/>
          </p:cNvSpPr>
          <p:nvPr/>
        </p:nvSpPr>
        <p:spPr bwMode="auto">
          <a:xfrm flipH="1" flipV="1">
            <a:off x="4533899" y="3892530"/>
            <a:ext cx="1046212" cy="9306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Box 15">
            <a:extLst>
              <a:ext uri="{FF2B5EF4-FFF2-40B4-BE49-F238E27FC236}">
                <a16:creationId xmlns:a16="http://schemas.microsoft.com/office/drawing/2014/main" id="{823B73B3-C106-464D-A974-3AEC32F2F035}"/>
              </a:ext>
            </a:extLst>
          </p:cNvPr>
          <p:cNvSpPr txBox="1"/>
          <p:nvPr/>
        </p:nvSpPr>
        <p:spPr>
          <a:xfrm>
            <a:off x="5380898" y="4170689"/>
            <a:ext cx="3733800" cy="369332"/>
          </a:xfrm>
          <a:prstGeom prst="rect">
            <a:avLst/>
          </a:prstGeom>
          <a:noFill/>
        </p:spPr>
        <p:txBody>
          <a:bodyPr wrap="square" rtlCol="0">
            <a:spAutoFit/>
          </a:bodyPr>
          <a:lstStyle/>
          <a:p>
            <a:r>
              <a:rPr lang="tr-TR" altLang="tr-TR" kern="0" dirty="0" err="1">
                <a:solidFill>
                  <a:prstClr val="black"/>
                </a:solidFill>
                <a:latin typeface="Comic Sans MS" panose="030F0702030302020204" pitchFamily="66" charset="0"/>
              </a:rPr>
              <a:t>Free</a:t>
            </a:r>
            <a:r>
              <a:rPr lang="tr-TR" altLang="tr-TR" kern="0" dirty="0">
                <a:solidFill>
                  <a:prstClr val="black"/>
                </a:solidFill>
                <a:latin typeface="Comic Sans MS" panose="030F0702030302020204" pitchFamily="66" charset="0"/>
              </a:rPr>
              <a:t> </a:t>
            </a:r>
            <a:r>
              <a:rPr lang="tr-TR" altLang="tr-TR" kern="0" dirty="0" err="1">
                <a:solidFill>
                  <a:prstClr val="black"/>
                </a:solidFill>
                <a:latin typeface="Comic Sans MS" panose="030F0702030302020204" pitchFamily="66" charset="0"/>
              </a:rPr>
              <a:t>electrons</a:t>
            </a:r>
            <a:r>
              <a:rPr lang="tr-TR" altLang="tr-TR" kern="0" dirty="0">
                <a:solidFill>
                  <a:prstClr val="black"/>
                </a:solidFill>
                <a:latin typeface="Comic Sans MS" panose="030F0702030302020204" pitchFamily="66" charset="0"/>
              </a:rPr>
              <a:t> </a:t>
            </a:r>
            <a:r>
              <a:rPr lang="en-US" altLang="tr-TR" kern="0" dirty="0">
                <a:solidFill>
                  <a:prstClr val="black"/>
                </a:solidFill>
                <a:latin typeface="Comic Sans MS" panose="030F0702030302020204" pitchFamily="66" charset="0"/>
              </a:rPr>
              <a:t>in intrinsic silicon</a:t>
            </a:r>
            <a:endParaRPr lang="tr-TR" dirty="0">
              <a:latin typeface="Comic Sans MS" panose="030F0702030302020204" pitchFamily="66" charset="0"/>
            </a:endParaRPr>
          </a:p>
        </p:txBody>
      </p:sp>
      <p:sp>
        <p:nvSpPr>
          <p:cNvPr id="17" name="Line 15">
            <a:extLst>
              <a:ext uri="{FF2B5EF4-FFF2-40B4-BE49-F238E27FC236}">
                <a16:creationId xmlns:a16="http://schemas.microsoft.com/office/drawing/2014/main" id="{0CEB574F-9C1C-46FB-B778-D64D44BE78E5}"/>
              </a:ext>
            </a:extLst>
          </p:cNvPr>
          <p:cNvSpPr>
            <a:spLocks noChangeShapeType="1"/>
          </p:cNvSpPr>
          <p:nvPr/>
        </p:nvSpPr>
        <p:spPr bwMode="auto">
          <a:xfrm flipH="1" flipV="1">
            <a:off x="4340466" y="4263509"/>
            <a:ext cx="1046212" cy="106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Rectangle 14">
            <a:extLst>
              <a:ext uri="{FF2B5EF4-FFF2-40B4-BE49-F238E27FC236}">
                <a16:creationId xmlns:a16="http://schemas.microsoft.com/office/drawing/2014/main" id="{81628B48-1D82-493D-B606-49337D964CB6}"/>
              </a:ext>
            </a:extLst>
          </p:cNvPr>
          <p:cNvSpPr>
            <a:spLocks noChangeArrowheads="1"/>
          </p:cNvSpPr>
          <p:nvPr/>
        </p:nvSpPr>
        <p:spPr bwMode="auto">
          <a:xfrm>
            <a:off x="3259851" y="1235911"/>
            <a:ext cx="20322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latin typeface="Comic Sans MS" panose="030F0702030302020204" pitchFamily="66" charset="0"/>
              </a:rPr>
              <a:t>diffusion current</a:t>
            </a:r>
          </a:p>
        </p:txBody>
      </p:sp>
      <p:sp>
        <p:nvSpPr>
          <p:cNvPr id="18" name="Line 15">
            <a:extLst>
              <a:ext uri="{FF2B5EF4-FFF2-40B4-BE49-F238E27FC236}">
                <a16:creationId xmlns:a16="http://schemas.microsoft.com/office/drawing/2014/main" id="{E13EC687-9B4D-4F4B-9B62-1F9F1F8671C4}"/>
              </a:ext>
            </a:extLst>
          </p:cNvPr>
          <p:cNvSpPr>
            <a:spLocks noChangeShapeType="1"/>
          </p:cNvSpPr>
          <p:nvPr/>
        </p:nvSpPr>
        <p:spPr bwMode="auto">
          <a:xfrm flipH="1">
            <a:off x="3047374" y="1526811"/>
            <a:ext cx="268717" cy="28015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4">
            <a:extLst>
              <a:ext uri="{FF2B5EF4-FFF2-40B4-BE49-F238E27FC236}">
                <a16:creationId xmlns:a16="http://schemas.microsoft.com/office/drawing/2014/main" id="{D8A1EFB6-8719-4320-96C8-9FEB54AFF176}"/>
              </a:ext>
            </a:extLst>
          </p:cNvPr>
          <p:cNvSpPr>
            <a:spLocks noChangeArrowheads="1"/>
          </p:cNvSpPr>
          <p:nvPr/>
        </p:nvSpPr>
        <p:spPr bwMode="auto">
          <a:xfrm>
            <a:off x="467544" y="1133581"/>
            <a:ext cx="20322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latin typeface="Comic Sans MS" panose="030F0702030302020204" pitchFamily="66" charset="0"/>
              </a:rPr>
              <a:t>drift current</a:t>
            </a:r>
          </a:p>
        </p:txBody>
      </p:sp>
      <p:sp>
        <p:nvSpPr>
          <p:cNvPr id="20" name="Line 15">
            <a:extLst>
              <a:ext uri="{FF2B5EF4-FFF2-40B4-BE49-F238E27FC236}">
                <a16:creationId xmlns:a16="http://schemas.microsoft.com/office/drawing/2014/main" id="{AADAB04F-E99C-4107-A977-CB4B6224554A}"/>
              </a:ext>
            </a:extLst>
          </p:cNvPr>
          <p:cNvSpPr>
            <a:spLocks noChangeShapeType="1"/>
          </p:cNvSpPr>
          <p:nvPr/>
        </p:nvSpPr>
        <p:spPr bwMode="auto">
          <a:xfrm flipH="1">
            <a:off x="1187624" y="1502914"/>
            <a:ext cx="0" cy="40033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5">
            <a:extLst>
              <a:ext uri="{FF2B5EF4-FFF2-40B4-BE49-F238E27FC236}">
                <a16:creationId xmlns:a16="http://schemas.microsoft.com/office/drawing/2014/main" id="{A8DD0FBB-E224-4DFB-A197-88B4064E2E1D}"/>
              </a:ext>
            </a:extLst>
          </p:cNvPr>
          <p:cNvSpPr>
            <a:spLocks noChangeShapeType="1"/>
          </p:cNvSpPr>
          <p:nvPr/>
        </p:nvSpPr>
        <p:spPr bwMode="auto">
          <a:xfrm flipH="1">
            <a:off x="4090091" y="3607835"/>
            <a:ext cx="1290807" cy="7736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Box 21">
            <a:extLst>
              <a:ext uri="{FF2B5EF4-FFF2-40B4-BE49-F238E27FC236}">
                <a16:creationId xmlns:a16="http://schemas.microsoft.com/office/drawing/2014/main" id="{188082B3-6ABB-4A06-9DDF-58593A7D3B31}"/>
              </a:ext>
            </a:extLst>
          </p:cNvPr>
          <p:cNvSpPr txBox="1"/>
          <p:nvPr/>
        </p:nvSpPr>
        <p:spPr>
          <a:xfrm>
            <a:off x="5514399" y="3394586"/>
            <a:ext cx="3077302" cy="369332"/>
          </a:xfrm>
          <a:prstGeom prst="rect">
            <a:avLst/>
          </a:prstGeom>
          <a:noFill/>
        </p:spPr>
        <p:txBody>
          <a:bodyPr wrap="square" rtlCol="0">
            <a:spAutoFit/>
          </a:bodyPr>
          <a:lstStyle/>
          <a:p>
            <a:r>
              <a:rPr lang="tr-TR" dirty="0" err="1">
                <a:latin typeface="Comic Sans MS" panose="030F0702030302020204" pitchFamily="66" charset="0"/>
              </a:rPr>
              <a:t>Number</a:t>
            </a:r>
            <a:r>
              <a:rPr lang="tr-TR" dirty="0">
                <a:latin typeface="Comic Sans MS" panose="030F0702030302020204" pitchFamily="66" charset="0"/>
              </a:rPr>
              <a:t> </a:t>
            </a:r>
            <a:r>
              <a:rPr lang="en-US" dirty="0">
                <a:latin typeface="Comic Sans MS" panose="030F0702030302020204" pitchFamily="66" charset="0"/>
              </a:rPr>
              <a:t>acceptor</a:t>
            </a:r>
            <a:r>
              <a:rPr lang="tr-TR" dirty="0">
                <a:latin typeface="Comic Sans MS" panose="030F0702030302020204" pitchFamily="66" charset="0"/>
              </a:rPr>
              <a:t> </a:t>
            </a:r>
            <a:r>
              <a:rPr lang="tr-TR" dirty="0" err="1">
                <a:latin typeface="Comic Sans MS" panose="030F0702030302020204" pitchFamily="66" charset="0"/>
              </a:rPr>
              <a:t>atoms</a:t>
            </a:r>
            <a:endParaRPr lang="tr-TR" dirty="0">
              <a:latin typeface="Comic Sans MS" panose="030F0702030302020204" pitchFamily="66" charset="0"/>
            </a:endParaRPr>
          </a:p>
        </p:txBody>
      </p:sp>
      <p:pic>
        <p:nvPicPr>
          <p:cNvPr id="2" name="Picture 1">
            <a:extLst>
              <a:ext uri="{FF2B5EF4-FFF2-40B4-BE49-F238E27FC236}">
                <a16:creationId xmlns:a16="http://schemas.microsoft.com/office/drawing/2014/main" id="{08E76488-6294-4C82-956E-4DB5CCDE7E54}"/>
              </a:ext>
            </a:extLst>
          </p:cNvPr>
          <p:cNvPicPr>
            <a:picLocks noChangeAspect="1"/>
          </p:cNvPicPr>
          <p:nvPr/>
        </p:nvPicPr>
        <p:blipFill>
          <a:blip r:embed="rId8"/>
          <a:stretch>
            <a:fillRect/>
          </a:stretch>
        </p:blipFill>
        <p:spPr>
          <a:xfrm>
            <a:off x="5859580" y="99158"/>
            <a:ext cx="3292240" cy="1253336"/>
          </a:xfrm>
          <a:prstGeom prst="rect">
            <a:avLst/>
          </a:prstGeom>
        </p:spPr>
      </p:pic>
    </p:spTree>
    <p:extLst>
      <p:ext uri="{BB962C8B-B14F-4D97-AF65-F5344CB8AC3E}">
        <p14:creationId xmlns:p14="http://schemas.microsoft.com/office/powerpoint/2010/main" val="228610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249" y="1577215"/>
            <a:ext cx="7901501" cy="502541"/>
          </a:xfrm>
          <a:prstGeom prst="rect">
            <a:avLst/>
          </a:prstGeom>
        </p:spPr>
        <p:txBody>
          <a:bodyPr vert="horz" wrap="square" lIns="0" tIns="10001" rIns="0" bIns="0" rtlCol="0" anchor="ctr">
            <a:spAutoFit/>
          </a:bodyPr>
          <a:lstStyle/>
          <a:p>
            <a:pPr marL="130493">
              <a:spcBef>
                <a:spcPts val="79"/>
              </a:spcBef>
              <a:tabLst>
                <a:tab pos="3441383" algn="l"/>
                <a:tab pos="7605236" algn="l"/>
              </a:tabLst>
            </a:pPr>
            <a:r>
              <a:rPr dirty="0"/>
              <a:t> 	</a:t>
            </a:r>
            <a:r>
              <a:rPr spc="-26" dirty="0"/>
              <a:t>P-N	</a:t>
            </a:r>
          </a:p>
        </p:txBody>
      </p:sp>
      <p:sp>
        <p:nvSpPr>
          <p:cNvPr id="3" name="object 3"/>
          <p:cNvSpPr/>
          <p:nvPr/>
        </p:nvSpPr>
        <p:spPr>
          <a:xfrm>
            <a:off x="3997325" y="2301672"/>
            <a:ext cx="955834" cy="1312545"/>
          </a:xfrm>
          <a:custGeom>
            <a:avLst/>
            <a:gdLst/>
            <a:ahLst/>
            <a:cxnLst/>
            <a:rect l="l" t="t" r="r" b="b"/>
            <a:pathLst>
              <a:path w="1274445" h="1750060">
                <a:moveTo>
                  <a:pt x="1274279" y="874743"/>
                </a:moveTo>
                <a:lnTo>
                  <a:pt x="0" y="1749443"/>
                </a:lnTo>
                <a:lnTo>
                  <a:pt x="0" y="0"/>
                </a:lnTo>
                <a:lnTo>
                  <a:pt x="1274279" y="874743"/>
                </a:lnTo>
                <a:close/>
              </a:path>
            </a:pathLst>
          </a:custGeom>
          <a:ln w="20953">
            <a:solidFill>
              <a:srgbClr val="000000"/>
            </a:solidFill>
          </a:ln>
        </p:spPr>
        <p:txBody>
          <a:bodyPr wrap="square" lIns="0" tIns="0" rIns="0" bIns="0" rtlCol="0"/>
          <a:lstStyle/>
          <a:p>
            <a:endParaRPr/>
          </a:p>
        </p:txBody>
      </p:sp>
      <p:sp>
        <p:nvSpPr>
          <p:cNvPr id="4" name="object 4"/>
          <p:cNvSpPr/>
          <p:nvPr/>
        </p:nvSpPr>
        <p:spPr>
          <a:xfrm>
            <a:off x="4953034" y="2301672"/>
            <a:ext cx="0" cy="1312545"/>
          </a:xfrm>
          <a:custGeom>
            <a:avLst/>
            <a:gdLst/>
            <a:ahLst/>
            <a:cxnLst/>
            <a:rect l="l" t="t" r="r" b="b"/>
            <a:pathLst>
              <a:path h="1750060">
                <a:moveTo>
                  <a:pt x="0" y="1749443"/>
                </a:moveTo>
                <a:lnTo>
                  <a:pt x="0" y="0"/>
                </a:lnTo>
              </a:path>
            </a:pathLst>
          </a:custGeom>
          <a:ln w="20975">
            <a:solidFill>
              <a:srgbClr val="000000"/>
            </a:solidFill>
          </a:ln>
        </p:spPr>
        <p:txBody>
          <a:bodyPr wrap="square" lIns="0" tIns="0" rIns="0" bIns="0" rtlCol="0"/>
          <a:lstStyle/>
          <a:p>
            <a:endParaRPr/>
          </a:p>
        </p:txBody>
      </p:sp>
      <p:sp>
        <p:nvSpPr>
          <p:cNvPr id="5" name="object 5"/>
          <p:cNvSpPr/>
          <p:nvPr/>
        </p:nvSpPr>
        <p:spPr>
          <a:xfrm>
            <a:off x="2085905" y="2957730"/>
            <a:ext cx="1911668" cy="0"/>
          </a:xfrm>
          <a:custGeom>
            <a:avLst/>
            <a:gdLst/>
            <a:ahLst/>
            <a:cxnLst/>
            <a:rect l="l" t="t" r="r" b="b"/>
            <a:pathLst>
              <a:path w="2548890">
                <a:moveTo>
                  <a:pt x="2548558" y="0"/>
                </a:moveTo>
                <a:lnTo>
                  <a:pt x="0" y="0"/>
                </a:lnTo>
              </a:path>
            </a:pathLst>
          </a:custGeom>
          <a:ln w="20911">
            <a:solidFill>
              <a:srgbClr val="000000"/>
            </a:solidFill>
          </a:ln>
        </p:spPr>
        <p:txBody>
          <a:bodyPr wrap="square" lIns="0" tIns="0" rIns="0" bIns="0" rtlCol="0"/>
          <a:lstStyle/>
          <a:p>
            <a:endParaRPr/>
          </a:p>
        </p:txBody>
      </p:sp>
      <p:sp>
        <p:nvSpPr>
          <p:cNvPr id="6" name="object 6"/>
          <p:cNvSpPr/>
          <p:nvPr/>
        </p:nvSpPr>
        <p:spPr>
          <a:xfrm>
            <a:off x="4953034" y="2957730"/>
            <a:ext cx="1694974" cy="0"/>
          </a:xfrm>
          <a:custGeom>
            <a:avLst/>
            <a:gdLst/>
            <a:ahLst/>
            <a:cxnLst/>
            <a:rect l="l" t="t" r="r" b="b"/>
            <a:pathLst>
              <a:path w="2259965">
                <a:moveTo>
                  <a:pt x="0" y="0"/>
                </a:moveTo>
                <a:lnTo>
                  <a:pt x="1966698" y="0"/>
                </a:lnTo>
                <a:lnTo>
                  <a:pt x="2259485" y="0"/>
                </a:lnTo>
              </a:path>
            </a:pathLst>
          </a:custGeom>
          <a:ln w="20911">
            <a:solidFill>
              <a:srgbClr val="000000"/>
            </a:solidFill>
          </a:ln>
        </p:spPr>
        <p:txBody>
          <a:bodyPr wrap="square" lIns="0" tIns="0" rIns="0" bIns="0" rtlCol="0"/>
          <a:lstStyle/>
          <a:p>
            <a:endParaRPr/>
          </a:p>
        </p:txBody>
      </p:sp>
      <p:sp>
        <p:nvSpPr>
          <p:cNvPr id="7" name="object 7"/>
          <p:cNvSpPr/>
          <p:nvPr/>
        </p:nvSpPr>
        <p:spPr>
          <a:xfrm>
            <a:off x="2146080" y="4096017"/>
            <a:ext cx="2276475" cy="992981"/>
          </a:xfrm>
          <a:custGeom>
            <a:avLst/>
            <a:gdLst/>
            <a:ahLst/>
            <a:cxnLst/>
            <a:rect l="l" t="t" r="r" b="b"/>
            <a:pathLst>
              <a:path w="3035300" h="1323975">
                <a:moveTo>
                  <a:pt x="0" y="1323594"/>
                </a:moveTo>
                <a:lnTo>
                  <a:pt x="3034671" y="1323594"/>
                </a:lnTo>
                <a:lnTo>
                  <a:pt x="3034671" y="0"/>
                </a:lnTo>
                <a:lnTo>
                  <a:pt x="0" y="0"/>
                </a:lnTo>
                <a:lnTo>
                  <a:pt x="0" y="1323594"/>
                </a:lnTo>
                <a:close/>
              </a:path>
            </a:pathLst>
          </a:custGeom>
          <a:solidFill>
            <a:srgbClr val="92D050"/>
          </a:solidFill>
        </p:spPr>
        <p:txBody>
          <a:bodyPr wrap="square" lIns="0" tIns="0" rIns="0" bIns="0" rtlCol="0"/>
          <a:lstStyle/>
          <a:p>
            <a:endParaRPr/>
          </a:p>
        </p:txBody>
      </p:sp>
      <p:sp>
        <p:nvSpPr>
          <p:cNvPr id="8" name="object 8"/>
          <p:cNvSpPr/>
          <p:nvPr/>
        </p:nvSpPr>
        <p:spPr>
          <a:xfrm>
            <a:off x="2146080" y="4096017"/>
            <a:ext cx="2276475" cy="992981"/>
          </a:xfrm>
          <a:custGeom>
            <a:avLst/>
            <a:gdLst/>
            <a:ahLst/>
            <a:cxnLst/>
            <a:rect l="l" t="t" r="r" b="b"/>
            <a:pathLst>
              <a:path w="3035300" h="1323975">
                <a:moveTo>
                  <a:pt x="0" y="1323594"/>
                </a:moveTo>
                <a:lnTo>
                  <a:pt x="3034672" y="1323594"/>
                </a:lnTo>
                <a:lnTo>
                  <a:pt x="3034672" y="0"/>
                </a:lnTo>
                <a:lnTo>
                  <a:pt x="0" y="0"/>
                </a:lnTo>
                <a:lnTo>
                  <a:pt x="0" y="1323594"/>
                </a:lnTo>
                <a:close/>
              </a:path>
            </a:pathLst>
          </a:custGeom>
          <a:ln w="10896">
            <a:solidFill>
              <a:srgbClr val="A4A4A4"/>
            </a:solidFill>
          </a:ln>
        </p:spPr>
        <p:txBody>
          <a:bodyPr wrap="square" lIns="0" tIns="0" rIns="0" bIns="0" rtlCol="0"/>
          <a:lstStyle/>
          <a:p>
            <a:endParaRPr/>
          </a:p>
        </p:txBody>
      </p:sp>
      <p:sp>
        <p:nvSpPr>
          <p:cNvPr id="9" name="object 9"/>
          <p:cNvSpPr txBox="1"/>
          <p:nvPr/>
        </p:nvSpPr>
        <p:spPr>
          <a:xfrm>
            <a:off x="2179313" y="4115346"/>
            <a:ext cx="112395" cy="248690"/>
          </a:xfrm>
          <a:prstGeom prst="rect">
            <a:avLst/>
          </a:prstGeom>
        </p:spPr>
        <p:txBody>
          <a:bodyPr vert="horz" wrap="square" lIns="0" tIns="11906" rIns="0" bIns="0" rtlCol="0">
            <a:spAutoFit/>
          </a:bodyPr>
          <a:lstStyle/>
          <a:p>
            <a:pPr>
              <a:spcBef>
                <a:spcPts val="94"/>
              </a:spcBef>
            </a:pPr>
            <a:r>
              <a:rPr sz="1538" spc="-53" dirty="0">
                <a:solidFill>
                  <a:srgbClr val="5C5C5C"/>
                </a:solidFill>
                <a:latin typeface="Trebuchet MS"/>
                <a:cs typeface="Trebuchet MS"/>
              </a:rPr>
              <a:t>P</a:t>
            </a:r>
            <a:endParaRPr sz="1538">
              <a:latin typeface="Trebuchet MS"/>
              <a:cs typeface="Trebuchet MS"/>
            </a:endParaRPr>
          </a:p>
        </p:txBody>
      </p:sp>
      <p:sp>
        <p:nvSpPr>
          <p:cNvPr id="10" name="object 10"/>
          <p:cNvSpPr/>
          <p:nvPr/>
        </p:nvSpPr>
        <p:spPr>
          <a:xfrm>
            <a:off x="4427984" y="4096017"/>
            <a:ext cx="2276475" cy="992981"/>
          </a:xfrm>
          <a:custGeom>
            <a:avLst/>
            <a:gdLst/>
            <a:ahLst/>
            <a:cxnLst/>
            <a:rect l="l" t="t" r="r" b="b"/>
            <a:pathLst>
              <a:path w="3035300" h="1323975">
                <a:moveTo>
                  <a:pt x="0" y="1323594"/>
                </a:moveTo>
                <a:lnTo>
                  <a:pt x="3034671" y="1323594"/>
                </a:lnTo>
                <a:lnTo>
                  <a:pt x="3034671" y="0"/>
                </a:lnTo>
                <a:lnTo>
                  <a:pt x="0" y="0"/>
                </a:lnTo>
                <a:lnTo>
                  <a:pt x="0" y="1323594"/>
                </a:lnTo>
                <a:close/>
              </a:path>
            </a:pathLst>
          </a:custGeom>
          <a:solidFill>
            <a:srgbClr val="EC7C30"/>
          </a:solidFill>
        </p:spPr>
        <p:txBody>
          <a:bodyPr wrap="square" lIns="0" tIns="0" rIns="0" bIns="0" rtlCol="0"/>
          <a:lstStyle/>
          <a:p>
            <a:endParaRPr/>
          </a:p>
        </p:txBody>
      </p:sp>
      <p:sp>
        <p:nvSpPr>
          <p:cNvPr id="11" name="object 11"/>
          <p:cNvSpPr/>
          <p:nvPr/>
        </p:nvSpPr>
        <p:spPr>
          <a:xfrm>
            <a:off x="4427984" y="4096017"/>
            <a:ext cx="2276475" cy="992981"/>
          </a:xfrm>
          <a:custGeom>
            <a:avLst/>
            <a:gdLst/>
            <a:ahLst/>
            <a:cxnLst/>
            <a:rect l="l" t="t" r="r" b="b"/>
            <a:pathLst>
              <a:path w="3035300" h="1323975">
                <a:moveTo>
                  <a:pt x="0" y="1323594"/>
                </a:moveTo>
                <a:lnTo>
                  <a:pt x="3034672" y="1323594"/>
                </a:lnTo>
                <a:lnTo>
                  <a:pt x="3034672" y="0"/>
                </a:lnTo>
                <a:lnTo>
                  <a:pt x="0" y="0"/>
                </a:lnTo>
                <a:lnTo>
                  <a:pt x="0" y="1323594"/>
                </a:lnTo>
                <a:close/>
              </a:path>
            </a:pathLst>
          </a:custGeom>
          <a:ln w="10896">
            <a:solidFill>
              <a:srgbClr val="A4A4A4"/>
            </a:solidFill>
          </a:ln>
        </p:spPr>
        <p:txBody>
          <a:bodyPr wrap="square" lIns="0" tIns="0" rIns="0" bIns="0" rtlCol="0"/>
          <a:lstStyle/>
          <a:p>
            <a:endParaRPr/>
          </a:p>
        </p:txBody>
      </p:sp>
      <p:sp>
        <p:nvSpPr>
          <p:cNvPr id="12" name="object 12"/>
          <p:cNvSpPr txBox="1"/>
          <p:nvPr/>
        </p:nvSpPr>
        <p:spPr>
          <a:xfrm>
            <a:off x="6568006" y="4115346"/>
            <a:ext cx="137636" cy="248690"/>
          </a:xfrm>
          <a:prstGeom prst="rect">
            <a:avLst/>
          </a:prstGeom>
        </p:spPr>
        <p:txBody>
          <a:bodyPr vert="horz" wrap="square" lIns="0" tIns="11906" rIns="0" bIns="0" rtlCol="0">
            <a:spAutoFit/>
          </a:bodyPr>
          <a:lstStyle/>
          <a:p>
            <a:pPr>
              <a:spcBef>
                <a:spcPts val="94"/>
              </a:spcBef>
            </a:pPr>
            <a:r>
              <a:rPr sz="1538" spc="26" dirty="0">
                <a:solidFill>
                  <a:srgbClr val="5C5C5C"/>
                </a:solidFill>
                <a:latin typeface="Trebuchet MS"/>
                <a:cs typeface="Trebuchet MS"/>
              </a:rPr>
              <a:t>N</a:t>
            </a:r>
            <a:endParaRPr sz="1538">
              <a:latin typeface="Trebuchet MS"/>
              <a:cs typeface="Trebuchet MS"/>
            </a:endParaRPr>
          </a:p>
        </p:txBody>
      </p:sp>
      <p:sp>
        <p:nvSpPr>
          <p:cNvPr id="13" name="object 13"/>
          <p:cNvSpPr txBox="1"/>
          <p:nvPr/>
        </p:nvSpPr>
        <p:spPr>
          <a:xfrm>
            <a:off x="2517712" y="4669985"/>
            <a:ext cx="1566386" cy="422391"/>
          </a:xfrm>
          <a:prstGeom prst="rect">
            <a:avLst/>
          </a:prstGeom>
        </p:spPr>
        <p:txBody>
          <a:bodyPr vert="horz" wrap="square" lIns="0" tIns="11906" rIns="0" bIns="0" rtlCol="0">
            <a:spAutoFit/>
          </a:bodyPr>
          <a:lstStyle/>
          <a:p>
            <a:pPr marR="3810" algn="ctr">
              <a:lnSpc>
                <a:spcPts val="1643"/>
              </a:lnSpc>
              <a:spcBef>
                <a:spcPts val="94"/>
              </a:spcBef>
            </a:pPr>
            <a:r>
              <a:rPr sz="1538" spc="-49" dirty="0">
                <a:solidFill>
                  <a:srgbClr val="5C5C5C"/>
                </a:solidFill>
                <a:latin typeface="Trebuchet MS"/>
                <a:cs typeface="Trebuchet MS"/>
              </a:rPr>
              <a:t>Bo</a:t>
            </a:r>
            <a:r>
              <a:rPr sz="1538" spc="-319" dirty="0">
                <a:solidFill>
                  <a:srgbClr val="5C5C5C"/>
                </a:solidFill>
                <a:latin typeface="Trebuchet MS"/>
                <a:cs typeface="Trebuchet MS"/>
              </a:rPr>
              <a:t> </a:t>
            </a:r>
            <a:r>
              <a:rPr sz="1538" spc="-109" dirty="0">
                <a:solidFill>
                  <a:srgbClr val="5C5C5C"/>
                </a:solidFill>
                <a:latin typeface="Trebuchet MS"/>
                <a:cs typeface="Trebuchet MS"/>
              </a:rPr>
              <a:t>ro</a:t>
            </a:r>
            <a:r>
              <a:rPr sz="1538" spc="-319" dirty="0">
                <a:solidFill>
                  <a:srgbClr val="5C5C5C"/>
                </a:solidFill>
                <a:latin typeface="Trebuchet MS"/>
                <a:cs typeface="Trebuchet MS"/>
              </a:rPr>
              <a:t> </a:t>
            </a:r>
            <a:r>
              <a:rPr sz="1538" spc="-23" dirty="0">
                <a:solidFill>
                  <a:srgbClr val="5C5C5C"/>
                </a:solidFill>
                <a:latin typeface="Trebuchet MS"/>
                <a:cs typeface="Trebuchet MS"/>
              </a:rPr>
              <a:t>n</a:t>
            </a:r>
            <a:endParaRPr sz="1538">
              <a:latin typeface="Trebuchet MS"/>
              <a:cs typeface="Trebuchet MS"/>
            </a:endParaRPr>
          </a:p>
          <a:p>
            <a:pPr marR="3810" algn="ctr">
              <a:lnSpc>
                <a:spcPts val="1643"/>
              </a:lnSpc>
            </a:pPr>
            <a:r>
              <a:rPr sz="1538" spc="-15" dirty="0">
                <a:solidFill>
                  <a:srgbClr val="5C5C5C"/>
                </a:solidFill>
                <a:latin typeface="Trebuchet MS"/>
                <a:cs typeface="Trebuchet MS"/>
              </a:rPr>
              <a:t>3</a:t>
            </a:r>
            <a:r>
              <a:rPr sz="1538" spc="-135" dirty="0">
                <a:solidFill>
                  <a:srgbClr val="5C5C5C"/>
                </a:solidFill>
                <a:latin typeface="Trebuchet MS"/>
                <a:cs typeface="Trebuchet MS"/>
              </a:rPr>
              <a:t> </a:t>
            </a:r>
            <a:r>
              <a:rPr sz="1538" spc="-60" dirty="0">
                <a:solidFill>
                  <a:srgbClr val="5C5C5C"/>
                </a:solidFill>
                <a:latin typeface="Trebuchet MS"/>
                <a:cs typeface="Trebuchet MS"/>
              </a:rPr>
              <a:t>valance</a:t>
            </a:r>
            <a:r>
              <a:rPr sz="1538" spc="-274" dirty="0">
                <a:solidFill>
                  <a:srgbClr val="5C5C5C"/>
                </a:solidFill>
                <a:latin typeface="Trebuchet MS"/>
                <a:cs typeface="Trebuchet MS"/>
              </a:rPr>
              <a:t> </a:t>
            </a:r>
            <a:r>
              <a:rPr sz="1538" spc="-64" dirty="0">
                <a:solidFill>
                  <a:srgbClr val="5C5C5C"/>
                </a:solidFill>
                <a:latin typeface="Trebuchet MS"/>
                <a:cs typeface="Trebuchet MS"/>
              </a:rPr>
              <a:t>electron</a:t>
            </a:r>
            <a:r>
              <a:rPr sz="1538" spc="-319" dirty="0">
                <a:solidFill>
                  <a:srgbClr val="5C5C5C"/>
                </a:solidFill>
                <a:latin typeface="Trebuchet MS"/>
                <a:cs typeface="Trebuchet MS"/>
              </a:rPr>
              <a:t> </a:t>
            </a:r>
            <a:r>
              <a:rPr sz="1538" spc="-15" dirty="0">
                <a:solidFill>
                  <a:srgbClr val="5C5C5C"/>
                </a:solidFill>
                <a:latin typeface="Trebuchet MS"/>
                <a:cs typeface="Trebuchet MS"/>
              </a:rPr>
              <a:t>s</a:t>
            </a:r>
            <a:endParaRPr sz="1538">
              <a:latin typeface="Trebuchet MS"/>
              <a:cs typeface="Trebuchet MS"/>
            </a:endParaRPr>
          </a:p>
        </p:txBody>
      </p:sp>
      <p:sp>
        <p:nvSpPr>
          <p:cNvPr id="14" name="object 14"/>
          <p:cNvSpPr txBox="1"/>
          <p:nvPr/>
        </p:nvSpPr>
        <p:spPr>
          <a:xfrm>
            <a:off x="4815216" y="4672435"/>
            <a:ext cx="1570673" cy="422391"/>
          </a:xfrm>
          <a:prstGeom prst="rect">
            <a:avLst/>
          </a:prstGeom>
        </p:spPr>
        <p:txBody>
          <a:bodyPr vert="horz" wrap="square" lIns="0" tIns="11906" rIns="0" bIns="0" rtlCol="0">
            <a:spAutoFit/>
          </a:bodyPr>
          <a:lstStyle/>
          <a:p>
            <a:pPr marR="30956" algn="ctr">
              <a:lnSpc>
                <a:spcPts val="1635"/>
              </a:lnSpc>
              <a:spcBef>
                <a:spcPts val="94"/>
              </a:spcBef>
            </a:pPr>
            <a:r>
              <a:rPr sz="1538" spc="-49" dirty="0">
                <a:solidFill>
                  <a:srgbClr val="5C5C5C"/>
                </a:solidFill>
                <a:latin typeface="Trebuchet MS"/>
                <a:cs typeface="Trebuchet MS"/>
              </a:rPr>
              <a:t>Pho</a:t>
            </a:r>
            <a:r>
              <a:rPr sz="1538" spc="-323" dirty="0">
                <a:solidFill>
                  <a:srgbClr val="5C5C5C"/>
                </a:solidFill>
                <a:latin typeface="Trebuchet MS"/>
                <a:cs typeface="Trebuchet MS"/>
              </a:rPr>
              <a:t> </a:t>
            </a:r>
            <a:r>
              <a:rPr sz="1538" spc="-45" dirty="0">
                <a:solidFill>
                  <a:srgbClr val="5C5C5C"/>
                </a:solidFill>
                <a:latin typeface="Trebuchet MS"/>
                <a:cs typeface="Trebuchet MS"/>
              </a:rPr>
              <a:t>sphorus</a:t>
            </a:r>
            <a:endParaRPr sz="1538">
              <a:latin typeface="Trebuchet MS"/>
              <a:cs typeface="Trebuchet MS"/>
            </a:endParaRPr>
          </a:p>
          <a:p>
            <a:pPr marR="3810" algn="ctr">
              <a:lnSpc>
                <a:spcPts val="1635"/>
              </a:lnSpc>
            </a:pPr>
            <a:r>
              <a:rPr sz="1538" spc="-15" dirty="0">
                <a:solidFill>
                  <a:srgbClr val="5C5C5C"/>
                </a:solidFill>
                <a:latin typeface="Trebuchet MS"/>
                <a:cs typeface="Trebuchet MS"/>
              </a:rPr>
              <a:t>5</a:t>
            </a:r>
            <a:r>
              <a:rPr sz="1538" spc="-135" dirty="0">
                <a:solidFill>
                  <a:srgbClr val="5C5C5C"/>
                </a:solidFill>
                <a:latin typeface="Trebuchet MS"/>
                <a:cs typeface="Trebuchet MS"/>
              </a:rPr>
              <a:t> </a:t>
            </a:r>
            <a:r>
              <a:rPr sz="1538" spc="-60" dirty="0">
                <a:solidFill>
                  <a:srgbClr val="5C5C5C"/>
                </a:solidFill>
                <a:latin typeface="Trebuchet MS"/>
                <a:cs typeface="Trebuchet MS"/>
              </a:rPr>
              <a:t>valance</a:t>
            </a:r>
            <a:r>
              <a:rPr sz="1538" spc="-278" dirty="0">
                <a:solidFill>
                  <a:srgbClr val="5C5C5C"/>
                </a:solidFill>
                <a:latin typeface="Trebuchet MS"/>
                <a:cs typeface="Trebuchet MS"/>
              </a:rPr>
              <a:t> </a:t>
            </a:r>
            <a:r>
              <a:rPr sz="1538" spc="-60" dirty="0">
                <a:solidFill>
                  <a:srgbClr val="5C5C5C"/>
                </a:solidFill>
                <a:latin typeface="Trebuchet MS"/>
                <a:cs typeface="Trebuchet MS"/>
              </a:rPr>
              <a:t>electron</a:t>
            </a:r>
            <a:r>
              <a:rPr sz="1538" spc="-319" dirty="0">
                <a:solidFill>
                  <a:srgbClr val="5C5C5C"/>
                </a:solidFill>
                <a:latin typeface="Trebuchet MS"/>
                <a:cs typeface="Trebuchet MS"/>
              </a:rPr>
              <a:t> </a:t>
            </a:r>
            <a:r>
              <a:rPr sz="1538" spc="-15" dirty="0">
                <a:solidFill>
                  <a:srgbClr val="5C5C5C"/>
                </a:solidFill>
                <a:latin typeface="Trebuchet MS"/>
                <a:cs typeface="Trebuchet MS"/>
              </a:rPr>
              <a:t>s</a:t>
            </a:r>
            <a:endParaRPr sz="1538">
              <a:latin typeface="Trebuchet MS"/>
              <a:cs typeface="Trebuchet MS"/>
            </a:endParaRPr>
          </a:p>
        </p:txBody>
      </p:sp>
    </p:spTree>
  </p:cSld>
  <p:clrMapOvr>
    <a:masterClrMapping/>
  </p:clrMapOvr>
  <p:transition>
    <p:plu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5616" y="1680994"/>
            <a:ext cx="7920880" cy="502541"/>
          </a:xfrm>
          <a:prstGeom prst="rect">
            <a:avLst/>
          </a:prstGeom>
        </p:spPr>
        <p:txBody>
          <a:bodyPr vert="horz" wrap="square" lIns="0" tIns="10001" rIns="0" bIns="0" rtlCol="0" anchor="ctr">
            <a:spAutoFit/>
          </a:bodyPr>
          <a:lstStyle/>
          <a:p>
            <a:pPr>
              <a:spcBef>
                <a:spcPts val="79"/>
              </a:spcBef>
              <a:tabLst>
                <a:tab pos="1910715" algn="l"/>
                <a:tab pos="7605236" algn="l"/>
              </a:tabLst>
            </a:pPr>
            <a:r>
              <a:rPr dirty="0"/>
              <a:t> 	</a:t>
            </a:r>
            <a:r>
              <a:rPr spc="-34" dirty="0"/>
              <a:t>Depletion</a:t>
            </a:r>
            <a:r>
              <a:rPr lang="en-US" spc="-34" dirty="0"/>
              <a:t> </a:t>
            </a:r>
            <a:r>
              <a:rPr spc="-30" dirty="0"/>
              <a:t>Region	</a:t>
            </a:r>
          </a:p>
        </p:txBody>
      </p:sp>
      <p:sp>
        <p:nvSpPr>
          <p:cNvPr id="3" name="object 3"/>
          <p:cNvSpPr/>
          <p:nvPr/>
        </p:nvSpPr>
        <p:spPr>
          <a:xfrm>
            <a:off x="4154805" y="2428875"/>
            <a:ext cx="342900" cy="1227773"/>
          </a:xfrm>
          <a:custGeom>
            <a:avLst/>
            <a:gdLst/>
            <a:ahLst/>
            <a:cxnLst/>
            <a:rect l="l" t="t" r="r" b="b"/>
            <a:pathLst>
              <a:path w="457200" h="1637029">
                <a:moveTo>
                  <a:pt x="0" y="1636776"/>
                </a:moveTo>
                <a:lnTo>
                  <a:pt x="457200" y="1636776"/>
                </a:lnTo>
                <a:lnTo>
                  <a:pt x="457200" y="0"/>
                </a:lnTo>
                <a:lnTo>
                  <a:pt x="0" y="0"/>
                </a:lnTo>
                <a:lnTo>
                  <a:pt x="0" y="1636776"/>
                </a:lnTo>
                <a:close/>
              </a:path>
            </a:pathLst>
          </a:custGeom>
          <a:solidFill>
            <a:srgbClr val="FFFFFF"/>
          </a:solidFill>
        </p:spPr>
        <p:txBody>
          <a:bodyPr wrap="square" lIns="0" tIns="0" rIns="0" bIns="0" rtlCol="0"/>
          <a:lstStyle/>
          <a:p>
            <a:endParaRPr/>
          </a:p>
        </p:txBody>
      </p:sp>
      <p:sp>
        <p:nvSpPr>
          <p:cNvPr id="4" name="object 4"/>
          <p:cNvSpPr/>
          <p:nvPr/>
        </p:nvSpPr>
        <p:spPr>
          <a:xfrm>
            <a:off x="4499991" y="2428875"/>
            <a:ext cx="344329" cy="1227773"/>
          </a:xfrm>
          <a:custGeom>
            <a:avLst/>
            <a:gdLst/>
            <a:ahLst/>
            <a:cxnLst/>
            <a:rect l="l" t="t" r="r" b="b"/>
            <a:pathLst>
              <a:path w="459104" h="1637029">
                <a:moveTo>
                  <a:pt x="0" y="1636776"/>
                </a:moveTo>
                <a:lnTo>
                  <a:pt x="458724" y="1636776"/>
                </a:lnTo>
                <a:lnTo>
                  <a:pt x="458724" y="0"/>
                </a:lnTo>
                <a:lnTo>
                  <a:pt x="0" y="0"/>
                </a:lnTo>
                <a:lnTo>
                  <a:pt x="0" y="1636776"/>
                </a:lnTo>
                <a:close/>
              </a:path>
            </a:pathLst>
          </a:custGeom>
          <a:solidFill>
            <a:srgbClr val="FFFFFF"/>
          </a:solidFill>
        </p:spPr>
        <p:txBody>
          <a:bodyPr wrap="square" lIns="0" tIns="0" rIns="0" bIns="0" rtlCol="0"/>
          <a:lstStyle/>
          <a:p>
            <a:endParaRPr/>
          </a:p>
        </p:txBody>
      </p:sp>
      <p:sp>
        <p:nvSpPr>
          <p:cNvPr id="5" name="object 5"/>
          <p:cNvSpPr txBox="1"/>
          <p:nvPr/>
        </p:nvSpPr>
        <p:spPr>
          <a:xfrm>
            <a:off x="3373612" y="3647625"/>
            <a:ext cx="2248186" cy="1558921"/>
          </a:xfrm>
          <a:prstGeom prst="rect">
            <a:avLst/>
          </a:prstGeom>
        </p:spPr>
        <p:txBody>
          <a:bodyPr vert="horz" wrap="square" lIns="0" tIns="174784" rIns="0" bIns="0" rtlCol="0">
            <a:spAutoFit/>
          </a:bodyPr>
          <a:lstStyle/>
          <a:p>
            <a:pPr marR="56198" algn="ctr">
              <a:spcBef>
                <a:spcPts val="1376"/>
              </a:spcBef>
              <a:tabLst>
                <a:tab pos="831056" algn="l"/>
              </a:tabLst>
            </a:pPr>
            <a:r>
              <a:rPr sz="2250" spc="-139" dirty="0">
                <a:solidFill>
                  <a:srgbClr val="5C5C5C"/>
                </a:solidFill>
                <a:latin typeface="Trebuchet MS"/>
                <a:cs typeface="Trebuchet MS"/>
              </a:rPr>
              <a:t>-Xp	</a:t>
            </a:r>
            <a:r>
              <a:rPr sz="2250" spc="-68" dirty="0">
                <a:solidFill>
                  <a:srgbClr val="5C5C5C"/>
                </a:solidFill>
                <a:latin typeface="Trebuchet MS"/>
                <a:cs typeface="Trebuchet MS"/>
              </a:rPr>
              <a:t>Xn</a:t>
            </a:r>
            <a:endParaRPr sz="2250" dirty="0">
              <a:latin typeface="Trebuchet MS"/>
              <a:cs typeface="Trebuchet MS"/>
            </a:endParaRPr>
          </a:p>
          <a:p>
            <a:pPr marL="9525" algn="ctr">
              <a:spcBef>
                <a:spcPts val="1568"/>
              </a:spcBef>
              <a:tabLst>
                <a:tab pos="1312545" algn="l"/>
              </a:tabLst>
            </a:pPr>
            <a:r>
              <a:rPr lang="tr-TR" sz="2400" spc="-334" dirty="0">
                <a:latin typeface="DejaVu Sans"/>
                <a:cs typeface="DejaVu Sans"/>
              </a:rPr>
              <a:t>𝑥</a:t>
            </a:r>
            <a:r>
              <a:rPr lang="tr-TR" sz="2800" spc="377" baseline="-16025" dirty="0">
                <a:latin typeface="DejaVu Sans"/>
                <a:cs typeface="DejaVu Sans"/>
              </a:rPr>
              <a:t>𝑝</a:t>
            </a:r>
            <a:r>
              <a:rPr lang="tr-TR" sz="2400" spc="233" dirty="0">
                <a:latin typeface="DejaVu Sans"/>
                <a:cs typeface="DejaVu Sans"/>
              </a:rPr>
              <a:t>𝑁</a:t>
            </a:r>
            <a:r>
              <a:rPr lang="tr-TR" sz="2800" spc="332" baseline="-16025" dirty="0">
                <a:latin typeface="DejaVu Sans"/>
                <a:cs typeface="DejaVu Sans"/>
              </a:rPr>
              <a:t>𝐴 </a:t>
            </a:r>
            <a:r>
              <a:rPr lang="tr-TR" sz="2700" spc="-248" dirty="0">
                <a:latin typeface="DejaVu Sans"/>
                <a:cs typeface="DejaVu Sans"/>
              </a:rPr>
              <a:t>= </a:t>
            </a:r>
            <a:r>
              <a:rPr sz="2700" spc="-334" dirty="0">
                <a:latin typeface="DejaVu Sans"/>
                <a:cs typeface="DejaVu Sans"/>
              </a:rPr>
              <a:t>𝑥</a:t>
            </a:r>
            <a:r>
              <a:rPr sz="2925" spc="478" baseline="-16025" dirty="0">
                <a:latin typeface="DejaVu Sans"/>
                <a:cs typeface="DejaVu Sans"/>
              </a:rPr>
              <a:t>𝑛</a:t>
            </a:r>
            <a:r>
              <a:rPr sz="2700" spc="368" dirty="0">
                <a:latin typeface="DejaVu Sans"/>
                <a:cs typeface="DejaVu Sans"/>
              </a:rPr>
              <a:t>𝑁</a:t>
            </a:r>
            <a:r>
              <a:rPr sz="2925" spc="596" baseline="-16025" dirty="0">
                <a:latin typeface="DejaVu Sans"/>
                <a:cs typeface="DejaVu Sans"/>
              </a:rPr>
              <a:t>𝐷</a:t>
            </a:r>
            <a:r>
              <a:rPr sz="2925" spc="422" baseline="-16025" dirty="0">
                <a:latin typeface="DejaVu Sans"/>
                <a:cs typeface="DejaVu Sans"/>
              </a:rPr>
              <a:t> </a:t>
            </a:r>
            <a:r>
              <a:rPr lang="tr-TR" sz="2700" spc="941" dirty="0">
                <a:latin typeface="DejaVu Sans"/>
                <a:cs typeface="DejaVu Sans"/>
              </a:rPr>
              <a:t>𝑊</a:t>
            </a:r>
            <a:r>
              <a:rPr lang="tr-TR" sz="2700" spc="-248" dirty="0">
                <a:latin typeface="DejaVu Sans"/>
                <a:cs typeface="DejaVu Sans"/>
              </a:rPr>
              <a:t>=</a:t>
            </a:r>
            <a:r>
              <a:rPr sz="2700" spc="-248" dirty="0">
                <a:latin typeface="DejaVu Sans"/>
                <a:cs typeface="DejaVu Sans"/>
              </a:rPr>
              <a:t> </a:t>
            </a:r>
            <a:r>
              <a:rPr sz="2700" spc="-71" dirty="0">
                <a:latin typeface="DejaVu Sans"/>
                <a:cs typeface="DejaVu Sans"/>
              </a:rPr>
              <a:t>𝑥</a:t>
            </a:r>
            <a:r>
              <a:rPr sz="2925" spc="-107" baseline="-16025" dirty="0">
                <a:latin typeface="DejaVu Sans"/>
                <a:cs typeface="DejaVu Sans"/>
              </a:rPr>
              <a:t>𝑝 </a:t>
            </a:r>
            <a:r>
              <a:rPr sz="2700" spc="-248" dirty="0">
                <a:latin typeface="DejaVu Sans"/>
                <a:cs typeface="DejaVu Sans"/>
              </a:rPr>
              <a:t>+ </a:t>
            </a:r>
            <a:r>
              <a:rPr sz="2700" spc="-53" dirty="0">
                <a:latin typeface="DejaVu Sans"/>
                <a:cs typeface="DejaVu Sans"/>
              </a:rPr>
              <a:t>𝑥</a:t>
            </a:r>
            <a:r>
              <a:rPr sz="2925" spc="-78" baseline="-16025" dirty="0">
                <a:latin typeface="DejaVu Sans"/>
                <a:cs typeface="DejaVu Sans"/>
              </a:rPr>
              <a:t>𝑛</a:t>
            </a:r>
            <a:endParaRPr sz="2925" baseline="-16025" dirty="0">
              <a:latin typeface="DejaVu Sans"/>
              <a:cs typeface="DejaVu Sans"/>
            </a:endParaRPr>
          </a:p>
        </p:txBody>
      </p:sp>
      <p:graphicFrame>
        <p:nvGraphicFramePr>
          <p:cNvPr id="6" name="object 6"/>
          <p:cNvGraphicFramePr>
            <a:graphicFrameLocks noGrp="1"/>
          </p:cNvGraphicFramePr>
          <p:nvPr/>
        </p:nvGraphicFramePr>
        <p:xfrm>
          <a:off x="1820799" y="2411729"/>
          <a:ext cx="5535929" cy="1335788"/>
        </p:xfrm>
        <a:graphic>
          <a:graphicData uri="http://schemas.openxmlformats.org/drawingml/2006/table">
            <a:tbl>
              <a:tblPr firstRow="1" bandRow="1">
                <a:tableStyleId>{2D5ABB26-0587-4C30-8999-92F81FD0307C}</a:tableStyleId>
              </a:tblPr>
              <a:tblGrid>
                <a:gridCol w="2315528">
                  <a:extLst>
                    <a:ext uri="{9D8B030D-6E8A-4147-A177-3AD203B41FA5}">
                      <a16:colId xmlns:a16="http://schemas.microsoft.com/office/drawing/2014/main" val="20000"/>
                    </a:ext>
                  </a:extLst>
                </a:gridCol>
                <a:gridCol w="175736">
                  <a:extLst>
                    <a:ext uri="{9D8B030D-6E8A-4147-A177-3AD203B41FA5}">
                      <a16:colId xmlns:a16="http://schemas.microsoft.com/office/drawing/2014/main" val="20001"/>
                    </a:ext>
                  </a:extLst>
                </a:gridCol>
                <a:gridCol w="168592">
                  <a:extLst>
                    <a:ext uri="{9D8B030D-6E8A-4147-A177-3AD203B41FA5}">
                      <a16:colId xmlns:a16="http://schemas.microsoft.com/office/drawing/2014/main" val="20002"/>
                    </a:ext>
                  </a:extLst>
                </a:gridCol>
                <a:gridCol w="342423">
                  <a:extLst>
                    <a:ext uri="{9D8B030D-6E8A-4147-A177-3AD203B41FA5}">
                      <a16:colId xmlns:a16="http://schemas.microsoft.com/office/drawing/2014/main" val="20003"/>
                    </a:ext>
                  </a:extLst>
                </a:gridCol>
                <a:gridCol w="2533650">
                  <a:extLst>
                    <a:ext uri="{9D8B030D-6E8A-4147-A177-3AD203B41FA5}">
                      <a16:colId xmlns:a16="http://schemas.microsoft.com/office/drawing/2014/main" val="20004"/>
                    </a:ext>
                  </a:extLst>
                </a:gridCol>
              </a:tblGrid>
              <a:tr h="517208">
                <a:tc>
                  <a:txBody>
                    <a:bodyPr/>
                    <a:lstStyle/>
                    <a:p>
                      <a:pPr marL="95885">
                        <a:lnSpc>
                          <a:spcPct val="100000"/>
                        </a:lnSpc>
                        <a:spcBef>
                          <a:spcPts val="145"/>
                        </a:spcBef>
                      </a:pPr>
                      <a:r>
                        <a:rPr sz="2300" dirty="0">
                          <a:solidFill>
                            <a:srgbClr val="5C5C5C"/>
                          </a:solidFill>
                          <a:latin typeface="Trebuchet MS"/>
                          <a:cs typeface="Trebuchet MS"/>
                        </a:rPr>
                        <a:t>P</a:t>
                      </a:r>
                      <a:endParaRPr sz="2300">
                        <a:latin typeface="Trebuchet MS"/>
                        <a:cs typeface="Trebuchet MS"/>
                      </a:endParaRPr>
                    </a:p>
                  </a:txBody>
                  <a:tcPr marL="0" marR="0" marT="13811" marB="0">
                    <a:lnL w="53975">
                      <a:solidFill>
                        <a:srgbClr val="A4A4A4"/>
                      </a:solidFill>
                      <a:prstDash val="solid"/>
                    </a:lnL>
                    <a:lnR w="53975">
                      <a:solidFill>
                        <a:srgbClr val="A4A4A4"/>
                      </a:solidFill>
                      <a:prstDash val="solid"/>
                    </a:lnR>
                    <a:lnT w="53975">
                      <a:solidFill>
                        <a:srgbClr val="A4A4A4"/>
                      </a:solidFill>
                      <a:prstDash val="solid"/>
                    </a:lnT>
                    <a:solidFill>
                      <a:srgbClr val="92D050"/>
                    </a:solidFill>
                  </a:tcPr>
                </a:tc>
                <a:tc>
                  <a:txBody>
                    <a:bodyPr/>
                    <a:lstStyle/>
                    <a:p>
                      <a:pPr marL="146685">
                        <a:lnSpc>
                          <a:spcPct val="100000"/>
                        </a:lnSpc>
                        <a:spcBef>
                          <a:spcPts val="969"/>
                        </a:spcBef>
                      </a:pPr>
                      <a:r>
                        <a:rPr sz="1400" dirty="0">
                          <a:latin typeface="Arial"/>
                          <a:cs typeface="Arial"/>
                        </a:rPr>
                        <a:t>-</a:t>
                      </a:r>
                      <a:endParaRPr sz="1400">
                        <a:latin typeface="Arial"/>
                        <a:cs typeface="Arial"/>
                      </a:endParaRPr>
                    </a:p>
                    <a:p>
                      <a:pPr marL="146685">
                        <a:lnSpc>
                          <a:spcPct val="100000"/>
                        </a:lnSpc>
                      </a:pPr>
                      <a:r>
                        <a:rPr sz="1400" dirty="0">
                          <a:latin typeface="Arial"/>
                          <a:cs typeface="Arial"/>
                        </a:rPr>
                        <a:t>-</a:t>
                      </a:r>
                      <a:endParaRPr sz="1400">
                        <a:latin typeface="Arial"/>
                        <a:cs typeface="Arial"/>
                      </a:endParaRPr>
                    </a:p>
                  </a:txBody>
                  <a:tcPr marL="0" marR="0" marT="92392" marB="0">
                    <a:lnL w="53975">
                      <a:solidFill>
                        <a:srgbClr val="A4A4A4"/>
                      </a:solidFill>
                      <a:prstDash val="solid"/>
                    </a:lnL>
                    <a:lnT w="53975">
                      <a:solidFill>
                        <a:srgbClr val="A4A4A4"/>
                      </a:solidFill>
                      <a:prstDash val="solid"/>
                    </a:lnT>
                  </a:tcPr>
                </a:tc>
                <a:tc>
                  <a:txBody>
                    <a:bodyPr/>
                    <a:lstStyle/>
                    <a:p>
                      <a:pPr marL="57785">
                        <a:lnSpc>
                          <a:spcPct val="100000"/>
                        </a:lnSpc>
                        <a:spcBef>
                          <a:spcPts val="955"/>
                        </a:spcBef>
                      </a:pPr>
                      <a:r>
                        <a:rPr sz="1400" dirty="0">
                          <a:latin typeface="Arial"/>
                          <a:cs typeface="Arial"/>
                        </a:rPr>
                        <a:t>-</a:t>
                      </a:r>
                      <a:endParaRPr sz="1400">
                        <a:latin typeface="Arial"/>
                        <a:cs typeface="Arial"/>
                      </a:endParaRPr>
                    </a:p>
                    <a:p>
                      <a:pPr marL="57785">
                        <a:lnSpc>
                          <a:spcPct val="100000"/>
                        </a:lnSpc>
                      </a:pPr>
                      <a:r>
                        <a:rPr sz="1400" dirty="0">
                          <a:latin typeface="Arial"/>
                          <a:cs typeface="Arial"/>
                        </a:rPr>
                        <a:t>-</a:t>
                      </a:r>
                      <a:endParaRPr sz="1400">
                        <a:latin typeface="Arial"/>
                        <a:cs typeface="Arial"/>
                      </a:endParaRPr>
                    </a:p>
                  </a:txBody>
                  <a:tcPr marL="0" marR="0" marT="90964" marB="0">
                    <a:lnR w="53975">
                      <a:solidFill>
                        <a:srgbClr val="A4A4A4"/>
                      </a:solidFill>
                      <a:prstDash val="solid"/>
                    </a:lnR>
                    <a:lnT w="53975">
                      <a:solidFill>
                        <a:srgbClr val="A4A4A4"/>
                      </a:solidFill>
                      <a:prstDash val="solid"/>
                    </a:lnT>
                  </a:tcPr>
                </a:tc>
                <a:tc>
                  <a:txBody>
                    <a:bodyPr/>
                    <a:lstStyle/>
                    <a:p>
                      <a:pPr marL="117475">
                        <a:lnSpc>
                          <a:spcPct val="100000"/>
                        </a:lnSpc>
                        <a:spcBef>
                          <a:spcPts val="1080"/>
                        </a:spcBef>
                      </a:pPr>
                      <a:r>
                        <a:rPr sz="2000" baseline="1543" dirty="0">
                          <a:latin typeface="Arial"/>
                          <a:cs typeface="Arial"/>
                        </a:rPr>
                        <a:t>+</a:t>
                      </a:r>
                      <a:r>
                        <a:rPr sz="2000" spc="-502" baseline="1543" dirty="0">
                          <a:latin typeface="Arial"/>
                          <a:cs typeface="Arial"/>
                        </a:rPr>
                        <a:t> </a:t>
                      </a:r>
                      <a:r>
                        <a:rPr sz="1400" dirty="0">
                          <a:latin typeface="Arial"/>
                          <a:cs typeface="Arial"/>
                        </a:rPr>
                        <a:t>+</a:t>
                      </a:r>
                      <a:endParaRPr sz="1400">
                        <a:latin typeface="Arial"/>
                        <a:cs typeface="Arial"/>
                      </a:endParaRPr>
                    </a:p>
                    <a:p>
                      <a:pPr marL="117475">
                        <a:lnSpc>
                          <a:spcPts val="2090"/>
                        </a:lnSpc>
                      </a:pPr>
                      <a:r>
                        <a:rPr sz="2000" baseline="1543" dirty="0">
                          <a:latin typeface="Arial"/>
                          <a:cs typeface="Arial"/>
                        </a:rPr>
                        <a:t>+</a:t>
                      </a:r>
                      <a:r>
                        <a:rPr sz="2000" spc="-509" baseline="1543" dirty="0">
                          <a:latin typeface="Arial"/>
                          <a:cs typeface="Arial"/>
                        </a:rPr>
                        <a:t> </a:t>
                      </a:r>
                      <a:r>
                        <a:rPr sz="1400" dirty="0">
                          <a:latin typeface="Arial"/>
                          <a:cs typeface="Arial"/>
                        </a:rPr>
                        <a:t>+</a:t>
                      </a:r>
                      <a:endParaRPr sz="1400">
                        <a:latin typeface="Arial"/>
                        <a:cs typeface="Arial"/>
                      </a:endParaRPr>
                    </a:p>
                  </a:txBody>
                  <a:tcPr marL="0" marR="0" marT="102870" marB="0">
                    <a:lnL w="53975">
                      <a:solidFill>
                        <a:srgbClr val="A4A4A4"/>
                      </a:solidFill>
                      <a:prstDash val="solid"/>
                    </a:lnL>
                    <a:lnR w="53975">
                      <a:solidFill>
                        <a:srgbClr val="A4A4A4"/>
                      </a:solidFill>
                      <a:prstDash val="solid"/>
                    </a:lnR>
                    <a:lnT w="53975">
                      <a:solidFill>
                        <a:srgbClr val="A4A4A4"/>
                      </a:solidFill>
                      <a:prstDash val="solid"/>
                    </a:lnT>
                  </a:tcPr>
                </a:tc>
                <a:tc>
                  <a:txBody>
                    <a:bodyPr/>
                    <a:lstStyle/>
                    <a:p>
                      <a:pPr algn="r">
                        <a:lnSpc>
                          <a:spcPct val="100000"/>
                        </a:lnSpc>
                        <a:spcBef>
                          <a:spcPts val="145"/>
                        </a:spcBef>
                      </a:pPr>
                      <a:r>
                        <a:rPr sz="2300" dirty="0">
                          <a:solidFill>
                            <a:srgbClr val="5C5C5C"/>
                          </a:solidFill>
                          <a:latin typeface="Trebuchet MS"/>
                          <a:cs typeface="Trebuchet MS"/>
                        </a:rPr>
                        <a:t>N</a:t>
                      </a:r>
                      <a:endParaRPr sz="2300">
                        <a:latin typeface="Trebuchet MS"/>
                        <a:cs typeface="Trebuchet MS"/>
                      </a:endParaRPr>
                    </a:p>
                  </a:txBody>
                  <a:tcPr marL="0" marR="0" marT="13811" marB="0">
                    <a:lnL w="53975">
                      <a:solidFill>
                        <a:srgbClr val="A4A4A4"/>
                      </a:solidFill>
                      <a:prstDash val="solid"/>
                    </a:lnL>
                    <a:lnR w="53975">
                      <a:solidFill>
                        <a:srgbClr val="A4A4A4"/>
                      </a:solidFill>
                      <a:prstDash val="solid"/>
                    </a:lnR>
                    <a:lnT w="53975">
                      <a:solidFill>
                        <a:srgbClr val="A4A4A4"/>
                      </a:solidFill>
                      <a:prstDash val="solid"/>
                    </a:lnT>
                    <a:solidFill>
                      <a:srgbClr val="EC7C30"/>
                    </a:solidFill>
                  </a:tcPr>
                </a:tc>
                <a:extLst>
                  <a:ext uri="{0D108BD9-81ED-4DB2-BD59-A6C34878D82A}">
                    <a16:rowId xmlns:a16="http://schemas.microsoft.com/office/drawing/2014/main" val="10000"/>
                  </a:ext>
                </a:extLst>
              </a:tr>
              <a:tr h="205740">
                <a:tc>
                  <a:txBody>
                    <a:bodyPr/>
                    <a:lstStyle/>
                    <a:p>
                      <a:pPr>
                        <a:lnSpc>
                          <a:spcPct val="100000"/>
                        </a:lnSpc>
                      </a:pPr>
                      <a:endParaRPr sz="1300">
                        <a:latin typeface="Times New Roman"/>
                        <a:cs typeface="Times New Roman"/>
                      </a:endParaRPr>
                    </a:p>
                  </a:txBody>
                  <a:tcPr marL="0" marR="0" marT="0" marB="0">
                    <a:lnL w="53975">
                      <a:solidFill>
                        <a:srgbClr val="A4A4A4"/>
                      </a:solidFill>
                      <a:prstDash val="solid"/>
                    </a:lnL>
                    <a:lnR w="53975">
                      <a:solidFill>
                        <a:srgbClr val="A4A4A4"/>
                      </a:solidFill>
                      <a:prstDash val="solid"/>
                    </a:lnR>
                    <a:solidFill>
                      <a:srgbClr val="92D050"/>
                    </a:solidFill>
                  </a:tcPr>
                </a:tc>
                <a:tc>
                  <a:txBody>
                    <a:bodyPr/>
                    <a:lstStyle/>
                    <a:p>
                      <a:pPr marR="3175" algn="r">
                        <a:lnSpc>
                          <a:spcPts val="2020"/>
                        </a:lnSpc>
                      </a:pPr>
                      <a:r>
                        <a:rPr sz="1400" dirty="0">
                          <a:latin typeface="Arial"/>
                          <a:cs typeface="Arial"/>
                        </a:rPr>
                        <a:t>-</a:t>
                      </a:r>
                      <a:endParaRPr sz="1400">
                        <a:latin typeface="Arial"/>
                        <a:cs typeface="Arial"/>
                      </a:endParaRPr>
                    </a:p>
                  </a:txBody>
                  <a:tcPr marL="0" marR="0" marT="0" marB="0">
                    <a:lnL w="53975">
                      <a:solidFill>
                        <a:srgbClr val="A4A4A4"/>
                      </a:solidFill>
                      <a:prstDash val="solid"/>
                    </a:lnL>
                  </a:tcPr>
                </a:tc>
                <a:tc>
                  <a:txBody>
                    <a:bodyPr/>
                    <a:lstStyle/>
                    <a:p>
                      <a:pPr marL="57785">
                        <a:lnSpc>
                          <a:spcPts val="2000"/>
                        </a:lnSpc>
                      </a:pPr>
                      <a:r>
                        <a:rPr sz="1400" dirty="0">
                          <a:latin typeface="Arial"/>
                          <a:cs typeface="Arial"/>
                        </a:rPr>
                        <a:t>-</a:t>
                      </a:r>
                      <a:endParaRPr sz="1400">
                        <a:latin typeface="Arial"/>
                        <a:cs typeface="Arial"/>
                      </a:endParaRPr>
                    </a:p>
                  </a:txBody>
                  <a:tcPr marL="0" marR="0" marT="0" marB="0">
                    <a:lnR w="53975">
                      <a:solidFill>
                        <a:srgbClr val="A4A4A4"/>
                      </a:solidFill>
                      <a:prstDash val="solid"/>
                    </a:lnR>
                  </a:tcPr>
                </a:tc>
                <a:tc>
                  <a:txBody>
                    <a:bodyPr/>
                    <a:lstStyle/>
                    <a:p>
                      <a:pPr marR="29845" algn="r">
                        <a:lnSpc>
                          <a:spcPts val="2065"/>
                        </a:lnSpc>
                      </a:pPr>
                      <a:r>
                        <a:rPr sz="2000" baseline="1543" dirty="0">
                          <a:latin typeface="Arial"/>
                          <a:cs typeface="Arial"/>
                        </a:rPr>
                        <a:t>+</a:t>
                      </a:r>
                      <a:r>
                        <a:rPr sz="2000" spc="-502" baseline="1543" dirty="0">
                          <a:latin typeface="Arial"/>
                          <a:cs typeface="Arial"/>
                        </a:rPr>
                        <a:t> </a:t>
                      </a:r>
                      <a:r>
                        <a:rPr sz="1400" dirty="0">
                          <a:latin typeface="Arial"/>
                          <a:cs typeface="Arial"/>
                        </a:rPr>
                        <a:t>+</a:t>
                      </a:r>
                      <a:endParaRPr sz="1400">
                        <a:latin typeface="Arial"/>
                        <a:cs typeface="Arial"/>
                      </a:endParaRPr>
                    </a:p>
                  </a:txBody>
                  <a:tcPr marL="0" marR="0" marT="0" marB="0">
                    <a:lnL w="53975">
                      <a:solidFill>
                        <a:srgbClr val="A4A4A4"/>
                      </a:solidFill>
                      <a:prstDash val="solid"/>
                    </a:lnL>
                    <a:lnR w="53975">
                      <a:solidFill>
                        <a:srgbClr val="A4A4A4"/>
                      </a:solidFill>
                      <a:prstDash val="solid"/>
                    </a:lnR>
                  </a:tcPr>
                </a:tc>
                <a:tc>
                  <a:txBody>
                    <a:bodyPr/>
                    <a:lstStyle/>
                    <a:p>
                      <a:pPr>
                        <a:lnSpc>
                          <a:spcPct val="100000"/>
                        </a:lnSpc>
                      </a:pPr>
                      <a:endParaRPr sz="1300">
                        <a:latin typeface="Times New Roman"/>
                        <a:cs typeface="Times New Roman"/>
                      </a:endParaRPr>
                    </a:p>
                  </a:txBody>
                  <a:tcPr marL="0" marR="0" marT="0" marB="0">
                    <a:lnL w="53975">
                      <a:solidFill>
                        <a:srgbClr val="A4A4A4"/>
                      </a:solidFill>
                      <a:prstDash val="solid"/>
                    </a:lnL>
                    <a:lnR w="53975">
                      <a:solidFill>
                        <a:srgbClr val="A4A4A4"/>
                      </a:solidFill>
                      <a:prstDash val="solid"/>
                    </a:lnR>
                    <a:solidFill>
                      <a:srgbClr val="EC7C30"/>
                    </a:solidFill>
                  </a:tcPr>
                </a:tc>
                <a:extLst>
                  <a:ext uri="{0D108BD9-81ED-4DB2-BD59-A6C34878D82A}">
                    <a16:rowId xmlns:a16="http://schemas.microsoft.com/office/drawing/2014/main" val="10001"/>
                  </a:ext>
                </a:extLst>
              </a:tr>
              <a:tr h="205740">
                <a:tc>
                  <a:txBody>
                    <a:bodyPr/>
                    <a:lstStyle/>
                    <a:p>
                      <a:pPr>
                        <a:lnSpc>
                          <a:spcPct val="100000"/>
                        </a:lnSpc>
                      </a:pPr>
                      <a:endParaRPr sz="1300">
                        <a:latin typeface="Times New Roman"/>
                        <a:cs typeface="Times New Roman"/>
                      </a:endParaRPr>
                    </a:p>
                  </a:txBody>
                  <a:tcPr marL="0" marR="0" marT="0" marB="0">
                    <a:lnL w="53975">
                      <a:solidFill>
                        <a:srgbClr val="A4A4A4"/>
                      </a:solidFill>
                      <a:prstDash val="solid"/>
                    </a:lnL>
                    <a:lnR w="53975">
                      <a:solidFill>
                        <a:srgbClr val="A4A4A4"/>
                      </a:solidFill>
                      <a:prstDash val="solid"/>
                    </a:lnR>
                    <a:solidFill>
                      <a:srgbClr val="92D050"/>
                    </a:solidFill>
                  </a:tcPr>
                </a:tc>
                <a:tc>
                  <a:txBody>
                    <a:bodyPr/>
                    <a:lstStyle/>
                    <a:p>
                      <a:pPr marR="3175" algn="r">
                        <a:lnSpc>
                          <a:spcPts val="2020"/>
                        </a:lnSpc>
                      </a:pPr>
                      <a:r>
                        <a:rPr sz="1400" dirty="0">
                          <a:latin typeface="Arial"/>
                          <a:cs typeface="Arial"/>
                        </a:rPr>
                        <a:t>-</a:t>
                      </a:r>
                      <a:endParaRPr sz="1400">
                        <a:latin typeface="Arial"/>
                        <a:cs typeface="Arial"/>
                      </a:endParaRPr>
                    </a:p>
                  </a:txBody>
                  <a:tcPr marL="0" marR="0" marT="0" marB="0">
                    <a:lnL w="53975">
                      <a:solidFill>
                        <a:srgbClr val="A4A4A4"/>
                      </a:solidFill>
                      <a:prstDash val="solid"/>
                    </a:lnL>
                  </a:tcPr>
                </a:tc>
                <a:tc>
                  <a:txBody>
                    <a:bodyPr/>
                    <a:lstStyle/>
                    <a:p>
                      <a:pPr marL="57785">
                        <a:lnSpc>
                          <a:spcPts val="2000"/>
                        </a:lnSpc>
                      </a:pPr>
                      <a:r>
                        <a:rPr sz="1400" dirty="0">
                          <a:latin typeface="Arial"/>
                          <a:cs typeface="Arial"/>
                        </a:rPr>
                        <a:t>-</a:t>
                      </a:r>
                      <a:endParaRPr sz="1400">
                        <a:latin typeface="Arial"/>
                        <a:cs typeface="Arial"/>
                      </a:endParaRPr>
                    </a:p>
                  </a:txBody>
                  <a:tcPr marL="0" marR="0" marT="0" marB="0">
                    <a:lnR w="53975">
                      <a:solidFill>
                        <a:srgbClr val="A4A4A4"/>
                      </a:solidFill>
                      <a:prstDash val="solid"/>
                    </a:lnR>
                  </a:tcPr>
                </a:tc>
                <a:tc>
                  <a:txBody>
                    <a:bodyPr/>
                    <a:lstStyle/>
                    <a:p>
                      <a:pPr marR="29845" algn="r">
                        <a:lnSpc>
                          <a:spcPts val="2060"/>
                        </a:lnSpc>
                      </a:pPr>
                      <a:r>
                        <a:rPr sz="2000" baseline="1543" dirty="0">
                          <a:latin typeface="Arial"/>
                          <a:cs typeface="Arial"/>
                        </a:rPr>
                        <a:t>+</a:t>
                      </a:r>
                      <a:r>
                        <a:rPr sz="2000" spc="-502" baseline="1543" dirty="0">
                          <a:latin typeface="Arial"/>
                          <a:cs typeface="Arial"/>
                        </a:rPr>
                        <a:t> </a:t>
                      </a:r>
                      <a:r>
                        <a:rPr sz="1400" dirty="0">
                          <a:latin typeface="Arial"/>
                          <a:cs typeface="Arial"/>
                        </a:rPr>
                        <a:t>+</a:t>
                      </a:r>
                      <a:endParaRPr sz="1400">
                        <a:latin typeface="Arial"/>
                        <a:cs typeface="Arial"/>
                      </a:endParaRPr>
                    </a:p>
                  </a:txBody>
                  <a:tcPr marL="0" marR="0" marT="0" marB="0">
                    <a:lnL w="53975">
                      <a:solidFill>
                        <a:srgbClr val="A4A4A4"/>
                      </a:solidFill>
                      <a:prstDash val="solid"/>
                    </a:lnL>
                    <a:lnR w="53975">
                      <a:solidFill>
                        <a:srgbClr val="A4A4A4"/>
                      </a:solidFill>
                      <a:prstDash val="solid"/>
                    </a:lnR>
                  </a:tcPr>
                </a:tc>
                <a:tc>
                  <a:txBody>
                    <a:bodyPr/>
                    <a:lstStyle/>
                    <a:p>
                      <a:pPr>
                        <a:lnSpc>
                          <a:spcPct val="100000"/>
                        </a:lnSpc>
                      </a:pPr>
                      <a:endParaRPr sz="1300">
                        <a:latin typeface="Times New Roman"/>
                        <a:cs typeface="Times New Roman"/>
                      </a:endParaRPr>
                    </a:p>
                  </a:txBody>
                  <a:tcPr marL="0" marR="0" marT="0" marB="0">
                    <a:lnL w="53975">
                      <a:solidFill>
                        <a:srgbClr val="A4A4A4"/>
                      </a:solidFill>
                      <a:prstDash val="solid"/>
                    </a:lnL>
                    <a:lnR w="53975">
                      <a:solidFill>
                        <a:srgbClr val="A4A4A4"/>
                      </a:solidFill>
                      <a:prstDash val="solid"/>
                    </a:lnR>
                    <a:solidFill>
                      <a:srgbClr val="EC7C30"/>
                    </a:solidFill>
                  </a:tcPr>
                </a:tc>
                <a:extLst>
                  <a:ext uri="{0D108BD9-81ED-4DB2-BD59-A6C34878D82A}">
                    <a16:rowId xmlns:a16="http://schemas.microsoft.com/office/drawing/2014/main" val="10002"/>
                  </a:ext>
                </a:extLst>
              </a:tr>
              <a:tr h="298133">
                <a:tc>
                  <a:txBody>
                    <a:bodyPr/>
                    <a:lstStyle/>
                    <a:p>
                      <a:pPr>
                        <a:lnSpc>
                          <a:spcPct val="100000"/>
                        </a:lnSpc>
                      </a:pPr>
                      <a:endParaRPr sz="1900">
                        <a:latin typeface="Times New Roman"/>
                        <a:cs typeface="Times New Roman"/>
                      </a:endParaRPr>
                    </a:p>
                  </a:txBody>
                  <a:tcPr marL="0" marR="0" marT="0" marB="0">
                    <a:lnL w="53975">
                      <a:solidFill>
                        <a:srgbClr val="A4A4A4"/>
                      </a:solidFill>
                      <a:prstDash val="solid"/>
                    </a:lnL>
                    <a:lnR w="53975">
                      <a:solidFill>
                        <a:srgbClr val="A4A4A4"/>
                      </a:solidFill>
                      <a:prstDash val="solid"/>
                    </a:lnR>
                    <a:lnB w="53975">
                      <a:solidFill>
                        <a:srgbClr val="A4A4A4"/>
                      </a:solidFill>
                      <a:prstDash val="solid"/>
                    </a:lnB>
                    <a:solidFill>
                      <a:srgbClr val="92D050"/>
                    </a:solidFill>
                  </a:tcPr>
                </a:tc>
                <a:tc>
                  <a:txBody>
                    <a:bodyPr/>
                    <a:lstStyle/>
                    <a:p>
                      <a:pPr marR="3175" algn="r">
                        <a:lnSpc>
                          <a:spcPts val="2020"/>
                        </a:lnSpc>
                      </a:pPr>
                      <a:r>
                        <a:rPr sz="1400" dirty="0">
                          <a:latin typeface="Arial"/>
                          <a:cs typeface="Arial"/>
                        </a:rPr>
                        <a:t>-</a:t>
                      </a:r>
                      <a:endParaRPr sz="1400">
                        <a:latin typeface="Arial"/>
                        <a:cs typeface="Arial"/>
                      </a:endParaRPr>
                    </a:p>
                  </a:txBody>
                  <a:tcPr marL="0" marR="0" marT="0" marB="0">
                    <a:lnL w="53975">
                      <a:solidFill>
                        <a:srgbClr val="A4A4A4"/>
                      </a:solidFill>
                      <a:prstDash val="solid"/>
                    </a:lnL>
                    <a:lnB w="53975">
                      <a:solidFill>
                        <a:srgbClr val="A4A4A4"/>
                      </a:solidFill>
                      <a:prstDash val="solid"/>
                    </a:lnB>
                  </a:tcPr>
                </a:tc>
                <a:tc>
                  <a:txBody>
                    <a:bodyPr/>
                    <a:lstStyle/>
                    <a:p>
                      <a:pPr marL="57785">
                        <a:lnSpc>
                          <a:spcPts val="2000"/>
                        </a:lnSpc>
                      </a:pPr>
                      <a:r>
                        <a:rPr sz="1400" dirty="0">
                          <a:latin typeface="Arial"/>
                          <a:cs typeface="Arial"/>
                        </a:rPr>
                        <a:t>-</a:t>
                      </a:r>
                      <a:endParaRPr sz="1400">
                        <a:latin typeface="Arial"/>
                        <a:cs typeface="Arial"/>
                      </a:endParaRPr>
                    </a:p>
                  </a:txBody>
                  <a:tcPr marL="0" marR="0" marT="0" marB="0">
                    <a:lnR w="53975">
                      <a:solidFill>
                        <a:srgbClr val="A4A4A4"/>
                      </a:solidFill>
                      <a:prstDash val="solid"/>
                    </a:lnR>
                    <a:lnB w="53975">
                      <a:solidFill>
                        <a:srgbClr val="A4A4A4"/>
                      </a:solidFill>
                      <a:prstDash val="solid"/>
                    </a:lnB>
                  </a:tcPr>
                </a:tc>
                <a:tc>
                  <a:txBody>
                    <a:bodyPr/>
                    <a:lstStyle/>
                    <a:p>
                      <a:pPr marR="29845" algn="r">
                        <a:lnSpc>
                          <a:spcPts val="2130"/>
                        </a:lnSpc>
                      </a:pPr>
                      <a:r>
                        <a:rPr sz="2000" baseline="1543" dirty="0">
                          <a:latin typeface="Arial"/>
                          <a:cs typeface="Arial"/>
                        </a:rPr>
                        <a:t>+</a:t>
                      </a:r>
                      <a:r>
                        <a:rPr sz="2000" spc="-502" baseline="1543" dirty="0">
                          <a:latin typeface="Arial"/>
                          <a:cs typeface="Arial"/>
                        </a:rPr>
                        <a:t> </a:t>
                      </a:r>
                      <a:r>
                        <a:rPr sz="1400" dirty="0">
                          <a:latin typeface="Arial"/>
                          <a:cs typeface="Arial"/>
                        </a:rPr>
                        <a:t>+</a:t>
                      </a:r>
                      <a:endParaRPr sz="1400">
                        <a:latin typeface="Arial"/>
                        <a:cs typeface="Arial"/>
                      </a:endParaRPr>
                    </a:p>
                  </a:txBody>
                  <a:tcPr marL="0" marR="0" marT="0" marB="0">
                    <a:lnL w="53975">
                      <a:solidFill>
                        <a:srgbClr val="A4A4A4"/>
                      </a:solidFill>
                      <a:prstDash val="solid"/>
                    </a:lnL>
                    <a:lnR w="53975">
                      <a:solidFill>
                        <a:srgbClr val="A4A4A4"/>
                      </a:solidFill>
                      <a:prstDash val="solid"/>
                    </a:lnR>
                    <a:lnB w="53975">
                      <a:solidFill>
                        <a:srgbClr val="A4A4A4"/>
                      </a:solidFill>
                      <a:prstDash val="solid"/>
                    </a:lnB>
                  </a:tcPr>
                </a:tc>
                <a:tc>
                  <a:txBody>
                    <a:bodyPr/>
                    <a:lstStyle/>
                    <a:p>
                      <a:pPr>
                        <a:lnSpc>
                          <a:spcPct val="100000"/>
                        </a:lnSpc>
                      </a:pPr>
                      <a:endParaRPr sz="1900">
                        <a:latin typeface="Times New Roman"/>
                        <a:cs typeface="Times New Roman"/>
                      </a:endParaRPr>
                    </a:p>
                  </a:txBody>
                  <a:tcPr marL="0" marR="0" marT="0" marB="0">
                    <a:lnL w="53975">
                      <a:solidFill>
                        <a:srgbClr val="A4A4A4"/>
                      </a:solidFill>
                      <a:prstDash val="solid"/>
                    </a:lnL>
                    <a:lnR w="53975">
                      <a:solidFill>
                        <a:srgbClr val="A4A4A4"/>
                      </a:solidFill>
                      <a:prstDash val="solid"/>
                    </a:lnR>
                    <a:lnB w="53975">
                      <a:solidFill>
                        <a:srgbClr val="A4A4A4"/>
                      </a:solidFill>
                      <a:prstDash val="solid"/>
                    </a:lnB>
                    <a:solidFill>
                      <a:srgbClr val="EC7C3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BD69A5AF-1E7A-4240-89F4-35DCA09C1002}"/>
              </a:ext>
            </a:extLst>
          </p:cNvPr>
          <p:cNvSpPr txBox="1"/>
          <p:nvPr/>
        </p:nvSpPr>
        <p:spPr>
          <a:xfrm>
            <a:off x="355038" y="3998650"/>
            <a:ext cx="2859109" cy="369332"/>
          </a:xfrm>
          <a:prstGeom prst="rect">
            <a:avLst/>
          </a:prstGeom>
          <a:noFill/>
        </p:spPr>
        <p:txBody>
          <a:bodyPr wrap="square" rtlCol="0">
            <a:spAutoFit/>
          </a:bodyPr>
          <a:lstStyle/>
          <a:p>
            <a:r>
              <a:rPr lang="tr-TR" dirty="0" err="1">
                <a:latin typeface="Comic Sans MS" panose="030F0702030302020204" pitchFamily="66" charset="0"/>
              </a:rPr>
              <a:t>Number</a:t>
            </a:r>
            <a:r>
              <a:rPr lang="tr-TR" dirty="0">
                <a:latin typeface="Comic Sans MS" panose="030F0702030302020204" pitchFamily="66" charset="0"/>
              </a:rPr>
              <a:t> </a:t>
            </a:r>
            <a:r>
              <a:rPr lang="tr-TR" dirty="0" err="1">
                <a:latin typeface="Comic Sans MS" panose="030F0702030302020204" pitchFamily="66" charset="0"/>
              </a:rPr>
              <a:t>acceptor</a:t>
            </a:r>
            <a:r>
              <a:rPr lang="tr-TR" dirty="0">
                <a:latin typeface="Comic Sans MS" panose="030F0702030302020204" pitchFamily="66" charset="0"/>
              </a:rPr>
              <a:t> </a:t>
            </a:r>
            <a:r>
              <a:rPr lang="tr-TR" dirty="0" err="1">
                <a:latin typeface="Comic Sans MS" panose="030F0702030302020204" pitchFamily="66" charset="0"/>
              </a:rPr>
              <a:t>atoms</a:t>
            </a:r>
            <a:endParaRPr lang="tr-TR" dirty="0">
              <a:latin typeface="Comic Sans MS" panose="030F0702030302020204" pitchFamily="66" charset="0"/>
            </a:endParaRPr>
          </a:p>
        </p:txBody>
      </p:sp>
      <p:cxnSp>
        <p:nvCxnSpPr>
          <p:cNvPr id="8" name="Straight Arrow Connector 7">
            <a:extLst>
              <a:ext uri="{FF2B5EF4-FFF2-40B4-BE49-F238E27FC236}">
                <a16:creationId xmlns:a16="http://schemas.microsoft.com/office/drawing/2014/main" id="{482DBF41-13C3-4C05-ABD2-26404590744A}"/>
              </a:ext>
            </a:extLst>
          </p:cNvPr>
          <p:cNvCxnSpPr>
            <a:cxnSpLocks/>
          </p:cNvCxnSpPr>
          <p:nvPr/>
        </p:nvCxnSpPr>
        <p:spPr bwMode="auto">
          <a:xfrm>
            <a:off x="5443504" y="4688775"/>
            <a:ext cx="483669" cy="662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42CD8D16-5C0A-4510-A15C-8E81CB4DB4EF}"/>
              </a:ext>
            </a:extLst>
          </p:cNvPr>
          <p:cNvSpPr txBox="1"/>
          <p:nvPr/>
        </p:nvSpPr>
        <p:spPr>
          <a:xfrm>
            <a:off x="5927173" y="4570387"/>
            <a:ext cx="2859109" cy="369332"/>
          </a:xfrm>
          <a:prstGeom prst="rect">
            <a:avLst/>
          </a:prstGeom>
          <a:noFill/>
        </p:spPr>
        <p:txBody>
          <a:bodyPr wrap="square" rtlCol="0">
            <a:spAutoFit/>
          </a:bodyPr>
          <a:lstStyle/>
          <a:p>
            <a:r>
              <a:rPr lang="tr-TR" dirty="0" err="1">
                <a:latin typeface="Comic Sans MS" panose="030F0702030302020204" pitchFamily="66" charset="0"/>
              </a:rPr>
              <a:t>Number</a:t>
            </a:r>
            <a:r>
              <a:rPr lang="tr-TR" dirty="0">
                <a:latin typeface="Comic Sans MS" panose="030F0702030302020204" pitchFamily="66" charset="0"/>
              </a:rPr>
              <a:t> </a:t>
            </a:r>
            <a:r>
              <a:rPr lang="en-US" dirty="0">
                <a:latin typeface="Comic Sans MS" panose="030F0702030302020204" pitchFamily="66" charset="0"/>
              </a:rPr>
              <a:t>donor</a:t>
            </a:r>
            <a:r>
              <a:rPr lang="tr-TR" dirty="0">
                <a:latin typeface="Comic Sans MS" panose="030F0702030302020204" pitchFamily="66" charset="0"/>
              </a:rPr>
              <a:t> </a:t>
            </a:r>
            <a:r>
              <a:rPr lang="tr-TR" dirty="0" err="1">
                <a:latin typeface="Comic Sans MS" panose="030F0702030302020204" pitchFamily="66" charset="0"/>
              </a:rPr>
              <a:t>atoms</a:t>
            </a:r>
            <a:endParaRPr lang="tr-TR" dirty="0">
              <a:latin typeface="Comic Sans MS" panose="030F0702030302020204" pitchFamily="66" charset="0"/>
            </a:endParaRPr>
          </a:p>
        </p:txBody>
      </p:sp>
      <p:cxnSp>
        <p:nvCxnSpPr>
          <p:cNvPr id="10" name="Straight Arrow Connector 9">
            <a:extLst>
              <a:ext uri="{FF2B5EF4-FFF2-40B4-BE49-F238E27FC236}">
                <a16:creationId xmlns:a16="http://schemas.microsoft.com/office/drawing/2014/main" id="{73FBB53F-F2D0-4EB2-AA67-6362872D5B35}"/>
              </a:ext>
            </a:extLst>
          </p:cNvPr>
          <p:cNvCxnSpPr>
            <a:cxnSpLocks/>
          </p:cNvCxnSpPr>
          <p:nvPr/>
        </p:nvCxnSpPr>
        <p:spPr bwMode="auto">
          <a:xfrm>
            <a:off x="3068237" y="4260568"/>
            <a:ext cx="636356" cy="2148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plu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54805" y="2428875"/>
            <a:ext cx="342900" cy="1227773"/>
          </a:xfrm>
          <a:custGeom>
            <a:avLst/>
            <a:gdLst/>
            <a:ahLst/>
            <a:cxnLst/>
            <a:rect l="l" t="t" r="r" b="b"/>
            <a:pathLst>
              <a:path w="457200" h="1637029">
                <a:moveTo>
                  <a:pt x="0" y="1636776"/>
                </a:moveTo>
                <a:lnTo>
                  <a:pt x="457200" y="1636776"/>
                </a:lnTo>
                <a:lnTo>
                  <a:pt x="457200" y="0"/>
                </a:lnTo>
                <a:lnTo>
                  <a:pt x="0" y="0"/>
                </a:lnTo>
                <a:lnTo>
                  <a:pt x="0" y="1636776"/>
                </a:lnTo>
                <a:close/>
              </a:path>
            </a:pathLst>
          </a:custGeom>
          <a:solidFill>
            <a:srgbClr val="FFFFFF"/>
          </a:solidFill>
        </p:spPr>
        <p:txBody>
          <a:bodyPr wrap="square" lIns="0" tIns="0" rIns="0" bIns="0" rtlCol="0"/>
          <a:lstStyle/>
          <a:p>
            <a:endParaRPr/>
          </a:p>
        </p:txBody>
      </p:sp>
      <p:sp>
        <p:nvSpPr>
          <p:cNvPr id="4" name="object 4"/>
          <p:cNvSpPr/>
          <p:nvPr/>
        </p:nvSpPr>
        <p:spPr>
          <a:xfrm>
            <a:off x="4499991" y="2428875"/>
            <a:ext cx="344329" cy="1227773"/>
          </a:xfrm>
          <a:custGeom>
            <a:avLst/>
            <a:gdLst/>
            <a:ahLst/>
            <a:cxnLst/>
            <a:rect l="l" t="t" r="r" b="b"/>
            <a:pathLst>
              <a:path w="459104" h="1637029">
                <a:moveTo>
                  <a:pt x="0" y="1636776"/>
                </a:moveTo>
                <a:lnTo>
                  <a:pt x="458724" y="1636776"/>
                </a:lnTo>
                <a:lnTo>
                  <a:pt x="458724" y="0"/>
                </a:lnTo>
                <a:lnTo>
                  <a:pt x="0" y="0"/>
                </a:lnTo>
                <a:lnTo>
                  <a:pt x="0" y="1636776"/>
                </a:lnTo>
                <a:close/>
              </a:path>
            </a:pathLst>
          </a:custGeom>
          <a:solidFill>
            <a:srgbClr val="FFFFFF"/>
          </a:solidFill>
        </p:spPr>
        <p:txBody>
          <a:bodyPr wrap="square" lIns="0" tIns="0" rIns="0" bIns="0" rtlCol="0"/>
          <a:lstStyle/>
          <a:p>
            <a:endParaRPr/>
          </a:p>
        </p:txBody>
      </p:sp>
      <p:graphicFrame>
        <p:nvGraphicFramePr>
          <p:cNvPr id="5" name="object 5"/>
          <p:cNvGraphicFramePr>
            <a:graphicFrameLocks noGrp="1"/>
          </p:cNvGraphicFramePr>
          <p:nvPr/>
        </p:nvGraphicFramePr>
        <p:xfrm>
          <a:off x="1820799" y="2411729"/>
          <a:ext cx="5535929" cy="1335788"/>
        </p:xfrm>
        <a:graphic>
          <a:graphicData uri="http://schemas.openxmlformats.org/drawingml/2006/table">
            <a:tbl>
              <a:tblPr firstRow="1" bandRow="1">
                <a:tableStyleId>{2D5ABB26-0587-4C30-8999-92F81FD0307C}</a:tableStyleId>
              </a:tblPr>
              <a:tblGrid>
                <a:gridCol w="2315528">
                  <a:extLst>
                    <a:ext uri="{9D8B030D-6E8A-4147-A177-3AD203B41FA5}">
                      <a16:colId xmlns:a16="http://schemas.microsoft.com/office/drawing/2014/main" val="20000"/>
                    </a:ext>
                  </a:extLst>
                </a:gridCol>
                <a:gridCol w="175736">
                  <a:extLst>
                    <a:ext uri="{9D8B030D-6E8A-4147-A177-3AD203B41FA5}">
                      <a16:colId xmlns:a16="http://schemas.microsoft.com/office/drawing/2014/main" val="20001"/>
                    </a:ext>
                  </a:extLst>
                </a:gridCol>
                <a:gridCol w="168592">
                  <a:extLst>
                    <a:ext uri="{9D8B030D-6E8A-4147-A177-3AD203B41FA5}">
                      <a16:colId xmlns:a16="http://schemas.microsoft.com/office/drawing/2014/main" val="20002"/>
                    </a:ext>
                  </a:extLst>
                </a:gridCol>
                <a:gridCol w="342423">
                  <a:extLst>
                    <a:ext uri="{9D8B030D-6E8A-4147-A177-3AD203B41FA5}">
                      <a16:colId xmlns:a16="http://schemas.microsoft.com/office/drawing/2014/main" val="20003"/>
                    </a:ext>
                  </a:extLst>
                </a:gridCol>
                <a:gridCol w="2533650">
                  <a:extLst>
                    <a:ext uri="{9D8B030D-6E8A-4147-A177-3AD203B41FA5}">
                      <a16:colId xmlns:a16="http://schemas.microsoft.com/office/drawing/2014/main" val="20004"/>
                    </a:ext>
                  </a:extLst>
                </a:gridCol>
              </a:tblGrid>
              <a:tr h="517208">
                <a:tc>
                  <a:txBody>
                    <a:bodyPr/>
                    <a:lstStyle/>
                    <a:p>
                      <a:pPr marL="95885">
                        <a:lnSpc>
                          <a:spcPct val="100000"/>
                        </a:lnSpc>
                        <a:spcBef>
                          <a:spcPts val="145"/>
                        </a:spcBef>
                      </a:pPr>
                      <a:r>
                        <a:rPr sz="2300" dirty="0">
                          <a:solidFill>
                            <a:srgbClr val="5C5C5C"/>
                          </a:solidFill>
                          <a:latin typeface="Trebuchet MS"/>
                          <a:cs typeface="Trebuchet MS"/>
                        </a:rPr>
                        <a:t>P</a:t>
                      </a:r>
                      <a:endParaRPr sz="2300">
                        <a:latin typeface="Trebuchet MS"/>
                        <a:cs typeface="Trebuchet MS"/>
                      </a:endParaRPr>
                    </a:p>
                  </a:txBody>
                  <a:tcPr marL="0" marR="0" marT="13811" marB="0">
                    <a:lnL w="53975">
                      <a:solidFill>
                        <a:srgbClr val="A4A4A4"/>
                      </a:solidFill>
                      <a:prstDash val="solid"/>
                    </a:lnL>
                    <a:lnR w="53975">
                      <a:solidFill>
                        <a:srgbClr val="A4A4A4"/>
                      </a:solidFill>
                      <a:prstDash val="solid"/>
                    </a:lnR>
                    <a:lnT w="53975">
                      <a:solidFill>
                        <a:srgbClr val="A4A4A4"/>
                      </a:solidFill>
                      <a:prstDash val="solid"/>
                    </a:lnT>
                    <a:solidFill>
                      <a:srgbClr val="92D050"/>
                    </a:solidFill>
                  </a:tcPr>
                </a:tc>
                <a:tc>
                  <a:txBody>
                    <a:bodyPr/>
                    <a:lstStyle/>
                    <a:p>
                      <a:pPr marL="146685">
                        <a:lnSpc>
                          <a:spcPct val="100000"/>
                        </a:lnSpc>
                        <a:spcBef>
                          <a:spcPts val="969"/>
                        </a:spcBef>
                      </a:pPr>
                      <a:r>
                        <a:rPr sz="1400" dirty="0">
                          <a:latin typeface="Arial"/>
                          <a:cs typeface="Arial"/>
                        </a:rPr>
                        <a:t>-</a:t>
                      </a:r>
                      <a:endParaRPr sz="1400">
                        <a:latin typeface="Arial"/>
                        <a:cs typeface="Arial"/>
                      </a:endParaRPr>
                    </a:p>
                    <a:p>
                      <a:pPr marL="146685">
                        <a:lnSpc>
                          <a:spcPct val="100000"/>
                        </a:lnSpc>
                      </a:pPr>
                      <a:r>
                        <a:rPr sz="1400" dirty="0">
                          <a:latin typeface="Arial"/>
                          <a:cs typeface="Arial"/>
                        </a:rPr>
                        <a:t>-</a:t>
                      </a:r>
                      <a:endParaRPr sz="1400">
                        <a:latin typeface="Arial"/>
                        <a:cs typeface="Arial"/>
                      </a:endParaRPr>
                    </a:p>
                  </a:txBody>
                  <a:tcPr marL="0" marR="0" marT="92392" marB="0">
                    <a:lnL w="53975">
                      <a:solidFill>
                        <a:srgbClr val="A4A4A4"/>
                      </a:solidFill>
                      <a:prstDash val="solid"/>
                    </a:lnL>
                    <a:lnT w="53975">
                      <a:solidFill>
                        <a:srgbClr val="A4A4A4"/>
                      </a:solidFill>
                      <a:prstDash val="solid"/>
                    </a:lnT>
                  </a:tcPr>
                </a:tc>
                <a:tc>
                  <a:txBody>
                    <a:bodyPr/>
                    <a:lstStyle/>
                    <a:p>
                      <a:pPr marL="57785">
                        <a:lnSpc>
                          <a:spcPct val="100000"/>
                        </a:lnSpc>
                        <a:spcBef>
                          <a:spcPts val="955"/>
                        </a:spcBef>
                      </a:pPr>
                      <a:r>
                        <a:rPr sz="1400" dirty="0">
                          <a:latin typeface="Arial"/>
                          <a:cs typeface="Arial"/>
                        </a:rPr>
                        <a:t>-</a:t>
                      </a:r>
                      <a:endParaRPr sz="1400">
                        <a:latin typeface="Arial"/>
                        <a:cs typeface="Arial"/>
                      </a:endParaRPr>
                    </a:p>
                    <a:p>
                      <a:pPr marL="57785">
                        <a:lnSpc>
                          <a:spcPct val="100000"/>
                        </a:lnSpc>
                      </a:pPr>
                      <a:r>
                        <a:rPr sz="1400" dirty="0">
                          <a:latin typeface="Arial"/>
                          <a:cs typeface="Arial"/>
                        </a:rPr>
                        <a:t>-</a:t>
                      </a:r>
                      <a:endParaRPr sz="1400">
                        <a:latin typeface="Arial"/>
                        <a:cs typeface="Arial"/>
                      </a:endParaRPr>
                    </a:p>
                  </a:txBody>
                  <a:tcPr marL="0" marR="0" marT="90964" marB="0">
                    <a:lnR w="53975">
                      <a:solidFill>
                        <a:srgbClr val="A4A4A4"/>
                      </a:solidFill>
                      <a:prstDash val="solid"/>
                    </a:lnR>
                    <a:lnT w="53975">
                      <a:solidFill>
                        <a:srgbClr val="A4A4A4"/>
                      </a:solidFill>
                      <a:prstDash val="solid"/>
                    </a:lnT>
                  </a:tcPr>
                </a:tc>
                <a:tc>
                  <a:txBody>
                    <a:bodyPr/>
                    <a:lstStyle/>
                    <a:p>
                      <a:pPr marL="117475">
                        <a:lnSpc>
                          <a:spcPct val="100000"/>
                        </a:lnSpc>
                        <a:spcBef>
                          <a:spcPts val="1080"/>
                        </a:spcBef>
                      </a:pPr>
                      <a:r>
                        <a:rPr sz="2000" baseline="1543" dirty="0">
                          <a:latin typeface="Arial"/>
                          <a:cs typeface="Arial"/>
                        </a:rPr>
                        <a:t>+</a:t>
                      </a:r>
                      <a:r>
                        <a:rPr sz="2000" spc="-502" baseline="1543" dirty="0">
                          <a:latin typeface="Arial"/>
                          <a:cs typeface="Arial"/>
                        </a:rPr>
                        <a:t> </a:t>
                      </a:r>
                      <a:r>
                        <a:rPr sz="1400" dirty="0">
                          <a:latin typeface="Arial"/>
                          <a:cs typeface="Arial"/>
                        </a:rPr>
                        <a:t>+</a:t>
                      </a:r>
                      <a:endParaRPr sz="1400">
                        <a:latin typeface="Arial"/>
                        <a:cs typeface="Arial"/>
                      </a:endParaRPr>
                    </a:p>
                    <a:p>
                      <a:pPr marL="117475">
                        <a:lnSpc>
                          <a:spcPts val="2090"/>
                        </a:lnSpc>
                      </a:pPr>
                      <a:r>
                        <a:rPr sz="2000" baseline="1543" dirty="0">
                          <a:latin typeface="Arial"/>
                          <a:cs typeface="Arial"/>
                        </a:rPr>
                        <a:t>+</a:t>
                      </a:r>
                      <a:r>
                        <a:rPr sz="2000" spc="-509" baseline="1543" dirty="0">
                          <a:latin typeface="Arial"/>
                          <a:cs typeface="Arial"/>
                        </a:rPr>
                        <a:t> </a:t>
                      </a:r>
                      <a:r>
                        <a:rPr sz="1400" dirty="0">
                          <a:latin typeface="Arial"/>
                          <a:cs typeface="Arial"/>
                        </a:rPr>
                        <a:t>+</a:t>
                      </a:r>
                      <a:endParaRPr sz="1400">
                        <a:latin typeface="Arial"/>
                        <a:cs typeface="Arial"/>
                      </a:endParaRPr>
                    </a:p>
                  </a:txBody>
                  <a:tcPr marL="0" marR="0" marT="102870" marB="0">
                    <a:lnL w="53975">
                      <a:solidFill>
                        <a:srgbClr val="A4A4A4"/>
                      </a:solidFill>
                      <a:prstDash val="solid"/>
                    </a:lnL>
                    <a:lnR w="53975">
                      <a:solidFill>
                        <a:srgbClr val="A4A4A4"/>
                      </a:solidFill>
                      <a:prstDash val="solid"/>
                    </a:lnR>
                    <a:lnT w="53975">
                      <a:solidFill>
                        <a:srgbClr val="A4A4A4"/>
                      </a:solidFill>
                      <a:prstDash val="solid"/>
                    </a:lnT>
                  </a:tcPr>
                </a:tc>
                <a:tc>
                  <a:txBody>
                    <a:bodyPr/>
                    <a:lstStyle/>
                    <a:p>
                      <a:pPr algn="r">
                        <a:lnSpc>
                          <a:spcPct val="100000"/>
                        </a:lnSpc>
                        <a:spcBef>
                          <a:spcPts val="145"/>
                        </a:spcBef>
                      </a:pPr>
                      <a:r>
                        <a:rPr sz="2300" dirty="0">
                          <a:solidFill>
                            <a:srgbClr val="5C5C5C"/>
                          </a:solidFill>
                          <a:latin typeface="Trebuchet MS"/>
                          <a:cs typeface="Trebuchet MS"/>
                        </a:rPr>
                        <a:t>N</a:t>
                      </a:r>
                      <a:endParaRPr sz="2300">
                        <a:latin typeface="Trebuchet MS"/>
                        <a:cs typeface="Trebuchet MS"/>
                      </a:endParaRPr>
                    </a:p>
                  </a:txBody>
                  <a:tcPr marL="0" marR="0" marT="13811" marB="0">
                    <a:lnL w="53975">
                      <a:solidFill>
                        <a:srgbClr val="A4A4A4"/>
                      </a:solidFill>
                      <a:prstDash val="solid"/>
                    </a:lnL>
                    <a:lnR w="53975">
                      <a:solidFill>
                        <a:srgbClr val="A4A4A4"/>
                      </a:solidFill>
                      <a:prstDash val="solid"/>
                    </a:lnR>
                    <a:lnT w="53975">
                      <a:solidFill>
                        <a:srgbClr val="A4A4A4"/>
                      </a:solidFill>
                      <a:prstDash val="solid"/>
                    </a:lnT>
                    <a:solidFill>
                      <a:srgbClr val="EC7C30"/>
                    </a:solidFill>
                  </a:tcPr>
                </a:tc>
                <a:extLst>
                  <a:ext uri="{0D108BD9-81ED-4DB2-BD59-A6C34878D82A}">
                    <a16:rowId xmlns:a16="http://schemas.microsoft.com/office/drawing/2014/main" val="10000"/>
                  </a:ext>
                </a:extLst>
              </a:tr>
              <a:tr h="205740">
                <a:tc>
                  <a:txBody>
                    <a:bodyPr/>
                    <a:lstStyle/>
                    <a:p>
                      <a:pPr>
                        <a:lnSpc>
                          <a:spcPct val="100000"/>
                        </a:lnSpc>
                      </a:pPr>
                      <a:endParaRPr sz="1300">
                        <a:latin typeface="Times New Roman"/>
                        <a:cs typeface="Times New Roman"/>
                      </a:endParaRPr>
                    </a:p>
                  </a:txBody>
                  <a:tcPr marL="0" marR="0" marT="0" marB="0">
                    <a:lnL w="53975">
                      <a:solidFill>
                        <a:srgbClr val="A4A4A4"/>
                      </a:solidFill>
                      <a:prstDash val="solid"/>
                    </a:lnL>
                    <a:lnR w="53975">
                      <a:solidFill>
                        <a:srgbClr val="A4A4A4"/>
                      </a:solidFill>
                      <a:prstDash val="solid"/>
                    </a:lnR>
                    <a:solidFill>
                      <a:srgbClr val="92D050"/>
                    </a:solidFill>
                  </a:tcPr>
                </a:tc>
                <a:tc>
                  <a:txBody>
                    <a:bodyPr/>
                    <a:lstStyle/>
                    <a:p>
                      <a:pPr marR="3175" algn="r">
                        <a:lnSpc>
                          <a:spcPts val="2020"/>
                        </a:lnSpc>
                      </a:pPr>
                      <a:r>
                        <a:rPr sz="1400" dirty="0">
                          <a:latin typeface="Arial"/>
                          <a:cs typeface="Arial"/>
                        </a:rPr>
                        <a:t>-</a:t>
                      </a:r>
                      <a:endParaRPr sz="1400">
                        <a:latin typeface="Arial"/>
                        <a:cs typeface="Arial"/>
                      </a:endParaRPr>
                    </a:p>
                  </a:txBody>
                  <a:tcPr marL="0" marR="0" marT="0" marB="0">
                    <a:lnL w="53975">
                      <a:solidFill>
                        <a:srgbClr val="A4A4A4"/>
                      </a:solidFill>
                      <a:prstDash val="solid"/>
                    </a:lnL>
                  </a:tcPr>
                </a:tc>
                <a:tc>
                  <a:txBody>
                    <a:bodyPr/>
                    <a:lstStyle/>
                    <a:p>
                      <a:pPr marL="57785">
                        <a:lnSpc>
                          <a:spcPts val="2000"/>
                        </a:lnSpc>
                      </a:pPr>
                      <a:r>
                        <a:rPr sz="1400" dirty="0">
                          <a:latin typeface="Arial"/>
                          <a:cs typeface="Arial"/>
                        </a:rPr>
                        <a:t>-</a:t>
                      </a:r>
                      <a:endParaRPr sz="1400">
                        <a:latin typeface="Arial"/>
                        <a:cs typeface="Arial"/>
                      </a:endParaRPr>
                    </a:p>
                  </a:txBody>
                  <a:tcPr marL="0" marR="0" marT="0" marB="0">
                    <a:lnR w="53975">
                      <a:solidFill>
                        <a:srgbClr val="A4A4A4"/>
                      </a:solidFill>
                      <a:prstDash val="solid"/>
                    </a:lnR>
                  </a:tcPr>
                </a:tc>
                <a:tc>
                  <a:txBody>
                    <a:bodyPr/>
                    <a:lstStyle/>
                    <a:p>
                      <a:pPr marR="29845" algn="r">
                        <a:lnSpc>
                          <a:spcPts val="2065"/>
                        </a:lnSpc>
                      </a:pPr>
                      <a:r>
                        <a:rPr sz="2000" baseline="1543" dirty="0">
                          <a:latin typeface="Arial"/>
                          <a:cs typeface="Arial"/>
                        </a:rPr>
                        <a:t>+</a:t>
                      </a:r>
                      <a:r>
                        <a:rPr sz="2000" spc="-502" baseline="1543" dirty="0">
                          <a:latin typeface="Arial"/>
                          <a:cs typeface="Arial"/>
                        </a:rPr>
                        <a:t> </a:t>
                      </a:r>
                      <a:r>
                        <a:rPr sz="1400" dirty="0">
                          <a:latin typeface="Arial"/>
                          <a:cs typeface="Arial"/>
                        </a:rPr>
                        <a:t>+</a:t>
                      </a:r>
                      <a:endParaRPr sz="1400">
                        <a:latin typeface="Arial"/>
                        <a:cs typeface="Arial"/>
                      </a:endParaRPr>
                    </a:p>
                  </a:txBody>
                  <a:tcPr marL="0" marR="0" marT="0" marB="0">
                    <a:lnL w="53975">
                      <a:solidFill>
                        <a:srgbClr val="A4A4A4"/>
                      </a:solidFill>
                      <a:prstDash val="solid"/>
                    </a:lnL>
                    <a:lnR w="53975">
                      <a:solidFill>
                        <a:srgbClr val="A4A4A4"/>
                      </a:solidFill>
                      <a:prstDash val="solid"/>
                    </a:lnR>
                  </a:tcPr>
                </a:tc>
                <a:tc>
                  <a:txBody>
                    <a:bodyPr/>
                    <a:lstStyle/>
                    <a:p>
                      <a:pPr>
                        <a:lnSpc>
                          <a:spcPct val="100000"/>
                        </a:lnSpc>
                      </a:pPr>
                      <a:endParaRPr sz="1300">
                        <a:latin typeface="Times New Roman"/>
                        <a:cs typeface="Times New Roman"/>
                      </a:endParaRPr>
                    </a:p>
                  </a:txBody>
                  <a:tcPr marL="0" marR="0" marT="0" marB="0">
                    <a:lnL w="53975">
                      <a:solidFill>
                        <a:srgbClr val="A4A4A4"/>
                      </a:solidFill>
                      <a:prstDash val="solid"/>
                    </a:lnL>
                    <a:lnR w="53975">
                      <a:solidFill>
                        <a:srgbClr val="A4A4A4"/>
                      </a:solidFill>
                      <a:prstDash val="solid"/>
                    </a:lnR>
                    <a:solidFill>
                      <a:srgbClr val="EC7C30"/>
                    </a:solidFill>
                  </a:tcPr>
                </a:tc>
                <a:extLst>
                  <a:ext uri="{0D108BD9-81ED-4DB2-BD59-A6C34878D82A}">
                    <a16:rowId xmlns:a16="http://schemas.microsoft.com/office/drawing/2014/main" val="10001"/>
                  </a:ext>
                </a:extLst>
              </a:tr>
              <a:tr h="205740">
                <a:tc>
                  <a:txBody>
                    <a:bodyPr/>
                    <a:lstStyle/>
                    <a:p>
                      <a:pPr>
                        <a:lnSpc>
                          <a:spcPct val="100000"/>
                        </a:lnSpc>
                      </a:pPr>
                      <a:endParaRPr sz="1300">
                        <a:latin typeface="Times New Roman"/>
                        <a:cs typeface="Times New Roman"/>
                      </a:endParaRPr>
                    </a:p>
                  </a:txBody>
                  <a:tcPr marL="0" marR="0" marT="0" marB="0">
                    <a:lnL w="53975">
                      <a:solidFill>
                        <a:srgbClr val="A4A4A4"/>
                      </a:solidFill>
                      <a:prstDash val="solid"/>
                    </a:lnL>
                    <a:lnR w="53975">
                      <a:solidFill>
                        <a:srgbClr val="A4A4A4"/>
                      </a:solidFill>
                      <a:prstDash val="solid"/>
                    </a:lnR>
                    <a:solidFill>
                      <a:srgbClr val="92D050"/>
                    </a:solidFill>
                  </a:tcPr>
                </a:tc>
                <a:tc>
                  <a:txBody>
                    <a:bodyPr/>
                    <a:lstStyle/>
                    <a:p>
                      <a:pPr marR="3175" algn="r">
                        <a:lnSpc>
                          <a:spcPts val="2020"/>
                        </a:lnSpc>
                      </a:pPr>
                      <a:r>
                        <a:rPr sz="1400" dirty="0">
                          <a:latin typeface="Arial"/>
                          <a:cs typeface="Arial"/>
                        </a:rPr>
                        <a:t>-</a:t>
                      </a:r>
                      <a:endParaRPr sz="1400">
                        <a:latin typeface="Arial"/>
                        <a:cs typeface="Arial"/>
                      </a:endParaRPr>
                    </a:p>
                  </a:txBody>
                  <a:tcPr marL="0" marR="0" marT="0" marB="0">
                    <a:lnL w="53975">
                      <a:solidFill>
                        <a:srgbClr val="A4A4A4"/>
                      </a:solidFill>
                      <a:prstDash val="solid"/>
                    </a:lnL>
                  </a:tcPr>
                </a:tc>
                <a:tc>
                  <a:txBody>
                    <a:bodyPr/>
                    <a:lstStyle/>
                    <a:p>
                      <a:pPr marL="57785">
                        <a:lnSpc>
                          <a:spcPts val="2000"/>
                        </a:lnSpc>
                      </a:pPr>
                      <a:r>
                        <a:rPr sz="1400" dirty="0">
                          <a:latin typeface="Arial"/>
                          <a:cs typeface="Arial"/>
                        </a:rPr>
                        <a:t>-</a:t>
                      </a:r>
                      <a:endParaRPr sz="1400">
                        <a:latin typeface="Arial"/>
                        <a:cs typeface="Arial"/>
                      </a:endParaRPr>
                    </a:p>
                  </a:txBody>
                  <a:tcPr marL="0" marR="0" marT="0" marB="0">
                    <a:lnR w="53975">
                      <a:solidFill>
                        <a:srgbClr val="A4A4A4"/>
                      </a:solidFill>
                      <a:prstDash val="solid"/>
                    </a:lnR>
                  </a:tcPr>
                </a:tc>
                <a:tc>
                  <a:txBody>
                    <a:bodyPr/>
                    <a:lstStyle/>
                    <a:p>
                      <a:pPr marR="29845" algn="r">
                        <a:lnSpc>
                          <a:spcPts val="2060"/>
                        </a:lnSpc>
                      </a:pPr>
                      <a:r>
                        <a:rPr sz="2000" baseline="1543" dirty="0">
                          <a:latin typeface="Arial"/>
                          <a:cs typeface="Arial"/>
                        </a:rPr>
                        <a:t>+</a:t>
                      </a:r>
                      <a:r>
                        <a:rPr sz="2000" spc="-502" baseline="1543" dirty="0">
                          <a:latin typeface="Arial"/>
                          <a:cs typeface="Arial"/>
                        </a:rPr>
                        <a:t> </a:t>
                      </a:r>
                      <a:r>
                        <a:rPr sz="1400" dirty="0">
                          <a:latin typeface="Arial"/>
                          <a:cs typeface="Arial"/>
                        </a:rPr>
                        <a:t>+</a:t>
                      </a:r>
                      <a:endParaRPr sz="1400">
                        <a:latin typeface="Arial"/>
                        <a:cs typeface="Arial"/>
                      </a:endParaRPr>
                    </a:p>
                  </a:txBody>
                  <a:tcPr marL="0" marR="0" marT="0" marB="0">
                    <a:lnL w="53975">
                      <a:solidFill>
                        <a:srgbClr val="A4A4A4"/>
                      </a:solidFill>
                      <a:prstDash val="solid"/>
                    </a:lnL>
                    <a:lnR w="53975">
                      <a:solidFill>
                        <a:srgbClr val="A4A4A4"/>
                      </a:solidFill>
                      <a:prstDash val="solid"/>
                    </a:lnR>
                  </a:tcPr>
                </a:tc>
                <a:tc>
                  <a:txBody>
                    <a:bodyPr/>
                    <a:lstStyle/>
                    <a:p>
                      <a:pPr>
                        <a:lnSpc>
                          <a:spcPct val="100000"/>
                        </a:lnSpc>
                      </a:pPr>
                      <a:endParaRPr sz="1300">
                        <a:latin typeface="Times New Roman"/>
                        <a:cs typeface="Times New Roman"/>
                      </a:endParaRPr>
                    </a:p>
                  </a:txBody>
                  <a:tcPr marL="0" marR="0" marT="0" marB="0">
                    <a:lnL w="53975">
                      <a:solidFill>
                        <a:srgbClr val="A4A4A4"/>
                      </a:solidFill>
                      <a:prstDash val="solid"/>
                    </a:lnL>
                    <a:lnR w="53975">
                      <a:solidFill>
                        <a:srgbClr val="A4A4A4"/>
                      </a:solidFill>
                      <a:prstDash val="solid"/>
                    </a:lnR>
                    <a:solidFill>
                      <a:srgbClr val="EC7C30"/>
                    </a:solidFill>
                  </a:tcPr>
                </a:tc>
                <a:extLst>
                  <a:ext uri="{0D108BD9-81ED-4DB2-BD59-A6C34878D82A}">
                    <a16:rowId xmlns:a16="http://schemas.microsoft.com/office/drawing/2014/main" val="10002"/>
                  </a:ext>
                </a:extLst>
              </a:tr>
              <a:tr h="298133">
                <a:tc>
                  <a:txBody>
                    <a:bodyPr/>
                    <a:lstStyle/>
                    <a:p>
                      <a:pPr>
                        <a:lnSpc>
                          <a:spcPct val="100000"/>
                        </a:lnSpc>
                      </a:pPr>
                      <a:endParaRPr sz="1900">
                        <a:latin typeface="Times New Roman"/>
                        <a:cs typeface="Times New Roman"/>
                      </a:endParaRPr>
                    </a:p>
                  </a:txBody>
                  <a:tcPr marL="0" marR="0" marT="0" marB="0">
                    <a:lnL w="53975">
                      <a:solidFill>
                        <a:srgbClr val="A4A4A4"/>
                      </a:solidFill>
                      <a:prstDash val="solid"/>
                    </a:lnL>
                    <a:lnR w="53975">
                      <a:solidFill>
                        <a:srgbClr val="A4A4A4"/>
                      </a:solidFill>
                      <a:prstDash val="solid"/>
                    </a:lnR>
                    <a:lnB w="53975">
                      <a:solidFill>
                        <a:srgbClr val="A4A4A4"/>
                      </a:solidFill>
                      <a:prstDash val="solid"/>
                    </a:lnB>
                    <a:solidFill>
                      <a:srgbClr val="92D050"/>
                    </a:solidFill>
                  </a:tcPr>
                </a:tc>
                <a:tc>
                  <a:txBody>
                    <a:bodyPr/>
                    <a:lstStyle/>
                    <a:p>
                      <a:pPr marR="3175" algn="r">
                        <a:lnSpc>
                          <a:spcPts val="2020"/>
                        </a:lnSpc>
                      </a:pPr>
                      <a:r>
                        <a:rPr sz="1400" dirty="0">
                          <a:latin typeface="Arial"/>
                          <a:cs typeface="Arial"/>
                        </a:rPr>
                        <a:t>-</a:t>
                      </a:r>
                      <a:endParaRPr sz="1400">
                        <a:latin typeface="Arial"/>
                        <a:cs typeface="Arial"/>
                      </a:endParaRPr>
                    </a:p>
                  </a:txBody>
                  <a:tcPr marL="0" marR="0" marT="0" marB="0">
                    <a:lnL w="53975">
                      <a:solidFill>
                        <a:srgbClr val="A4A4A4"/>
                      </a:solidFill>
                      <a:prstDash val="solid"/>
                    </a:lnL>
                    <a:lnB w="53975">
                      <a:solidFill>
                        <a:srgbClr val="A4A4A4"/>
                      </a:solidFill>
                      <a:prstDash val="solid"/>
                    </a:lnB>
                  </a:tcPr>
                </a:tc>
                <a:tc>
                  <a:txBody>
                    <a:bodyPr/>
                    <a:lstStyle/>
                    <a:p>
                      <a:pPr marL="57785">
                        <a:lnSpc>
                          <a:spcPts val="2000"/>
                        </a:lnSpc>
                      </a:pPr>
                      <a:r>
                        <a:rPr sz="1400" dirty="0">
                          <a:latin typeface="Arial"/>
                          <a:cs typeface="Arial"/>
                        </a:rPr>
                        <a:t>-</a:t>
                      </a:r>
                      <a:endParaRPr sz="1400">
                        <a:latin typeface="Arial"/>
                        <a:cs typeface="Arial"/>
                      </a:endParaRPr>
                    </a:p>
                  </a:txBody>
                  <a:tcPr marL="0" marR="0" marT="0" marB="0">
                    <a:lnR w="53975">
                      <a:solidFill>
                        <a:srgbClr val="A4A4A4"/>
                      </a:solidFill>
                      <a:prstDash val="solid"/>
                    </a:lnR>
                    <a:lnB w="53975">
                      <a:solidFill>
                        <a:srgbClr val="A4A4A4"/>
                      </a:solidFill>
                      <a:prstDash val="solid"/>
                    </a:lnB>
                  </a:tcPr>
                </a:tc>
                <a:tc>
                  <a:txBody>
                    <a:bodyPr/>
                    <a:lstStyle/>
                    <a:p>
                      <a:pPr marR="29845" algn="r">
                        <a:lnSpc>
                          <a:spcPts val="2130"/>
                        </a:lnSpc>
                      </a:pPr>
                      <a:r>
                        <a:rPr sz="2000" baseline="1543" dirty="0">
                          <a:latin typeface="Arial"/>
                          <a:cs typeface="Arial"/>
                        </a:rPr>
                        <a:t>+</a:t>
                      </a:r>
                      <a:r>
                        <a:rPr sz="2000" spc="-502" baseline="1543" dirty="0">
                          <a:latin typeface="Arial"/>
                          <a:cs typeface="Arial"/>
                        </a:rPr>
                        <a:t> </a:t>
                      </a:r>
                      <a:r>
                        <a:rPr sz="1400" dirty="0">
                          <a:latin typeface="Arial"/>
                          <a:cs typeface="Arial"/>
                        </a:rPr>
                        <a:t>+</a:t>
                      </a:r>
                      <a:endParaRPr sz="1400">
                        <a:latin typeface="Arial"/>
                        <a:cs typeface="Arial"/>
                      </a:endParaRPr>
                    </a:p>
                  </a:txBody>
                  <a:tcPr marL="0" marR="0" marT="0" marB="0">
                    <a:lnL w="53975">
                      <a:solidFill>
                        <a:srgbClr val="A4A4A4"/>
                      </a:solidFill>
                      <a:prstDash val="solid"/>
                    </a:lnL>
                    <a:lnR w="53975">
                      <a:solidFill>
                        <a:srgbClr val="A4A4A4"/>
                      </a:solidFill>
                      <a:prstDash val="solid"/>
                    </a:lnR>
                    <a:lnB w="53975">
                      <a:solidFill>
                        <a:srgbClr val="A4A4A4"/>
                      </a:solidFill>
                      <a:prstDash val="solid"/>
                    </a:lnB>
                  </a:tcPr>
                </a:tc>
                <a:tc>
                  <a:txBody>
                    <a:bodyPr/>
                    <a:lstStyle/>
                    <a:p>
                      <a:pPr>
                        <a:lnSpc>
                          <a:spcPct val="100000"/>
                        </a:lnSpc>
                      </a:pPr>
                      <a:endParaRPr sz="1900">
                        <a:latin typeface="Times New Roman"/>
                        <a:cs typeface="Times New Roman"/>
                      </a:endParaRPr>
                    </a:p>
                  </a:txBody>
                  <a:tcPr marL="0" marR="0" marT="0" marB="0">
                    <a:lnL w="53975">
                      <a:solidFill>
                        <a:srgbClr val="A4A4A4"/>
                      </a:solidFill>
                      <a:prstDash val="solid"/>
                    </a:lnL>
                    <a:lnR w="53975">
                      <a:solidFill>
                        <a:srgbClr val="A4A4A4"/>
                      </a:solidFill>
                      <a:prstDash val="solid"/>
                    </a:lnR>
                    <a:lnB w="53975">
                      <a:solidFill>
                        <a:srgbClr val="A4A4A4"/>
                      </a:solidFill>
                      <a:prstDash val="solid"/>
                    </a:lnB>
                    <a:solidFill>
                      <a:srgbClr val="EC7C30"/>
                    </a:solidFill>
                  </a:tcPr>
                </a:tc>
                <a:extLst>
                  <a:ext uri="{0D108BD9-81ED-4DB2-BD59-A6C34878D82A}">
                    <a16:rowId xmlns:a16="http://schemas.microsoft.com/office/drawing/2014/main" val="10003"/>
                  </a:ext>
                </a:extLst>
              </a:tr>
            </a:tbl>
          </a:graphicData>
        </a:graphic>
      </p:graphicFrame>
      <p:pic>
        <p:nvPicPr>
          <p:cNvPr id="21" name="Picture 20">
            <a:extLst>
              <a:ext uri="{FF2B5EF4-FFF2-40B4-BE49-F238E27FC236}">
                <a16:creationId xmlns:a16="http://schemas.microsoft.com/office/drawing/2014/main" id="{1BB2F538-110D-49D3-8FB4-95E7BDDA3B9D}"/>
              </a:ext>
            </a:extLst>
          </p:cNvPr>
          <p:cNvPicPr>
            <a:picLocks noChangeAspect="1"/>
          </p:cNvPicPr>
          <p:nvPr/>
        </p:nvPicPr>
        <p:blipFill>
          <a:blip r:embed="rId2"/>
          <a:stretch>
            <a:fillRect/>
          </a:stretch>
        </p:blipFill>
        <p:spPr>
          <a:xfrm>
            <a:off x="2365433" y="4203036"/>
            <a:ext cx="4413133" cy="1560754"/>
          </a:xfrm>
          <a:prstGeom prst="rect">
            <a:avLst/>
          </a:prstGeom>
        </p:spPr>
      </p:pic>
      <p:sp>
        <p:nvSpPr>
          <p:cNvPr id="22" name="object 5">
            <a:extLst>
              <a:ext uri="{FF2B5EF4-FFF2-40B4-BE49-F238E27FC236}">
                <a16:creationId xmlns:a16="http://schemas.microsoft.com/office/drawing/2014/main" id="{3C79DF5A-5D20-458E-BF77-0FA4A00489B9}"/>
              </a:ext>
            </a:extLst>
          </p:cNvPr>
          <p:cNvSpPr txBox="1"/>
          <p:nvPr/>
        </p:nvSpPr>
        <p:spPr>
          <a:xfrm>
            <a:off x="3373612" y="3647625"/>
            <a:ext cx="2248186" cy="522740"/>
          </a:xfrm>
          <a:prstGeom prst="rect">
            <a:avLst/>
          </a:prstGeom>
        </p:spPr>
        <p:txBody>
          <a:bodyPr vert="horz" wrap="square" lIns="0" tIns="174784" rIns="0" bIns="0" rtlCol="0">
            <a:spAutoFit/>
          </a:bodyPr>
          <a:lstStyle/>
          <a:p>
            <a:pPr marR="56198" algn="ctr">
              <a:spcBef>
                <a:spcPts val="1376"/>
              </a:spcBef>
              <a:tabLst>
                <a:tab pos="831056" algn="l"/>
              </a:tabLst>
            </a:pPr>
            <a:r>
              <a:rPr sz="2250" spc="-139" dirty="0">
                <a:solidFill>
                  <a:srgbClr val="5C5C5C"/>
                </a:solidFill>
                <a:latin typeface="Trebuchet MS"/>
                <a:cs typeface="Trebuchet MS"/>
              </a:rPr>
              <a:t>-Xp	</a:t>
            </a:r>
            <a:r>
              <a:rPr sz="2250" spc="-68" dirty="0" err="1">
                <a:solidFill>
                  <a:srgbClr val="5C5C5C"/>
                </a:solidFill>
                <a:latin typeface="Trebuchet MS"/>
                <a:cs typeface="Trebuchet MS"/>
              </a:rPr>
              <a:t>Xn</a:t>
            </a:r>
            <a:endParaRPr sz="2925" baseline="-16025" dirty="0">
              <a:latin typeface="DejaVu Sans"/>
              <a:cs typeface="DejaVu Sans"/>
            </a:endParaRPr>
          </a:p>
        </p:txBody>
      </p:sp>
      <p:sp>
        <p:nvSpPr>
          <p:cNvPr id="25" name="object 2">
            <a:extLst>
              <a:ext uri="{FF2B5EF4-FFF2-40B4-BE49-F238E27FC236}">
                <a16:creationId xmlns:a16="http://schemas.microsoft.com/office/drawing/2014/main" id="{5BE6D773-EA0F-45F1-974D-0F29C344F3B2}"/>
              </a:ext>
            </a:extLst>
          </p:cNvPr>
          <p:cNvSpPr txBox="1">
            <a:spLocks noGrp="1"/>
          </p:cNvSpPr>
          <p:nvPr>
            <p:ph type="title"/>
          </p:nvPr>
        </p:nvSpPr>
        <p:spPr>
          <a:xfrm>
            <a:off x="1115616" y="1680994"/>
            <a:ext cx="7920880" cy="502541"/>
          </a:xfrm>
          <a:prstGeom prst="rect">
            <a:avLst/>
          </a:prstGeom>
        </p:spPr>
        <p:txBody>
          <a:bodyPr vert="horz" wrap="square" lIns="0" tIns="10001" rIns="0" bIns="0" rtlCol="0" anchor="ctr">
            <a:spAutoFit/>
          </a:bodyPr>
          <a:lstStyle/>
          <a:p>
            <a:pPr>
              <a:spcBef>
                <a:spcPts val="79"/>
              </a:spcBef>
              <a:tabLst>
                <a:tab pos="1910715" algn="l"/>
                <a:tab pos="7605236" algn="l"/>
              </a:tabLst>
            </a:pPr>
            <a:r>
              <a:rPr dirty="0"/>
              <a:t> 	</a:t>
            </a:r>
            <a:r>
              <a:rPr spc="-34" dirty="0"/>
              <a:t>Depletion</a:t>
            </a:r>
            <a:r>
              <a:rPr lang="en-US" spc="-34" dirty="0"/>
              <a:t> </a:t>
            </a:r>
            <a:r>
              <a:rPr spc="-30" dirty="0"/>
              <a:t>Region	</a:t>
            </a:r>
          </a:p>
        </p:txBody>
      </p:sp>
      <p:sp>
        <p:nvSpPr>
          <p:cNvPr id="26" name="Rectangle 14">
            <a:extLst>
              <a:ext uri="{FF2B5EF4-FFF2-40B4-BE49-F238E27FC236}">
                <a16:creationId xmlns:a16="http://schemas.microsoft.com/office/drawing/2014/main" id="{B45E504E-B392-4884-8035-852F142E6488}"/>
              </a:ext>
            </a:extLst>
          </p:cNvPr>
          <p:cNvSpPr>
            <a:spLocks noChangeArrowheads="1"/>
          </p:cNvSpPr>
          <p:nvPr/>
        </p:nvSpPr>
        <p:spPr bwMode="auto">
          <a:xfrm>
            <a:off x="6228184" y="4295208"/>
            <a:ext cx="203002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err="1">
                <a:solidFill>
                  <a:srgbClr val="FF0000"/>
                </a:solidFill>
                <a:latin typeface="Comic Sans MS" panose="030F0702030302020204" pitchFamily="66" charset="0"/>
              </a:rPr>
              <a:t>Barrier</a:t>
            </a:r>
            <a:r>
              <a:rPr lang="tr-TR" altLang="en-US" sz="1800" dirty="0">
                <a:solidFill>
                  <a:srgbClr val="FF0000"/>
                </a:solidFill>
                <a:latin typeface="Comic Sans MS" panose="030F0702030302020204" pitchFamily="66" charset="0"/>
              </a:rPr>
              <a:t> </a:t>
            </a:r>
            <a:r>
              <a:rPr lang="tr-TR" altLang="en-US" sz="1800" dirty="0" err="1">
                <a:solidFill>
                  <a:srgbClr val="FF0000"/>
                </a:solidFill>
                <a:latin typeface="Comic Sans MS" panose="030F0702030302020204" pitchFamily="66" charset="0"/>
              </a:rPr>
              <a:t>potential</a:t>
            </a:r>
            <a:endParaRPr lang="en-US" altLang="en-US" sz="1800" dirty="0">
              <a:solidFill>
                <a:srgbClr val="FF0000"/>
              </a:solidFill>
              <a:latin typeface="Symbol" panose="05050102010706020507" pitchFamily="18" charset="2"/>
            </a:endParaRPr>
          </a:p>
        </p:txBody>
      </p:sp>
      <p:sp>
        <p:nvSpPr>
          <p:cNvPr id="27" name="Line 15">
            <a:extLst>
              <a:ext uri="{FF2B5EF4-FFF2-40B4-BE49-F238E27FC236}">
                <a16:creationId xmlns:a16="http://schemas.microsoft.com/office/drawing/2014/main" id="{0C89E4F8-6639-4E5A-96B6-F791EC4FE69C}"/>
              </a:ext>
            </a:extLst>
          </p:cNvPr>
          <p:cNvSpPr>
            <a:spLocks noChangeShapeType="1"/>
          </p:cNvSpPr>
          <p:nvPr/>
        </p:nvSpPr>
        <p:spPr bwMode="auto">
          <a:xfrm flipV="1">
            <a:off x="4754241" y="4509120"/>
            <a:ext cx="1545951" cy="50888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Rectangle 1">
            <a:extLst>
              <a:ext uri="{FF2B5EF4-FFF2-40B4-BE49-F238E27FC236}">
                <a16:creationId xmlns:a16="http://schemas.microsoft.com/office/drawing/2014/main" id="{71B33ABE-B052-4AEB-B1EA-BCA7EA65FA60}"/>
              </a:ext>
            </a:extLst>
          </p:cNvPr>
          <p:cNvSpPr/>
          <p:nvPr/>
        </p:nvSpPr>
        <p:spPr>
          <a:xfrm>
            <a:off x="1403648" y="6034643"/>
            <a:ext cx="3972562" cy="369332"/>
          </a:xfrm>
          <a:prstGeom prst="rect">
            <a:avLst/>
          </a:prstGeom>
        </p:spPr>
        <p:txBody>
          <a:bodyPr wrap="none">
            <a:spAutoFit/>
          </a:bodyPr>
          <a:lstStyle/>
          <a:p>
            <a:r>
              <a:rPr lang="en-US" altLang="en-US" dirty="0" err="1">
                <a:latin typeface="Comic Sans MS" panose="030F0702030302020204" pitchFamily="66" charset="0"/>
              </a:rPr>
              <a:t>Wid</a:t>
            </a:r>
            <a:r>
              <a:rPr lang="tr-TR" altLang="en-US" dirty="0" err="1">
                <a:latin typeface="Comic Sans MS" panose="030F0702030302020204" pitchFamily="66" charset="0"/>
              </a:rPr>
              <a:t>th</a:t>
            </a:r>
            <a:r>
              <a:rPr lang="tr-TR" altLang="en-US" dirty="0">
                <a:latin typeface="Comic Sans MS" panose="030F0702030302020204" pitchFamily="66" charset="0"/>
              </a:rPr>
              <a:t> of </a:t>
            </a:r>
            <a:r>
              <a:rPr lang="en-US" dirty="0">
                <a:latin typeface="Comic Sans MS" panose="030F0702030302020204" pitchFamily="66" charset="0"/>
              </a:rPr>
              <a:t>unbiased</a:t>
            </a:r>
            <a:r>
              <a:rPr lang="tr-TR" dirty="0">
                <a:latin typeface="Comic Sans MS" panose="030F0702030302020204" pitchFamily="66" charset="0"/>
              </a:rPr>
              <a:t> </a:t>
            </a:r>
            <a:r>
              <a:rPr lang="en-US" altLang="en-US">
                <a:latin typeface="Comic Sans MS" panose="030F0702030302020204" pitchFamily="66" charset="0"/>
              </a:rPr>
              <a:t>depletion regio</a:t>
            </a:r>
            <a:r>
              <a:rPr lang="tr-TR" altLang="en-US">
                <a:latin typeface="Comic Sans MS" panose="030F0702030302020204" pitchFamily="66" charset="0"/>
              </a:rPr>
              <a:t>n</a:t>
            </a:r>
            <a:endParaRPr lang="en-GB" dirty="0">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B386C5B3-4E82-4E08-BC01-59695E133711}"/>
              </a:ext>
            </a:extLst>
          </p:cNvPr>
          <p:cNvCxnSpPr/>
          <p:nvPr/>
        </p:nvCxnSpPr>
        <p:spPr>
          <a:xfrm flipV="1">
            <a:off x="2771800" y="5409091"/>
            <a:ext cx="0" cy="6255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plus/>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draSmith">
  <a:themeElements>
    <a:clrScheme name="SedraSmit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edraSmith">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edraSmith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edraSmit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edraSmith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edraSmith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edraSmit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edraSmit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edraSmit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21677</TotalTime>
  <Words>2049</Words>
  <Application>Microsoft Macintosh PowerPoint</Application>
  <PresentationFormat>Ekran Gösterisi (4:3)</PresentationFormat>
  <Paragraphs>361</Paragraphs>
  <Slides>56</Slides>
  <Notes>37</Notes>
  <HiddenSlides>0</HiddenSlides>
  <MMClips>0</MMClips>
  <ScaleCrop>false</ScaleCrop>
  <HeadingPairs>
    <vt:vector size="8" baseType="variant">
      <vt:variant>
        <vt:lpstr>Kullanılan Yazı Tipleri</vt:lpstr>
      </vt:variant>
      <vt:variant>
        <vt:i4>12</vt:i4>
      </vt:variant>
      <vt:variant>
        <vt:lpstr>Tema</vt:lpstr>
      </vt:variant>
      <vt:variant>
        <vt:i4>2</vt:i4>
      </vt:variant>
      <vt:variant>
        <vt:lpstr>Eklenmiş OLE Hizmet Programları</vt:lpstr>
      </vt:variant>
      <vt:variant>
        <vt:i4>2</vt:i4>
      </vt:variant>
      <vt:variant>
        <vt:lpstr>Slayt Başlıkları</vt:lpstr>
      </vt:variant>
      <vt:variant>
        <vt:i4>56</vt:i4>
      </vt:variant>
    </vt:vector>
  </HeadingPairs>
  <TitlesOfParts>
    <vt:vector size="72" baseType="lpstr">
      <vt:lpstr>Arial</vt:lpstr>
      <vt:lpstr>Arial Tur</vt:lpstr>
      <vt:lpstr>Calibri</vt:lpstr>
      <vt:lpstr>Cambria Math</vt:lpstr>
      <vt:lpstr>Comic Sans MS</vt:lpstr>
      <vt:lpstr>DejaVu Sans</vt:lpstr>
      <vt:lpstr>New Baskerville</vt:lpstr>
      <vt:lpstr>Symbol</vt:lpstr>
      <vt:lpstr>Times New Roman</vt:lpstr>
      <vt:lpstr>Trebuchet MS</vt:lpstr>
      <vt:lpstr>Verdana</vt:lpstr>
      <vt:lpstr>Wingdings</vt:lpstr>
      <vt:lpstr>Office Theme</vt:lpstr>
      <vt:lpstr>SedraSmith</vt:lpstr>
      <vt:lpstr>方程式</vt:lpstr>
      <vt:lpstr>Equation</vt:lpstr>
      <vt:lpstr>Diodes</vt:lpstr>
      <vt:lpstr>Diode</vt:lpstr>
      <vt:lpstr>PowerPoint Sunusu</vt:lpstr>
      <vt:lpstr>PowerPoint Sunusu</vt:lpstr>
      <vt:lpstr>Current Flow Across Junction:  Equilibrium</vt:lpstr>
      <vt:lpstr>Built-in Potential</vt:lpstr>
      <vt:lpstr>  P-N </vt:lpstr>
      <vt:lpstr>  Depletion Region </vt:lpstr>
      <vt:lpstr>  Depletion Region </vt:lpstr>
      <vt:lpstr>PowerPoint Sunusu</vt:lpstr>
      <vt:lpstr>PowerPoint Sunusu</vt:lpstr>
      <vt:lpstr>PowerPoint Sunusu</vt:lpstr>
      <vt:lpstr>PowerPoint Sunusu</vt:lpstr>
      <vt:lpstr>PowerPoint Sunusu</vt:lpstr>
      <vt:lpstr>PowerPoint Sunusu</vt:lpstr>
      <vt:lpstr>PowerPoint Sunusu</vt:lpstr>
      <vt:lpstr>PowerPoint Sunusu</vt:lpstr>
      <vt:lpstr>Diode in Reverse Bias </vt:lpstr>
      <vt:lpstr>Reverse Biased Diode’s Application:  Voltage-Dependent Capacitor</vt:lpstr>
      <vt:lpstr>Voltage-Dependent Capacitance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Cartography Division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Etiği CRN20543 DERS SUNUMLARI</dc:title>
  <dc:creator>ITU</dc:creator>
  <cp:lastModifiedBy>Microsoft Office User</cp:lastModifiedBy>
  <cp:revision>1134</cp:revision>
  <dcterms:created xsi:type="dcterms:W3CDTF">2006-02-04T17:06:47Z</dcterms:created>
  <dcterms:modified xsi:type="dcterms:W3CDTF">2019-12-22T10:41:02Z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TC011594401055</vt:lpwstr>
  </property>
</Properties>
</file>