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7" r:id="rId2"/>
    <p:sldMasterId id="2147483699" r:id="rId3"/>
    <p:sldMasterId id="2147483713" r:id="rId4"/>
    <p:sldMasterId id="2147483728" r:id="rId5"/>
    <p:sldMasterId id="2147483742" r:id="rId6"/>
    <p:sldMasterId id="2147483771" r:id="rId7"/>
  </p:sldMasterIdLst>
  <p:notesMasterIdLst>
    <p:notesMasterId r:id="rId43"/>
  </p:notesMasterIdLst>
  <p:handoutMasterIdLst>
    <p:handoutMasterId r:id="rId44"/>
  </p:handoutMasterIdLst>
  <p:sldIdLst>
    <p:sldId id="277" r:id="rId8"/>
    <p:sldId id="688" r:id="rId9"/>
    <p:sldId id="328" r:id="rId10"/>
    <p:sldId id="309" r:id="rId11"/>
    <p:sldId id="311" r:id="rId12"/>
    <p:sldId id="679" r:id="rId13"/>
    <p:sldId id="680" r:id="rId14"/>
    <p:sldId id="681" r:id="rId15"/>
    <p:sldId id="682" r:id="rId16"/>
    <p:sldId id="319" r:id="rId17"/>
    <p:sldId id="318" r:id="rId18"/>
    <p:sldId id="68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10" r:id="rId27"/>
    <p:sldId id="332" r:id="rId28"/>
    <p:sldId id="336" r:id="rId29"/>
    <p:sldId id="683" r:id="rId30"/>
    <p:sldId id="330" r:id="rId31"/>
    <p:sldId id="684" r:id="rId32"/>
    <p:sldId id="331" r:id="rId33"/>
    <p:sldId id="685" r:id="rId34"/>
    <p:sldId id="334" r:id="rId35"/>
    <p:sldId id="686" r:id="rId36"/>
    <p:sldId id="335" r:id="rId37"/>
    <p:sldId id="339" r:id="rId38"/>
    <p:sldId id="262" r:id="rId39"/>
    <p:sldId id="263" r:id="rId40"/>
    <p:sldId id="294" r:id="rId41"/>
    <p:sldId id="264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CA2"/>
    <a:srgbClr val="FF9900"/>
    <a:srgbClr val="00CC00"/>
    <a:srgbClr val="0000FF"/>
    <a:srgbClr val="66FF33"/>
    <a:srgbClr val="DEDEDE"/>
    <a:srgbClr val="FF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2593" autoAdjust="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64C55A-4641-45B1-BC81-9AA4CBF9E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88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73C8FD-4CBE-4782-A612-721F505FE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132815-E61C-4CDA-87FF-FF441AAA011E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2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51AE4F7F-B214-43D9-871F-B78A5C3D29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82B1272A-5CAE-4629-8290-3ADCBACA30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0B5531D-9DAF-4836-A57A-F387C7428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81E0C8-4F6F-4CC1-AC34-F33081686D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F141D8A9-7D03-4CA9-9548-8953DFE571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031C70F9-2F80-4B8F-9B6D-0D64BE95A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376A10C2-EF2A-4BD2-AB8C-39C04CDE9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423872-E426-49FA-B857-472BACBCC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6CC2503B-E334-42D1-A178-415CE5C87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F4BD392A-88AC-4D91-8896-545B1E31C0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B00C4383-4184-4BFD-A3CB-4D678C382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325D06-3A4E-485E-A5C7-A28B0BC2EBF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69A6C4D8-B9F6-48E9-BC40-CF9A5E500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B8C0F61D-19BD-49F2-8E6C-AE81995B18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731DC9B-019D-4D8E-9563-24F550563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304BCF-470A-401D-9252-307FD999BD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961505E0-4D3F-4F76-945B-0782BAF95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FF2F050-6301-46F0-A7BB-51447B11D3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0AC0F8CA-6594-43E1-9843-13EA3E3CF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DBBBC-64B0-4D96-82FC-1D9317D7107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B2BBEFF6-4D8E-4D0F-A272-6595F360F1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D1E9C29E-148B-4BB1-B14B-DEEB6F4AC3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C05B1220-AD28-4BA9-A492-4B1E4B5E7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5F057-5E87-4BEA-A7C8-650C751B79B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DCB2CEB-2838-4BFF-B08A-72399CD805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4916B21-E849-4A34-AEAF-452165CF7F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8EF9AC1B-52BF-43D0-900C-9AC7E90A1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3FDFCF-DE4C-40AA-9E50-72A7ECF272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594AF90E-5295-46ED-B78A-3948429BED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77BD0DB3-D00F-4CE6-9C5C-9D8E9132D4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3C770A81-6CB6-404A-B1CA-888DF16C5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7D2D7-6D60-499A-986E-395D348BE85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6A1A8C11-F08A-4E6E-A416-A004D0A4E9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B7C9FE0-CED2-4DDF-B85D-C5146239B0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FD2D5C1-8C40-4E75-8265-E14BB6F6D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CDAA06-32E6-4000-8868-C9DE862FA727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531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7EB8C557-09FF-4A25-9F29-59722B95CE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C6B15F6-3987-439F-B598-14D0DDF471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8F86B825-3848-46D0-A927-3BED1A78F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9D21F-1A35-4C7C-9DB2-9AEEFA70326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6A1A8C11-F08A-4E6E-A416-A004D0A4E9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B7C9FE0-CED2-4DDF-B85D-C5146239B0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FD2D5C1-8C40-4E75-8265-E14BB6F6D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CDAA06-32E6-4000-8868-C9DE862FA727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37226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EEAA3643-ACD6-46F8-8DE3-CA4BDCB30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5ECA10B2-F95E-48EB-8AC0-3EDECF5FCF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6721457E-C651-484E-AD31-B7A482F4D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871B5C-6961-4165-B446-91AFC39723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32842722-2FF6-44F7-8D86-5246233442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156914F2-788F-4638-958E-5F49D7185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D0CEF750-8AC7-460D-B759-E609537FD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74452C-D2D0-4C93-8B07-4A19DEFE53A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999CBF5B-75F4-40EB-B077-9B90B3595C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137FAA92-DAE9-435C-ACDD-86C9FC3C58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2ED1FA28-0542-4F81-A04E-EB25E3292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62F7FC-6B82-41CC-BB8A-272857B77D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F8C3137A-4FA2-41C2-8271-D40E7ACBE8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34352761-5157-4902-B810-49C7681276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CF165F3D-BB47-459F-BA60-FCC6E43B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132CA-2485-4F46-8D51-BAB13C2980C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DBD92E2F-5ECC-4C7E-A940-4B967263FE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4965DF21-A8A3-4FCB-BE27-6FDF7E77C6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2D0D59A8-4E27-4CED-B8E6-99B2BA41D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3D0150-ADA4-4440-A1B7-2A30A9E314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583F8763-95E7-405A-95F2-AD5FFA66D5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30859304-9145-40CF-9756-B0DCBD542B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662060A0-8B76-4BAD-B6A7-D372587DA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6E519C-B663-437B-B041-9E65973ACE5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02A717CF-9AE8-413D-9ECC-17A765EB08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DA6A4AFF-21F7-4DCA-B88B-A051338CAC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99A5961C-1946-4936-8C90-AF8693F1A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EA41F-B753-43F1-BE08-E086799246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DA253-12A3-4C41-B980-84394D5D8A1F}" type="slidenum">
              <a:rPr lang="en-US" altLang="en-US" sz="1200" b="0"/>
              <a:pPr eaLnBrk="1" hangingPunct="1"/>
              <a:t>32</a:t>
            </a:fld>
            <a:endParaRPr lang="en-US" altLang="en-US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1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37EB0-DC5F-484B-8E64-006665FB99BB}" type="slidenum">
              <a:rPr lang="en-US" altLang="en-US" sz="1200" b="0"/>
              <a:pPr eaLnBrk="1" hangingPunct="1"/>
              <a:t>33</a:t>
            </a:fld>
            <a:endParaRPr lang="en-US" alt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36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34CA49-ADE9-47B0-9762-8E009AEF4F94}" type="slidenum">
              <a:rPr lang="en-US" altLang="en-US" sz="1200" b="0"/>
              <a:pPr eaLnBrk="1" hangingPunct="1"/>
              <a:t>34</a:t>
            </a:fld>
            <a:endParaRPr lang="en-US" altLang="en-US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CF7F321-634E-44FF-8C99-8725364B7F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61AB3B6D-6B48-4678-BA7F-C05BD0B13C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C1E86503-2F8D-4F16-8E12-F03AA3B5A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B32662-76C3-4CA6-87E3-FF1D9FC58D8C}" type="slidenum">
              <a:rPr lang="en-US" altLang="en-US" sz="1200">
                <a:latin typeface="Comic Sans MS" panose="030F0702030302020204" pitchFamily="66" charset="0"/>
              </a:rPr>
              <a:pPr eaLnBrk="1" hangingPunct="1"/>
              <a:t>4</a:t>
            </a:fld>
            <a:endParaRPr lang="en-US" alt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4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11FAF-13CE-4449-86CE-E4E4445F946C}" type="slidenum">
              <a:rPr lang="en-US" altLang="en-US" sz="1200" b="0"/>
              <a:pPr eaLnBrk="1" hangingPunct="1"/>
              <a:t>35</a:t>
            </a:fld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3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BFFE8897-8948-45A5-9332-272BA3F98F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80204F04-1261-4C96-A1F3-13737FAEE9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FF19F92-F42D-4475-A82A-B6A64F889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226A3C-E1CC-442D-BF59-9F248B4065D5}" type="slidenum">
              <a:rPr lang="en-US" altLang="en-US" sz="1200">
                <a:latin typeface="Comic Sans MS" panose="030F0702030302020204" pitchFamily="66" charset="0"/>
              </a:rPr>
              <a:pPr eaLnBrk="1" hangingPunct="1"/>
              <a:t>5</a:t>
            </a:fld>
            <a:endParaRPr lang="en-US" altLang="en-US" sz="1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EF467C44-BBA2-414B-AFFA-8EB11F0493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C382D21B-0EDC-4DE2-98F7-FE277C830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E43BEE8E-FF43-4E58-9E3B-340EDA5A8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D7D000-9B44-4DB5-B3F9-09D70CDCD98F}" type="slidenum">
              <a:rPr lang="en-US" altLang="en-US" sz="1200">
                <a:latin typeface="Comic Sans MS" panose="030F0702030302020204" pitchFamily="66" charset="0"/>
              </a:rPr>
              <a:pPr eaLnBrk="1" hangingPunct="1"/>
              <a:t>6</a:t>
            </a:fld>
            <a:endParaRPr lang="en-US" altLang="en-US" sz="1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6FA0BBB5-EDC1-4BCB-950F-C722A60C6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31BD7CF3-B4E0-4676-A5FE-A6173464E5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DDB2F968-C6E9-4715-A897-BC3F71DB6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765208-AEAE-4C7C-8F7A-B0F3951732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9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5AC26518-5108-4F1E-A8F7-7364F0EC05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9F92968-EC1F-4656-B86A-BF054F0A8B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6E158F65-1B1D-416E-B5C8-B063B97A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4B736-4104-4C74-96F1-79DE35B268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0F840B25-9707-4CED-A737-736525298C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AF786714-0F99-4352-9E3A-4D2CE3696B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68BB5D2-6C32-47C7-ADE1-3F2163A89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2509DB-23A5-4A40-A336-B6223E2B5E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A936EBBE-9174-4AC3-98E9-5AEFA1BA8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D1061153-9065-4CDE-9BFE-A7A692558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61D87C7-E0D2-48B8-8814-85B76FE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76FD39-783D-452D-913B-42F80E1FDB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4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D41C-5627-4B0C-A621-68773C8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44E95CA-5D6C-426E-84D7-8620FA3E06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DE783-224D-4CB4-8232-FAC239953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08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E24CE335-E257-4CA2-BC4D-A433F8B43B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218A-5792-48BB-893F-BBDF81256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0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CF09-0EBD-4A5E-99E2-07B17094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9B8-B840-47B8-96E5-75E66130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64DF4-F7F0-41DC-A92E-31FACCE6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29F3535-3769-4978-BD67-8D1A55CF81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3F-9B84-4113-924C-A2C06536F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D9C0-FA39-4E78-BA48-CE8EF097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3F75E-5B70-4434-9901-FC860E0FB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86ECC-0191-4556-BBCB-77BF7D00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42CDD62-C7D8-410C-B663-6EB7763F75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A7F5F-216B-4E5C-8325-9B3E39B16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59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A506-4198-491C-91E7-32535835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6B64-06EB-4D43-9279-AD533FC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0D62F9E-030A-4C97-8DF8-8A03016D10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9970B-122C-4A96-97D8-310C487287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15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38250-E6B6-4A63-A467-F00198F65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9BA7-865E-4B7C-8214-D0FA7B4CF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464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7E5F3B4-36C5-48D1-BC11-0475FDCFE0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8AAB-ACFB-470B-9844-6BA022E1C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9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E59A-83A2-41B0-9651-76F6833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911C-EAC8-4840-9038-F7F3670589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4DF01-A37E-4E20-A423-8D70B26E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3A50AFA-4D94-41DE-92E8-AA3372EB14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400800"/>
            <a:ext cx="5257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B5B37DA-A6A7-4828-9B09-E5AC612B3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E188A-9FBD-4ABC-8C4B-5B24081DF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94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A33-D47B-4217-A455-03AC5DA2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6C27-8FF6-4BFE-A965-41AA25AFD1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F272B-EEDE-4CC9-9B49-8BCFF6421B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21280-F062-4728-861E-001C424006C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72362E6-7FEB-406D-BB77-04EA1CDA67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400800"/>
            <a:ext cx="5257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BEE06CC-1665-49CF-A378-ED94CD42EF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F4F71-B903-4DAF-A13D-AAE573EB2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539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FADC-7ABB-405F-B571-7C6CE4CB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023F-FE33-4713-9D30-37D2AD1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2027028-D960-49DC-8D71-3587490377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1949F-3613-41F3-BCF1-3B4251172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444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C89-9EA3-4484-9E54-53C75D1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3CB8-747D-4BDA-949E-9AD20909E7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E7A8-B310-446D-8A4C-09E6E8D2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4495800"/>
            <a:ext cx="3810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D4DCDC1-9559-4B40-B484-2FE3DC1C16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776FE-4AB2-40B4-9D4C-1ACC3CBA7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0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55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7D58-741D-441C-9C1F-DF13E6F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0E42-1033-44A8-8349-ABB5A7C061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85C3-B146-4B42-90E3-836A5D5A240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4495800"/>
            <a:ext cx="3810000" cy="838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39596-8BBE-4C0D-B2F2-49D39915F4E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5486400"/>
            <a:ext cx="3810000" cy="838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E0B28CE-287F-4232-95FF-A8E81ADBC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5BFA302-BC06-480D-BABC-E5AF0BAC97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40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33CC-AF21-4C4F-A082-33690B27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26A7-C6D9-4530-AEBC-0A9E51A4B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4BB9-2D83-465C-AB66-A9EFC50212F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4495800"/>
            <a:ext cx="3810000" cy="838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C22A0-74E7-4B9A-A669-851EEDD714D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5486400"/>
            <a:ext cx="3810000" cy="838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2892B44-C19F-4883-9BDC-0AFC90F93E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4C9953B-9401-4C68-8C16-ACA58F5D9C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594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ED2E-63A3-4102-BA0D-502944FA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98E51-1F0E-4BBF-948F-7D883DC301B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8C8C-4F34-4E64-A802-91DCE7BE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F673799-4B9C-4B2E-8AFB-F9A4F53CB0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F51F-3179-4FE0-A8BC-FB684A948A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11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917-3C0A-4ADB-A69C-4B135B44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E4F7-308F-4B79-B894-7407DA85A0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21C59-E14B-443F-B25A-46658BC2C63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4800600"/>
            <a:ext cx="3810000" cy="68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6977A-5D8A-4282-8E16-751366A7617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5638800"/>
            <a:ext cx="3810000" cy="68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050C072-72DC-4370-A15D-1AF4AD88E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23CC-5454-4C8E-B866-86E270C28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180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E0B7-CC0D-4A59-8A0A-C3707F2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4B8A-39F7-4ED7-AE6C-54E1D1B2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253B8A-9A0F-4348-88FD-6CCAFBE04B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047FA-A7CC-4B67-AFD0-C4C36843E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755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482-B956-4720-A1CA-7CFD8BD7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78ED-8B11-4358-B113-151DC89C4F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F806-E620-4B8F-B5A6-57DADB84E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3886200"/>
            <a:ext cx="3810000" cy="106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50F30-5A12-460C-ACAF-72D12629793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5105400"/>
            <a:ext cx="3810000" cy="106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B7DD39B-36C6-4381-B517-E89BA090F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6B4C-4B4B-4357-9025-585112ABD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885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5B17-6CC4-4823-B515-FCC11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ABB4-F834-408B-844C-11D5361D4C3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08DF6-E60B-48C8-8E20-D1D14D8C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FC5529B-1D67-4BC4-8AA2-36420F50D7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C4ADE-15F5-4685-8259-3143386C3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739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8D442C7-3F26-43A7-9C22-1C8E1AF4C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465E1-47F3-4E9A-B840-112B8A9152F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8462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432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14297"/>
            <a:ext cx="8072119" cy="110617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rgbClr val="4343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86634"/>
            <a:ext cx="7852663" cy="181482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8559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14297"/>
            <a:ext cx="8072119" cy="110617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rgbClr val="4343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86634"/>
            <a:ext cx="7852663" cy="181482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4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F8AD-CCD1-4F8F-B2DB-EBD75D0D9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04856-058D-4D35-A499-C67DA8126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C978388-32BE-443D-9E43-5DF86F61F4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34502-D219-47EB-8B02-DFAC871D2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0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3442-9789-4470-821D-F7C7438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E51D-8BF3-4B57-A27F-4656574E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10075B6-01B8-4D5B-A830-AFD24F3938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F4AD9-9B8D-4D62-A7E6-BF94F59245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8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D36-A422-4F16-B097-EEBC25DB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AA96-B5EE-49CD-B9C2-B2D489D1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379530B-1A3B-42A4-A1AF-F08DB025B5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D5ED3-8BB8-468A-92C5-DB12AB3CA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6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A1C5-FD37-440B-823F-B6B39FC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231D-BFCB-4CF8-9529-9B99C25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743200"/>
            <a:ext cx="33147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EC63-64D9-4F22-8E50-AB74DCAF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2743200"/>
            <a:ext cx="33147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8FC229C-98CE-437C-A946-A9C84D2B9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AC33B-93C0-4D5B-A98C-AC4CAD1EE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58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A4F-8563-400A-8474-8287EE70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1DBB-71A6-4DEC-BD2B-7DCCD3B4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39E8D-8E8A-4EA0-9A6B-E0CA346E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8CBE5-CA9F-496F-B094-4E72C8ADB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D3561-DB0A-4E0D-8B3C-7A8EA15C6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35BBEC2-8A8B-4E8E-AB34-FEC232763B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0E9D-CC6B-43B2-9202-E0DE60424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670794" y="272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/>
            <a:fld id="{A76A5FE8-CA43-4467-B763-A771D5BE688B}" type="slidenum">
              <a:rPr lang="en-US" sz="1400" b="0" smtClean="0">
                <a:latin typeface="Comic Sans MS" panose="030F0702030302020204" pitchFamily="66" charset="0"/>
              </a:rPr>
              <a:pPr indent="0"/>
              <a:t>‹#›</a:t>
            </a:fld>
            <a:endParaRPr lang="en-US" sz="1400" b="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124200" y="2667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1" r:id="rId3"/>
    <p:sldLayoutId id="214748366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2">
            <a:extLst>
              <a:ext uri="{FF2B5EF4-FFF2-40B4-BE49-F238E27FC236}">
                <a16:creationId xmlns:a16="http://schemas.microsoft.com/office/drawing/2014/main" id="{96EFB256-2AFB-4795-B50F-91A4DC7C1C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752600"/>
            <a:ext cx="8839200" cy="480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tr-TR"/>
          </a:p>
        </p:txBody>
      </p:sp>
      <p:sp>
        <p:nvSpPr>
          <p:cNvPr id="8195" name="AutoShape 13">
            <a:extLst>
              <a:ext uri="{FF2B5EF4-FFF2-40B4-BE49-F238E27FC236}">
                <a16:creationId xmlns:a16="http://schemas.microsoft.com/office/drawing/2014/main" id="{FB16CD28-32C7-4536-875E-6F63E6D240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381000"/>
            <a:ext cx="8305800" cy="114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14">
            <a:extLst>
              <a:ext uri="{FF2B5EF4-FFF2-40B4-BE49-F238E27FC236}">
                <a16:creationId xmlns:a16="http://schemas.microsoft.com/office/drawing/2014/main" id="{3ADD500B-4D15-48CE-9580-307787B89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15">
            <a:extLst>
              <a:ext uri="{FF2B5EF4-FFF2-40B4-BE49-F238E27FC236}">
                <a16:creationId xmlns:a16="http://schemas.microsoft.com/office/drawing/2014/main" id="{34058D45-5ADE-4026-A960-81D36DF39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743200"/>
            <a:ext cx="6781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703504" name="Rectangle 16">
            <a:extLst>
              <a:ext uri="{FF2B5EF4-FFF2-40B4-BE49-F238E27FC236}">
                <a16:creationId xmlns:a16="http://schemas.microsoft.com/office/drawing/2014/main" id="{7B2D445F-A293-4ED8-93FF-90AF1C3F57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95FC2AC2-DA4D-4B61-9BA5-52F92E6EE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3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0" name="Rectangle 12">
            <a:extLst>
              <a:ext uri="{FF2B5EF4-FFF2-40B4-BE49-F238E27FC236}">
                <a16:creationId xmlns:a16="http://schemas.microsoft.com/office/drawing/2014/main" id="{8ECBC31F-CD75-4939-A09D-7C5E5FDB3B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fld id="{BA7DB0A6-56F8-43E8-9291-1E3B2313D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4" name="AutoShape 15">
            <a:extLst>
              <a:ext uri="{FF2B5EF4-FFF2-40B4-BE49-F238E27FC236}">
                <a16:creationId xmlns:a16="http://schemas.microsoft.com/office/drawing/2014/main" id="{DD272F3F-A63D-4F63-9F92-A6284B65E8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tr-TR"/>
          </a:p>
        </p:txBody>
      </p:sp>
      <p:sp>
        <p:nvSpPr>
          <p:cNvPr id="5125" name="Rectangle 16">
            <a:extLst>
              <a:ext uri="{FF2B5EF4-FFF2-40B4-BE49-F238E27FC236}">
                <a16:creationId xmlns:a16="http://schemas.microsoft.com/office/drawing/2014/main" id="{79C25CCD-A47D-445D-94A1-B674B0D21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0A212119-1F27-4217-A713-5D1BEE74B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95800"/>
            <a:ext cx="7772400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260115" name="Rectangle 19">
            <a:extLst>
              <a:ext uri="{FF2B5EF4-FFF2-40B4-BE49-F238E27FC236}">
                <a16:creationId xmlns:a16="http://schemas.microsoft.com/office/drawing/2014/main" id="{EB973387-1130-42B7-9CB2-05F80EC701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005DD153-89A5-49A7-94B9-3B674B177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utoShape 21">
            <a:extLst>
              <a:ext uri="{FF2B5EF4-FFF2-40B4-BE49-F238E27FC236}">
                <a16:creationId xmlns:a16="http://schemas.microsoft.com/office/drawing/2014/main" id="{9D8C7144-C6A3-4B71-8245-52056EEB57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tr-TR"/>
          </a:p>
        </p:txBody>
      </p:sp>
      <p:sp>
        <p:nvSpPr>
          <p:cNvPr id="1030" name="Rectangle 22">
            <a:extLst>
              <a:ext uri="{FF2B5EF4-FFF2-40B4-BE49-F238E27FC236}">
                <a16:creationId xmlns:a16="http://schemas.microsoft.com/office/drawing/2014/main" id="{FD3A3B0D-D611-47D5-8068-23172F96E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5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5" r:id="rId2"/>
    <p:sldLayoutId id="2147483726" r:id="rId3"/>
    <p:sldLayoutId id="2147483727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000" b="1"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extLst>
              <a:ext uri="{FF2B5EF4-FFF2-40B4-BE49-F238E27FC236}">
                <a16:creationId xmlns:a16="http://schemas.microsoft.com/office/drawing/2014/main" id="{1EA4B293-881C-41F2-8C55-D7202B498C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tr-TR"/>
          </a:p>
        </p:txBody>
      </p:sp>
      <p:sp>
        <p:nvSpPr>
          <p:cNvPr id="4099" name="Rectangle 8">
            <a:extLst>
              <a:ext uri="{FF2B5EF4-FFF2-40B4-BE49-F238E27FC236}">
                <a16:creationId xmlns:a16="http://schemas.microsoft.com/office/drawing/2014/main" id="{0B535F8B-4C81-42BB-A54A-A447CDAD4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531AFCC3-25A6-4A9D-BDDC-559C1FC5F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800600"/>
            <a:ext cx="7772400" cy="15240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581644" name="Rectangle 12">
            <a:extLst>
              <a:ext uri="{FF2B5EF4-FFF2-40B4-BE49-F238E27FC236}">
                <a16:creationId xmlns:a16="http://schemas.microsoft.com/office/drawing/2014/main" id="{2B421129-FA97-44D9-90D9-8D59864CB0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D755A2D-6F07-4F70-87B5-289835E58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1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>
            <a:extLst>
              <a:ext uri="{FF2B5EF4-FFF2-40B4-BE49-F238E27FC236}">
                <a16:creationId xmlns:a16="http://schemas.microsoft.com/office/drawing/2014/main" id="{790D8963-6BF0-457B-83F4-CFF43FBA6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772400" cy="2286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607244" name="Rectangle 12">
            <a:extLst>
              <a:ext uri="{FF2B5EF4-FFF2-40B4-BE49-F238E27FC236}">
                <a16:creationId xmlns:a16="http://schemas.microsoft.com/office/drawing/2014/main" id="{73348027-F2D5-47C8-8066-17BBD33640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3BF51CD0-12C2-4E10-9344-4B66CA30E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AutoShape 14">
            <a:extLst>
              <a:ext uri="{FF2B5EF4-FFF2-40B4-BE49-F238E27FC236}">
                <a16:creationId xmlns:a16="http://schemas.microsoft.com/office/drawing/2014/main" id="{DFCDC351-11BA-44ED-9FC9-C420C1FCA1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tr-TR"/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547407F5-9F59-4474-8A62-C6D38F6BD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2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4" r:id="rId2"/>
    <p:sldLayoutId id="2147483755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B5534DF-DBA0-4A10-97F8-19DD903D0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59E917-3BD2-497B-9FCB-8B56D0EE9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B06894-A63B-4D90-8733-6856D33948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fld id="{038C3BAF-D48E-433A-8E9C-BFB4AF27D2E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7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anose="030F0702030302020204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anose="030F0702030302020204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SFET" TargetMode="External"/><Relationship Id="rId2" Type="http://schemas.openxmlformats.org/officeDocument/2006/relationships/hyperlink" Target="https://oscarliang.com/bjt-bipolar-junction-transistor-beginner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6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6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9.bin"/><Relationship Id="rId2" Type="http://schemas.openxmlformats.org/officeDocument/2006/relationships/tags" Target="../tags/tag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5.wmf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18.bin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5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12" Type="http://schemas.openxmlformats.org/officeDocument/2006/relationships/oleObject" Target="../embeddings/oleObject23.bin"/><Relationship Id="rId2" Type="http://schemas.openxmlformats.org/officeDocument/2006/relationships/tags" Target="../tags/tag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2.bin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8.wmf"/><Relationship Id="rId2" Type="http://schemas.openxmlformats.org/officeDocument/2006/relationships/tags" Target="../tags/tag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54.png"/><Relationship Id="rId10" Type="http://schemas.openxmlformats.org/officeDocument/2006/relationships/image" Target="../media/image43.wmf"/><Relationship Id="rId4" Type="http://schemas.openxmlformats.org/officeDocument/2006/relationships/notesSlide" Target="../notesSlides/notesSlide29.xml"/><Relationship Id="rId9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wmf"/><Relationship Id="rId2" Type="http://schemas.openxmlformats.org/officeDocument/2006/relationships/tags" Target="../tags/tag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209800" y="10668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en-US" sz="4000" dirty="0">
                <a:latin typeface="Comic Sans MS" panose="030F0702030302020204" pitchFamily="66" charset="0"/>
              </a:rPr>
              <a:t>MOSFET</a:t>
            </a:r>
            <a:endParaRPr lang="en-US" sz="4000" i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8762"/>
            <a:ext cx="4114800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8" y="3810000"/>
            <a:ext cx="1217396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14837"/>
            <a:ext cx="559117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2134004" cy="13718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4D1470F-17FB-4096-86CC-AF838EDA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A879D449-9C34-40E4-A609-4F2E6ECC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B4472075-1515-49B3-B5C9-9CE7FE082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B6136FAD-B02A-49EB-A146-DCCA220DD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EA475C0E-20BB-4F00-A3C4-0F7F08F7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40967" name="Text Box 10">
            <a:extLst>
              <a:ext uri="{FF2B5EF4-FFF2-40B4-BE49-F238E27FC236}">
                <a16:creationId xmlns:a16="http://schemas.microsoft.com/office/drawing/2014/main" id="{7241BEBF-D4D7-40DD-837C-6296159D4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3908425" cy="148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For small values of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1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, the channel depth is constant over the whole length from the source to the drain</a:t>
            </a:r>
            <a:r>
              <a:rPr kumimoji="0" lang="tr-T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FF71567F-415F-454E-B085-109DA6194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1430338"/>
            <a:ext cx="4787900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Text Box 12">
            <a:extLst>
              <a:ext uri="{FF2B5EF4-FFF2-40B4-BE49-F238E27FC236}">
                <a16:creationId xmlns:a16="http://schemas.microsoft.com/office/drawing/2014/main" id="{1DCAC9FF-2496-421E-B01E-1F944FED7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941888"/>
            <a:ext cx="2879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Constant channel depth</a:t>
            </a:r>
          </a:p>
        </p:txBody>
      </p:sp>
      <p:sp>
        <p:nvSpPr>
          <p:cNvPr id="40970" name="Line 13">
            <a:extLst>
              <a:ext uri="{FF2B5EF4-FFF2-40B4-BE49-F238E27FC236}">
                <a16:creationId xmlns:a16="http://schemas.microsoft.com/office/drawing/2014/main" id="{C147461B-3155-416E-8EF0-F0A7C9905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357563"/>
            <a:ext cx="25193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3C2701A7-AF3D-4FD5-8BBB-CEC0B37F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EE35BFC-0C5D-46A0-912C-C90B73526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900856D2-CA83-4B6C-810D-51F04584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40805F2C-A0FB-4238-99BB-66855C745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8D26E390-0667-46B0-855E-63D4681A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D44D4632-D680-4133-9A0D-70C2A5DF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41991" name="Text Box 12">
            <a:extLst>
              <a:ext uri="{FF2B5EF4-FFF2-40B4-BE49-F238E27FC236}">
                <a16:creationId xmlns:a16="http://schemas.microsoft.com/office/drawing/2014/main" id="{17EAF4B6-E622-4DDA-80D5-0CCB2D2F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4573587" cy="289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constant channel depth causes the MOSFET to operate as a linear resistance (indicated by the linear relationship between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 whose value is controlled by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However,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zero 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&lt;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for any value of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1992" name="Picture 16">
            <a:extLst>
              <a:ext uri="{FF2B5EF4-FFF2-40B4-BE49-F238E27FC236}">
                <a16:creationId xmlns:a16="http://schemas.microsoft.com/office/drawing/2014/main" id="{8ADE89C0-EE50-4132-B067-8ADFDBC8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5306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Text Box 17">
            <a:extLst>
              <a:ext uri="{FF2B5EF4-FFF2-40B4-BE49-F238E27FC236}">
                <a16:creationId xmlns:a16="http://schemas.microsoft.com/office/drawing/2014/main" id="{9A703AED-B05D-492B-B0F9-789B5898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622" y="394043"/>
            <a:ext cx="7772400" cy="474623"/>
          </a:xfrm>
        </p:spPr>
        <p:txBody>
          <a:bodyPr/>
          <a:lstStyle/>
          <a:p>
            <a:pPr algn="l" eaLnBrk="1" hangingPunct="1"/>
            <a:r>
              <a:rPr lang="en-US" altLang="en-US" sz="2000" dirty="0">
                <a:latin typeface="Comic Sans MS" panose="030F0702030302020204" pitchFamily="66" charset="0"/>
              </a:rPr>
              <a:t>A voltage-controlled resistor </a:t>
            </a:r>
            <a:r>
              <a:rPr lang="en-US" altLang="en-US" sz="2000" i="1" dirty="0">
                <a:latin typeface="Comic Sans MS" panose="030F0702030302020204" pitchFamily="66" charset="0"/>
              </a:rPr>
              <a:t>@small V</a:t>
            </a:r>
            <a:r>
              <a:rPr lang="en-US" altLang="en-US" sz="2000" i="1" baseline="-25000" dirty="0">
                <a:latin typeface="Comic Sans MS" panose="030F0702030302020204" pitchFamily="66" charset="0"/>
              </a:rPr>
              <a:t>DS</a:t>
            </a:r>
            <a:endParaRPr lang="en-US" altLang="en-US" i="1" dirty="0">
              <a:latin typeface="Comic Sans MS" panose="030F0702030302020204" pitchFamily="66" charset="0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39738" y="1263147"/>
            <a:ext cx="4267200" cy="1673225"/>
            <a:chOff x="768" y="2688"/>
            <a:chExt cx="2688" cy="1054"/>
          </a:xfrm>
        </p:grpSpPr>
        <p:sp>
          <p:nvSpPr>
            <p:cNvPr id="24692" name="Rectangle 5"/>
            <p:cNvSpPr>
              <a:spLocks noChangeArrowheads="1"/>
            </p:cNvSpPr>
            <p:nvPr/>
          </p:nvSpPr>
          <p:spPr bwMode="auto">
            <a:xfrm>
              <a:off x="768" y="3374"/>
              <a:ext cx="2432" cy="3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4693" name="Rectangle 6"/>
            <p:cNvSpPr>
              <a:spLocks noChangeArrowheads="1"/>
            </p:cNvSpPr>
            <p:nvPr/>
          </p:nvSpPr>
          <p:spPr bwMode="auto">
            <a:xfrm>
              <a:off x="2240" y="3374"/>
              <a:ext cx="640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694" name="Rectangle 7"/>
            <p:cNvSpPr>
              <a:spLocks noChangeArrowheads="1"/>
            </p:cNvSpPr>
            <p:nvPr/>
          </p:nvSpPr>
          <p:spPr bwMode="auto">
            <a:xfrm>
              <a:off x="1088" y="3374"/>
              <a:ext cx="640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695" name="Rectangle 8"/>
            <p:cNvSpPr>
              <a:spLocks noChangeArrowheads="1"/>
            </p:cNvSpPr>
            <p:nvPr/>
          </p:nvSpPr>
          <p:spPr bwMode="auto">
            <a:xfrm>
              <a:off x="1696" y="3322"/>
              <a:ext cx="576" cy="52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96" name="Rectangle 9"/>
            <p:cNvSpPr>
              <a:spLocks noChangeArrowheads="1"/>
            </p:cNvSpPr>
            <p:nvPr/>
          </p:nvSpPr>
          <p:spPr bwMode="auto">
            <a:xfrm>
              <a:off x="1696" y="3191"/>
              <a:ext cx="576" cy="13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metal</a:t>
              </a:r>
            </a:p>
          </p:txBody>
        </p:sp>
        <p:sp>
          <p:nvSpPr>
            <p:cNvPr id="24697" name="Line 10"/>
            <p:cNvSpPr>
              <a:spLocks noChangeShapeType="1"/>
            </p:cNvSpPr>
            <p:nvPr/>
          </p:nvSpPr>
          <p:spPr bwMode="auto">
            <a:xfrm flipV="1">
              <a:off x="3200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98" name="Line 11"/>
            <p:cNvSpPr>
              <a:spLocks noChangeShapeType="1"/>
            </p:cNvSpPr>
            <p:nvPr/>
          </p:nvSpPr>
          <p:spPr bwMode="auto">
            <a:xfrm flipV="1">
              <a:off x="3200" y="3506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99" name="Line 12"/>
            <p:cNvSpPr>
              <a:spLocks noChangeShapeType="1"/>
            </p:cNvSpPr>
            <p:nvPr/>
          </p:nvSpPr>
          <p:spPr bwMode="auto">
            <a:xfrm flipV="1">
              <a:off x="2880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0" name="Line 13"/>
            <p:cNvSpPr>
              <a:spLocks noChangeShapeType="1"/>
            </p:cNvSpPr>
            <p:nvPr/>
          </p:nvSpPr>
          <p:spPr bwMode="auto">
            <a:xfrm flipV="1">
              <a:off x="2272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1" name="Line 14"/>
            <p:cNvSpPr>
              <a:spLocks noChangeShapeType="1"/>
            </p:cNvSpPr>
            <p:nvPr/>
          </p:nvSpPr>
          <p:spPr bwMode="auto">
            <a:xfrm flipV="1">
              <a:off x="2272" y="3086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2" name="Line 15"/>
            <p:cNvSpPr>
              <a:spLocks noChangeShapeType="1"/>
            </p:cNvSpPr>
            <p:nvPr/>
          </p:nvSpPr>
          <p:spPr bwMode="auto">
            <a:xfrm flipV="1">
              <a:off x="2272" y="2955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3" name="Line 16"/>
            <p:cNvSpPr>
              <a:spLocks noChangeShapeType="1"/>
            </p:cNvSpPr>
            <p:nvPr/>
          </p:nvSpPr>
          <p:spPr bwMode="auto">
            <a:xfrm flipV="1">
              <a:off x="1696" y="2955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4" name="Line 17"/>
            <p:cNvSpPr>
              <a:spLocks noChangeShapeType="1"/>
            </p:cNvSpPr>
            <p:nvPr/>
          </p:nvSpPr>
          <p:spPr bwMode="auto">
            <a:xfrm flipV="1">
              <a:off x="1088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5" name="Line 18"/>
            <p:cNvSpPr>
              <a:spLocks noChangeShapeType="1"/>
            </p:cNvSpPr>
            <p:nvPr/>
          </p:nvSpPr>
          <p:spPr bwMode="auto">
            <a:xfrm flipV="1">
              <a:off x="768" y="3138"/>
              <a:ext cx="25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6" name="Line 19"/>
            <p:cNvSpPr>
              <a:spLocks noChangeShapeType="1"/>
            </p:cNvSpPr>
            <p:nvPr/>
          </p:nvSpPr>
          <p:spPr bwMode="auto">
            <a:xfrm>
              <a:off x="1024" y="3138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7" name="Line 20"/>
            <p:cNvSpPr>
              <a:spLocks noChangeShapeType="1"/>
            </p:cNvSpPr>
            <p:nvPr/>
          </p:nvSpPr>
          <p:spPr bwMode="auto">
            <a:xfrm>
              <a:off x="2528" y="3138"/>
              <a:ext cx="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8" name="Line 21"/>
            <p:cNvSpPr>
              <a:spLocks noChangeShapeType="1"/>
            </p:cNvSpPr>
            <p:nvPr/>
          </p:nvSpPr>
          <p:spPr bwMode="auto">
            <a:xfrm>
              <a:off x="3456" y="3138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9" name="Line 22"/>
            <p:cNvSpPr>
              <a:spLocks noChangeShapeType="1"/>
            </p:cNvSpPr>
            <p:nvPr/>
          </p:nvSpPr>
          <p:spPr bwMode="auto">
            <a:xfrm>
              <a:off x="2528" y="2955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10" name="Line 23"/>
            <p:cNvSpPr>
              <a:spLocks noChangeShapeType="1"/>
            </p:cNvSpPr>
            <p:nvPr/>
          </p:nvSpPr>
          <p:spPr bwMode="auto">
            <a:xfrm>
              <a:off x="1952" y="295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711" name="Group 24"/>
            <p:cNvGrpSpPr>
              <a:grpSpLocks/>
            </p:cNvGrpSpPr>
            <p:nvPr/>
          </p:nvGrpSpPr>
          <p:grpSpPr bwMode="auto">
            <a:xfrm>
              <a:off x="1440" y="2876"/>
              <a:ext cx="64" cy="367"/>
              <a:chOff x="2064" y="1296"/>
              <a:chExt cx="96" cy="672"/>
            </a:xfrm>
          </p:grpSpPr>
          <p:sp>
            <p:nvSpPr>
              <p:cNvPr id="24738" name="Line 25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39" name="Oval 26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12" name="Group 27"/>
            <p:cNvGrpSpPr>
              <a:grpSpLocks/>
            </p:cNvGrpSpPr>
            <p:nvPr/>
          </p:nvGrpSpPr>
          <p:grpSpPr bwMode="auto">
            <a:xfrm>
              <a:off x="2048" y="2718"/>
              <a:ext cx="64" cy="368"/>
              <a:chOff x="2064" y="1296"/>
              <a:chExt cx="96" cy="672"/>
            </a:xfrm>
          </p:grpSpPr>
          <p:sp>
            <p:nvSpPr>
              <p:cNvPr id="24736" name="Line 28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37" name="Oval 29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13" name="Group 30"/>
            <p:cNvGrpSpPr>
              <a:grpSpLocks/>
            </p:cNvGrpSpPr>
            <p:nvPr/>
          </p:nvGrpSpPr>
          <p:grpSpPr bwMode="auto">
            <a:xfrm>
              <a:off x="2688" y="2876"/>
              <a:ext cx="64" cy="367"/>
              <a:chOff x="2064" y="1296"/>
              <a:chExt cx="96" cy="672"/>
            </a:xfrm>
          </p:grpSpPr>
          <p:sp>
            <p:nvSpPr>
              <p:cNvPr id="24734" name="Line 31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35" name="Oval 32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14" name="Group 33"/>
            <p:cNvGrpSpPr>
              <a:grpSpLocks/>
            </p:cNvGrpSpPr>
            <p:nvPr/>
          </p:nvGrpSpPr>
          <p:grpSpPr bwMode="auto">
            <a:xfrm>
              <a:off x="1021" y="2876"/>
              <a:ext cx="64" cy="367"/>
              <a:chOff x="2064" y="1296"/>
              <a:chExt cx="96" cy="672"/>
            </a:xfrm>
          </p:grpSpPr>
          <p:sp>
            <p:nvSpPr>
              <p:cNvPr id="24732" name="Line 3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33" name="Oval 3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715" name="Text Box 36"/>
            <p:cNvSpPr txBox="1">
              <a:spLocks noChangeArrowheads="1"/>
            </p:cNvSpPr>
            <p:nvPr/>
          </p:nvSpPr>
          <p:spPr bwMode="auto">
            <a:xfrm>
              <a:off x="1388" y="2702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716" name="Text Box 37"/>
            <p:cNvSpPr txBox="1">
              <a:spLocks noChangeArrowheads="1"/>
            </p:cNvSpPr>
            <p:nvPr/>
          </p:nvSpPr>
          <p:spPr bwMode="auto">
            <a:xfrm>
              <a:off x="2625" y="270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4717" name="Text Box 38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4718" name="Text Box 39"/>
            <p:cNvSpPr txBox="1">
              <a:spLocks noChangeArrowheads="1"/>
            </p:cNvSpPr>
            <p:nvPr/>
          </p:nvSpPr>
          <p:spPr bwMode="auto">
            <a:xfrm>
              <a:off x="1996" y="3308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19" name="Text Box 40"/>
            <p:cNvSpPr txBox="1">
              <a:spLocks noChangeArrowheads="1"/>
            </p:cNvSpPr>
            <p:nvPr/>
          </p:nvSpPr>
          <p:spPr bwMode="auto">
            <a:xfrm>
              <a:off x="1820" y="3308"/>
              <a:ext cx="3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oxide</a:t>
              </a:r>
            </a:p>
          </p:txBody>
        </p:sp>
        <p:sp>
          <p:nvSpPr>
            <p:cNvPr id="24720" name="Line 41"/>
            <p:cNvSpPr>
              <a:spLocks noChangeShapeType="1"/>
            </p:cNvSpPr>
            <p:nvPr/>
          </p:nvSpPr>
          <p:spPr bwMode="auto">
            <a:xfrm flipV="1">
              <a:off x="1472" y="2823"/>
              <a:ext cx="22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1" name="Oval 42"/>
            <p:cNvSpPr>
              <a:spLocks noChangeArrowheads="1"/>
            </p:cNvSpPr>
            <p:nvPr/>
          </p:nvSpPr>
          <p:spPr bwMode="auto">
            <a:xfrm>
              <a:off x="1696" y="2744"/>
              <a:ext cx="160" cy="1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2" name="Line 43"/>
            <p:cNvSpPr>
              <a:spLocks noChangeShapeType="1"/>
            </p:cNvSpPr>
            <p:nvPr/>
          </p:nvSpPr>
          <p:spPr bwMode="auto">
            <a:xfrm flipV="1">
              <a:off x="1856" y="2718"/>
              <a:ext cx="22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3" name="Text Box 44"/>
            <p:cNvSpPr txBox="1">
              <a:spLocks noChangeArrowheads="1"/>
            </p:cNvSpPr>
            <p:nvPr/>
          </p:nvSpPr>
          <p:spPr bwMode="auto">
            <a:xfrm>
              <a:off x="1727" y="2702"/>
              <a:ext cx="1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724" name="Text Box 45"/>
            <p:cNvSpPr txBox="1">
              <a:spLocks noChangeArrowheads="1"/>
            </p:cNvSpPr>
            <p:nvPr/>
          </p:nvSpPr>
          <p:spPr bwMode="auto">
            <a:xfrm>
              <a:off x="1667" y="271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725" name="Text Box 46"/>
            <p:cNvSpPr txBox="1">
              <a:spLocks noChangeArrowheads="1"/>
            </p:cNvSpPr>
            <p:nvPr/>
          </p:nvSpPr>
          <p:spPr bwMode="auto">
            <a:xfrm>
              <a:off x="1920" y="3072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726" name="Rectangle 47"/>
            <p:cNvSpPr>
              <a:spLocks noChangeArrowheads="1"/>
            </p:cNvSpPr>
            <p:nvPr/>
          </p:nvSpPr>
          <p:spPr bwMode="auto">
            <a:xfrm>
              <a:off x="1728" y="3427"/>
              <a:ext cx="512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7" name="Text Box 48"/>
            <p:cNvSpPr txBox="1">
              <a:spLocks noChangeArrowheads="1"/>
            </p:cNvSpPr>
            <p:nvPr/>
          </p:nvSpPr>
          <p:spPr bwMode="auto">
            <a:xfrm>
              <a:off x="2112" y="2928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728" name="Text Box 49"/>
            <p:cNvSpPr txBox="1">
              <a:spLocks noChangeArrowheads="1"/>
            </p:cNvSpPr>
            <p:nvPr/>
          </p:nvSpPr>
          <p:spPr bwMode="auto">
            <a:xfrm>
              <a:off x="1968" y="302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9" name="Rectangle 50"/>
            <p:cNvSpPr>
              <a:spLocks noChangeArrowheads="1"/>
            </p:cNvSpPr>
            <p:nvPr/>
          </p:nvSpPr>
          <p:spPr bwMode="auto">
            <a:xfrm>
              <a:off x="1728" y="3374"/>
              <a:ext cx="512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  -  -  -</a:t>
              </a:r>
            </a:p>
          </p:txBody>
        </p:sp>
        <p:sp>
          <p:nvSpPr>
            <p:cNvPr id="24730" name="Text Box 51"/>
            <p:cNvSpPr txBox="1">
              <a:spLocks noChangeArrowheads="1"/>
            </p:cNvSpPr>
            <p:nvPr/>
          </p:nvSpPr>
          <p:spPr bwMode="auto">
            <a:xfrm>
              <a:off x="2832" y="2928"/>
              <a:ext cx="47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GS1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&gt;V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t</a:t>
              </a: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31" name="Line 52"/>
            <p:cNvSpPr>
              <a:spLocks noChangeShapeType="1"/>
            </p:cNvSpPr>
            <p:nvPr/>
          </p:nvSpPr>
          <p:spPr bwMode="auto">
            <a:xfrm>
              <a:off x="1056" y="290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B87958-C50B-4B69-8836-274CD3FE3002}"/>
              </a:ext>
            </a:extLst>
          </p:cNvPr>
          <p:cNvGrpSpPr/>
          <p:nvPr/>
        </p:nvGrpSpPr>
        <p:grpSpPr>
          <a:xfrm>
            <a:off x="381000" y="3048000"/>
            <a:ext cx="4267200" cy="1673225"/>
            <a:chOff x="381000" y="3048000"/>
            <a:chExt cx="4267200" cy="1673225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3171825" y="3810000"/>
              <a:ext cx="3032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4581" name="Rectangle 53"/>
            <p:cNvSpPr>
              <a:spLocks noChangeArrowheads="1"/>
            </p:cNvSpPr>
            <p:nvPr/>
          </p:nvSpPr>
          <p:spPr bwMode="auto">
            <a:xfrm>
              <a:off x="381000" y="4137025"/>
              <a:ext cx="3860800" cy="584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4582" name="Rectangle 54"/>
            <p:cNvSpPr>
              <a:spLocks noChangeArrowheads="1"/>
            </p:cNvSpPr>
            <p:nvPr/>
          </p:nvSpPr>
          <p:spPr bwMode="auto">
            <a:xfrm>
              <a:off x="2717800" y="4137025"/>
              <a:ext cx="1016000" cy="250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583" name="Rectangle 55"/>
            <p:cNvSpPr>
              <a:spLocks noChangeArrowheads="1"/>
            </p:cNvSpPr>
            <p:nvPr/>
          </p:nvSpPr>
          <p:spPr bwMode="auto">
            <a:xfrm>
              <a:off x="889000" y="4137025"/>
              <a:ext cx="1016000" cy="250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584" name="Rectangle 56"/>
            <p:cNvSpPr>
              <a:spLocks noChangeArrowheads="1"/>
            </p:cNvSpPr>
            <p:nvPr/>
          </p:nvSpPr>
          <p:spPr bwMode="auto">
            <a:xfrm>
              <a:off x="1854200" y="4054475"/>
              <a:ext cx="914400" cy="82550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85" name="Rectangle 57"/>
            <p:cNvSpPr>
              <a:spLocks noChangeArrowheads="1"/>
            </p:cNvSpPr>
            <p:nvPr/>
          </p:nvSpPr>
          <p:spPr bwMode="auto">
            <a:xfrm>
              <a:off x="1854200" y="3846513"/>
              <a:ext cx="914400" cy="2079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metal</a:t>
              </a:r>
            </a:p>
          </p:txBody>
        </p:sp>
        <p:sp>
          <p:nvSpPr>
            <p:cNvPr id="24586" name="Line 58"/>
            <p:cNvSpPr>
              <a:spLocks noChangeShapeType="1"/>
            </p:cNvSpPr>
            <p:nvPr/>
          </p:nvSpPr>
          <p:spPr bwMode="auto">
            <a:xfrm flipV="1">
              <a:off x="4241800" y="37623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87" name="Line 59"/>
            <p:cNvSpPr>
              <a:spLocks noChangeShapeType="1"/>
            </p:cNvSpPr>
            <p:nvPr/>
          </p:nvSpPr>
          <p:spPr bwMode="auto">
            <a:xfrm flipV="1">
              <a:off x="4241800" y="43465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88" name="Line 60"/>
            <p:cNvSpPr>
              <a:spLocks noChangeShapeType="1"/>
            </p:cNvSpPr>
            <p:nvPr/>
          </p:nvSpPr>
          <p:spPr bwMode="auto">
            <a:xfrm flipV="1">
              <a:off x="3733800" y="37623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89" name="Line 61"/>
            <p:cNvSpPr>
              <a:spLocks noChangeShapeType="1"/>
            </p:cNvSpPr>
            <p:nvPr/>
          </p:nvSpPr>
          <p:spPr bwMode="auto">
            <a:xfrm flipV="1">
              <a:off x="2768600" y="37623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0" name="Line 62"/>
            <p:cNvSpPr>
              <a:spLocks noChangeShapeType="1"/>
            </p:cNvSpPr>
            <p:nvPr/>
          </p:nvSpPr>
          <p:spPr bwMode="auto">
            <a:xfrm flipV="1">
              <a:off x="2768600" y="367982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1" name="Line 63"/>
            <p:cNvSpPr>
              <a:spLocks noChangeShapeType="1"/>
            </p:cNvSpPr>
            <p:nvPr/>
          </p:nvSpPr>
          <p:spPr bwMode="auto">
            <a:xfrm flipV="1">
              <a:off x="2768600" y="3471863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2" name="Line 64"/>
            <p:cNvSpPr>
              <a:spLocks noChangeShapeType="1"/>
            </p:cNvSpPr>
            <p:nvPr/>
          </p:nvSpPr>
          <p:spPr bwMode="auto">
            <a:xfrm flipV="1">
              <a:off x="1854200" y="3471863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3" name="Line 65"/>
            <p:cNvSpPr>
              <a:spLocks noChangeShapeType="1"/>
            </p:cNvSpPr>
            <p:nvPr/>
          </p:nvSpPr>
          <p:spPr bwMode="auto">
            <a:xfrm flipV="1">
              <a:off x="889000" y="37623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4" name="Line 66"/>
            <p:cNvSpPr>
              <a:spLocks noChangeShapeType="1"/>
            </p:cNvSpPr>
            <p:nvPr/>
          </p:nvSpPr>
          <p:spPr bwMode="auto">
            <a:xfrm flipV="1">
              <a:off x="381000" y="37623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>
              <a:off x="787400" y="3762375"/>
              <a:ext cx="116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3175000" y="3762375"/>
              <a:ext cx="147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4648200" y="3762375"/>
              <a:ext cx="0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8" name="Line 70"/>
            <p:cNvSpPr>
              <a:spLocks noChangeShapeType="1"/>
            </p:cNvSpPr>
            <p:nvPr/>
          </p:nvSpPr>
          <p:spPr bwMode="auto">
            <a:xfrm>
              <a:off x="3175000" y="3471863"/>
              <a:ext cx="0" cy="290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9" name="Line 71"/>
            <p:cNvSpPr>
              <a:spLocks noChangeShapeType="1"/>
            </p:cNvSpPr>
            <p:nvPr/>
          </p:nvSpPr>
          <p:spPr bwMode="auto">
            <a:xfrm>
              <a:off x="2260600" y="34718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600" name="Group 72"/>
            <p:cNvGrpSpPr>
              <a:grpSpLocks/>
            </p:cNvGrpSpPr>
            <p:nvPr/>
          </p:nvGrpSpPr>
          <p:grpSpPr bwMode="auto">
            <a:xfrm>
              <a:off x="1447800" y="3346450"/>
              <a:ext cx="101600" cy="582613"/>
              <a:chOff x="2064" y="1296"/>
              <a:chExt cx="96" cy="672"/>
            </a:xfrm>
          </p:grpSpPr>
          <p:sp>
            <p:nvSpPr>
              <p:cNvPr id="24690" name="Line 73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91" name="Oval 7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01" name="Group 75"/>
            <p:cNvGrpSpPr>
              <a:grpSpLocks/>
            </p:cNvGrpSpPr>
            <p:nvPr/>
          </p:nvGrpSpPr>
          <p:grpSpPr bwMode="auto">
            <a:xfrm>
              <a:off x="2413000" y="3095625"/>
              <a:ext cx="101600" cy="584200"/>
              <a:chOff x="2064" y="1296"/>
              <a:chExt cx="96" cy="672"/>
            </a:xfrm>
          </p:grpSpPr>
          <p:sp>
            <p:nvSpPr>
              <p:cNvPr id="24688" name="Line 76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89" name="Oval 77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02" name="Group 78"/>
            <p:cNvGrpSpPr>
              <a:grpSpLocks/>
            </p:cNvGrpSpPr>
            <p:nvPr/>
          </p:nvGrpSpPr>
          <p:grpSpPr bwMode="auto">
            <a:xfrm>
              <a:off x="3429000" y="3346450"/>
              <a:ext cx="101600" cy="582613"/>
              <a:chOff x="2064" y="1296"/>
              <a:chExt cx="96" cy="672"/>
            </a:xfrm>
          </p:grpSpPr>
          <p:sp>
            <p:nvSpPr>
              <p:cNvPr id="24686" name="Line 79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87" name="Oval 80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03" name="Group 81"/>
            <p:cNvGrpSpPr>
              <a:grpSpLocks/>
            </p:cNvGrpSpPr>
            <p:nvPr/>
          </p:nvGrpSpPr>
          <p:grpSpPr bwMode="auto">
            <a:xfrm>
              <a:off x="782638" y="3346450"/>
              <a:ext cx="101600" cy="582613"/>
              <a:chOff x="2064" y="1296"/>
              <a:chExt cx="96" cy="672"/>
            </a:xfrm>
          </p:grpSpPr>
          <p:sp>
            <p:nvSpPr>
              <p:cNvPr id="24684" name="Line 82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85" name="Oval 83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04" name="Text Box 84"/>
            <p:cNvSpPr txBox="1">
              <a:spLocks noChangeArrowheads="1"/>
            </p:cNvSpPr>
            <p:nvPr/>
          </p:nvSpPr>
          <p:spPr bwMode="auto">
            <a:xfrm>
              <a:off x="1365250" y="3070225"/>
              <a:ext cx="2857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605" name="Text Box 85"/>
            <p:cNvSpPr txBox="1">
              <a:spLocks noChangeArrowheads="1"/>
            </p:cNvSpPr>
            <p:nvPr/>
          </p:nvSpPr>
          <p:spPr bwMode="auto">
            <a:xfrm>
              <a:off x="3328988" y="3070225"/>
              <a:ext cx="2936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4606" name="Text Box 86"/>
            <p:cNvSpPr txBox="1">
              <a:spLocks noChangeArrowheads="1"/>
            </p:cNvSpPr>
            <p:nvPr/>
          </p:nvSpPr>
          <p:spPr bwMode="auto">
            <a:xfrm>
              <a:off x="685800" y="3048000"/>
              <a:ext cx="2857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4607" name="Text Box 87"/>
            <p:cNvSpPr txBox="1">
              <a:spLocks noChangeArrowheads="1"/>
            </p:cNvSpPr>
            <p:nvPr/>
          </p:nvSpPr>
          <p:spPr bwMode="auto">
            <a:xfrm>
              <a:off x="2330450" y="4032250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08" name="Text Box 88"/>
            <p:cNvSpPr txBox="1">
              <a:spLocks noChangeArrowheads="1"/>
            </p:cNvSpPr>
            <p:nvPr/>
          </p:nvSpPr>
          <p:spPr bwMode="auto">
            <a:xfrm>
              <a:off x="2051050" y="4032250"/>
              <a:ext cx="5238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oxide</a:t>
              </a:r>
            </a:p>
          </p:txBody>
        </p:sp>
        <p:sp>
          <p:nvSpPr>
            <p:cNvPr id="24609" name="Line 89"/>
            <p:cNvSpPr>
              <a:spLocks noChangeShapeType="1"/>
            </p:cNvSpPr>
            <p:nvPr/>
          </p:nvSpPr>
          <p:spPr bwMode="auto">
            <a:xfrm flipV="1">
              <a:off x="1498600" y="3262313"/>
              <a:ext cx="355600" cy="125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10" name="Oval 90"/>
            <p:cNvSpPr>
              <a:spLocks noChangeArrowheads="1"/>
            </p:cNvSpPr>
            <p:nvPr/>
          </p:nvSpPr>
          <p:spPr bwMode="auto">
            <a:xfrm>
              <a:off x="1854200" y="3136900"/>
              <a:ext cx="254000" cy="209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11" name="Line 91"/>
            <p:cNvSpPr>
              <a:spLocks noChangeShapeType="1"/>
            </p:cNvSpPr>
            <p:nvPr/>
          </p:nvSpPr>
          <p:spPr bwMode="auto">
            <a:xfrm flipV="1">
              <a:off x="2108200" y="3095625"/>
              <a:ext cx="3556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12" name="Text Box 92"/>
            <p:cNvSpPr txBox="1">
              <a:spLocks noChangeArrowheads="1"/>
            </p:cNvSpPr>
            <p:nvPr/>
          </p:nvSpPr>
          <p:spPr bwMode="auto">
            <a:xfrm>
              <a:off x="1912939" y="3083718"/>
              <a:ext cx="2698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613" name="Text Box 93"/>
            <p:cNvSpPr txBox="1">
              <a:spLocks noChangeArrowheads="1"/>
            </p:cNvSpPr>
            <p:nvPr/>
          </p:nvSpPr>
          <p:spPr bwMode="auto">
            <a:xfrm>
              <a:off x="1812926" y="3097212"/>
              <a:ext cx="2349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614" name="Text Box 94"/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15" name="Rectangle 95"/>
            <p:cNvSpPr>
              <a:spLocks noChangeArrowheads="1"/>
            </p:cNvSpPr>
            <p:nvPr/>
          </p:nvSpPr>
          <p:spPr bwMode="auto">
            <a:xfrm>
              <a:off x="1905000" y="4198938"/>
              <a:ext cx="812800" cy="10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16" name="Text Box 96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17" name="Text Box 97"/>
            <p:cNvSpPr txBox="1">
              <a:spLocks noChangeArrowheads="1"/>
            </p:cNvSpPr>
            <p:nvPr/>
          </p:nvSpPr>
          <p:spPr bwMode="auto">
            <a:xfrm>
              <a:off x="2286000" y="35814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18" name="Rectangle 98"/>
            <p:cNvSpPr>
              <a:spLocks noChangeArrowheads="1"/>
            </p:cNvSpPr>
            <p:nvPr/>
          </p:nvSpPr>
          <p:spPr bwMode="auto">
            <a:xfrm>
              <a:off x="1905000" y="4138613"/>
              <a:ext cx="812800" cy="746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 - - - - -</a:t>
              </a:r>
            </a:p>
          </p:txBody>
        </p:sp>
        <p:sp>
          <p:nvSpPr>
            <p:cNvPr id="24619" name="Text Box 99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898525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GS2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&gt;V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GS1</a:t>
              </a: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0" name="Line 100"/>
            <p:cNvSpPr>
              <a:spLocks noChangeShapeType="1"/>
            </p:cNvSpPr>
            <p:nvPr/>
          </p:nvSpPr>
          <p:spPr bwMode="auto">
            <a:xfrm>
              <a:off x="838200" y="3387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B6469A-2F4B-4983-BEBE-CAA4ADA672CA}"/>
              </a:ext>
            </a:extLst>
          </p:cNvPr>
          <p:cNvGrpSpPr/>
          <p:nvPr/>
        </p:nvGrpSpPr>
        <p:grpSpPr>
          <a:xfrm>
            <a:off x="304800" y="4724400"/>
            <a:ext cx="4267200" cy="1673225"/>
            <a:chOff x="304800" y="4724400"/>
            <a:chExt cx="4267200" cy="1673225"/>
          </a:xfrm>
        </p:grpSpPr>
        <p:sp>
          <p:nvSpPr>
            <p:cNvPr id="24621" name="Rectangle 101"/>
            <p:cNvSpPr>
              <a:spLocks noChangeArrowheads="1"/>
            </p:cNvSpPr>
            <p:nvPr/>
          </p:nvSpPr>
          <p:spPr bwMode="auto">
            <a:xfrm>
              <a:off x="304800" y="5813425"/>
              <a:ext cx="3860800" cy="584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4622" name="Rectangle 102"/>
            <p:cNvSpPr>
              <a:spLocks noChangeArrowheads="1"/>
            </p:cNvSpPr>
            <p:nvPr/>
          </p:nvSpPr>
          <p:spPr bwMode="auto">
            <a:xfrm>
              <a:off x="2641600" y="5813425"/>
              <a:ext cx="1016000" cy="250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623" name="Rectangle 103"/>
            <p:cNvSpPr>
              <a:spLocks noChangeArrowheads="1"/>
            </p:cNvSpPr>
            <p:nvPr/>
          </p:nvSpPr>
          <p:spPr bwMode="auto">
            <a:xfrm>
              <a:off x="812800" y="5813425"/>
              <a:ext cx="1016000" cy="250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n+</a:t>
              </a:r>
            </a:p>
          </p:txBody>
        </p:sp>
        <p:sp>
          <p:nvSpPr>
            <p:cNvPr id="24624" name="Rectangle 104"/>
            <p:cNvSpPr>
              <a:spLocks noChangeArrowheads="1"/>
            </p:cNvSpPr>
            <p:nvPr/>
          </p:nvSpPr>
          <p:spPr bwMode="auto">
            <a:xfrm>
              <a:off x="1778000" y="5730875"/>
              <a:ext cx="914400" cy="82550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5" name="Rectangle 105"/>
            <p:cNvSpPr>
              <a:spLocks noChangeArrowheads="1"/>
            </p:cNvSpPr>
            <p:nvPr/>
          </p:nvSpPr>
          <p:spPr bwMode="auto">
            <a:xfrm>
              <a:off x="1778000" y="5522913"/>
              <a:ext cx="914400" cy="2079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metal</a:t>
              </a:r>
            </a:p>
          </p:txBody>
        </p:sp>
        <p:sp>
          <p:nvSpPr>
            <p:cNvPr id="24626" name="Line 106"/>
            <p:cNvSpPr>
              <a:spLocks noChangeShapeType="1"/>
            </p:cNvSpPr>
            <p:nvPr/>
          </p:nvSpPr>
          <p:spPr bwMode="auto">
            <a:xfrm flipV="1">
              <a:off x="4165600" y="54387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7" name="Line 107"/>
            <p:cNvSpPr>
              <a:spLocks noChangeShapeType="1"/>
            </p:cNvSpPr>
            <p:nvPr/>
          </p:nvSpPr>
          <p:spPr bwMode="auto">
            <a:xfrm flipV="1">
              <a:off x="4165600" y="60229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8" name="Line 108"/>
            <p:cNvSpPr>
              <a:spLocks noChangeShapeType="1"/>
            </p:cNvSpPr>
            <p:nvPr/>
          </p:nvSpPr>
          <p:spPr bwMode="auto">
            <a:xfrm flipV="1">
              <a:off x="3657600" y="54387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9" name="Line 109"/>
            <p:cNvSpPr>
              <a:spLocks noChangeShapeType="1"/>
            </p:cNvSpPr>
            <p:nvPr/>
          </p:nvSpPr>
          <p:spPr bwMode="auto">
            <a:xfrm flipV="1">
              <a:off x="2692400" y="54387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0" name="Line 110"/>
            <p:cNvSpPr>
              <a:spLocks noChangeShapeType="1"/>
            </p:cNvSpPr>
            <p:nvPr/>
          </p:nvSpPr>
          <p:spPr bwMode="auto">
            <a:xfrm flipV="1">
              <a:off x="2692400" y="535622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1" name="Line 111"/>
            <p:cNvSpPr>
              <a:spLocks noChangeShapeType="1"/>
            </p:cNvSpPr>
            <p:nvPr/>
          </p:nvSpPr>
          <p:spPr bwMode="auto">
            <a:xfrm flipV="1">
              <a:off x="2692400" y="5148263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2" name="Line 112"/>
            <p:cNvSpPr>
              <a:spLocks noChangeShapeType="1"/>
            </p:cNvSpPr>
            <p:nvPr/>
          </p:nvSpPr>
          <p:spPr bwMode="auto">
            <a:xfrm flipV="1">
              <a:off x="1778000" y="5148263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3" name="Line 113"/>
            <p:cNvSpPr>
              <a:spLocks noChangeShapeType="1"/>
            </p:cNvSpPr>
            <p:nvPr/>
          </p:nvSpPr>
          <p:spPr bwMode="auto">
            <a:xfrm flipV="1">
              <a:off x="812800" y="54387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4" name="Line 114"/>
            <p:cNvSpPr>
              <a:spLocks noChangeShapeType="1"/>
            </p:cNvSpPr>
            <p:nvPr/>
          </p:nvSpPr>
          <p:spPr bwMode="auto">
            <a:xfrm flipV="1">
              <a:off x="304800" y="5438775"/>
              <a:ext cx="40640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5" name="Line 115"/>
            <p:cNvSpPr>
              <a:spLocks noChangeShapeType="1"/>
            </p:cNvSpPr>
            <p:nvPr/>
          </p:nvSpPr>
          <p:spPr bwMode="auto">
            <a:xfrm>
              <a:off x="711200" y="5438775"/>
              <a:ext cx="116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6" name="Line 116"/>
            <p:cNvSpPr>
              <a:spLocks noChangeShapeType="1"/>
            </p:cNvSpPr>
            <p:nvPr/>
          </p:nvSpPr>
          <p:spPr bwMode="auto">
            <a:xfrm>
              <a:off x="3098800" y="5438775"/>
              <a:ext cx="147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7" name="Line 117"/>
            <p:cNvSpPr>
              <a:spLocks noChangeShapeType="1"/>
            </p:cNvSpPr>
            <p:nvPr/>
          </p:nvSpPr>
          <p:spPr bwMode="auto">
            <a:xfrm>
              <a:off x="4572000" y="5438775"/>
              <a:ext cx="0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8" name="Line 118"/>
            <p:cNvSpPr>
              <a:spLocks noChangeShapeType="1"/>
            </p:cNvSpPr>
            <p:nvPr/>
          </p:nvSpPr>
          <p:spPr bwMode="auto">
            <a:xfrm>
              <a:off x="3098800" y="5148263"/>
              <a:ext cx="0" cy="290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9" name="Line 119"/>
            <p:cNvSpPr>
              <a:spLocks noChangeShapeType="1"/>
            </p:cNvSpPr>
            <p:nvPr/>
          </p:nvSpPr>
          <p:spPr bwMode="auto">
            <a:xfrm>
              <a:off x="2184400" y="51482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640" name="Group 120"/>
            <p:cNvGrpSpPr>
              <a:grpSpLocks/>
            </p:cNvGrpSpPr>
            <p:nvPr/>
          </p:nvGrpSpPr>
          <p:grpSpPr bwMode="auto">
            <a:xfrm>
              <a:off x="1371600" y="5022850"/>
              <a:ext cx="101600" cy="582613"/>
              <a:chOff x="2064" y="1296"/>
              <a:chExt cx="96" cy="672"/>
            </a:xfrm>
          </p:grpSpPr>
          <p:sp>
            <p:nvSpPr>
              <p:cNvPr id="24682" name="Line 121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83" name="Oval 122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41" name="Group 123"/>
            <p:cNvGrpSpPr>
              <a:grpSpLocks/>
            </p:cNvGrpSpPr>
            <p:nvPr/>
          </p:nvGrpSpPr>
          <p:grpSpPr bwMode="auto">
            <a:xfrm>
              <a:off x="2336800" y="4772025"/>
              <a:ext cx="101600" cy="584200"/>
              <a:chOff x="2064" y="1296"/>
              <a:chExt cx="96" cy="672"/>
            </a:xfrm>
          </p:grpSpPr>
          <p:sp>
            <p:nvSpPr>
              <p:cNvPr id="24680" name="Line 124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81" name="Oval 125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42" name="Group 126"/>
            <p:cNvGrpSpPr>
              <a:grpSpLocks/>
            </p:cNvGrpSpPr>
            <p:nvPr/>
          </p:nvGrpSpPr>
          <p:grpSpPr bwMode="auto">
            <a:xfrm>
              <a:off x="3352800" y="5022850"/>
              <a:ext cx="101600" cy="582613"/>
              <a:chOff x="2064" y="1296"/>
              <a:chExt cx="96" cy="672"/>
            </a:xfrm>
          </p:grpSpPr>
          <p:sp>
            <p:nvSpPr>
              <p:cNvPr id="24678" name="Line 127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79" name="Oval 128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43" name="Group 129"/>
            <p:cNvGrpSpPr>
              <a:grpSpLocks/>
            </p:cNvGrpSpPr>
            <p:nvPr/>
          </p:nvGrpSpPr>
          <p:grpSpPr bwMode="auto">
            <a:xfrm>
              <a:off x="706438" y="5022850"/>
              <a:ext cx="101600" cy="582613"/>
              <a:chOff x="2064" y="1296"/>
              <a:chExt cx="96" cy="672"/>
            </a:xfrm>
          </p:grpSpPr>
          <p:sp>
            <p:nvSpPr>
              <p:cNvPr id="24676" name="Line 13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77" name="Oval 13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44" name="Text Box 132"/>
            <p:cNvSpPr txBox="1">
              <a:spLocks noChangeArrowheads="1"/>
            </p:cNvSpPr>
            <p:nvPr/>
          </p:nvSpPr>
          <p:spPr bwMode="auto">
            <a:xfrm>
              <a:off x="1289050" y="4746625"/>
              <a:ext cx="2857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645" name="Text Box 133"/>
            <p:cNvSpPr txBox="1">
              <a:spLocks noChangeArrowheads="1"/>
            </p:cNvSpPr>
            <p:nvPr/>
          </p:nvSpPr>
          <p:spPr bwMode="auto">
            <a:xfrm>
              <a:off x="3252788" y="4746625"/>
              <a:ext cx="2936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4646" name="Text Box 134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2857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4647" name="Text Box 135"/>
            <p:cNvSpPr txBox="1">
              <a:spLocks noChangeArrowheads="1"/>
            </p:cNvSpPr>
            <p:nvPr/>
          </p:nvSpPr>
          <p:spPr bwMode="auto">
            <a:xfrm>
              <a:off x="2254250" y="5708650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48" name="Text Box 136"/>
            <p:cNvSpPr txBox="1">
              <a:spLocks noChangeArrowheads="1"/>
            </p:cNvSpPr>
            <p:nvPr/>
          </p:nvSpPr>
          <p:spPr bwMode="auto">
            <a:xfrm>
              <a:off x="1974850" y="5708650"/>
              <a:ext cx="5238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oxide</a:t>
              </a:r>
            </a:p>
          </p:txBody>
        </p:sp>
        <p:sp>
          <p:nvSpPr>
            <p:cNvPr id="24649" name="Line 137"/>
            <p:cNvSpPr>
              <a:spLocks noChangeShapeType="1"/>
            </p:cNvSpPr>
            <p:nvPr/>
          </p:nvSpPr>
          <p:spPr bwMode="auto">
            <a:xfrm flipV="1">
              <a:off x="1422400" y="4938713"/>
              <a:ext cx="355600" cy="125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50" name="Oval 138"/>
            <p:cNvSpPr>
              <a:spLocks noChangeArrowheads="1"/>
            </p:cNvSpPr>
            <p:nvPr/>
          </p:nvSpPr>
          <p:spPr bwMode="auto">
            <a:xfrm>
              <a:off x="1778000" y="4813300"/>
              <a:ext cx="254000" cy="209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51" name="Line 139"/>
            <p:cNvSpPr>
              <a:spLocks noChangeShapeType="1"/>
            </p:cNvSpPr>
            <p:nvPr/>
          </p:nvSpPr>
          <p:spPr bwMode="auto">
            <a:xfrm flipV="1">
              <a:off x="2032000" y="4772025"/>
              <a:ext cx="3556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52" name="Text Box 140"/>
            <p:cNvSpPr txBox="1">
              <a:spLocks noChangeArrowheads="1"/>
            </p:cNvSpPr>
            <p:nvPr/>
          </p:nvSpPr>
          <p:spPr bwMode="auto">
            <a:xfrm>
              <a:off x="1833220" y="4752138"/>
              <a:ext cx="2698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653" name="Text Box 141"/>
            <p:cNvSpPr txBox="1">
              <a:spLocks noChangeArrowheads="1"/>
            </p:cNvSpPr>
            <p:nvPr/>
          </p:nvSpPr>
          <p:spPr bwMode="auto">
            <a:xfrm>
              <a:off x="1737327" y="4758983"/>
              <a:ext cx="2349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654" name="Text Box 142"/>
            <p:cNvSpPr txBox="1">
              <a:spLocks noChangeArrowheads="1"/>
            </p:cNvSpPr>
            <p:nvPr/>
          </p:nvSpPr>
          <p:spPr bwMode="auto">
            <a:xfrm>
              <a:off x="2133600" y="53340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55" name="Rectangle 143"/>
            <p:cNvSpPr>
              <a:spLocks noChangeArrowheads="1"/>
            </p:cNvSpPr>
            <p:nvPr/>
          </p:nvSpPr>
          <p:spPr bwMode="auto">
            <a:xfrm>
              <a:off x="1828800" y="5899150"/>
              <a:ext cx="812800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56" name="Text Box 144"/>
            <p:cNvSpPr txBox="1">
              <a:spLocks noChangeArrowheads="1"/>
            </p:cNvSpPr>
            <p:nvPr/>
          </p:nvSpPr>
          <p:spPr bwMode="auto">
            <a:xfrm>
              <a:off x="2438400" y="51054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57" name="Text Box 145"/>
            <p:cNvSpPr txBox="1">
              <a:spLocks noChangeArrowheads="1"/>
            </p:cNvSpPr>
            <p:nvPr/>
          </p:nvSpPr>
          <p:spPr bwMode="auto">
            <a:xfrm>
              <a:off x="2057400" y="52578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  <p:sp>
          <p:nvSpPr>
            <p:cNvPr id="24658" name="Rectangle 146"/>
            <p:cNvSpPr>
              <a:spLocks noChangeArrowheads="1"/>
            </p:cNvSpPr>
            <p:nvPr/>
          </p:nvSpPr>
          <p:spPr bwMode="auto">
            <a:xfrm>
              <a:off x="1828800" y="5813425"/>
              <a:ext cx="812800" cy="8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- - - - - - - - -</a:t>
              </a:r>
            </a:p>
          </p:txBody>
        </p:sp>
        <p:sp>
          <p:nvSpPr>
            <p:cNvPr id="24659" name="Text Box 147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898525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GS3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&gt;V</a:t>
              </a:r>
              <a:r>
                <a:rPr kumimoji="0" lang="en-US" altLang="en-US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GS2</a:t>
              </a:r>
              <a:endPara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60" name="Line 148"/>
            <p:cNvSpPr>
              <a:spLocks noChangeShapeType="1"/>
            </p:cNvSpPr>
            <p:nvPr/>
          </p:nvSpPr>
          <p:spPr bwMode="auto">
            <a:xfrm>
              <a:off x="762000" y="5064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61" name="Text Box 149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441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+++</a:t>
              </a:r>
            </a:p>
          </p:txBody>
        </p:sp>
      </p:grpSp>
      <p:sp>
        <p:nvSpPr>
          <p:cNvPr id="24662" name="Line 150"/>
          <p:cNvSpPr>
            <a:spLocks noChangeShapeType="1"/>
          </p:cNvSpPr>
          <p:nvPr/>
        </p:nvSpPr>
        <p:spPr bwMode="auto">
          <a:xfrm flipV="1">
            <a:off x="5273675" y="21685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3" name="Line 151"/>
          <p:cNvSpPr>
            <a:spLocks noChangeShapeType="1"/>
          </p:cNvSpPr>
          <p:nvPr/>
        </p:nvSpPr>
        <p:spPr bwMode="auto">
          <a:xfrm>
            <a:off x="5273675" y="49879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4" name="Text Box 152"/>
          <p:cNvSpPr txBox="1">
            <a:spLocks noChangeArrowheads="1"/>
          </p:cNvSpPr>
          <p:nvPr/>
        </p:nvSpPr>
        <p:spPr bwMode="auto">
          <a:xfrm>
            <a:off x="5181600" y="1676400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5" name="Text Box 153"/>
          <p:cNvSpPr txBox="1">
            <a:spLocks noChangeArrowheads="1"/>
          </p:cNvSpPr>
          <p:nvPr/>
        </p:nvSpPr>
        <p:spPr bwMode="auto">
          <a:xfrm>
            <a:off x="8169275" y="4530725"/>
            <a:ext cx="68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6" name="Line 154"/>
          <p:cNvSpPr>
            <a:spLocks noChangeShapeType="1"/>
          </p:cNvSpPr>
          <p:nvPr/>
        </p:nvSpPr>
        <p:spPr bwMode="auto">
          <a:xfrm flipV="1">
            <a:off x="5273675" y="4073525"/>
            <a:ext cx="2971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7" name="Line 155"/>
          <p:cNvSpPr>
            <a:spLocks noChangeShapeType="1"/>
          </p:cNvSpPr>
          <p:nvPr/>
        </p:nvSpPr>
        <p:spPr bwMode="auto">
          <a:xfrm flipV="1">
            <a:off x="5273675" y="3235325"/>
            <a:ext cx="30480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8" name="Line 156"/>
          <p:cNvSpPr>
            <a:spLocks noChangeShapeType="1"/>
          </p:cNvSpPr>
          <p:nvPr/>
        </p:nvSpPr>
        <p:spPr bwMode="auto">
          <a:xfrm flipV="1">
            <a:off x="5273675" y="2092325"/>
            <a:ext cx="281940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69" name="Line 157"/>
          <p:cNvSpPr>
            <a:spLocks noChangeShapeType="1"/>
          </p:cNvSpPr>
          <p:nvPr/>
        </p:nvSpPr>
        <p:spPr bwMode="auto">
          <a:xfrm>
            <a:off x="7940675" y="49117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70" name="Text Box 158"/>
          <p:cNvSpPr txBox="1">
            <a:spLocks noChangeArrowheads="1"/>
          </p:cNvSpPr>
          <p:nvPr/>
        </p:nvSpPr>
        <p:spPr bwMode="auto">
          <a:xfrm>
            <a:off x="7620000" y="4953000"/>
            <a:ext cx="974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0.1 v</a:t>
            </a:r>
          </a:p>
        </p:txBody>
      </p:sp>
      <p:sp>
        <p:nvSpPr>
          <p:cNvPr id="24671" name="Line 159"/>
          <p:cNvSpPr>
            <a:spLocks noChangeShapeType="1"/>
          </p:cNvSpPr>
          <p:nvPr/>
        </p:nvSpPr>
        <p:spPr bwMode="auto">
          <a:xfrm>
            <a:off x="5273675" y="4987925"/>
            <a:ext cx="2514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72" name="Freeform 160"/>
          <p:cNvSpPr>
            <a:spLocks/>
          </p:cNvSpPr>
          <p:nvPr/>
        </p:nvSpPr>
        <p:spPr bwMode="auto">
          <a:xfrm>
            <a:off x="6774380" y="2777783"/>
            <a:ext cx="609600" cy="1981200"/>
          </a:xfrm>
          <a:custGeom>
            <a:avLst/>
            <a:gdLst>
              <a:gd name="T0" fmla="*/ 457200 w 384"/>
              <a:gd name="T1" fmla="*/ 1981200 h 1248"/>
              <a:gd name="T2" fmla="*/ 533400 w 384"/>
              <a:gd name="T3" fmla="*/ 914400 h 1248"/>
              <a:gd name="T4" fmla="*/ 0 w 384"/>
              <a:gd name="T5" fmla="*/ 0 h 1248"/>
              <a:gd name="T6" fmla="*/ 0 60000 65536"/>
              <a:gd name="T7" fmla="*/ 0 60000 65536"/>
              <a:gd name="T8" fmla="*/ 0 60000 65536"/>
              <a:gd name="T9" fmla="*/ 0 w 384"/>
              <a:gd name="T10" fmla="*/ 0 h 1248"/>
              <a:gd name="T11" fmla="*/ 384 w 384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48">
                <a:moveTo>
                  <a:pt x="288" y="1248"/>
                </a:moveTo>
                <a:cubicBezTo>
                  <a:pt x="336" y="1016"/>
                  <a:pt x="384" y="784"/>
                  <a:pt x="336" y="576"/>
                </a:cubicBezTo>
                <a:cubicBezTo>
                  <a:pt x="288" y="368"/>
                  <a:pt x="5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73" name="Text Box 161"/>
          <p:cNvSpPr txBox="1">
            <a:spLocks noChangeArrowheads="1"/>
          </p:cNvSpPr>
          <p:nvPr/>
        </p:nvSpPr>
        <p:spPr bwMode="auto">
          <a:xfrm>
            <a:off x="5815915" y="2317892"/>
            <a:ext cx="1386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increasing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674" name="Text Box 162"/>
          <p:cNvSpPr txBox="1">
            <a:spLocks noChangeArrowheads="1"/>
          </p:cNvSpPr>
          <p:nvPr/>
        </p:nvSpPr>
        <p:spPr bwMode="auto">
          <a:xfrm>
            <a:off x="4953000" y="5486400"/>
            <a:ext cx="40386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Increasing V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puts more charge in the channel, allowing more drain current to flow</a:t>
            </a:r>
          </a:p>
        </p:txBody>
      </p:sp>
      <p:sp>
        <p:nvSpPr>
          <p:cNvPr id="24675" name="Text Box 163"/>
          <p:cNvSpPr txBox="1">
            <a:spLocks noChangeArrowheads="1"/>
          </p:cNvSpPr>
          <p:nvPr/>
        </p:nvSpPr>
        <p:spPr bwMode="auto">
          <a:xfrm>
            <a:off x="6400800" y="4724400"/>
            <a:ext cx="8418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cut-off</a:t>
            </a:r>
          </a:p>
        </p:txBody>
      </p:sp>
      <p:sp>
        <p:nvSpPr>
          <p:cNvPr id="2" name="Rectangle 1"/>
          <p:cNvSpPr/>
          <p:nvPr/>
        </p:nvSpPr>
        <p:spPr>
          <a:xfrm>
            <a:off x="5260181" y="1044356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Positive gate bias attracts electrons into channel</a:t>
            </a:r>
            <a:r>
              <a:rPr kumimoji="0" lang="tr-T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31829" y="376396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Enhancement </a:t>
            </a:r>
            <a:r>
              <a:rPr kumimoji="0" lang="tr-T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mode</a:t>
            </a:r>
            <a:r>
              <a:rPr kumimoji="0" lang="tr-T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Freeform 160">
            <a:extLst>
              <a:ext uri="{FF2B5EF4-FFF2-40B4-BE49-F238E27FC236}">
                <a16:creationId xmlns:a16="http://schemas.microsoft.com/office/drawing/2014/main" id="{E5F911D6-91B2-4927-91E3-913170007517}"/>
              </a:ext>
            </a:extLst>
          </p:cNvPr>
          <p:cNvSpPr>
            <a:spLocks/>
          </p:cNvSpPr>
          <p:nvPr/>
        </p:nvSpPr>
        <p:spPr bwMode="auto">
          <a:xfrm rot="19687045" flipV="1">
            <a:off x="7993355" y="2329431"/>
            <a:ext cx="609600" cy="1981200"/>
          </a:xfrm>
          <a:custGeom>
            <a:avLst/>
            <a:gdLst>
              <a:gd name="T0" fmla="*/ 457200 w 384"/>
              <a:gd name="T1" fmla="*/ 1981200 h 1248"/>
              <a:gd name="T2" fmla="*/ 533400 w 384"/>
              <a:gd name="T3" fmla="*/ 914400 h 1248"/>
              <a:gd name="T4" fmla="*/ 0 w 384"/>
              <a:gd name="T5" fmla="*/ 0 h 1248"/>
              <a:gd name="T6" fmla="*/ 0 60000 65536"/>
              <a:gd name="T7" fmla="*/ 0 60000 65536"/>
              <a:gd name="T8" fmla="*/ 0 60000 65536"/>
              <a:gd name="T9" fmla="*/ 0 w 384"/>
              <a:gd name="T10" fmla="*/ 0 h 1248"/>
              <a:gd name="T11" fmla="*/ 384 w 384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48">
                <a:moveTo>
                  <a:pt x="288" y="1248"/>
                </a:moveTo>
                <a:cubicBezTo>
                  <a:pt x="336" y="1016"/>
                  <a:pt x="384" y="784"/>
                  <a:pt x="336" y="576"/>
                </a:cubicBezTo>
                <a:cubicBezTo>
                  <a:pt x="288" y="368"/>
                  <a:pt x="56" y="96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Text Box 161">
            <a:extLst>
              <a:ext uri="{FF2B5EF4-FFF2-40B4-BE49-F238E27FC236}">
                <a16:creationId xmlns:a16="http://schemas.microsoft.com/office/drawing/2014/main" id="{B72B9463-A793-46A8-AD7D-186D5A9F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152" y="2032895"/>
            <a:ext cx="1228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decreasing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resistance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70" name="Text Box 36">
            <a:extLst>
              <a:ext uri="{FF2B5EF4-FFF2-40B4-BE49-F238E27FC236}">
                <a16:creationId xmlns:a16="http://schemas.microsoft.com/office/drawing/2014/main" id="{CF455026-E0E0-46A0-8983-83AE11F3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048900"/>
            <a:ext cx="3143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4444C1A-7332-42CE-9318-532D0278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7FC87D65-08E4-48CF-930D-84595BDE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014EB680-D22C-44C4-AE7A-B002903B1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C331F00F-CFDA-4205-9D35-C9C97ED8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4" name="Text Box 7">
            <a:extLst>
              <a:ext uri="{FF2B5EF4-FFF2-40B4-BE49-F238E27FC236}">
                <a16:creationId xmlns:a16="http://schemas.microsoft.com/office/drawing/2014/main" id="{56E1F98C-E59D-4D34-8DDB-844CC076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43015" name="Text Box 11">
            <a:extLst>
              <a:ext uri="{FF2B5EF4-FFF2-40B4-BE49-F238E27FC236}">
                <a16:creationId xmlns:a16="http://schemas.microsoft.com/office/drawing/2014/main" id="{0FC80BAE-5194-4054-A1B7-183E07A1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4413250" cy="36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As the drain voltage increases, the voltage drop along the channel increases from 0 to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voltage between the gate and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points along the channel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decreases from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at the source end to (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–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 at the channel end, resulting in a decrease in channel depth at the drain (Figure).  </a:t>
            </a:r>
          </a:p>
        </p:txBody>
      </p:sp>
      <p:pic>
        <p:nvPicPr>
          <p:cNvPr id="43016" name="Picture 13">
            <a:extLst>
              <a:ext uri="{FF2B5EF4-FFF2-40B4-BE49-F238E27FC236}">
                <a16:creationId xmlns:a16="http://schemas.microsoft.com/office/drawing/2014/main" id="{A791F088-B3F0-45CC-9063-1042FB2F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341438"/>
            <a:ext cx="3603625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4">
            <a:extLst>
              <a:ext uri="{FF2B5EF4-FFF2-40B4-BE49-F238E27FC236}">
                <a16:creationId xmlns:a16="http://schemas.microsoft.com/office/drawing/2014/main" id="{E06DC557-F08B-4E93-B89D-56D42A66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798F57-31D7-41ED-8126-892B2720C0CD}"/>
              </a:ext>
            </a:extLst>
          </p:cNvPr>
          <p:cNvSpPr/>
          <p:nvPr/>
        </p:nvSpPr>
        <p:spPr>
          <a:xfrm>
            <a:off x="1752600" y="5352689"/>
            <a:ext cx="4572000" cy="776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lnSpc>
                <a:spcPct val="115000"/>
              </a:lnSpc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This causes the conductivity to decrease.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0ACDB396-A328-4927-B228-00222016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89CAA391-CF8D-4097-A4D8-C2C95A9C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1030" name="Line 5">
            <a:extLst>
              <a:ext uri="{FF2B5EF4-FFF2-40B4-BE49-F238E27FC236}">
                <a16:creationId xmlns:a16="http://schemas.microsoft.com/office/drawing/2014/main" id="{80AF5756-909E-491F-A02F-A78A7D889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7138FBAE-B9CC-4F52-9654-1F595386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5394CE7D-3319-4A28-BC6A-7BD7F2E9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E1A04B47-4F1F-46D4-91CF-86B668B0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4413250" cy="289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5000"/>
              </a:lnSpc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As the drain voltage increases to the point where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–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, the </a:t>
            </a: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channel depth</a:t>
            </a:r>
            <a:r>
              <a:rPr lang="tr-TR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sz="2000" b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will</a:t>
            </a:r>
            <a:r>
              <a:rPr lang="tr-TR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be </a:t>
            </a: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zero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 </a:t>
            </a:r>
            <a:endParaRPr kumimoji="0" lang="tr-T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altLang="en-US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incremental conductivity is zero and the slope of the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versus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curve is also zero.  At the saturation point;</a:t>
            </a:r>
          </a:p>
        </p:txBody>
      </p:sp>
      <p:pic>
        <p:nvPicPr>
          <p:cNvPr id="1034" name="Picture 11">
            <a:extLst>
              <a:ext uri="{FF2B5EF4-FFF2-40B4-BE49-F238E27FC236}">
                <a16:creationId xmlns:a16="http://schemas.microsoft.com/office/drawing/2014/main" id="{BAA27E38-27FE-4743-93DF-24393AC3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268413"/>
            <a:ext cx="4030663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22B5CFF0-AC00-4FF0-9C77-4CAE7C002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17897"/>
              </p:ext>
            </p:extLst>
          </p:nvPr>
        </p:nvGraphicFramePr>
        <p:xfrm>
          <a:off x="3041213" y="5029200"/>
          <a:ext cx="244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2" name="Equation" r:id="rId5" imgW="1193760" imgH="228600" progId="Equation.3">
                  <p:embed/>
                </p:oleObj>
              </mc:Choice>
              <mc:Fallback>
                <p:oleObj name="Equation" r:id="rId5" imgW="1193760" imgH="228600" progId="Equation.3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22B5CFF0-AC00-4FF0-9C77-4CAE7C002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213" y="5029200"/>
                        <a:ext cx="2447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3">
            <a:extLst>
              <a:ext uri="{FF2B5EF4-FFF2-40B4-BE49-F238E27FC236}">
                <a16:creationId xmlns:a16="http://schemas.microsoft.com/office/drawing/2014/main" id="{243B13BC-D0ED-486A-9290-BE37BF5E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76" y="5408612"/>
            <a:ext cx="668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Or;</a:t>
            </a:r>
          </a:p>
        </p:txBody>
      </p:sp>
      <p:graphicFrame>
        <p:nvGraphicFramePr>
          <p:cNvPr id="1027" name="Object 14">
            <a:extLst>
              <a:ext uri="{FF2B5EF4-FFF2-40B4-BE49-F238E27FC236}">
                <a16:creationId xmlns:a16="http://schemas.microsoft.com/office/drawing/2014/main" id="{588548E4-C30D-42BE-85BC-34321883A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75"/>
              </p:ext>
            </p:extLst>
          </p:nvPr>
        </p:nvGraphicFramePr>
        <p:xfrm>
          <a:off x="3041213" y="5749925"/>
          <a:ext cx="244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3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1027" name="Object 14">
                        <a:extLst>
                          <a:ext uri="{FF2B5EF4-FFF2-40B4-BE49-F238E27FC236}">
                            <a16:creationId xmlns:a16="http://schemas.microsoft.com/office/drawing/2014/main" id="{588548E4-C30D-42BE-85BC-34321883A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213" y="5749925"/>
                        <a:ext cx="2447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5">
            <a:extLst>
              <a:ext uri="{FF2B5EF4-FFF2-40B4-BE49-F238E27FC236}">
                <a16:creationId xmlns:a16="http://schemas.microsoft.com/office/drawing/2014/main" id="{CE459E78-1850-41C2-B07D-8FB417067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562942-0B14-493F-AA75-5E5E3A5AE45B}"/>
              </a:ext>
            </a:extLst>
          </p:cNvPr>
          <p:cNvCxnSpPr/>
          <p:nvPr/>
        </p:nvCxnSpPr>
        <p:spPr>
          <a:xfrm>
            <a:off x="4419600" y="4038600"/>
            <a:ext cx="26003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90C6F99-47E6-411A-B382-37181045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357A497C-78A8-4D79-B9A9-EF307014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4036" name="Line 5">
            <a:extLst>
              <a:ext uri="{FF2B5EF4-FFF2-40B4-BE49-F238E27FC236}">
                <a16:creationId xmlns:a16="http://schemas.microsoft.com/office/drawing/2014/main" id="{8D1249A1-A643-4E4A-A0C8-5088AD53D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48971ECB-C901-40E3-8854-C86B7DEC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8" name="Text Box 7">
            <a:extLst>
              <a:ext uri="{FF2B5EF4-FFF2-40B4-BE49-F238E27FC236}">
                <a16:creationId xmlns:a16="http://schemas.microsoft.com/office/drawing/2014/main" id="{DA53261A-EA5B-408E-877A-CDDEC0F0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pic>
        <p:nvPicPr>
          <p:cNvPr id="44039" name="Picture 11">
            <a:extLst>
              <a:ext uri="{FF2B5EF4-FFF2-40B4-BE49-F238E27FC236}">
                <a16:creationId xmlns:a16="http://schemas.microsoft.com/office/drawing/2014/main" id="{94DA7CBB-7085-495F-A5C2-6A628C39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51133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2">
            <a:extLst>
              <a:ext uri="{FF2B5EF4-FFF2-40B4-BE49-F238E27FC236}">
                <a16:creationId xmlns:a16="http://schemas.microsoft.com/office/drawing/2014/main" id="{8E0A3DC5-828B-4A79-84B5-DAC461CA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92375"/>
            <a:ext cx="3451225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 Box 13">
            <a:extLst>
              <a:ext uri="{FF2B5EF4-FFF2-40B4-BE49-F238E27FC236}">
                <a16:creationId xmlns:a16="http://schemas.microsoft.com/office/drawing/2014/main" id="{4BE193F6-3D1A-412D-A479-75388C16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419725"/>
            <a:ext cx="6324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&gt;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(sat),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constant –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saturation region</a:t>
            </a:r>
          </a:p>
        </p:txBody>
      </p:sp>
      <p:sp>
        <p:nvSpPr>
          <p:cNvPr id="44042" name="Text Box 14">
            <a:extLst>
              <a:ext uri="{FF2B5EF4-FFF2-40B4-BE49-F238E27FC236}">
                <a16:creationId xmlns:a16="http://schemas.microsoft.com/office/drawing/2014/main" id="{C9749D16-F317-4B92-A5AC-593981C78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52415F6C-F93B-43EF-9211-974F011CD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67608"/>
              </p:ext>
            </p:extLst>
          </p:nvPr>
        </p:nvGraphicFramePr>
        <p:xfrm>
          <a:off x="874713" y="5945981"/>
          <a:ext cx="244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6" imgW="1193760" imgH="228600" progId="Equation.3">
                  <p:embed/>
                </p:oleObj>
              </mc:Choice>
              <mc:Fallback>
                <p:oleObj name="Equation" r:id="rId6" imgW="1193760" imgH="228600" progId="Equation.3">
                  <p:embed/>
                  <p:pic>
                    <p:nvPicPr>
                      <p:cNvPr id="1027" name="Object 14">
                        <a:extLst>
                          <a:ext uri="{FF2B5EF4-FFF2-40B4-BE49-F238E27FC236}">
                            <a16:creationId xmlns:a16="http://schemas.microsoft.com/office/drawing/2014/main" id="{588548E4-C30D-42BE-85BC-34321883A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945981"/>
                        <a:ext cx="2447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E6C209-448D-4C9E-B178-7966728A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D6A87D18-A681-4CD9-95CF-06848238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6E2B46E5-6F7E-42D1-869E-4870E9050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CE80AD03-DEB0-49BE-8219-0CF40850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2" name="Text Box 7">
            <a:extLst>
              <a:ext uri="{FF2B5EF4-FFF2-40B4-BE49-F238E27FC236}">
                <a16:creationId xmlns:a16="http://schemas.microsoft.com/office/drawing/2014/main" id="{17732CFD-D397-468D-B02C-9CEEB416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45063" name="Text Box 10">
            <a:extLst>
              <a:ext uri="{FF2B5EF4-FFF2-40B4-BE49-F238E27FC236}">
                <a16:creationId xmlns:a16="http://schemas.microsoft.com/office/drawing/2014/main" id="{E887573A-27C1-4051-8423-C52300A2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431925"/>
            <a:ext cx="7940675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5000"/>
              </a:lnSpc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As the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increases, the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increases</a:t>
            </a:r>
            <a:r>
              <a:rPr lang="tr-TR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064" name="Picture 11">
            <a:extLst>
              <a:ext uri="{FF2B5EF4-FFF2-40B4-BE49-F238E27FC236}">
                <a16:creationId xmlns:a16="http://schemas.microsoft.com/office/drawing/2014/main" id="{60F09EC3-7E97-4D26-8A00-32F9E8C5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6329363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Text Box 12">
            <a:extLst>
              <a:ext uri="{FF2B5EF4-FFF2-40B4-BE49-F238E27FC236}">
                <a16:creationId xmlns:a16="http://schemas.microsoft.com/office/drawing/2014/main" id="{685453D4-F4F2-4ABD-A5D6-0FE0D2A1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C31BC72F-FD8A-4987-BFC3-E9FDBF9F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A5B5AAC-4F5A-475F-B594-7222904D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2054" name="Line 5">
            <a:extLst>
              <a:ext uri="{FF2B5EF4-FFF2-40B4-BE49-F238E27FC236}">
                <a16:creationId xmlns:a16="http://schemas.microsoft.com/office/drawing/2014/main" id="{3506FFF3-1CE9-4424-9549-F0FFFFBF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0E0FCBD7-64DC-4EA2-9316-FF4E570B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AD3D72DF-BB66-4D34-ACB6-0D94858B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4748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2057" name="Text Box 8">
            <a:extLst>
              <a:ext uri="{FF2B5EF4-FFF2-40B4-BE49-F238E27FC236}">
                <a16:creationId xmlns:a16="http://schemas.microsoft.com/office/drawing/2014/main" id="{C2572A41-4E5E-401D-B3CB-793E2E04B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1925"/>
            <a:ext cx="8569325" cy="113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region where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&lt;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(sat) is known as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triode 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  For ideal MOSFET, the drain current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in this region is given by the expression;</a:t>
            </a:r>
          </a:p>
        </p:txBody>
      </p:sp>
      <p:graphicFrame>
        <p:nvGraphicFramePr>
          <p:cNvPr id="2050" name="Object 10">
            <a:extLst>
              <a:ext uri="{FF2B5EF4-FFF2-40B4-BE49-F238E27FC236}">
                <a16:creationId xmlns:a16="http://schemas.microsoft.com/office/drawing/2014/main" id="{5F10986A-2AAB-4144-A025-36963AE59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984500"/>
          <a:ext cx="3724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4" name="Equation" r:id="rId4" imgW="1815840" imgH="241200" progId="Equation.3">
                  <p:embed/>
                </p:oleObj>
              </mc:Choice>
              <mc:Fallback>
                <p:oleObj name="Equation" r:id="rId4" imgW="1815840" imgH="241200" progId="Equation.3">
                  <p:embed/>
                  <p:pic>
                    <p:nvPicPr>
                      <p:cNvPr id="2050" name="Object 10">
                        <a:extLst>
                          <a:ext uri="{FF2B5EF4-FFF2-40B4-BE49-F238E27FC236}">
                            <a16:creationId xmlns:a16="http://schemas.microsoft.com/office/drawing/2014/main" id="{5F10986A-2AAB-4144-A025-36963AE5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984500"/>
                        <a:ext cx="3724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1">
            <a:extLst>
              <a:ext uri="{FF2B5EF4-FFF2-40B4-BE49-F238E27FC236}">
                <a16:creationId xmlns:a16="http://schemas.microsoft.com/office/drawing/2014/main" id="{508817C7-E29F-4A05-9DDD-149786182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03650"/>
            <a:ext cx="8569325" cy="7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region where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&gt;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(sat) is known as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saturation 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  The drain current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in this region is given by the expression;</a:t>
            </a:r>
          </a:p>
        </p:txBody>
      </p:sp>
      <p:graphicFrame>
        <p:nvGraphicFramePr>
          <p:cNvPr id="2051" name="Object 12">
            <a:extLst>
              <a:ext uri="{FF2B5EF4-FFF2-40B4-BE49-F238E27FC236}">
                <a16:creationId xmlns:a16="http://schemas.microsoft.com/office/drawing/2014/main" id="{1C41C1D2-93F3-412D-8F76-E397CEA76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88400"/>
              </p:ext>
            </p:extLst>
          </p:nvPr>
        </p:nvGraphicFramePr>
        <p:xfrm>
          <a:off x="1425375" y="4800600"/>
          <a:ext cx="24225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5" name="Equation" r:id="rId6" imgW="1180800" imgH="253800" progId="Equation.3">
                  <p:embed/>
                </p:oleObj>
              </mc:Choice>
              <mc:Fallback>
                <p:oleObj name="Equation" r:id="rId6" imgW="1180800" imgH="253800" progId="Equation.3">
                  <p:embed/>
                  <p:pic>
                    <p:nvPicPr>
                      <p:cNvPr id="2051" name="Object 12">
                        <a:extLst>
                          <a:ext uri="{FF2B5EF4-FFF2-40B4-BE49-F238E27FC236}">
                            <a16:creationId xmlns:a16="http://schemas.microsoft.com/office/drawing/2014/main" id="{1C41C1D2-93F3-412D-8F76-E397CEA76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75" y="4800600"/>
                        <a:ext cx="24225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3">
            <a:extLst>
              <a:ext uri="{FF2B5EF4-FFF2-40B4-BE49-F238E27FC236}">
                <a16:creationId xmlns:a16="http://schemas.microsoft.com/office/drawing/2014/main" id="{25D6DB11-CB15-4CF2-A6BC-2D8C0F1CF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A6A62609-73E3-4719-92F9-B76065AB5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A2963436-AD2E-4544-9CCA-3B80E0089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3078" name="Line 5">
            <a:extLst>
              <a:ext uri="{FF2B5EF4-FFF2-40B4-BE49-F238E27FC236}">
                <a16:creationId xmlns:a16="http://schemas.microsoft.com/office/drawing/2014/main" id="{A5FCF6EA-2F20-40F7-A03B-4BCCAF498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id="{58713037-510F-4A00-983E-840488B2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701B249B-4BED-46A5-9526-AC6F37D40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89DECF5-EDC8-4632-86C0-517AC92E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1925"/>
            <a:ext cx="8569325" cy="7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parameter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called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conduction parameter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which for NMOS, is given by the expression;</a:t>
            </a:r>
          </a:p>
        </p:txBody>
      </p:sp>
      <p:graphicFrame>
        <p:nvGraphicFramePr>
          <p:cNvPr id="3074" name="Object 9">
            <a:extLst>
              <a:ext uri="{FF2B5EF4-FFF2-40B4-BE49-F238E27FC236}">
                <a16:creationId xmlns:a16="http://schemas.microsoft.com/office/drawing/2014/main" id="{7B47C165-522D-4552-AC5E-5CCB469D2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99717"/>
              </p:ext>
            </p:extLst>
          </p:nvPr>
        </p:nvGraphicFramePr>
        <p:xfrm>
          <a:off x="1476375" y="2263953"/>
          <a:ext cx="17700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8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3074" name="Object 9">
                        <a:extLst>
                          <a:ext uri="{FF2B5EF4-FFF2-40B4-BE49-F238E27FC236}">
                            <a16:creationId xmlns:a16="http://schemas.microsoft.com/office/drawing/2014/main" id="{7B47C165-522D-4552-AC5E-5CCB469D2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63953"/>
                        <a:ext cx="17700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>
            <a:extLst>
              <a:ext uri="{FF2B5EF4-FFF2-40B4-BE49-F238E27FC236}">
                <a16:creationId xmlns:a16="http://schemas.microsoft.com/office/drawing/2014/main" id="{185F8AD7-BF84-4009-B230-E382E7A9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26321"/>
            <a:ext cx="8569325" cy="7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mobility of electrons in the inversion layer and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the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oxice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capacitance per unit area given by the expression;</a:t>
            </a:r>
          </a:p>
        </p:txBody>
      </p:sp>
      <p:graphicFrame>
        <p:nvGraphicFramePr>
          <p:cNvPr id="3075" name="Object 11">
            <a:extLst>
              <a:ext uri="{FF2B5EF4-FFF2-40B4-BE49-F238E27FC236}">
                <a16:creationId xmlns:a16="http://schemas.microsoft.com/office/drawing/2014/main" id="{D8A23793-B777-4665-8009-D3A5E389D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65692"/>
              </p:ext>
            </p:extLst>
          </p:nvPr>
        </p:nvGraphicFramePr>
        <p:xfrm>
          <a:off x="1444563" y="4190822"/>
          <a:ext cx="1250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9" name="Equation" r:id="rId6" imgW="609480" imgH="431640" progId="Equation.3">
                  <p:embed/>
                </p:oleObj>
              </mc:Choice>
              <mc:Fallback>
                <p:oleObj name="Equation" r:id="rId6" imgW="609480" imgH="431640" progId="Equation.3">
                  <p:embed/>
                  <p:pic>
                    <p:nvPicPr>
                      <p:cNvPr id="3075" name="Object 11">
                        <a:extLst>
                          <a:ext uri="{FF2B5EF4-FFF2-40B4-BE49-F238E27FC236}">
                            <a16:creationId xmlns:a16="http://schemas.microsoft.com/office/drawing/2014/main" id="{D8A23793-B777-4665-8009-D3A5E389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563" y="4190822"/>
                        <a:ext cx="12509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2">
            <a:extLst>
              <a:ext uri="{FF2B5EF4-FFF2-40B4-BE49-F238E27FC236}">
                <a16:creationId xmlns:a16="http://schemas.microsoft.com/office/drawing/2014/main" id="{C1973299-D305-4EFF-B555-9B93A1D2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5245730"/>
            <a:ext cx="3276600" cy="7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ox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= oxide permittivity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ox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= oxide thickness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Text Box 13">
            <a:extLst>
              <a:ext uri="{FF2B5EF4-FFF2-40B4-BE49-F238E27FC236}">
                <a16:creationId xmlns:a16="http://schemas.microsoft.com/office/drawing/2014/main" id="{DA213506-9810-4BDB-A85F-604A7785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F9B15080-EF4B-4A0A-962C-EDE32ABC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958349"/>
            <a:ext cx="3421062" cy="25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A66CB3-7F4F-47B5-9045-CE6177B6FCA1}"/>
              </a:ext>
            </a:extLst>
          </p:cNvPr>
          <p:cNvCxnSpPr>
            <a:cxnSpLocks/>
          </p:cNvCxnSpPr>
          <p:nvPr/>
        </p:nvCxnSpPr>
        <p:spPr>
          <a:xfrm>
            <a:off x="2590800" y="4820717"/>
            <a:ext cx="3124200" cy="42501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E25F4D24-8200-45F8-AE02-3DCAE9BD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FEF2C9EC-06CA-4145-A080-C747E881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103" name="Line 5">
            <a:extLst>
              <a:ext uri="{FF2B5EF4-FFF2-40B4-BE49-F238E27FC236}">
                <a16:creationId xmlns:a16="http://schemas.microsoft.com/office/drawing/2014/main" id="{94901C71-0D14-4620-8245-748082FED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69B908AE-0C64-4594-ACB9-26446D91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5" name="Text Box 7">
            <a:extLst>
              <a:ext uri="{FF2B5EF4-FFF2-40B4-BE49-F238E27FC236}">
                <a16:creationId xmlns:a16="http://schemas.microsoft.com/office/drawing/2014/main" id="{4D3338D8-E3F7-4362-95D3-572F9E7A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sp>
        <p:nvSpPr>
          <p:cNvPr id="4106" name="Text Box 8">
            <a:extLst>
              <a:ext uri="{FF2B5EF4-FFF2-40B4-BE49-F238E27FC236}">
                <a16:creationId xmlns:a16="http://schemas.microsoft.com/office/drawing/2014/main" id="{FAA4EBBF-50DE-4FB5-A81F-4C0E5BAA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31925"/>
            <a:ext cx="1871662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If we write;</a:t>
            </a:r>
          </a:p>
        </p:txBody>
      </p:sp>
      <p:graphicFrame>
        <p:nvGraphicFramePr>
          <p:cNvPr id="4098" name="Object 9">
            <a:extLst>
              <a:ext uri="{FF2B5EF4-FFF2-40B4-BE49-F238E27FC236}">
                <a16:creationId xmlns:a16="http://schemas.microsoft.com/office/drawing/2014/main" id="{3BE21BC9-4767-40F1-B09B-8AA36BC33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60575"/>
          <a:ext cx="13795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8" name="Equation" r:id="rId4" imgW="672840" imgH="241200" progId="Equation.3">
                  <p:embed/>
                </p:oleObj>
              </mc:Choice>
              <mc:Fallback>
                <p:oleObj name="Equation" r:id="rId4" imgW="672840" imgH="241200" progId="Equation.3">
                  <p:embed/>
                  <p:pic>
                    <p:nvPicPr>
                      <p:cNvPr id="4098" name="Object 9">
                        <a:extLst>
                          <a:ext uri="{FF2B5EF4-FFF2-40B4-BE49-F238E27FC236}">
                            <a16:creationId xmlns:a16="http://schemas.microsoft.com/office/drawing/2014/main" id="{3BE21BC9-4767-40F1-B09B-8AA36BC33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13795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">
            <a:extLst>
              <a:ext uri="{FF2B5EF4-FFF2-40B4-BE49-F238E27FC236}">
                <a16:creationId xmlns:a16="http://schemas.microsoft.com/office/drawing/2014/main" id="{52FA8C48-FB60-43A8-8161-4E30A531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7056437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he expression 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becomes;</a:t>
            </a:r>
          </a:p>
        </p:txBody>
      </p:sp>
      <p:graphicFrame>
        <p:nvGraphicFramePr>
          <p:cNvPr id="4099" name="Object 11">
            <a:extLst>
              <a:ext uri="{FF2B5EF4-FFF2-40B4-BE49-F238E27FC236}">
                <a16:creationId xmlns:a16="http://schemas.microsoft.com/office/drawing/2014/main" id="{CCECC80A-6E6A-4655-BE06-3B39CEFBF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3370263"/>
          <a:ext cx="15890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9" name="Equation" r:id="rId6" imgW="774360" imgH="419040" progId="Equation.3">
                  <p:embed/>
                </p:oleObj>
              </mc:Choice>
              <mc:Fallback>
                <p:oleObj name="Equation" r:id="rId6" imgW="774360" imgH="419040" progId="Equation.3">
                  <p:embed/>
                  <p:pic>
                    <p:nvPicPr>
                      <p:cNvPr id="4099" name="Object 11">
                        <a:extLst>
                          <a:ext uri="{FF2B5EF4-FFF2-40B4-BE49-F238E27FC236}">
                            <a16:creationId xmlns:a16="http://schemas.microsoft.com/office/drawing/2014/main" id="{CCECC80A-6E6A-4655-BE06-3B39CEFBF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370263"/>
                        <a:ext cx="158908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3">
            <a:extLst>
              <a:ext uri="{FF2B5EF4-FFF2-40B4-BE49-F238E27FC236}">
                <a16:creationId xmlns:a16="http://schemas.microsoft.com/office/drawing/2014/main" id="{0239293F-1DEE-43DE-B72B-3E6BF7A97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56100"/>
            <a:ext cx="8280400" cy="7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he expression for the drain current in the saturation region becomes;</a:t>
            </a:r>
          </a:p>
        </p:txBody>
      </p:sp>
      <p:graphicFrame>
        <p:nvGraphicFramePr>
          <p:cNvPr id="4100" name="Object 14">
            <a:extLst>
              <a:ext uri="{FF2B5EF4-FFF2-40B4-BE49-F238E27FC236}">
                <a16:creationId xmlns:a16="http://schemas.microsoft.com/office/drawing/2014/main" id="{8D01F307-DF65-46A5-A2DB-F427B44F7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5360988"/>
          <a:ext cx="29956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0" name="Equation" r:id="rId8" imgW="1460160" imgH="393480" progId="Equation.3">
                  <p:embed/>
                </p:oleObj>
              </mc:Choice>
              <mc:Fallback>
                <p:oleObj name="Equation" r:id="rId8" imgW="1460160" imgH="393480" progId="Equation.3">
                  <p:embed/>
                  <p:pic>
                    <p:nvPicPr>
                      <p:cNvPr id="4100" name="Object 14">
                        <a:extLst>
                          <a:ext uri="{FF2B5EF4-FFF2-40B4-BE49-F238E27FC236}">
                            <a16:creationId xmlns:a16="http://schemas.microsoft.com/office/drawing/2014/main" id="{8D01F307-DF65-46A5-A2DB-F427B44F7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360988"/>
                        <a:ext cx="29956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5">
            <a:extLst>
              <a:ext uri="{FF2B5EF4-FFF2-40B4-BE49-F238E27FC236}">
                <a16:creationId xmlns:a16="http://schemas.microsoft.com/office/drawing/2014/main" id="{A5F21326-641B-4CEC-9112-8F492241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6DDC6A2-A948-40CE-BEA4-9DFEA1F9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D46AC7BB-097E-457A-B0AE-174DB4CB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4450"/>
            <a:ext cx="6848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Field Effect Transistor (FET)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AB888DAF-E989-42C8-8F7E-3537A569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5175"/>
            <a:ext cx="78501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u="sng" dirty="0">
                <a:latin typeface="Comic Sans MS" panose="030F0702030302020204" pitchFamily="66" charset="0"/>
              </a:rPr>
              <a:t>FET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omic Sans MS" panose="030F0702030302020204" pitchFamily="66" charset="0"/>
              </a:rPr>
              <a:t>   JFET – Junction Field Effect Transistor: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  <a:r>
              <a:rPr lang="en-US" altLang="en-US" sz="2000" b="0" dirty="0">
                <a:latin typeface="Comic Sans MS" panose="030F0702030302020204" pitchFamily="66" charset="0"/>
              </a:rPr>
              <a:t>n-channel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p-channel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omic Sans MS" panose="030F0702030302020204" pitchFamily="66" charset="0"/>
              </a:rPr>
              <a:t>   MOSFET – Metal-Oxide-Semiconductor Field Effect 	Transistor: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Enhancement-type: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 n-channel (NMOS)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 p-channel (PMOS)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Depletion-type: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400" b="0" dirty="0">
                <a:latin typeface="Comic Sans MS" panose="030F0702030302020204" pitchFamily="66" charset="0"/>
              </a:rPr>
              <a:t>   </a:t>
            </a:r>
            <a:r>
              <a:rPr lang="en-US" altLang="en-US" sz="2000" b="0" dirty="0">
                <a:latin typeface="Comic Sans MS" panose="030F0702030302020204" pitchFamily="66" charset="0"/>
              </a:rPr>
              <a:t>n-channel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p-channel</a:t>
            </a:r>
          </a:p>
        </p:txBody>
      </p:sp>
    </p:spTree>
    <p:extLst>
      <p:ext uri="{BB962C8B-B14F-4D97-AF65-F5344CB8AC3E}">
        <p14:creationId xmlns:p14="http://schemas.microsoft.com/office/powerpoint/2010/main" val="274013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6DDC6A2-A948-40CE-BEA4-9DFEA1F9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D46AC7BB-097E-457A-B0AE-174DB4CB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4450"/>
            <a:ext cx="6848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Field Effect Transistor (FET)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AB888DAF-E989-42C8-8F7E-3537A569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5175"/>
            <a:ext cx="78501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u="sng" dirty="0">
                <a:latin typeface="Comic Sans MS" panose="030F0702030302020204" pitchFamily="66" charset="0"/>
              </a:rPr>
              <a:t>FET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omic Sans MS" panose="030F0702030302020204" pitchFamily="66" charset="0"/>
              </a:rPr>
              <a:t>   JFET – Junction Field Effect Transistor: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  <a:r>
              <a:rPr lang="en-US" altLang="en-US" sz="2000" b="0" dirty="0">
                <a:latin typeface="Comic Sans MS" panose="030F0702030302020204" pitchFamily="66" charset="0"/>
              </a:rPr>
              <a:t>n-channel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p-channel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omic Sans MS" panose="030F0702030302020204" pitchFamily="66" charset="0"/>
              </a:rPr>
              <a:t>   MOSFET – Metal-Oxide-Semiconductor Field Effect 	Transistor: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Enhancement-type: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 n-channel (NMOS)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 p-channel (PMOS)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sz="2000" b="0" dirty="0">
                <a:latin typeface="Comic Sans MS" panose="030F0702030302020204" pitchFamily="66" charset="0"/>
              </a:rPr>
              <a:t>	Depletion-type: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400" b="0" dirty="0">
                <a:latin typeface="Comic Sans MS" panose="030F0702030302020204" pitchFamily="66" charset="0"/>
              </a:rPr>
              <a:t>   </a:t>
            </a:r>
            <a:r>
              <a:rPr lang="en-US" altLang="en-US" sz="2000" b="0" dirty="0">
                <a:latin typeface="Comic Sans MS" panose="030F0702030302020204" pitchFamily="66" charset="0"/>
              </a:rPr>
              <a:t>n-channel</a:t>
            </a:r>
          </a:p>
          <a:p>
            <a:pPr lvl="2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   p-channel</a:t>
            </a:r>
          </a:p>
        </p:txBody>
      </p:sp>
    </p:spTree>
    <p:extLst>
      <p:ext uri="{BB962C8B-B14F-4D97-AF65-F5344CB8AC3E}">
        <p14:creationId xmlns:p14="http://schemas.microsoft.com/office/powerpoint/2010/main" val="265210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234592"/>
            <a:ext cx="350011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</a:rPr>
              <a:t>Cross-Sectional </a:t>
            </a:r>
            <a:r>
              <a:rPr sz="1800" spc="-20" dirty="0">
                <a:latin typeface="Comic Sans MS" panose="030F0702030302020204" pitchFamily="66" charset="0"/>
              </a:rPr>
              <a:t>View </a:t>
            </a:r>
            <a:r>
              <a:rPr sz="1800" dirty="0">
                <a:latin typeface="Comic Sans MS" panose="030F0702030302020204" pitchFamily="66" charset="0"/>
              </a:rPr>
              <a:t>of </a:t>
            </a:r>
            <a:br>
              <a:rPr lang="tr-TR" sz="1800" dirty="0">
                <a:latin typeface="Comic Sans MS" panose="030F0702030302020204" pitchFamily="66" charset="0"/>
              </a:rPr>
            </a:br>
            <a:r>
              <a:rPr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 </a:t>
            </a:r>
            <a:r>
              <a:rPr sz="18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channel</a:t>
            </a:r>
            <a:r>
              <a:rPr lang="en-GB" sz="18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sz="18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Enhancement Mode</a:t>
            </a:r>
            <a:r>
              <a:rPr sz="1800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sz="1800" spc="-40" dirty="0">
                <a:latin typeface="Comic Sans MS" panose="030F0702030302020204" pitchFamily="66" charset="0"/>
              </a:rPr>
              <a:t>Transistor</a:t>
            </a:r>
            <a:endParaRPr sz="1800" dirty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8032"/>
            <a:ext cx="3677911" cy="2795213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116333" y="4528058"/>
            <a:ext cx="5598668" cy="347531"/>
          </a:xfrm>
          <a:prstGeom prst="rect">
            <a:avLst/>
          </a:prstGeom>
          <a:solidFill>
            <a:srgbClr val="FF5A00"/>
          </a:solidFill>
          <a:ln w="12700">
            <a:solidFill>
              <a:srgbClr val="F86A1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50"/>
              </a:spcBef>
            </a:pP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Enhancement</a:t>
            </a:r>
            <a:r>
              <a:rPr sz="1800" b="1" spc="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mode</a:t>
            </a:r>
            <a:endParaRPr sz="1800" dirty="0">
              <a:latin typeface="Comic Sans MS" panose="030F0702030302020204" pitchFamily="66" charset="0"/>
              <a:cs typeface="Georgia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4800" y="5029200"/>
            <a:ext cx="8726932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327025" indent="-255904">
              <a:lnSpc>
                <a:spcPct val="100000"/>
              </a:lnSpc>
              <a:buClr>
                <a:srgbClr val="08A0D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Comic Sans MS" panose="030F0702030302020204" pitchFamily="66" charset="0"/>
                <a:cs typeface="Georgia"/>
              </a:rPr>
              <a:t>Also known as </a:t>
            </a:r>
            <a:r>
              <a:rPr sz="1800" spc="-5" dirty="0">
                <a:latin typeface="Comic Sans MS" panose="030F0702030302020204" pitchFamily="66" charset="0"/>
                <a:cs typeface="Georgia"/>
              </a:rPr>
              <a:t>Normally Off</a:t>
            </a:r>
            <a:r>
              <a:rPr lang="en-GB" sz="1800" spc="-5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Georgia"/>
              </a:rPr>
              <a:t>transistors.</a:t>
            </a:r>
            <a:endParaRPr sz="1800" dirty="0">
              <a:latin typeface="Comic Sans MS" panose="030F0702030302020204" pitchFamily="66" charset="0"/>
              <a:cs typeface="Georgia"/>
            </a:endParaRPr>
          </a:p>
          <a:p>
            <a:pPr marL="561340" marR="5080" indent="-247650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dirty="0">
                <a:solidFill>
                  <a:srgbClr val="F86A1B"/>
                </a:solidFill>
                <a:latin typeface="Comic Sans MS" panose="030F0702030302020204" pitchFamily="66" charset="0"/>
                <a:cs typeface="Georgia"/>
              </a:rPr>
              <a:t>▫	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 voltage </a:t>
            </a:r>
            <a:r>
              <a:rPr lang="tr-TR" sz="1800" b="0" dirty="0">
                <a:latin typeface="Comic Sans MS" panose="030F0702030302020204" pitchFamily="66" charset="0"/>
                <a:cs typeface="Georgia"/>
              </a:rPr>
              <a:t>(</a:t>
            </a:r>
            <a:r>
              <a:rPr lang="en-US" sz="1800" b="0" dirty="0">
                <a:latin typeface="Comic Sans MS" panose="030F0702030302020204" pitchFamily="66" charset="0"/>
                <a:cs typeface="Georgia"/>
              </a:rPr>
              <a:t>at least </a:t>
            </a:r>
            <a:r>
              <a:rPr lang="en-US" sz="1800" b="0" spc="-5" dirty="0">
                <a:latin typeface="Comic Sans MS" panose="030F0702030302020204" pitchFamily="66" charset="0"/>
                <a:cs typeface="Georgia"/>
              </a:rPr>
              <a:t>equal to the threshold </a:t>
            </a:r>
            <a:r>
              <a:rPr lang="en-US" sz="1800" b="0" dirty="0">
                <a:latin typeface="Comic Sans MS" panose="030F0702030302020204" pitchFamily="66" charset="0"/>
                <a:cs typeface="Georgia"/>
              </a:rPr>
              <a:t>voltage</a:t>
            </a:r>
            <a:r>
              <a:rPr lang="tr-TR" sz="1800" b="0" dirty="0">
                <a:latin typeface="Comic Sans MS" panose="030F0702030302020204" pitchFamily="66" charset="0"/>
                <a:cs typeface="Georgia"/>
              </a:rPr>
              <a:t>)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must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be</a:t>
            </a:r>
            <a:r>
              <a:rPr sz="1800" b="0" spc="-9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applied</a:t>
            </a:r>
            <a:r>
              <a:rPr sz="1800" b="0" spc="-2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to the </a:t>
            </a:r>
            <a:r>
              <a:rPr sz="1800" b="0" u="sng" spc="-5" dirty="0">
                <a:latin typeface="Comic Sans MS" panose="030F0702030302020204" pitchFamily="66" charset="0"/>
                <a:cs typeface="Georgia"/>
              </a:rPr>
              <a:t>gate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 of the transistor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i="1" spc="-5" dirty="0">
                <a:latin typeface="Comic Sans MS" panose="030F0702030302020204" pitchFamily="66" charset="0"/>
                <a:cs typeface="Georgia"/>
              </a:rPr>
              <a:t>to create </a:t>
            </a:r>
            <a:r>
              <a:rPr sz="1800" i="1" dirty="0">
                <a:latin typeface="Comic Sans MS" panose="030F0702030302020204" pitchFamily="66" charset="0"/>
                <a:cs typeface="Georgia"/>
              </a:rPr>
              <a:t>a conduction </a:t>
            </a:r>
            <a:r>
              <a:rPr sz="1800" i="1" spc="-5" dirty="0">
                <a:latin typeface="Comic Sans MS" panose="030F0702030302020204" pitchFamily="66" charset="0"/>
                <a:cs typeface="Georgia"/>
              </a:rPr>
              <a:t>path </a:t>
            </a:r>
            <a:r>
              <a:rPr sz="1800" i="1" dirty="0">
                <a:latin typeface="Comic Sans MS" panose="030F0702030302020204" pitchFamily="66" charset="0"/>
                <a:cs typeface="Georgia"/>
              </a:rPr>
              <a:t>between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</a:t>
            </a:r>
            <a:r>
              <a:rPr sz="1800" b="0" u="sng" spc="-5" dirty="0">
                <a:latin typeface="Comic Sans MS" panose="030F0702030302020204" pitchFamily="66" charset="0"/>
                <a:cs typeface="Georgia"/>
              </a:rPr>
              <a:t>source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dirty="0">
                <a:latin typeface="Comic Sans MS" panose="030F0702030302020204" pitchFamily="66" charset="0"/>
                <a:cs typeface="Georgia"/>
              </a:rPr>
              <a:t>and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</a:t>
            </a:r>
            <a:r>
              <a:rPr sz="1800" b="0" u="sng" spc="-5" dirty="0">
                <a:latin typeface="Comic Sans MS" panose="030F0702030302020204" pitchFamily="66" charset="0"/>
                <a:cs typeface="Georgia"/>
              </a:rPr>
              <a:t>drain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 of</a:t>
            </a:r>
            <a:r>
              <a:rPr lang="en-GB" sz="1800" b="0" spc="-5" dirty="0">
                <a:latin typeface="Comic Sans MS" panose="030F0702030302020204" pitchFamily="66" charset="0"/>
                <a:cs typeface="Georgia"/>
              </a:rPr>
              <a:t> </a:t>
            </a:r>
            <a:r>
              <a:rPr sz="1800" b="0" spc="-5" dirty="0">
                <a:latin typeface="Comic Sans MS" panose="030F0702030302020204" pitchFamily="66" charset="0"/>
                <a:cs typeface="Georgia"/>
              </a:rPr>
              <a:t>the transistor.</a:t>
            </a:r>
            <a:endParaRPr sz="1800" b="0" dirty="0">
              <a:latin typeface="Comic Sans MS" panose="030F0702030302020204" pitchFamily="66" charset="0"/>
              <a:cs typeface="Georgi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3657871" cy="2755001"/>
          </a:xfrm>
          <a:prstGeom prst="rect">
            <a:avLst/>
          </a:prstGeom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762000" y="234592"/>
            <a:ext cx="350011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2700" marR="5080"/>
            <a:r>
              <a:rPr lang="en-US" sz="1800" kern="0" spc="-5" dirty="0">
                <a:latin typeface="Comic Sans MS" panose="030F0702030302020204" pitchFamily="66" charset="0"/>
              </a:rPr>
              <a:t>Cross-Sectional </a:t>
            </a:r>
            <a:r>
              <a:rPr lang="en-US" sz="1800" kern="0" spc="-20" dirty="0">
                <a:latin typeface="Comic Sans MS" panose="030F0702030302020204" pitchFamily="66" charset="0"/>
              </a:rPr>
              <a:t>View </a:t>
            </a:r>
            <a:r>
              <a:rPr lang="en-US" sz="1800" kern="0" dirty="0">
                <a:latin typeface="Comic Sans MS" panose="030F0702030302020204" pitchFamily="66" charset="0"/>
              </a:rPr>
              <a:t>of </a:t>
            </a:r>
            <a:endParaRPr lang="tr-TR" sz="1800" kern="0" dirty="0">
              <a:latin typeface="Comic Sans MS" panose="030F0702030302020204" pitchFamily="66" charset="0"/>
            </a:endParaRPr>
          </a:p>
          <a:p>
            <a:pPr marL="12700" marR="5080"/>
            <a:r>
              <a:rPr lang="tr-TR" sz="1800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</a:t>
            </a:r>
            <a:r>
              <a:rPr lang="en-US" sz="1800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u="sng" kern="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channel Enhancement Mode</a:t>
            </a:r>
            <a:r>
              <a:rPr lang="en-US" sz="1800" u="sng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1800" kern="0" spc="-40" dirty="0">
                <a:latin typeface="Comic Sans MS" panose="030F0702030302020204" pitchFamily="66" charset="0"/>
              </a:rPr>
              <a:t>Transistor</a:t>
            </a:r>
            <a:endParaRPr lang="en-US" sz="18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8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1" y="162531"/>
            <a:ext cx="4417060" cy="586314"/>
          </a:xfrm>
          <a:prstGeom prst="rect">
            <a:avLst/>
          </a:prstGeom>
        </p:spPr>
        <p:txBody>
          <a:bodyPr vert="horz" wrap="square" lIns="0" tIns="275844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2000" dirty="0">
                <a:latin typeface="Comic Sans MS" panose="030F0702030302020204" pitchFamily="66" charset="0"/>
              </a:rPr>
              <a:t>p </a:t>
            </a:r>
            <a:r>
              <a:rPr sz="2000" spc="-5" dirty="0">
                <a:latin typeface="Comic Sans MS" panose="030F0702030302020204" pitchFamily="66" charset="0"/>
              </a:rPr>
              <a:t>channel </a:t>
            </a:r>
            <a:r>
              <a:rPr sz="2000" b="1" spc="-5" dirty="0">
                <a:latin typeface="Comic Sans MS" panose="030F0702030302020204" pitchFamily="66" charset="0"/>
              </a:rPr>
              <a:t>Depletion</a:t>
            </a:r>
            <a:r>
              <a:rPr sz="2000" spc="-5" dirty="0">
                <a:latin typeface="Comic Sans MS" panose="030F0702030302020204" pitchFamily="66" charset="0"/>
              </a:rPr>
              <a:t> Mode</a:t>
            </a:r>
            <a:r>
              <a:rPr sz="2000" spc="-125" dirty="0">
                <a:latin typeface="Comic Sans MS" panose="030F0702030302020204" pitchFamily="66" charset="0"/>
              </a:rPr>
              <a:t> </a:t>
            </a:r>
            <a:r>
              <a:rPr sz="2000" spc="-40" dirty="0">
                <a:latin typeface="Comic Sans MS" panose="030F0702030302020204" pitchFamily="66" charset="0"/>
              </a:rPr>
              <a:t>Transistor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198"/>
            <a:ext cx="4038878" cy="3138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44257"/>
            <a:ext cx="4025559" cy="2926669"/>
          </a:xfrm>
          <a:prstGeom prst="rect">
            <a:avLst/>
          </a:prstGeom>
        </p:spPr>
      </p:pic>
      <p:sp>
        <p:nvSpPr>
          <p:cNvPr id="8" name="object 3"/>
          <p:cNvSpPr txBox="1">
            <a:spLocks/>
          </p:cNvSpPr>
          <p:nvPr/>
        </p:nvSpPr>
        <p:spPr>
          <a:xfrm>
            <a:off x="4759891" y="162531"/>
            <a:ext cx="4417060" cy="586314"/>
          </a:xfrm>
          <a:prstGeom prst="rect">
            <a:avLst/>
          </a:prstGeom>
        </p:spPr>
        <p:txBody>
          <a:bodyPr vert="horz" wrap="square" lIns="0" tIns="275844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tr-TR" sz="2000" kern="0" dirty="0">
                <a:latin typeface="Comic Sans MS" panose="030F0702030302020204" pitchFamily="66" charset="0"/>
              </a:rPr>
              <a:t>n</a:t>
            </a:r>
            <a:r>
              <a:rPr lang="fr-FR" sz="2000" kern="0" dirty="0">
                <a:latin typeface="Comic Sans MS" panose="030F0702030302020204" pitchFamily="66" charset="0"/>
              </a:rPr>
              <a:t> </a:t>
            </a:r>
            <a:r>
              <a:rPr lang="fr-FR" sz="2000" kern="0" spc="-5" dirty="0" err="1">
                <a:latin typeface="Comic Sans MS" panose="030F0702030302020204" pitchFamily="66" charset="0"/>
              </a:rPr>
              <a:t>channel</a:t>
            </a:r>
            <a:r>
              <a:rPr lang="fr-FR" sz="2000" kern="0" spc="-5" dirty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err="1">
                <a:latin typeface="Comic Sans MS" panose="030F0702030302020204" pitchFamily="66" charset="0"/>
              </a:rPr>
              <a:t>Depletion</a:t>
            </a:r>
            <a:r>
              <a:rPr lang="fr-FR" sz="2000" kern="0" spc="-5" dirty="0">
                <a:latin typeface="Comic Sans MS" panose="030F0702030302020204" pitchFamily="66" charset="0"/>
              </a:rPr>
              <a:t> Mode</a:t>
            </a:r>
            <a:r>
              <a:rPr lang="fr-FR" sz="2000" kern="0" spc="-125" dirty="0">
                <a:latin typeface="Comic Sans MS" panose="030F0702030302020204" pitchFamily="66" charset="0"/>
              </a:rPr>
              <a:t> </a:t>
            </a:r>
            <a:r>
              <a:rPr lang="fr-FR" sz="2000" kern="0" spc="-40" dirty="0">
                <a:latin typeface="Comic Sans MS" panose="030F0702030302020204" pitchFamily="66" charset="0"/>
              </a:rPr>
              <a:t>Transistor</a:t>
            </a:r>
            <a:endParaRPr lang="fr-FR" sz="2000" kern="0" dirty="0">
              <a:latin typeface="Comic Sans MS" panose="030F0702030302020204" pitchFamily="66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321757" y="3998631"/>
            <a:ext cx="7155525" cy="347531"/>
          </a:xfrm>
          <a:prstGeom prst="rect">
            <a:avLst/>
          </a:prstGeom>
          <a:solidFill>
            <a:srgbClr val="FF5A00"/>
          </a:solidFill>
          <a:ln w="12700">
            <a:solidFill>
              <a:srgbClr val="F86A1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50"/>
              </a:spcBef>
            </a:pPr>
            <a:r>
              <a:rPr sz="1800" b="1" spc="-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Depletion</a:t>
            </a:r>
            <a:r>
              <a:rPr sz="1800" b="1" spc="-55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omic Sans MS" panose="030F0702030302020204" pitchFamily="66" charset="0"/>
                <a:cs typeface="Georgia"/>
              </a:rPr>
              <a:t>mode</a:t>
            </a:r>
            <a:endParaRPr sz="1800" dirty="0">
              <a:latin typeface="Comic Sans MS" panose="030F0702030302020204" pitchFamily="66" charset="0"/>
              <a:cs typeface="Georgia"/>
            </a:endParaRPr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508191" y="4499773"/>
            <a:ext cx="8165567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605" marR="330835" indent="-255904">
              <a:buClr>
                <a:srgbClr val="08A0D9"/>
              </a:buClr>
              <a:tabLst>
                <a:tab pos="268605" algn="l"/>
                <a:tab pos="269240" algn="l"/>
              </a:tabLst>
            </a:pPr>
            <a:r>
              <a:rPr lang="en-US" sz="1800" kern="0" dirty="0">
                <a:latin typeface="Comic Sans MS" panose="030F0702030302020204" pitchFamily="66" charset="0"/>
              </a:rPr>
              <a:t>Also known as </a:t>
            </a:r>
            <a:r>
              <a:rPr lang="en-US" sz="1800" kern="0" spc="-5" dirty="0">
                <a:latin typeface="Comic Sans MS" panose="030F0702030302020204" pitchFamily="66" charset="0"/>
              </a:rPr>
              <a:t>Normally On transistors.</a:t>
            </a:r>
          </a:p>
          <a:p>
            <a:pPr marL="560705" marR="5080" indent="-247015">
              <a:spcBef>
                <a:spcPts val="300"/>
              </a:spcBef>
              <a:tabLst>
                <a:tab pos="560705" algn="l"/>
              </a:tabLst>
            </a:pPr>
            <a:r>
              <a:rPr lang="tr-TR" sz="1800" b="0" kern="1200" dirty="0" err="1">
                <a:latin typeface="Comic Sans MS" panose="030F0702030302020204" pitchFamily="66" charset="0"/>
              </a:rPr>
              <a:t>In</a:t>
            </a:r>
            <a:r>
              <a:rPr lang="tr-TR" sz="1800" b="0" kern="1200" dirty="0">
                <a:latin typeface="Comic Sans MS" panose="030F0702030302020204" pitchFamily="66" charset="0"/>
              </a:rPr>
              <a:t> </a:t>
            </a:r>
            <a:r>
              <a:rPr lang="tr-TR" sz="1800" b="0" kern="1200" dirty="0" err="1">
                <a:latin typeface="Comic Sans MS" panose="030F0702030302020204" pitchFamily="66" charset="0"/>
              </a:rPr>
              <a:t>order</a:t>
            </a:r>
            <a:r>
              <a:rPr lang="tr-TR" sz="1800" b="0" kern="1200" dirty="0">
                <a:latin typeface="Comic Sans MS" panose="030F0702030302020204" pitchFamily="66" charset="0"/>
              </a:rPr>
              <a:t> </a:t>
            </a:r>
            <a:r>
              <a:rPr lang="tr-TR" sz="1800" b="0" kern="1200" dirty="0" err="1">
                <a:latin typeface="Comic Sans MS" panose="030F0702030302020204" pitchFamily="66" charset="0"/>
              </a:rPr>
              <a:t>to</a:t>
            </a:r>
            <a:r>
              <a:rPr lang="tr-TR" sz="1800" b="0" kern="1200" dirty="0">
                <a:latin typeface="Comic Sans MS" panose="030F0702030302020204" pitchFamily="66" charset="0"/>
              </a:rPr>
              <a:t> </a:t>
            </a:r>
            <a:r>
              <a:rPr lang="en-US" sz="1800" b="0" dirty="0">
                <a:latin typeface="Comic Sans MS" panose="030F0702030302020204" pitchFamily="66" charset="0"/>
              </a:rPr>
              <a:t>prevent current from flowing between the </a:t>
            </a:r>
            <a:r>
              <a:rPr lang="en-US" sz="1800" b="0" u="sng" dirty="0">
                <a:latin typeface="Comic Sans MS" panose="030F0702030302020204" pitchFamily="66" charset="0"/>
              </a:rPr>
              <a:t>source</a:t>
            </a:r>
            <a:r>
              <a:rPr lang="en-US" sz="1800" b="0" dirty="0">
                <a:latin typeface="Comic Sans MS" panose="030F0702030302020204" pitchFamily="66" charset="0"/>
              </a:rPr>
              <a:t> and </a:t>
            </a:r>
            <a:r>
              <a:rPr lang="en-US" sz="1800" b="0" u="sng" dirty="0">
                <a:latin typeface="Comic Sans MS" panose="030F0702030302020204" pitchFamily="66" charset="0"/>
              </a:rPr>
              <a:t>drain</a:t>
            </a:r>
            <a:r>
              <a:rPr lang="tr-TR" sz="1800" b="0" dirty="0">
                <a:latin typeface="Comic Sans MS" panose="030F0702030302020204" pitchFamily="66" charset="0"/>
              </a:rPr>
              <a:t>, a</a:t>
            </a:r>
            <a:r>
              <a:rPr lang="en-US" sz="1800" b="0" dirty="0">
                <a:latin typeface="Comic Sans MS" panose="030F0702030302020204" pitchFamily="66" charset="0"/>
              </a:rPr>
              <a:t> </a:t>
            </a:r>
            <a:r>
              <a:rPr lang="en-US" sz="1800" b="0" kern="1200" dirty="0">
                <a:latin typeface="Comic Sans MS" panose="030F0702030302020204" pitchFamily="66" charset="0"/>
              </a:rPr>
              <a:t>voltage </a:t>
            </a:r>
            <a:r>
              <a:rPr lang="tr-TR" sz="1800" b="0" kern="1200" dirty="0">
                <a:latin typeface="Comic Sans MS" panose="030F0702030302020204" pitchFamily="66" charset="0"/>
              </a:rPr>
              <a:t>(</a:t>
            </a:r>
            <a:r>
              <a:rPr lang="en-US" sz="1800" b="0" dirty="0">
                <a:latin typeface="Comic Sans MS" panose="030F0702030302020204" pitchFamily="66" charset="0"/>
              </a:rPr>
              <a:t>at least equal to the threshold voltage</a:t>
            </a:r>
            <a:r>
              <a:rPr lang="tr-TR" sz="1800" b="0" dirty="0">
                <a:latin typeface="Comic Sans MS" panose="030F0702030302020204" pitchFamily="66" charset="0"/>
              </a:rPr>
              <a:t>) </a:t>
            </a:r>
            <a:r>
              <a:rPr lang="en-US" sz="1800" b="0" dirty="0">
                <a:latin typeface="Comic Sans MS" panose="030F0702030302020204" pitchFamily="66" charset="0"/>
              </a:rPr>
              <a:t>must </a:t>
            </a:r>
            <a:r>
              <a:rPr lang="en-US" sz="1800" b="0" kern="1200" dirty="0">
                <a:latin typeface="Comic Sans MS" panose="030F0702030302020204" pitchFamily="66" charset="0"/>
              </a:rPr>
              <a:t>be applied to the gate of the transistor</a:t>
            </a:r>
            <a:r>
              <a:rPr lang="tr-TR" sz="1800" b="0" kern="1200" dirty="0">
                <a:latin typeface="Comic Sans MS" panose="030F0702030302020204" pitchFamily="66" charset="0"/>
              </a:rPr>
              <a:t> </a:t>
            </a:r>
            <a:r>
              <a:rPr lang="en-US" sz="1800" b="0" kern="1200" dirty="0">
                <a:latin typeface="Comic Sans MS" panose="030F0702030302020204" pitchFamily="66" charset="0"/>
              </a:rPr>
              <a:t>to </a:t>
            </a:r>
            <a:r>
              <a:rPr lang="en-US" sz="1800" i="1" kern="1200" dirty="0">
                <a:latin typeface="Comic Sans MS" panose="030F0702030302020204" pitchFamily="66" charset="0"/>
              </a:rPr>
              <a:t>destroy </a:t>
            </a:r>
            <a:r>
              <a:rPr lang="tr-TR" sz="1800" i="1" kern="1200" dirty="0" err="1">
                <a:latin typeface="Comic Sans MS" panose="030F0702030302020204" pitchFamily="66" charset="0"/>
              </a:rPr>
              <a:t>the</a:t>
            </a:r>
            <a:r>
              <a:rPr lang="en-US" sz="1800" i="1" kern="1200" dirty="0">
                <a:latin typeface="Comic Sans MS" panose="030F0702030302020204" pitchFamily="66" charset="0"/>
              </a:rPr>
              <a:t> conduction path between </a:t>
            </a:r>
            <a:r>
              <a:rPr lang="en-US" sz="1800" b="0" kern="1200" dirty="0">
                <a:latin typeface="Comic Sans MS" panose="030F0702030302020204" pitchFamily="66" charset="0"/>
              </a:rPr>
              <a:t>the </a:t>
            </a:r>
            <a:r>
              <a:rPr lang="en-US" sz="1800" b="0" u="sng" kern="1200" dirty="0">
                <a:latin typeface="Comic Sans MS" panose="030F0702030302020204" pitchFamily="66" charset="0"/>
              </a:rPr>
              <a:t>source</a:t>
            </a:r>
            <a:r>
              <a:rPr lang="en-US" sz="1800" b="0" kern="1200" dirty="0">
                <a:latin typeface="Comic Sans MS" panose="030F0702030302020204" pitchFamily="66" charset="0"/>
              </a:rPr>
              <a:t> and the </a:t>
            </a:r>
            <a:r>
              <a:rPr lang="en-US" sz="1800" b="0" u="sng" kern="1200" dirty="0">
                <a:latin typeface="Comic Sans MS" panose="030F0702030302020204" pitchFamily="66" charset="0"/>
              </a:rPr>
              <a:t>drain</a:t>
            </a:r>
            <a:r>
              <a:rPr lang="en-US" sz="1800" b="0" kern="1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1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8F147C-657F-40CD-BEA9-49D9F7EB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7C8705CC-7539-4F8B-8061-D436077A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683B3006-54FD-464E-819F-92A8C7E53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CF6FB1C7-42E9-4F63-B7D2-FC0AAE61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EE92D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6" name="Text Box 7">
            <a:extLst>
              <a:ext uri="{FF2B5EF4-FFF2-40B4-BE49-F238E27FC236}">
                <a16:creationId xmlns:a16="http://schemas.microsoft.com/office/drawing/2014/main" id="{3B500A88-98F4-4DC8-B5D7-C04CDBA2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13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Circuit symbols and Conventions</a:t>
            </a:r>
          </a:p>
        </p:txBody>
      </p:sp>
      <p:pic>
        <p:nvPicPr>
          <p:cNvPr id="46087" name="Picture 14">
            <a:extLst>
              <a:ext uri="{FF2B5EF4-FFF2-40B4-BE49-F238E27FC236}">
                <a16:creationId xmlns:a16="http://schemas.microsoft.com/office/drawing/2014/main" id="{2C7D0740-7802-46CA-B1C1-5151D44B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2133600"/>
            <a:ext cx="3195638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15">
            <a:extLst>
              <a:ext uri="{FF2B5EF4-FFF2-40B4-BE49-F238E27FC236}">
                <a16:creationId xmlns:a16="http://schemas.microsoft.com/office/drawing/2014/main" id="{71E8C169-E828-4595-AFF7-837E1293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Conventional symbol</a:t>
            </a:r>
          </a:p>
        </p:txBody>
      </p:sp>
      <p:sp>
        <p:nvSpPr>
          <p:cNvPr id="46089" name="Text Box 16">
            <a:extLst>
              <a:ext uri="{FF2B5EF4-FFF2-40B4-BE49-F238E27FC236}">
                <a16:creationId xmlns:a16="http://schemas.microsoft.com/office/drawing/2014/main" id="{1B377974-540C-4C90-9A06-3EA186863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1989138"/>
            <a:ext cx="3598862" cy="1323439"/>
          </a:xfrm>
          <a:prstGeom prst="rect">
            <a:avLst/>
          </a:prstGeom>
          <a:solidFill>
            <a:srgbClr val="8FCC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Vertical broken line – the channel (broken line indicates the enhancement type</a:t>
            </a:r>
          </a:p>
        </p:txBody>
      </p:sp>
      <p:sp>
        <p:nvSpPr>
          <p:cNvPr id="46090" name="Text Box 17">
            <a:extLst>
              <a:ext uri="{FF2B5EF4-FFF2-40B4-BE49-F238E27FC236}">
                <a16:creationId xmlns:a16="http://schemas.microsoft.com/office/drawing/2014/main" id="{ED4AC706-492E-4BFD-86D7-BCB424E9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2324100" cy="701675"/>
          </a:xfrm>
          <a:prstGeom prst="rect">
            <a:avLst/>
          </a:prstGeom>
          <a:solidFill>
            <a:srgbClr val="CBF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Vertical solid line – gate electrode</a:t>
            </a:r>
          </a:p>
        </p:txBody>
      </p:sp>
      <p:sp>
        <p:nvSpPr>
          <p:cNvPr id="46091" name="Text Box 18">
            <a:extLst>
              <a:ext uri="{FF2B5EF4-FFF2-40B4-BE49-F238E27FC236}">
                <a16:creationId xmlns:a16="http://schemas.microsoft.com/office/drawing/2014/main" id="{240E13CF-868D-4C9C-B38F-6DB7C9E1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16563"/>
            <a:ext cx="2971800" cy="707886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Separation – oxide layer</a:t>
            </a:r>
          </a:p>
        </p:txBody>
      </p:sp>
      <p:sp>
        <p:nvSpPr>
          <p:cNvPr id="46092" name="Line 19">
            <a:extLst>
              <a:ext uri="{FF2B5EF4-FFF2-40B4-BE49-F238E27FC236}">
                <a16:creationId xmlns:a16="http://schemas.microsoft.com/office/drawing/2014/main" id="{BB2BDCEE-1F1B-4E80-903B-9142C8FF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852738"/>
            <a:ext cx="720725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3" name="Line 20">
            <a:extLst>
              <a:ext uri="{FF2B5EF4-FFF2-40B4-BE49-F238E27FC236}">
                <a16:creationId xmlns:a16="http://schemas.microsoft.com/office/drawing/2014/main" id="{63F3907D-0E8D-4312-9DFC-3EF779FB9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860800"/>
            <a:ext cx="151288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4" name="Line 21">
            <a:extLst>
              <a:ext uri="{FF2B5EF4-FFF2-40B4-BE49-F238E27FC236}">
                <a16:creationId xmlns:a16="http://schemas.microsoft.com/office/drawing/2014/main" id="{3BB17451-260A-440F-BF3F-6C49391ED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4292600"/>
            <a:ext cx="792163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5" name="Text Box 22">
            <a:extLst>
              <a:ext uri="{FF2B5EF4-FFF2-40B4-BE49-F238E27FC236}">
                <a16:creationId xmlns:a16="http://schemas.microsoft.com/office/drawing/2014/main" id="{420195FD-C7F2-478D-864A-70707AF3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982788"/>
            <a:ext cx="2808287" cy="10064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Arrowhead – polarity between the substrate and channel</a:t>
            </a:r>
          </a:p>
        </p:txBody>
      </p:sp>
      <p:sp>
        <p:nvSpPr>
          <p:cNvPr id="46096" name="Text Box 23">
            <a:extLst>
              <a:ext uri="{FF2B5EF4-FFF2-40B4-BE49-F238E27FC236}">
                <a16:creationId xmlns:a16="http://schemas.microsoft.com/office/drawing/2014/main" id="{7A43F9D5-C25D-4A22-85C0-306C7586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496B1441-EBF8-4D54-BD21-E780ABCB1A1F}"/>
              </a:ext>
            </a:extLst>
          </p:cNvPr>
          <p:cNvSpPr txBox="1"/>
          <p:nvPr/>
        </p:nvSpPr>
        <p:spPr>
          <a:xfrm>
            <a:off x="5796229" y="5129654"/>
            <a:ext cx="2212442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GS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 </a:t>
            </a:r>
            <a:r>
              <a:rPr sz="1800" spc="-60" dirty="0">
                <a:latin typeface="Comic Sans MS" panose="030F0702030302020204" pitchFamily="66" charset="0"/>
                <a:cs typeface="Arial"/>
              </a:rPr>
              <a:t>0V,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DS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</a:t>
            </a:r>
            <a:r>
              <a:rPr sz="1800" spc="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Arial"/>
              </a:rPr>
              <a:t>0V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baseline="-20833" dirty="0">
                <a:latin typeface="Comic Sans MS" panose="030F0702030302020204" pitchFamily="66" charset="0"/>
                <a:cs typeface="Arial"/>
              </a:rPr>
              <a:t>TN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is</a:t>
            </a:r>
            <a:r>
              <a:rPr sz="1800" spc="95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positive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9BBAEE3-CDAB-444A-BFA4-3E2C7592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E2CA950F-6D90-4CB8-B229-7B058641C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B2160925-F134-416C-BF2E-EE9A290BC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1387D6BD-420B-4B8F-A275-CB26F069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EE92D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D57A22DC-7E9E-4D29-B143-E4AD95C2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13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Circuit symbols and Conventions</a:t>
            </a:r>
          </a:p>
        </p:txBody>
      </p:sp>
      <p:sp>
        <p:nvSpPr>
          <p:cNvPr id="47111" name="Text Box 16">
            <a:extLst>
              <a:ext uri="{FF2B5EF4-FFF2-40B4-BE49-F238E27FC236}">
                <a16:creationId xmlns:a16="http://schemas.microsoft.com/office/drawing/2014/main" id="{5223C2B5-A0A8-4C45-B535-6E199D75F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47112" name="Text Box 17">
            <a:extLst>
              <a:ext uri="{FF2B5EF4-FFF2-40B4-BE49-F238E27FC236}">
                <a16:creationId xmlns:a16="http://schemas.microsoft.com/office/drawing/2014/main" id="{4E5AFC01-6D24-4C84-8FF1-549BCFD0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651000"/>
            <a:ext cx="4826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In many cases, the substrate and source terminals are connected together.  The circuit symbol can be simplified. </a:t>
            </a:r>
            <a:endParaRPr kumimoji="0" lang="tr-T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altLang="en-US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arrowhead is in the source terminal and direction indicates the direction of current.</a:t>
            </a:r>
          </a:p>
        </p:txBody>
      </p:sp>
      <p:pic>
        <p:nvPicPr>
          <p:cNvPr id="47113" name="Picture 18">
            <a:extLst>
              <a:ext uri="{FF2B5EF4-FFF2-40B4-BE49-F238E27FC236}">
                <a16:creationId xmlns:a16="http://schemas.microsoft.com/office/drawing/2014/main" id="{8AA900D4-5F48-4254-9862-CAF850B1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1616075"/>
            <a:ext cx="27432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979731E8-D418-466B-B012-3D41B526EEFB}"/>
              </a:ext>
            </a:extLst>
          </p:cNvPr>
          <p:cNvSpPr txBox="1"/>
          <p:nvPr/>
        </p:nvSpPr>
        <p:spPr>
          <a:xfrm>
            <a:off x="3810000" y="4891529"/>
            <a:ext cx="2212442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GS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 </a:t>
            </a:r>
            <a:r>
              <a:rPr sz="1800" spc="-60" dirty="0">
                <a:latin typeface="Comic Sans MS" panose="030F0702030302020204" pitchFamily="66" charset="0"/>
                <a:cs typeface="Arial"/>
              </a:rPr>
              <a:t>0V,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DS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≥</a:t>
            </a:r>
            <a:r>
              <a:rPr sz="1800" spc="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Arial"/>
              </a:rPr>
              <a:t>0V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baseline="-20833" dirty="0">
                <a:latin typeface="Comic Sans MS" panose="030F0702030302020204" pitchFamily="66" charset="0"/>
                <a:cs typeface="Arial"/>
              </a:rPr>
              <a:t>TN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is</a:t>
            </a:r>
            <a:r>
              <a:rPr sz="1800" spc="95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positive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D216499-3FED-489B-8206-00AD0316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B03D41D0-B028-4A4C-A100-0255F1A6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17AA5FCD-E357-4DB0-930B-732C6605C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645B1BAE-0910-49FE-A211-EDC4C0ED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4" name="Text Box 7">
            <a:extLst>
              <a:ext uri="{FF2B5EF4-FFF2-40B4-BE49-F238E27FC236}">
                <a16:creationId xmlns:a16="http://schemas.microsoft.com/office/drawing/2014/main" id="{B74F2871-6C24-4340-A3CF-620360CC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13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Circuit symbols and Conventions</a:t>
            </a:r>
          </a:p>
        </p:txBody>
      </p:sp>
      <p:sp>
        <p:nvSpPr>
          <p:cNvPr id="48135" name="Text Box 18">
            <a:extLst>
              <a:ext uri="{FF2B5EF4-FFF2-40B4-BE49-F238E27FC236}">
                <a16:creationId xmlns:a16="http://schemas.microsoft.com/office/drawing/2014/main" id="{044DFE57-1ED6-4EFE-ABA4-F4979F13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303055" cy="52322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p-channel Enhancement-Type</a:t>
            </a:r>
          </a:p>
        </p:txBody>
      </p:sp>
      <p:pic>
        <p:nvPicPr>
          <p:cNvPr id="48136" name="Picture 19">
            <a:extLst>
              <a:ext uri="{FF2B5EF4-FFF2-40B4-BE49-F238E27FC236}">
                <a16:creationId xmlns:a16="http://schemas.microsoft.com/office/drawing/2014/main" id="{8DEA691F-2F92-4F40-8F05-B99F79F3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84395"/>
            <a:ext cx="5421312" cy="37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FCBD687C-1299-4332-B144-F41C2C825823}"/>
              </a:ext>
            </a:extLst>
          </p:cNvPr>
          <p:cNvSpPr txBox="1"/>
          <p:nvPr/>
        </p:nvSpPr>
        <p:spPr>
          <a:xfrm>
            <a:off x="2895600" y="5443055"/>
            <a:ext cx="2288642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GS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≤ </a:t>
            </a:r>
            <a:r>
              <a:rPr sz="1800" spc="-60" dirty="0">
                <a:latin typeface="Comic Sans MS" panose="030F0702030302020204" pitchFamily="66" charset="0"/>
                <a:cs typeface="Arial"/>
              </a:rPr>
              <a:t>0V,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7" baseline="-20833" dirty="0">
                <a:latin typeface="Comic Sans MS" panose="030F0702030302020204" pitchFamily="66" charset="0"/>
                <a:cs typeface="Arial"/>
              </a:rPr>
              <a:t>DS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≤</a:t>
            </a:r>
            <a:r>
              <a:rPr sz="1800" spc="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Arial"/>
              </a:rPr>
              <a:t>0V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baseline="-20833" dirty="0">
                <a:latin typeface="Comic Sans MS" panose="030F0702030302020204" pitchFamily="66" charset="0"/>
                <a:cs typeface="Arial"/>
              </a:rPr>
              <a:t>TP 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1800" spc="50" dirty="0">
                <a:latin typeface="Comic Sans MS" panose="030F0702030302020204" pitchFamily="66" charset="0"/>
                <a:cs typeface="Arial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negative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B1BC2FA-3B15-49A0-B3E0-5C4AA3F8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6978D0F1-2045-4875-8F29-1783EAB9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421720E4-B5C3-4F76-B1C4-8D74DD0E0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388DC20-1360-4E84-B6EC-F217450D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CB6BAE38-E110-41D5-817D-F139E3AE1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7233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Non-ideal Current–voltage characteristics</a:t>
            </a:r>
          </a:p>
        </p:txBody>
      </p:sp>
      <p:sp>
        <p:nvSpPr>
          <p:cNvPr id="49159" name="Text Box 13">
            <a:extLst>
              <a:ext uri="{FF2B5EF4-FFF2-40B4-BE49-F238E27FC236}">
                <a16:creationId xmlns:a16="http://schemas.microsoft.com/office/drawing/2014/main" id="{EE150FE0-104D-4271-9B31-4C2594DD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49160" name="Text Box 14">
            <a:extLst>
              <a:ext uri="{FF2B5EF4-FFF2-40B4-BE49-F238E27FC236}">
                <a16:creationId xmlns:a16="http://schemas.microsoft.com/office/drawing/2014/main" id="{6DEBD1CE-0CDD-4C45-BB2F-89AA091FD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431925"/>
            <a:ext cx="786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drain current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dependent on the drain-to-source voltage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due to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channel length modulation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9161" name="Picture 15">
            <a:extLst>
              <a:ext uri="{FF2B5EF4-FFF2-40B4-BE49-F238E27FC236}">
                <a16:creationId xmlns:a16="http://schemas.microsoft.com/office/drawing/2014/main" id="{8F849CF6-8FDE-4B7F-B677-DDDAA908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7524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Text Box 16">
            <a:extLst>
              <a:ext uri="{FF2B5EF4-FFF2-40B4-BE49-F238E27FC236}">
                <a16:creationId xmlns:a16="http://schemas.microsoft.com/office/drawing/2014/main" id="{FA3B3942-64F9-484D-9F8D-896B77FDE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2655888"/>
            <a:ext cx="2971800" cy="1631216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Non-zero slope exists in the actual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versus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characteristics beyond saturation point.</a:t>
            </a:r>
          </a:p>
        </p:txBody>
      </p:sp>
      <p:sp>
        <p:nvSpPr>
          <p:cNvPr id="49163" name="Line 17">
            <a:extLst>
              <a:ext uri="{FF2B5EF4-FFF2-40B4-BE49-F238E27FC236}">
                <a16:creationId xmlns:a16="http://schemas.microsoft.com/office/drawing/2014/main" id="{4E3565D2-8E6D-44FA-A581-6396329BB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213100"/>
            <a:ext cx="295275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763DF07-4564-4918-8CFA-1643C554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4C77F91-668D-4144-9A39-CB849662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813C62C5-A2DE-4A11-9EFE-FADF48852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80189394-FA9C-472C-9C1D-ECB25BF5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E5816899-F989-4792-B6A1-0B281BDE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7233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Non-ideal Current–voltage characteristics</a:t>
            </a: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6AF80E30-990C-44D6-8E94-29063D6B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pic>
        <p:nvPicPr>
          <p:cNvPr id="50184" name="Picture 9">
            <a:extLst>
              <a:ext uri="{FF2B5EF4-FFF2-40B4-BE49-F238E27FC236}">
                <a16:creationId xmlns:a16="http://schemas.microsoft.com/office/drawing/2014/main" id="{DF784B63-3003-4F74-9DDA-B9D2AB4A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70050"/>
            <a:ext cx="7524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 Box 10">
            <a:extLst>
              <a:ext uri="{FF2B5EF4-FFF2-40B4-BE49-F238E27FC236}">
                <a16:creationId xmlns:a16="http://schemas.microsoft.com/office/drawing/2014/main" id="{F35B5F2E-C726-4378-BC44-738E9015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85925"/>
            <a:ext cx="3744913" cy="1311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Extrapolation on the characteristic curves produce a point of interception on the voltage axis at –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0186" name="Line 12">
            <a:extLst>
              <a:ext uri="{FF2B5EF4-FFF2-40B4-BE49-F238E27FC236}">
                <a16:creationId xmlns:a16="http://schemas.microsoft.com/office/drawing/2014/main" id="{902CBC7D-B32B-4619-85F6-3D4BB5B5E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997200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7" name="Text Box 13">
            <a:extLst>
              <a:ext uri="{FF2B5EF4-FFF2-40B4-BE49-F238E27FC236}">
                <a16:creationId xmlns:a16="http://schemas.microsoft.com/office/drawing/2014/main" id="{CEB4FE34-1337-4550-A762-89338CB5A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22106"/>
            <a:ext cx="3316287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en-US" sz="20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 the channel-length modulation parameter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2EE4E34-114E-476F-9897-9ACDAC4C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B59B0373-9123-4C99-B13C-DDE708F1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CB7F8CC2-D427-4147-BE9A-5629A1C14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295C12E1-79CE-4FDC-922A-32494BF9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F6E603E8-55F9-40F7-BD98-33CBCF18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7233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Non-ideal Current–voltage characteristics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BE0FDAE0-29DA-4F7F-8F29-513F409F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pic>
        <p:nvPicPr>
          <p:cNvPr id="5129" name="Picture 8">
            <a:extLst>
              <a:ext uri="{FF2B5EF4-FFF2-40B4-BE49-F238E27FC236}">
                <a16:creationId xmlns:a16="http://schemas.microsoft.com/office/drawing/2014/main" id="{23A10CE8-1CC4-4F13-B253-B99B6E07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514600"/>
            <a:ext cx="6022975" cy="319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10">
            <a:extLst>
              <a:ext uri="{FF2B5EF4-FFF2-40B4-BE49-F238E27FC236}">
                <a16:creationId xmlns:a16="http://schemas.microsoft.com/office/drawing/2014/main" id="{70461A39-7B9F-466E-8CF9-15A3A78C1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9720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Microsoft Equation 3.0" r:id="rId5" imgW="1765080" imgH="253800" progId="Equation.3">
                  <p:embed/>
                </p:oleObj>
              </mc:Choice>
              <mc:Fallback>
                <p:oleObj name="Microsoft Equation 3.0" r:id="rId5" imgW="1765080" imgH="253800" progId="Equation.3">
                  <p:embed/>
                  <p:pic>
                    <p:nvPicPr>
                      <p:cNvPr id="5122" name="Object 10">
                        <a:extLst>
                          <a:ext uri="{FF2B5EF4-FFF2-40B4-BE49-F238E27FC236}">
                            <a16:creationId xmlns:a16="http://schemas.microsoft.com/office/drawing/2014/main" id="{70461A39-7B9F-466E-8CF9-15A3A78C1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1">
            <a:extLst>
              <a:ext uri="{FF2B5EF4-FFF2-40B4-BE49-F238E27FC236}">
                <a16:creationId xmlns:a16="http://schemas.microsoft.com/office/drawing/2014/main" id="{9664E41E-0756-4908-B642-12487738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74800"/>
            <a:ext cx="4629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In the saturation region, the drain current may expressed as;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4442736-06B3-4458-888B-87F8AC53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D67C8BF5-ED78-4887-B9E1-CD346FA3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6149" name="Line 4">
            <a:extLst>
              <a:ext uri="{FF2B5EF4-FFF2-40B4-BE49-F238E27FC236}">
                <a16:creationId xmlns:a16="http://schemas.microsoft.com/office/drawing/2014/main" id="{BEC3D919-DB63-491F-9BF1-C2817A470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2787EF18-109E-454A-8FFC-CA9A5E79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A0F547AC-1414-492A-85FC-540A7A0C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7233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Non-ideal Current–voltage characteristics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37B03050-B62E-44E6-8469-7478B65B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pic>
        <p:nvPicPr>
          <p:cNvPr id="6153" name="Picture 8">
            <a:extLst>
              <a:ext uri="{FF2B5EF4-FFF2-40B4-BE49-F238E27FC236}">
                <a16:creationId xmlns:a16="http://schemas.microsoft.com/office/drawing/2014/main" id="{96AD99CE-894E-4809-B79A-9F2EC896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7524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9">
            <a:extLst>
              <a:ext uri="{FF2B5EF4-FFF2-40B4-BE49-F238E27FC236}">
                <a16:creationId xmlns:a16="http://schemas.microsoft.com/office/drawing/2014/main" id="{92BF052B-586B-414A-AF69-6486224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5772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output resistance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is the inverse of the slope of the characteristics curves;</a:t>
            </a:r>
          </a:p>
        </p:txBody>
      </p:sp>
      <p:graphicFrame>
        <p:nvGraphicFramePr>
          <p:cNvPr id="6146" name="Object 12">
            <a:extLst>
              <a:ext uri="{FF2B5EF4-FFF2-40B4-BE49-F238E27FC236}">
                <a16:creationId xmlns:a16="http://schemas.microsoft.com/office/drawing/2014/main" id="{90D28948-6E54-4D11-BBDB-71A8AB1A8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3065463"/>
          <a:ext cx="26035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5" imgW="1269720" imgH="596880" progId="Equation.3">
                  <p:embed/>
                </p:oleObj>
              </mc:Choice>
              <mc:Fallback>
                <p:oleObj name="Equation" r:id="rId5" imgW="1269720" imgH="596880" progId="Equation.3">
                  <p:embed/>
                  <p:pic>
                    <p:nvPicPr>
                      <p:cNvPr id="6146" name="Object 12">
                        <a:extLst>
                          <a:ext uri="{FF2B5EF4-FFF2-40B4-BE49-F238E27FC236}">
                            <a16:creationId xmlns:a16="http://schemas.microsoft.com/office/drawing/2014/main" id="{90D28948-6E54-4D11-BBDB-71A8AB1A8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065463"/>
                        <a:ext cx="26035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571" y="9906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MOSFET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stands for 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metal-oxide semiconductor field-effect transistor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Unlike </a:t>
            </a:r>
            <a:r>
              <a:rPr lang="en-US" sz="2000" b="0" dirty="0">
                <a:solidFill>
                  <a:srgbClr val="FF002A"/>
                </a:solidFill>
                <a:latin typeface="Comic Sans MS" panose="030F0702030302020204" pitchFamily="66" charset="0"/>
                <a:hlinkClick r:id="rId2" tooltip="How to use BJT Bipolar Junction Transistor – Beginner’s Tutorial"/>
              </a:rPr>
              <a:t>BJT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which is ‘current controlled’, the </a:t>
            </a:r>
            <a:r>
              <a:rPr lang="en-US" sz="2000" b="0" dirty="0">
                <a:solidFill>
                  <a:srgbClr val="FF002A"/>
                </a:solidFill>
                <a:latin typeface="Comic Sans MS" panose="030F0702030302020204" pitchFamily="66" charset="0"/>
                <a:hlinkClick r:id="rId3"/>
              </a:rPr>
              <a:t>MOSFET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 is a voltage controlled device. </a:t>
            </a:r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tr-TR" sz="20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The MOSFET has 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gate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“, 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Drain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”</a:t>
            </a:r>
            <a:r>
              <a:rPr lang="tr-TR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“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Source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”</a:t>
            </a:r>
            <a:r>
              <a:rPr lang="tr-TR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and</a:t>
            </a:r>
            <a:r>
              <a:rPr lang="tr-TR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“</a:t>
            </a:r>
            <a:r>
              <a:rPr 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” terminals</a:t>
            </a:r>
            <a:r>
              <a:rPr lang="tr-TR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1849" y="228600"/>
            <a:ext cx="7848600" cy="487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tr-TR" altLang="en-US" sz="2800" b="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MOSFET</a:t>
            </a:r>
            <a:endParaRPr lang="en-US" altLang="en-US" sz="2800" b="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031135" y="4214812"/>
            <a:ext cx="28087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G-Gate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D-Drain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S-Source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B-Substrate or Body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29000"/>
            <a:ext cx="2489384" cy="32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66CA389F-B649-4FE6-968E-C50AB560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602F1E19-83C5-4D4F-BF2D-6B2A4889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7174" name="Line 4">
            <a:extLst>
              <a:ext uri="{FF2B5EF4-FFF2-40B4-BE49-F238E27FC236}">
                <a16:creationId xmlns:a16="http://schemas.microsoft.com/office/drawing/2014/main" id="{7A706E79-2631-4836-AD10-CA1923828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9A85F913-7FB8-4A78-8988-E9C91F10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6" name="Text Box 6">
            <a:extLst>
              <a:ext uri="{FF2B5EF4-FFF2-40B4-BE49-F238E27FC236}">
                <a16:creationId xmlns:a16="http://schemas.microsoft.com/office/drawing/2014/main" id="{D8B12F4D-A29B-4837-8CCF-83F9B57F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7233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Non-ideal Current–voltage characteristics</a:t>
            </a:r>
          </a:p>
        </p:txBody>
      </p:sp>
      <p:sp>
        <p:nvSpPr>
          <p:cNvPr id="7177" name="Text Box 7">
            <a:extLst>
              <a:ext uri="{FF2B5EF4-FFF2-40B4-BE49-F238E27FC236}">
                <a16:creationId xmlns:a16="http://schemas.microsoft.com/office/drawing/2014/main" id="{CFFA13FB-8C52-4B64-83FC-12A31DB3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7178" name="Text Box 9">
            <a:extLst>
              <a:ext uri="{FF2B5EF4-FFF2-40B4-BE49-F238E27FC236}">
                <a16:creationId xmlns:a16="http://schemas.microsoft.com/office/drawing/2014/main" id="{68F363EC-FE75-4C9A-9723-EF76586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351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Differentiating the expression 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at the Q-point, gives us;</a:t>
            </a:r>
          </a:p>
        </p:txBody>
      </p:sp>
      <p:graphicFrame>
        <p:nvGraphicFramePr>
          <p:cNvPr id="7170" name="Object 10">
            <a:extLst>
              <a:ext uri="{FF2B5EF4-FFF2-40B4-BE49-F238E27FC236}">
                <a16:creationId xmlns:a16="http://schemas.microsoft.com/office/drawing/2014/main" id="{1CCDFCC5-7DB0-4C71-A2D5-8423C16AA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01747"/>
              </p:ext>
            </p:extLst>
          </p:nvPr>
        </p:nvGraphicFramePr>
        <p:xfrm>
          <a:off x="660610" y="3368975"/>
          <a:ext cx="3019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1" name="Equation" r:id="rId4" imgW="1473120" imgH="291960" progId="Equation.3">
                  <p:embed/>
                </p:oleObj>
              </mc:Choice>
              <mc:Fallback>
                <p:oleObj name="Equation" r:id="rId4" imgW="1473120" imgH="291960" progId="Equation.3">
                  <p:embed/>
                  <p:pic>
                    <p:nvPicPr>
                      <p:cNvPr id="7170" name="Object 10">
                        <a:extLst>
                          <a:ext uri="{FF2B5EF4-FFF2-40B4-BE49-F238E27FC236}">
                            <a16:creationId xmlns:a16="http://schemas.microsoft.com/office/drawing/2014/main" id="{1CCDFCC5-7DB0-4C71-A2D5-8423C16AA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10" y="3368975"/>
                        <a:ext cx="30194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EFCD4342-EDC1-4450-BF12-F6EFB3C9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95" y="4207468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or</a:t>
            </a:r>
          </a:p>
        </p:txBody>
      </p:sp>
      <p:graphicFrame>
        <p:nvGraphicFramePr>
          <p:cNvPr id="7171" name="Object 12">
            <a:extLst>
              <a:ext uri="{FF2B5EF4-FFF2-40B4-BE49-F238E27FC236}">
                <a16:creationId xmlns:a16="http://schemas.microsoft.com/office/drawing/2014/main" id="{54815BF4-2E97-4A08-B6FA-E90490735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530611"/>
              </p:ext>
            </p:extLst>
          </p:nvPr>
        </p:nvGraphicFramePr>
        <p:xfrm>
          <a:off x="1371600" y="4669133"/>
          <a:ext cx="3357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2" name="Equation" r:id="rId6" imgW="1638000" imgH="444240" progId="Equation.3">
                  <p:embed/>
                </p:oleObj>
              </mc:Choice>
              <mc:Fallback>
                <p:oleObj name="Equation" r:id="rId6" imgW="1638000" imgH="444240" progId="Equation.3">
                  <p:embed/>
                  <p:pic>
                    <p:nvPicPr>
                      <p:cNvPr id="7171" name="Object 12">
                        <a:extLst>
                          <a:ext uri="{FF2B5EF4-FFF2-40B4-BE49-F238E27FC236}">
                            <a16:creationId xmlns:a16="http://schemas.microsoft.com/office/drawing/2014/main" id="{54815BF4-2E97-4A08-B6FA-E90490735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69133"/>
                        <a:ext cx="33575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967F7C19-81BB-4962-955C-A53663398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70156"/>
              </p:ext>
            </p:extLst>
          </p:nvPr>
        </p:nvGraphicFramePr>
        <p:xfrm>
          <a:off x="897550" y="2029776"/>
          <a:ext cx="26035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3" name="Equation" r:id="rId8" imgW="1269720" imgH="596880" progId="Equation.3">
                  <p:embed/>
                </p:oleObj>
              </mc:Choice>
              <mc:Fallback>
                <p:oleObj name="Equation" r:id="rId8" imgW="1269720" imgH="596880" progId="Equation.3">
                  <p:embed/>
                  <p:pic>
                    <p:nvPicPr>
                      <p:cNvPr id="6146" name="Object 12">
                        <a:extLst>
                          <a:ext uri="{FF2B5EF4-FFF2-40B4-BE49-F238E27FC236}">
                            <a16:creationId xmlns:a16="http://schemas.microsoft.com/office/drawing/2014/main" id="{90D28948-6E54-4D11-BBDB-71A8AB1A8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50" y="2029776"/>
                        <a:ext cx="26035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1C69C6E0-72CE-44DF-B2BD-E4A9124DE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65101"/>
              </p:ext>
            </p:extLst>
          </p:nvPr>
        </p:nvGraphicFramePr>
        <p:xfrm>
          <a:off x="3581400" y="2303126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4" name="Microsoft Equation 3.0" r:id="rId10" imgW="1765080" imgH="253800" progId="Equation.3">
                  <p:embed/>
                </p:oleObj>
              </mc:Choice>
              <mc:Fallback>
                <p:oleObj name="Microsoft Equation 3.0" r:id="rId10" imgW="1765080" imgH="253800" progId="Equation.3">
                  <p:embed/>
                  <p:pic>
                    <p:nvPicPr>
                      <p:cNvPr id="5122" name="Object 10">
                        <a:extLst>
                          <a:ext uri="{FF2B5EF4-FFF2-40B4-BE49-F238E27FC236}">
                            <a16:creationId xmlns:a16="http://schemas.microsoft.com/office/drawing/2014/main" id="{70461A39-7B9F-466E-8CF9-15A3A78C1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03126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381000"/>
            <a:ext cx="77698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00000"/>
              </a:lnSpc>
            </a:pPr>
            <a:r>
              <a:rPr sz="2000" b="1" dirty="0">
                <a:latin typeface="Comic Sans MS" panose="030F0702030302020204" pitchFamily="66" charset="0"/>
              </a:rPr>
              <a:t>Symbols for n </a:t>
            </a:r>
            <a:r>
              <a:rPr sz="2000" b="1" spc="-5" dirty="0">
                <a:latin typeface="Comic Sans MS" panose="030F0702030302020204" pitchFamily="66" charset="0"/>
              </a:rPr>
              <a:t>channel Depletion Mode</a:t>
            </a:r>
            <a:r>
              <a:rPr sz="2000" b="1" spc="-80" dirty="0">
                <a:latin typeface="Comic Sans MS" panose="030F0702030302020204" pitchFamily="66" charset="0"/>
              </a:rPr>
              <a:t> </a:t>
            </a:r>
            <a:r>
              <a:rPr sz="2000" b="1" spc="-5" dirty="0">
                <a:latin typeface="Comic Sans MS" panose="030F0702030302020204" pitchFamily="66" charset="0"/>
              </a:rPr>
              <a:t>MOSFET</a:t>
            </a:r>
            <a:endParaRPr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342900" y="3543476"/>
            <a:ext cx="70078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rgbClr val="434342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2700" marR="5080" algn="l"/>
            <a:r>
              <a:rPr lang="fr-FR" sz="2000" b="1" kern="0" dirty="0" err="1">
                <a:latin typeface="Comic Sans MS" panose="030F0702030302020204" pitchFamily="66" charset="0"/>
              </a:rPr>
              <a:t>Symbols</a:t>
            </a:r>
            <a:r>
              <a:rPr lang="fr-FR" sz="2000" b="1" kern="0" dirty="0">
                <a:latin typeface="Comic Sans MS" panose="030F0702030302020204" pitchFamily="66" charset="0"/>
              </a:rPr>
              <a:t> for p </a:t>
            </a:r>
            <a:r>
              <a:rPr lang="fr-FR" sz="2000" b="1" kern="0" spc="-5" dirty="0" err="1">
                <a:latin typeface="Comic Sans MS" panose="030F0702030302020204" pitchFamily="66" charset="0"/>
              </a:rPr>
              <a:t>channel</a:t>
            </a:r>
            <a:r>
              <a:rPr lang="fr-FR" sz="2000" b="1" kern="0" spc="-5" dirty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 err="1">
                <a:latin typeface="Comic Sans MS" panose="030F0702030302020204" pitchFamily="66" charset="0"/>
              </a:rPr>
              <a:t>Depletion</a:t>
            </a:r>
            <a:r>
              <a:rPr lang="fr-FR" sz="2000" b="1" kern="0" spc="-5" dirty="0">
                <a:latin typeface="Comic Sans MS" panose="030F0702030302020204" pitchFamily="66" charset="0"/>
              </a:rPr>
              <a:t> Mode</a:t>
            </a:r>
            <a:r>
              <a:rPr lang="fr-FR" sz="2000" b="1" kern="0" spc="-80" dirty="0">
                <a:latin typeface="Comic Sans MS" panose="030F0702030302020204" pitchFamily="66" charset="0"/>
              </a:rPr>
              <a:t> </a:t>
            </a:r>
            <a:r>
              <a:rPr lang="fr-FR" sz="2000" b="1" kern="0" spc="-5" dirty="0">
                <a:latin typeface="Comic Sans MS" panose="030F0702030302020204" pitchFamily="66" charset="0"/>
              </a:rPr>
              <a:t>MOSFET</a:t>
            </a:r>
            <a:endParaRPr lang="fr-FR" sz="2000" b="1" kern="0" dirty="0">
              <a:latin typeface="Comic Sans MS" panose="030F0702030302020204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0739" y="858826"/>
            <a:ext cx="4607961" cy="2514600"/>
            <a:chOff x="230739" y="858826"/>
            <a:chExt cx="4607961" cy="2514600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0739" y="873502"/>
              <a:ext cx="3807861" cy="2395182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2400300" y="858826"/>
              <a:ext cx="2438400" cy="2514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0739" y="4202312"/>
            <a:ext cx="5105400" cy="2363632"/>
            <a:chOff x="152400" y="4191000"/>
            <a:chExt cx="5105400" cy="2363632"/>
          </a:xfrm>
        </p:grpSpPr>
        <p:sp>
          <p:nvSpPr>
            <p:cNvPr id="5" name="object 2"/>
            <p:cNvSpPr/>
            <p:nvPr/>
          </p:nvSpPr>
          <p:spPr>
            <a:xfrm>
              <a:off x="152400" y="4191000"/>
              <a:ext cx="4686300" cy="2363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819400" y="4191000"/>
              <a:ext cx="2438400" cy="2209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340" y="858826"/>
            <a:ext cx="2756839" cy="2248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239" y="961539"/>
            <a:ext cx="2862721" cy="2081260"/>
          </a:xfrm>
          <a:prstGeom prst="rect">
            <a:avLst/>
          </a:prstGeom>
        </p:spPr>
      </p:pic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6884400" y="2877881"/>
            <a:ext cx="223580" cy="792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6331479" y="3217784"/>
            <a:ext cx="2743200" cy="1089660"/>
          </a:xfrm>
          <a:prstGeom prst="flowChartAlternateProcess">
            <a:avLst/>
          </a:prstGeom>
          <a:solidFill>
            <a:srgbClr val="FAFCA2"/>
          </a:solidFill>
          <a:ln w="12700">
            <a:solidFill>
              <a:schemeClr val="tx1"/>
            </a:solidFill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en-US" sz="1600" b="0" dirty="0">
                <a:latin typeface="Comic Sans MS" panose="030F0702030302020204" pitchFamily="66" charset="0"/>
              </a:rPr>
              <a:t>in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order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to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destroy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the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channel</a:t>
            </a:r>
            <a:r>
              <a:rPr lang="tr-TR" altLang="en-US" sz="1600" b="0" dirty="0">
                <a:latin typeface="Comic Sans MS" panose="030F0702030302020204" pitchFamily="66" charset="0"/>
              </a:rPr>
              <a:t>,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gate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voltage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must</a:t>
            </a:r>
            <a:r>
              <a:rPr lang="tr-TR" altLang="en-US" sz="1600" b="0" dirty="0">
                <a:latin typeface="Comic Sans MS" panose="030F0702030302020204" pitchFamily="66" charset="0"/>
              </a:rPr>
              <a:t> be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negative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and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less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than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the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threshold</a:t>
            </a:r>
            <a:r>
              <a:rPr lang="tr-TR" altLang="en-US" sz="1600" b="0" dirty="0">
                <a:latin typeface="Comic Sans MS" panose="030F0702030302020204" pitchFamily="66" charset="0"/>
              </a:rPr>
              <a:t> </a:t>
            </a:r>
            <a:r>
              <a:rPr lang="tr-TR" altLang="en-US" sz="1600" b="0" dirty="0" err="1">
                <a:latin typeface="Comic Sans MS" panose="030F0702030302020204" pitchFamily="66" charset="0"/>
              </a:rPr>
              <a:t>voltage</a:t>
            </a:r>
            <a:endParaRPr lang="en-US" altLang="en-US" sz="1600" b="0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4050" y="4387581"/>
            <a:ext cx="6299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0" dirty="0">
                <a:latin typeface="Comic Sans MS" panose="030F0702030302020204" pitchFamily="66" charset="0"/>
              </a:rPr>
              <a:t>A</a:t>
            </a:r>
            <a:r>
              <a:rPr lang="en-US" sz="1800" b="0" dirty="0">
                <a:latin typeface="Comic Sans MS" panose="030F0702030302020204" pitchFamily="66" charset="0"/>
              </a:rPr>
              <a:t>n enhancement MOSFET and a</a:t>
            </a:r>
            <a:r>
              <a:rPr lang="tr-TR" sz="1800" b="0" dirty="0">
                <a:latin typeface="Comic Sans MS" panose="030F0702030302020204" pitchFamily="66" charset="0"/>
              </a:rPr>
              <a:t> </a:t>
            </a:r>
            <a:r>
              <a:rPr lang="en-US" sz="1800" b="0" dirty="0">
                <a:latin typeface="Comic Sans MS" panose="030F0702030302020204" pitchFamily="66" charset="0"/>
              </a:rPr>
              <a:t>depletion MOSFET are </a:t>
            </a:r>
            <a:r>
              <a:rPr lang="en-US" sz="1800" dirty="0">
                <a:latin typeface="Comic Sans MS" panose="030F0702030302020204" pitchFamily="66" charset="0"/>
              </a:rPr>
              <a:t>precisely </a:t>
            </a:r>
            <a:r>
              <a:rPr lang="en-US" sz="1800" b="0" dirty="0">
                <a:latin typeface="Comic Sans MS" panose="030F0702030302020204" pitchFamily="66" charset="0"/>
              </a:rPr>
              <a:t>identical in </a:t>
            </a:r>
            <a:r>
              <a:rPr lang="en-US" sz="1800" dirty="0">
                <a:latin typeface="Comic Sans MS" panose="030F0702030302020204" pitchFamily="66" charset="0"/>
              </a:rPr>
              <a:t>nearly</a:t>
            </a:r>
            <a:r>
              <a:rPr lang="tr-TR" sz="1800" dirty="0">
                <a:latin typeface="Comic Sans MS" panose="030F0702030302020204" pitchFamily="66" charset="0"/>
              </a:rPr>
              <a:t> </a:t>
            </a:r>
            <a:r>
              <a:rPr lang="en-US" sz="1800" b="0" dirty="0">
                <a:latin typeface="Comic Sans MS" panose="030F0702030302020204" pitchFamily="66" charset="0"/>
              </a:rPr>
              <a:t>every way (e.g., same </a:t>
            </a:r>
            <a:r>
              <a:rPr lang="en-US" sz="1800" dirty="0">
                <a:latin typeface="Comic Sans MS" panose="030F0702030302020204" pitchFamily="66" charset="0"/>
              </a:rPr>
              <a:t>modes</a:t>
            </a:r>
            <a:r>
              <a:rPr lang="en-US" sz="1800" b="0" dirty="0">
                <a:latin typeface="Comic Sans MS" panose="030F0702030302020204" pitchFamily="66" charset="0"/>
              </a:rPr>
              <a:t>, same </a:t>
            </a:r>
            <a:r>
              <a:rPr lang="en-US" sz="1800" dirty="0">
                <a:latin typeface="Comic Sans MS" panose="030F0702030302020204" pitchFamily="66" charset="0"/>
              </a:rPr>
              <a:t>equations</a:t>
            </a:r>
            <a:r>
              <a:rPr lang="en-US" sz="1800" b="0" dirty="0">
                <a:latin typeface="Comic Sans MS" panose="030F0702030302020204" pitchFamily="66" charset="0"/>
              </a:rPr>
              <a:t>, same</a:t>
            </a:r>
            <a:r>
              <a:rPr lang="tr-TR" sz="1800" b="0" dirty="0">
                <a:latin typeface="Comic Sans MS" panose="030F0702030302020204" pitchFamily="66" charset="0"/>
              </a:rPr>
              <a:t> </a:t>
            </a:r>
            <a:r>
              <a:rPr lang="tr-TR" sz="1800" dirty="0">
                <a:latin typeface="Comic Sans MS" panose="030F0702030302020204" pitchFamily="66" charset="0"/>
              </a:rPr>
              <a:t>terminal </a:t>
            </a:r>
            <a:r>
              <a:rPr lang="tr-TR" sz="1800" b="0" dirty="0" err="1">
                <a:latin typeface="Comic Sans MS" panose="030F0702030302020204" pitchFamily="66" charset="0"/>
              </a:rPr>
              <a:t>names</a:t>
            </a:r>
            <a:r>
              <a:rPr lang="tr-TR" sz="1800" b="0" dirty="0">
                <a:latin typeface="Comic Sans MS" panose="030F0702030302020204" pitchFamily="66" charset="0"/>
              </a:rPr>
              <a:t>).</a:t>
            </a:r>
            <a:endParaRPr lang="tr-TR" sz="18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0300" y="5537509"/>
            <a:ext cx="650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0" u="sng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Except</a:t>
            </a:r>
            <a:r>
              <a:rPr lang="tr-TR" sz="1800" b="0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en-US" sz="1800" b="0" dirty="0">
                <a:latin typeface="Comic Sans MS" panose="030F0702030302020204" pitchFamily="66" charset="0"/>
              </a:rPr>
              <a:t>The </a:t>
            </a:r>
            <a:r>
              <a:rPr lang="en-US" sz="1800" dirty="0">
                <a:latin typeface="Comic Sans MS" panose="030F0702030302020204" pitchFamily="66" charset="0"/>
              </a:rPr>
              <a:t>threshold voltage </a:t>
            </a:r>
            <a:r>
              <a:rPr lang="en-US" sz="1800" b="0" dirty="0">
                <a:latin typeface="Comic Sans MS" panose="030F0702030302020204" pitchFamily="66" charset="0"/>
              </a:rPr>
              <a:t>for a depletion </a:t>
            </a:r>
            <a:r>
              <a:rPr lang="en-US" sz="1800" dirty="0">
                <a:latin typeface="Comic Sans MS" panose="030F0702030302020204" pitchFamily="66" charset="0"/>
              </a:rPr>
              <a:t>NMOS </a:t>
            </a:r>
            <a:r>
              <a:rPr lang="en-US" sz="1800" b="0" dirty="0">
                <a:latin typeface="Comic Sans MS" panose="030F0702030302020204" pitchFamily="66" charset="0"/>
              </a:rPr>
              <a:t>device</a:t>
            </a:r>
            <a:r>
              <a:rPr lang="tr-TR" sz="1800" b="0" dirty="0">
                <a:latin typeface="Comic Sans MS" panose="030F0702030302020204" pitchFamily="66" charset="0"/>
              </a:rPr>
              <a:t> </a:t>
            </a:r>
            <a:r>
              <a:rPr lang="en-US" sz="1800" b="0" dirty="0">
                <a:latin typeface="Comic Sans MS" panose="030F0702030302020204" pitchFamily="66" charset="0"/>
              </a:rPr>
              <a:t>is </a:t>
            </a:r>
            <a:r>
              <a:rPr lang="en-US" sz="1800" dirty="0">
                <a:latin typeface="Comic Sans MS" panose="030F0702030302020204" pitchFamily="66" charset="0"/>
              </a:rPr>
              <a:t>negative </a:t>
            </a:r>
            <a:r>
              <a:rPr lang="en-US" sz="1800" b="0" dirty="0">
                <a:latin typeface="Comic Sans MS" panose="030F0702030302020204" pitchFamily="66" charset="0"/>
              </a:rPr>
              <a:t>(i.e., </a:t>
            </a:r>
            <a:r>
              <a:rPr lang="en-US" sz="1800" b="0" dirty="0" err="1">
                <a:latin typeface="Comic Sans MS" panose="030F0702030302020204" pitchFamily="66" charset="0"/>
              </a:rPr>
              <a:t>V</a:t>
            </a:r>
            <a:r>
              <a:rPr lang="en-US" sz="1800" b="0" baseline="-25000" dirty="0" err="1">
                <a:latin typeface="Comic Sans MS" panose="030F0702030302020204" pitchFamily="66" charset="0"/>
              </a:rPr>
              <a:t>t</a:t>
            </a:r>
            <a:r>
              <a:rPr lang="en-US" sz="1800" b="0" dirty="0">
                <a:latin typeface="Comic Sans MS" panose="030F0702030302020204" pitchFamily="66" charset="0"/>
              </a:rPr>
              <a:t> &lt;0). While the threshold voltage for a</a:t>
            </a:r>
            <a:r>
              <a:rPr lang="tr-TR" sz="1800" b="0" dirty="0">
                <a:latin typeface="Comic Sans MS" panose="030F0702030302020204" pitchFamily="66" charset="0"/>
              </a:rPr>
              <a:t> </a:t>
            </a:r>
            <a:r>
              <a:rPr lang="tr-TR" sz="1800" b="0" dirty="0" err="1">
                <a:latin typeface="Comic Sans MS" panose="030F0702030302020204" pitchFamily="66" charset="0"/>
              </a:rPr>
              <a:t>depletion</a:t>
            </a:r>
            <a:r>
              <a:rPr lang="tr-TR" sz="1800" b="0" dirty="0">
                <a:latin typeface="Comic Sans MS" panose="030F0702030302020204" pitchFamily="66" charset="0"/>
              </a:rPr>
              <a:t> </a:t>
            </a:r>
            <a:r>
              <a:rPr lang="tr-TR" sz="1800" dirty="0">
                <a:latin typeface="Comic Sans MS" panose="030F0702030302020204" pitchFamily="66" charset="0"/>
              </a:rPr>
              <a:t>PMOS </a:t>
            </a:r>
            <a:r>
              <a:rPr lang="tr-TR" sz="1800" b="0" dirty="0" err="1">
                <a:latin typeface="Comic Sans MS" panose="030F0702030302020204" pitchFamily="66" charset="0"/>
              </a:rPr>
              <a:t>device</a:t>
            </a:r>
            <a:r>
              <a:rPr lang="tr-TR" sz="1800" b="0" dirty="0">
                <a:latin typeface="Comic Sans MS" panose="030F0702030302020204" pitchFamily="66" charset="0"/>
              </a:rPr>
              <a:t> is </a:t>
            </a:r>
            <a:r>
              <a:rPr lang="tr-TR" sz="1800" dirty="0" err="1">
                <a:latin typeface="Comic Sans MS" panose="030F0702030302020204" pitchFamily="66" charset="0"/>
              </a:rPr>
              <a:t>positive</a:t>
            </a:r>
            <a:r>
              <a:rPr lang="tr-TR" sz="1800" dirty="0">
                <a:latin typeface="Comic Sans MS" panose="030F0702030302020204" pitchFamily="66" charset="0"/>
              </a:rPr>
              <a:t> </a:t>
            </a:r>
            <a:r>
              <a:rPr lang="tr-TR" sz="1800" b="0" dirty="0">
                <a:latin typeface="Comic Sans MS" panose="030F0702030302020204" pitchFamily="66" charset="0"/>
              </a:rPr>
              <a:t>(</a:t>
            </a:r>
            <a:r>
              <a:rPr lang="tr-TR" sz="1800" b="0" dirty="0" err="1">
                <a:latin typeface="Comic Sans MS" panose="030F0702030302020204" pitchFamily="66" charset="0"/>
              </a:rPr>
              <a:t>i.e</a:t>
            </a:r>
            <a:r>
              <a:rPr lang="tr-TR" sz="1800" b="0" dirty="0">
                <a:latin typeface="Comic Sans MS" panose="030F0702030302020204" pitchFamily="66" charset="0"/>
              </a:rPr>
              <a:t>., </a:t>
            </a:r>
            <a:r>
              <a:rPr lang="tr-TR" sz="1800" b="0" dirty="0" err="1">
                <a:latin typeface="Comic Sans MS" panose="030F0702030302020204" pitchFamily="66" charset="0"/>
              </a:rPr>
              <a:t>V</a:t>
            </a:r>
            <a:r>
              <a:rPr lang="tr-TR" sz="1800" b="0" baseline="-25000" dirty="0" err="1">
                <a:latin typeface="Comic Sans MS" panose="030F0702030302020204" pitchFamily="66" charset="0"/>
              </a:rPr>
              <a:t>t</a:t>
            </a:r>
            <a:r>
              <a:rPr lang="tr-TR" sz="1800" b="0" dirty="0">
                <a:latin typeface="Comic Sans MS" panose="030F0702030302020204" pitchFamily="66" charset="0"/>
              </a:rPr>
              <a:t> &gt; 0).</a:t>
            </a:r>
            <a:endParaRPr lang="tr-TR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7013" y="1524000"/>
            <a:ext cx="5183187" cy="3394075"/>
            <a:chOff x="227013" y="1524000"/>
            <a:chExt cx="5183187" cy="3394075"/>
          </a:xfrm>
        </p:grpSpPr>
        <p:pic>
          <p:nvPicPr>
            <p:cNvPr id="5125" name="Picture 6" descr="12f00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3" y="1524000"/>
              <a:ext cx="5183187" cy="339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1066800" y="4648200"/>
              <a:ext cx="9906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122" name="Rectangle 22"/>
          <p:cNvSpPr>
            <a:spLocks noChangeArrowheads="1"/>
          </p:cNvSpPr>
          <p:nvPr/>
        </p:nvSpPr>
        <p:spPr bwMode="auto">
          <a:xfrm>
            <a:off x="6096000" y="5410200"/>
            <a:ext cx="2895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57200" y="83820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It is a graphical analysis similar to load-line analysis of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pn</a:t>
            </a:r>
            <a:r>
              <a:rPr lang="en-US" altLang="en-US" sz="2000" b="0" dirty="0">
                <a:latin typeface="Comic Sans MS" panose="030F0702030302020204" pitchFamily="66" charset="0"/>
              </a:rPr>
              <a:t> diode.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5715000" y="2743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Circuit Analysis:</a:t>
            </a:r>
          </a:p>
        </p:txBody>
      </p:sp>
      <p:graphicFrame>
        <p:nvGraphicFramePr>
          <p:cNvPr id="5128" name="Object 14"/>
          <p:cNvGraphicFramePr>
            <a:graphicFrameLocks noChangeAspect="1"/>
          </p:cNvGraphicFramePr>
          <p:nvPr/>
        </p:nvGraphicFramePr>
        <p:xfrm>
          <a:off x="6324600" y="3276600"/>
          <a:ext cx="220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6" name="Equation" r:id="rId6" imgW="1244600" imgH="228600" progId="Equation.3">
                  <p:embed/>
                </p:oleObj>
              </mc:Choice>
              <mc:Fallback>
                <p:oleObj name="Equation" r:id="rId6" imgW="1244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20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0" y="3017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0" name="Object 13"/>
          <p:cNvGraphicFramePr>
            <a:graphicFrameLocks noChangeAspect="1"/>
          </p:cNvGraphicFramePr>
          <p:nvPr/>
        </p:nvGraphicFramePr>
        <p:xfrm>
          <a:off x="6172200" y="3733800"/>
          <a:ext cx="2590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7" name="Equation" r:id="rId8" imgW="1422400" imgH="228600" progId="Equation.3">
                  <p:embed/>
                </p:oleObj>
              </mc:Choice>
              <mc:Fallback>
                <p:oleObj name="Equation" r:id="rId8" imgW="1422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33800"/>
                        <a:ext cx="2590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0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296025" y="4572000"/>
          <a:ext cx="264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" name="Equation" r:id="rId10" imgW="1371600" imgH="228600" progId="Equation.3">
                  <p:embed/>
                </p:oleObj>
              </mc:Choice>
              <mc:Fallback>
                <p:oleObj name="Equation" r:id="rId10" imgW="1371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572000"/>
                        <a:ext cx="264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0" y="3475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/>
          </a:p>
        </p:txBody>
      </p:sp>
      <p:graphicFrame>
        <p:nvGraphicFramePr>
          <p:cNvPr id="5134" name="Object 11"/>
          <p:cNvGraphicFramePr>
            <a:graphicFrameLocks noChangeAspect="1"/>
          </p:cNvGraphicFramePr>
          <p:nvPr/>
        </p:nvGraphicFramePr>
        <p:xfrm>
          <a:off x="6257925" y="5551488"/>
          <a:ext cx="26479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" name="Equation" r:id="rId12" imgW="1295400" imgH="228600" progId="Equation.3">
                  <p:embed/>
                </p:oleObj>
              </mc:Choice>
              <mc:Fallback>
                <p:oleObj name="Equation" r:id="rId12" imgW="129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5551488"/>
                        <a:ext cx="26479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5029200" y="3368675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Input</a:t>
            </a:r>
          </a:p>
          <a:p>
            <a:pPr algn="ctr"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 loop</a:t>
            </a:r>
          </a:p>
        </p:txBody>
      </p: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4953000" y="4479925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Output loop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4953000" y="54864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Load line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2895600" y="2971800"/>
            <a:ext cx="381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2590800" y="2971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GS</a:t>
            </a:r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>
            <a:off x="3733800" y="24384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26"/>
          <p:cNvSpPr>
            <a:spLocks noChangeArrowheads="1"/>
          </p:cNvSpPr>
          <p:nvPr/>
        </p:nvSpPr>
        <p:spPr bwMode="auto">
          <a:xfrm>
            <a:off x="3733800" y="3048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</a:p>
        </p:txBody>
      </p:sp>
      <p:sp>
        <p:nvSpPr>
          <p:cNvPr id="5142" name="Rectangle 27"/>
          <p:cNvSpPr>
            <a:spLocks noChangeArrowheads="1"/>
          </p:cNvSpPr>
          <p:nvPr/>
        </p:nvSpPr>
        <p:spPr bwMode="auto">
          <a:xfrm>
            <a:off x="5524500" y="1652587"/>
            <a:ext cx="2476500" cy="783193"/>
          </a:xfrm>
          <a:prstGeom prst="flowChartAlternateProcess">
            <a:avLst/>
          </a:prstGeom>
          <a:solidFill>
            <a:srgbClr val="FAFCA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We look for the operating point</a:t>
            </a: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3409950" y="14478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Load-Line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Analys</a:t>
            </a:r>
            <a:r>
              <a:rPr lang="tr-TR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33400" y="914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Exercise:</a:t>
            </a:r>
          </a:p>
          <a:p>
            <a:pPr eaLnBrk="1" hangingPunct="1"/>
            <a:endParaRPr lang="en-US" altLang="en-US" sz="2000" b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Draw the Load line</a:t>
            </a:r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3429000" y="1447800"/>
          <a:ext cx="2428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" name="Equation" r:id="rId5" imgW="1295400" imgH="228600" progId="Equation.3">
                  <p:embed/>
                </p:oleObj>
              </mc:Choice>
              <mc:Fallback>
                <p:oleObj name="Equation" r:id="rId5" imgW="129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428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36"/>
          <p:cNvSpPr txBox="1">
            <a:spLocks noChangeArrowheads="1"/>
          </p:cNvSpPr>
          <p:nvPr/>
        </p:nvSpPr>
        <p:spPr bwMode="auto">
          <a:xfrm>
            <a:off x="6629400" y="1430338"/>
            <a:ext cx="157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0" i="1"/>
              <a:t>R</a:t>
            </a:r>
            <a:r>
              <a:rPr lang="en-US" altLang="en-US" sz="2600" b="0" i="1" baseline="-25000"/>
              <a:t>D</a:t>
            </a:r>
            <a:r>
              <a:rPr lang="en-US" altLang="en-US" sz="2600" b="0" i="1"/>
              <a:t>= </a:t>
            </a:r>
            <a:r>
              <a:rPr lang="en-US" altLang="en-US" sz="2600" b="0"/>
              <a:t>1 k</a:t>
            </a:r>
            <a:r>
              <a:rPr lang="en-US" altLang="en-US" sz="2600" b="0">
                <a:latin typeface="Symbol" panose="05050102010706020507" pitchFamily="18" charset="2"/>
              </a:rPr>
              <a:t>W</a:t>
            </a:r>
            <a:endParaRPr lang="en-US" altLang="en-US" sz="2600" b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2133600"/>
            <a:ext cx="6248400" cy="4451350"/>
            <a:chOff x="1752600" y="2133600"/>
            <a:chExt cx="6248400" cy="4451350"/>
          </a:xfrm>
        </p:grpSpPr>
        <p:grpSp>
          <p:nvGrpSpPr>
            <p:cNvPr id="2" name="Group 1"/>
            <p:cNvGrpSpPr/>
            <p:nvPr/>
          </p:nvGrpSpPr>
          <p:grpSpPr>
            <a:xfrm>
              <a:off x="1752600" y="2133600"/>
              <a:ext cx="6248400" cy="4451350"/>
              <a:chOff x="1752600" y="2133600"/>
              <a:chExt cx="6248400" cy="4451350"/>
            </a:xfrm>
          </p:grpSpPr>
          <p:grpSp>
            <p:nvGrpSpPr>
              <p:cNvPr id="6150" name="Group 48"/>
              <p:cNvGrpSpPr>
                <a:grpSpLocks/>
              </p:cNvGrpSpPr>
              <p:nvPr/>
            </p:nvGrpSpPr>
            <p:grpSpPr bwMode="auto">
              <a:xfrm>
                <a:off x="1752600" y="2133600"/>
                <a:ext cx="6248400" cy="4451350"/>
                <a:chOff x="1104" y="1056"/>
                <a:chExt cx="3936" cy="2804"/>
              </a:xfrm>
            </p:grpSpPr>
            <p:grpSp>
              <p:nvGrpSpPr>
                <p:cNvPr id="6152" name="Group 44"/>
                <p:cNvGrpSpPr>
                  <a:grpSpLocks/>
                </p:cNvGrpSpPr>
                <p:nvPr/>
              </p:nvGrpSpPr>
              <p:grpSpPr bwMode="auto">
                <a:xfrm>
                  <a:off x="1104" y="1056"/>
                  <a:ext cx="3936" cy="2804"/>
                  <a:chOff x="1104" y="1056"/>
                  <a:chExt cx="3936" cy="2804"/>
                </a:xfrm>
              </p:grpSpPr>
              <p:pic>
                <p:nvPicPr>
                  <p:cNvPr id="6156" name="Picture 8" descr="12f0011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04" y="1056"/>
                    <a:ext cx="3936" cy="28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5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728"/>
                    <a:ext cx="2928" cy="6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248"/>
                    <a:ext cx="768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400"/>
                    <a:ext cx="1680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6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880"/>
                    <a:ext cx="1536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880"/>
                    <a:ext cx="96" cy="6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6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400"/>
                    <a:ext cx="96" cy="11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6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264"/>
                    <a:ext cx="96" cy="2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400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296"/>
                    <a:ext cx="0" cy="20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294"/>
                    <a:ext cx="30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305" y="1200"/>
                    <a:ext cx="0" cy="21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" y="1296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0" cy="20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811" y="1296"/>
                    <a:ext cx="0" cy="20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561" y="1296"/>
                    <a:ext cx="0" cy="20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06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304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811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910"/>
                    <a:ext cx="25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3207"/>
                    <a:ext cx="27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7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1680"/>
                    <a:ext cx="24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8" name="Freeform 42"/>
                  <p:cNvSpPr>
                    <a:spLocks/>
                  </p:cNvSpPr>
                  <p:nvPr/>
                </p:nvSpPr>
                <p:spPr bwMode="auto">
                  <a:xfrm>
                    <a:off x="1605" y="1664"/>
                    <a:ext cx="432" cy="400"/>
                  </a:xfrm>
                  <a:custGeom>
                    <a:avLst/>
                    <a:gdLst>
                      <a:gd name="T0" fmla="*/ 432 w 432"/>
                      <a:gd name="T1" fmla="*/ 16 h 400"/>
                      <a:gd name="T2" fmla="*/ 192 w 432"/>
                      <a:gd name="T3" fmla="*/ 64 h 400"/>
                      <a:gd name="T4" fmla="*/ 0 w 432"/>
                      <a:gd name="T5" fmla="*/ 400 h 400"/>
                      <a:gd name="T6" fmla="*/ 0 60000 65536"/>
                      <a:gd name="T7" fmla="*/ 0 60000 65536"/>
                      <a:gd name="T8" fmla="*/ 0 60000 65536"/>
                      <a:gd name="T9" fmla="*/ 0 w 432"/>
                      <a:gd name="T10" fmla="*/ 0 h 400"/>
                      <a:gd name="T11" fmla="*/ 432 w 432"/>
                      <a:gd name="T12" fmla="*/ 400 h 4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" h="400">
                        <a:moveTo>
                          <a:pt x="432" y="16"/>
                        </a:moveTo>
                        <a:cubicBezTo>
                          <a:pt x="348" y="8"/>
                          <a:pt x="264" y="0"/>
                          <a:pt x="192" y="64"/>
                        </a:cubicBezTo>
                        <a:cubicBezTo>
                          <a:pt x="120" y="128"/>
                          <a:pt x="32" y="336"/>
                          <a:pt x="0" y="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9" name="Freeform 43"/>
                  <p:cNvSpPr>
                    <a:spLocks/>
                  </p:cNvSpPr>
                  <p:nvPr/>
                </p:nvSpPr>
                <p:spPr bwMode="auto">
                  <a:xfrm>
                    <a:off x="1452" y="2390"/>
                    <a:ext cx="480" cy="394"/>
                  </a:xfrm>
                  <a:custGeom>
                    <a:avLst/>
                    <a:gdLst>
                      <a:gd name="T0" fmla="*/ 658 w 432"/>
                      <a:gd name="T1" fmla="*/ 16 h 400"/>
                      <a:gd name="T2" fmla="*/ 292 w 432"/>
                      <a:gd name="T3" fmla="*/ 60 h 400"/>
                      <a:gd name="T4" fmla="*/ 0 w 432"/>
                      <a:gd name="T5" fmla="*/ 376 h 400"/>
                      <a:gd name="T6" fmla="*/ 0 60000 65536"/>
                      <a:gd name="T7" fmla="*/ 0 60000 65536"/>
                      <a:gd name="T8" fmla="*/ 0 60000 65536"/>
                      <a:gd name="T9" fmla="*/ 0 w 432"/>
                      <a:gd name="T10" fmla="*/ 0 h 400"/>
                      <a:gd name="T11" fmla="*/ 432 w 432"/>
                      <a:gd name="T12" fmla="*/ 400 h 4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" h="400">
                        <a:moveTo>
                          <a:pt x="432" y="16"/>
                        </a:moveTo>
                        <a:cubicBezTo>
                          <a:pt x="348" y="8"/>
                          <a:pt x="264" y="0"/>
                          <a:pt x="192" y="64"/>
                        </a:cubicBezTo>
                        <a:cubicBezTo>
                          <a:pt x="120" y="128"/>
                          <a:pt x="32" y="336"/>
                          <a:pt x="0" y="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99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6153" name="Object 45"/>
                <p:cNvGraphicFramePr>
                  <a:graphicFrameLocks noChangeAspect="1"/>
                </p:cNvGraphicFramePr>
                <p:nvPr/>
              </p:nvGraphicFramePr>
              <p:xfrm>
                <a:off x="3984" y="2160"/>
                <a:ext cx="329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69" name="Equation" r:id="rId8" imgW="469900" imgH="228600" progId="Equation.3">
                        <p:embed/>
                      </p:oleObj>
                    </mc:Choice>
                    <mc:Fallback>
                      <p:oleObj name="Equation" r:id="rId8" imgW="469900" imgH="228600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160"/>
                              <a:ext cx="329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54" name="Object 46"/>
                <p:cNvGraphicFramePr>
                  <a:graphicFrameLocks noChangeAspect="1"/>
                </p:cNvGraphicFramePr>
                <p:nvPr/>
              </p:nvGraphicFramePr>
              <p:xfrm>
                <a:off x="3984" y="2658"/>
                <a:ext cx="329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0" name="Equation" r:id="rId10" imgW="469900" imgH="228600" progId="Equation.3">
                        <p:embed/>
                      </p:oleObj>
                    </mc:Choice>
                    <mc:Fallback>
                      <p:oleObj name="Equation" r:id="rId10" imgW="469900" imgH="228600" progId="Equation.3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658"/>
                              <a:ext cx="329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55" name="Object 47"/>
                <p:cNvGraphicFramePr>
                  <a:graphicFrameLocks noChangeAspect="1"/>
                </p:cNvGraphicFramePr>
                <p:nvPr/>
              </p:nvGraphicFramePr>
              <p:xfrm>
                <a:off x="3984" y="3012"/>
                <a:ext cx="329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1" name="Equation" r:id="rId12" imgW="469900" imgH="228600" progId="Equation.3">
                        <p:embed/>
                      </p:oleObj>
                    </mc:Choice>
                    <mc:Fallback>
                      <p:oleObj name="Equation" r:id="rId12" imgW="469900" imgH="228600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3012"/>
                              <a:ext cx="329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" name="Rectangle 35"/>
              <p:cNvSpPr/>
              <p:nvPr/>
            </p:nvSpPr>
            <p:spPr bwMode="auto">
              <a:xfrm>
                <a:off x="1981200" y="6296025"/>
                <a:ext cx="5638800" cy="2698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7086600" y="5638800"/>
              <a:ext cx="152400" cy="76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603" y="4183635"/>
            <a:ext cx="3677050" cy="240671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" y="1066800"/>
            <a:ext cx="5638800" cy="4017072"/>
            <a:chOff x="609600" y="1219200"/>
            <a:chExt cx="6248400" cy="4451350"/>
          </a:xfrm>
        </p:grpSpPr>
        <p:pic>
          <p:nvPicPr>
            <p:cNvPr id="7170" name="Picture 2" descr="12f00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19200"/>
              <a:ext cx="6248400" cy="445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838200" y="5386156"/>
              <a:ext cx="56388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867400" y="1710646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0" y="6858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85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Load line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3919"/>
              </p:ext>
            </p:extLst>
          </p:nvPr>
        </p:nvGraphicFramePr>
        <p:xfrm>
          <a:off x="1995488" y="685800"/>
          <a:ext cx="1524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" name="Equation" r:id="rId7" imgW="812447" imgH="228501" progId="Equation.3">
                  <p:embed/>
                </p:oleObj>
              </mc:Choice>
              <mc:Fallback>
                <p:oleObj name="Equation" r:id="rId7" imgW="81244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685800"/>
                        <a:ext cx="1524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96020" y="810033"/>
            <a:ext cx="4786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>
                <a:latin typeface="Comic Sans MS" panose="030F0702030302020204" pitchFamily="66" charset="0"/>
              </a:rPr>
              <a:t>Taking </a:t>
            </a:r>
            <a:r>
              <a:rPr lang="en-US" altLang="en-US" sz="1800" b="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b="0" baseline="-25000" dirty="0" err="1">
                <a:latin typeface="Comic Sans MS" panose="030F0702030302020204" pitchFamily="66" charset="0"/>
              </a:rPr>
              <a:t>D</a:t>
            </a:r>
            <a:r>
              <a:rPr lang="en-US" altLang="en-US" sz="1800" b="0" dirty="0">
                <a:latin typeface="Comic Sans MS" panose="030F0702030302020204" pitchFamily="66" charset="0"/>
              </a:rPr>
              <a:t>=0 or </a:t>
            </a:r>
            <a:r>
              <a:rPr lang="en-US" altLang="en-US" sz="18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1800" b="0" baseline="-25000" dirty="0" err="1">
                <a:latin typeface="Comic Sans MS" panose="030F0702030302020204" pitchFamily="66" charset="0"/>
              </a:rPr>
              <a:t>DS</a:t>
            </a:r>
            <a:r>
              <a:rPr lang="en-US" altLang="en-US" sz="1800" b="0" dirty="0">
                <a:latin typeface="Comic Sans MS" panose="030F0702030302020204" pitchFamily="66" charset="0"/>
              </a:rPr>
              <a:t>=0 we </a:t>
            </a:r>
            <a:r>
              <a:rPr lang="tr-TR" altLang="en-US" sz="1800" b="0" dirty="0" err="1">
                <a:latin typeface="Comic Sans MS" panose="030F0702030302020204" pitchFamily="66" charset="0"/>
              </a:rPr>
              <a:t>draw</a:t>
            </a:r>
            <a:r>
              <a:rPr lang="tr-TR" altLang="en-US" sz="1800" b="0" dirty="0">
                <a:latin typeface="Comic Sans MS" panose="030F0702030302020204" pitchFamily="66" charset="0"/>
              </a:rPr>
              <a:t> </a:t>
            </a:r>
            <a:r>
              <a:rPr lang="en-US" altLang="en-US" sz="1800" b="0" dirty="0">
                <a:latin typeface="Comic Sans MS" panose="030F0702030302020204" pitchFamily="66" charset="0"/>
              </a:rPr>
              <a:t>the load l</a:t>
            </a:r>
            <a:r>
              <a:rPr lang="tr-TR" altLang="en-US" sz="1800" b="0" dirty="0">
                <a:latin typeface="Comic Sans MS" panose="030F0702030302020204" pitchFamily="66" charset="0"/>
              </a:rPr>
              <a:t>i</a:t>
            </a:r>
            <a:r>
              <a:rPr lang="en-US" altLang="en-US" sz="1800" b="0" dirty="0">
                <a:latin typeface="Comic Sans MS" panose="030F0702030302020204" pitchFamily="66" charset="0"/>
              </a:rPr>
              <a:t>ne and the operating point Q for V</a:t>
            </a:r>
            <a:r>
              <a:rPr lang="en-US" altLang="en-US" sz="1800" b="0" baseline="-25000" dirty="0">
                <a:latin typeface="Comic Sans MS" panose="030F0702030302020204" pitchFamily="66" charset="0"/>
              </a:rPr>
              <a:t>GS</a:t>
            </a:r>
            <a:r>
              <a:rPr lang="en-US" altLang="en-US" sz="1800" b="0" dirty="0">
                <a:latin typeface="Comic Sans MS" panose="030F0702030302020204" pitchFamily="66" charset="0"/>
              </a:rPr>
              <a:t>=4V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3124200" y="1295400"/>
            <a:ext cx="1143000" cy="13685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95012"/>
              </p:ext>
            </p:extLst>
          </p:nvPr>
        </p:nvGraphicFramePr>
        <p:xfrm>
          <a:off x="5936456" y="1710646"/>
          <a:ext cx="220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" name="Equation" r:id="rId9" imgW="1244600" imgH="228600" progId="Equation.3">
                  <p:embed/>
                </p:oleObj>
              </mc:Choice>
              <mc:Fallback>
                <p:oleObj name="Equation" r:id="rId9" imgW="1244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456" y="1710646"/>
                        <a:ext cx="220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867400" y="2418581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Points A &amp; B intersection of curve and the load-line for the maximum and the minimum gate voltage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1447800" y="2057400"/>
            <a:ext cx="4572000" cy="832605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4267200" y="2890005"/>
            <a:ext cx="1752600" cy="682831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457200" y="3200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74067"/>
              </p:ext>
            </p:extLst>
          </p:nvPr>
        </p:nvGraphicFramePr>
        <p:xfrm>
          <a:off x="5050921" y="4610483"/>
          <a:ext cx="2112319" cy="40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Equation" r:id="rId11" imgW="1295400" imgH="228600" progId="Equation.3">
                  <p:embed/>
                </p:oleObj>
              </mc:Choice>
              <mc:Fallback>
                <p:oleObj name="Equation" r:id="rId11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921" y="4610483"/>
                        <a:ext cx="2112319" cy="40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4464" y="4806205"/>
            <a:ext cx="3200691" cy="200770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1447800"/>
            <a:ext cx="6508750" cy="4206875"/>
            <a:chOff x="1447800" y="1447800"/>
            <a:chExt cx="6508750" cy="4206875"/>
          </a:xfrm>
        </p:grpSpPr>
        <p:pic>
          <p:nvPicPr>
            <p:cNvPr id="8195" name="Picture 4" descr="12f00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47800"/>
              <a:ext cx="6508750" cy="420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 bwMode="auto">
            <a:xfrm>
              <a:off x="2362200" y="5338762"/>
              <a:ext cx="4584700" cy="269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209800" y="7620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81000" y="7620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Input signal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86000" y="762000"/>
          <a:ext cx="2133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6" imgW="1231366" imgH="228501" progId="Equation.3">
                  <p:embed/>
                </p:oleObj>
              </mc:Choice>
              <mc:Fallback>
                <p:oleObj name="Equation" r:id="rId6" imgW="123136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0"/>
                        <a:ext cx="2133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4572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Load-Line Analysis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191000" y="746125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(peak-to-peak amplitude is 2V)</a:t>
            </a:r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2971800" y="2590800"/>
            <a:ext cx="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3048000" y="3124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12V peak-to-peak</a:t>
            </a:r>
          </a:p>
        </p:txBody>
      </p:sp>
      <p:sp>
        <p:nvSpPr>
          <p:cNvPr id="8203" name="Freeform 15"/>
          <p:cNvSpPr>
            <a:spLocks/>
          </p:cNvSpPr>
          <p:nvPr/>
        </p:nvSpPr>
        <p:spPr bwMode="auto">
          <a:xfrm>
            <a:off x="2438400" y="4800600"/>
            <a:ext cx="4508500" cy="393700"/>
          </a:xfrm>
          <a:custGeom>
            <a:avLst/>
            <a:gdLst>
              <a:gd name="T0" fmla="*/ 0 w 2840"/>
              <a:gd name="T1" fmla="*/ 2147483647 h 248"/>
              <a:gd name="T2" fmla="*/ 2147483647 w 2840"/>
              <a:gd name="T3" fmla="*/ 0 h 248"/>
              <a:gd name="T4" fmla="*/ 2147483647 w 2840"/>
              <a:gd name="T5" fmla="*/ 2147483647 h 248"/>
              <a:gd name="T6" fmla="*/ 2147483647 w 2840"/>
              <a:gd name="T7" fmla="*/ 2147483647 h 248"/>
              <a:gd name="T8" fmla="*/ 2147483647 w 2840"/>
              <a:gd name="T9" fmla="*/ 2147483647 h 248"/>
              <a:gd name="T10" fmla="*/ 2147483647 w 2840"/>
              <a:gd name="T11" fmla="*/ 0 h 248"/>
              <a:gd name="T12" fmla="*/ 2147483647 w 2840"/>
              <a:gd name="T13" fmla="*/ 2147483647 h 248"/>
              <a:gd name="T14" fmla="*/ 2147483647 w 2840"/>
              <a:gd name="T15" fmla="*/ 2147483647 h 248"/>
              <a:gd name="T16" fmla="*/ 2147483647 w 2840"/>
              <a:gd name="T17" fmla="*/ 2147483647 h 248"/>
              <a:gd name="T18" fmla="*/ 2147483647 w 2840"/>
              <a:gd name="T19" fmla="*/ 2147483647 h 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40"/>
              <a:gd name="T31" fmla="*/ 0 h 248"/>
              <a:gd name="T32" fmla="*/ 2840 w 2840"/>
              <a:gd name="T33" fmla="*/ 248 h 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40" h="248">
                <a:moveTo>
                  <a:pt x="0" y="96"/>
                </a:moveTo>
                <a:cubicBezTo>
                  <a:pt x="112" y="48"/>
                  <a:pt x="224" y="0"/>
                  <a:pt x="336" y="0"/>
                </a:cubicBezTo>
                <a:cubicBezTo>
                  <a:pt x="448" y="0"/>
                  <a:pt x="552" y="56"/>
                  <a:pt x="672" y="96"/>
                </a:cubicBezTo>
                <a:cubicBezTo>
                  <a:pt x="792" y="136"/>
                  <a:pt x="936" y="240"/>
                  <a:pt x="1056" y="240"/>
                </a:cubicBezTo>
                <a:cubicBezTo>
                  <a:pt x="1176" y="240"/>
                  <a:pt x="1280" y="136"/>
                  <a:pt x="1392" y="96"/>
                </a:cubicBezTo>
                <a:cubicBezTo>
                  <a:pt x="1504" y="56"/>
                  <a:pt x="1616" y="0"/>
                  <a:pt x="1728" y="0"/>
                </a:cubicBezTo>
                <a:cubicBezTo>
                  <a:pt x="1840" y="0"/>
                  <a:pt x="1944" y="56"/>
                  <a:pt x="2064" y="96"/>
                </a:cubicBezTo>
                <a:cubicBezTo>
                  <a:pt x="2184" y="136"/>
                  <a:pt x="2328" y="232"/>
                  <a:pt x="2448" y="240"/>
                </a:cubicBezTo>
                <a:cubicBezTo>
                  <a:pt x="2568" y="248"/>
                  <a:pt x="2728" y="168"/>
                  <a:pt x="2784" y="144"/>
                </a:cubicBezTo>
                <a:cubicBezTo>
                  <a:pt x="2840" y="120"/>
                  <a:pt x="2812" y="108"/>
                  <a:pt x="2784" y="9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-76200" y="5257800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Inverse operation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V="1">
            <a:off x="1447800" y="3505200"/>
            <a:ext cx="990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V="1">
            <a:off x="1447800" y="4953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2019300" y="5606520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mic Sans MS" panose="030F0702030302020204" pitchFamily="66" charset="0"/>
              </a:rPr>
              <a:t>The positive peak of the input occurs at the same time as the min. value of </a:t>
            </a:r>
            <a:r>
              <a:rPr lang="en-US" altLang="en-US" sz="2000" b="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 dirty="0" err="1">
                <a:latin typeface="Comic Sans MS" panose="030F0702030302020204" pitchFamily="66" charset="0"/>
              </a:rPr>
              <a:t>DS</a:t>
            </a:r>
            <a:r>
              <a:rPr lang="en-US" altLang="en-US" sz="2000" b="0" dirty="0">
                <a:latin typeface="Comic Sans MS" panose="030F0702030302020204" pitchFamily="66" charset="0"/>
              </a:rPr>
              <a:t>.</a:t>
            </a:r>
            <a:endParaRPr lang="en-US" altLang="en-US" sz="2000" b="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266700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DS</a:t>
            </a:r>
            <a:r>
              <a:rPr lang="en-US" altLang="en-US" sz="2000" b="0">
                <a:latin typeface="Comic Sans MS" panose="030F0702030302020204" pitchFamily="66" charset="0"/>
              </a:rPr>
              <a:t>(t)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315200" y="4343400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latin typeface="Comic Sans MS" panose="030F0702030302020204" pitchFamily="66" charset="0"/>
              </a:rPr>
              <a:t>v</a:t>
            </a:r>
            <a:r>
              <a:rPr lang="en-US" altLang="en-US" sz="2000" b="0" baseline="-25000">
                <a:latin typeface="Comic Sans MS" panose="030F0702030302020204" pitchFamily="66" charset="0"/>
              </a:rPr>
              <a:t>in</a:t>
            </a:r>
            <a:r>
              <a:rPr lang="en-US" altLang="en-US" sz="2000" b="0">
                <a:latin typeface="Comic Sans MS" panose="030F0702030302020204" pitchFamily="66" charset="0"/>
              </a:rPr>
              <a:t>(t)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 flipH="1">
            <a:off x="6781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6248400" y="4648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>
            <a:off x="5181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H="1">
            <a:off x="30480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Rectangle 26"/>
          <p:cNvSpPr>
            <a:spLocks noChangeArrowheads="1"/>
          </p:cNvSpPr>
          <p:nvPr/>
        </p:nvSpPr>
        <p:spPr bwMode="auto">
          <a:xfrm>
            <a:off x="3048000" y="4343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Comic Sans MS" panose="030F0702030302020204" pitchFamily="66" charset="0"/>
              </a:rPr>
              <a:t>2V peak-to-peak</a:t>
            </a:r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3657600" y="47244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A7D98E52-53AE-4551-AEEC-DAE5FD22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2771" name="Rectangle 11">
            <a:extLst>
              <a:ext uri="{FF2B5EF4-FFF2-40B4-BE49-F238E27FC236}">
                <a16:creationId xmlns:a16="http://schemas.microsoft.com/office/drawing/2014/main" id="{CDD05736-B36E-47F0-88D0-C0C1B667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2772" name="Text Box 13">
            <a:extLst>
              <a:ext uri="{FF2B5EF4-FFF2-40B4-BE49-F238E27FC236}">
                <a16:creationId xmlns:a16="http://schemas.microsoft.com/office/drawing/2014/main" id="{BA118D6C-5507-4701-B5B8-EB8D6CC4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n-channel Enhancement-Type</a:t>
            </a:r>
          </a:p>
        </p:txBody>
      </p:sp>
      <p:sp>
        <p:nvSpPr>
          <p:cNvPr id="32773" name="Text Box 14">
            <a:extLst>
              <a:ext uri="{FF2B5EF4-FFF2-40B4-BE49-F238E27FC236}">
                <a16:creationId xmlns:a16="http://schemas.microsoft.com/office/drawing/2014/main" id="{86F65E13-FF24-47AE-8B80-DF44D3A11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MOSFET</a:t>
            </a:r>
          </a:p>
        </p:txBody>
      </p:sp>
      <p:sp>
        <p:nvSpPr>
          <p:cNvPr id="32774" name="Line 15">
            <a:extLst>
              <a:ext uri="{FF2B5EF4-FFF2-40B4-BE49-F238E27FC236}">
                <a16:creationId xmlns:a16="http://schemas.microsoft.com/office/drawing/2014/main" id="{80D3F8B2-79C2-4F3E-A2F5-F2C92F40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775" name="Text Box 16">
            <a:extLst>
              <a:ext uri="{FF2B5EF4-FFF2-40B4-BE49-F238E27FC236}">
                <a16:creationId xmlns:a16="http://schemas.microsoft.com/office/drawing/2014/main" id="{1948BC63-9393-4283-A7F9-38D30F35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1872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Structure</a:t>
            </a:r>
          </a:p>
        </p:txBody>
      </p:sp>
      <p:pic>
        <p:nvPicPr>
          <p:cNvPr id="32776" name="Picture 17">
            <a:extLst>
              <a:ext uri="{FF2B5EF4-FFF2-40B4-BE49-F238E27FC236}">
                <a16:creationId xmlns:a16="http://schemas.microsoft.com/office/drawing/2014/main" id="{94CF5112-5621-442B-A199-1AA75866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338343"/>
            <a:ext cx="4543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Text Box 18">
            <a:extLst>
              <a:ext uri="{FF2B5EF4-FFF2-40B4-BE49-F238E27FC236}">
                <a16:creationId xmlns:a16="http://schemas.microsoft.com/office/drawing/2014/main" id="{BD14089E-82BB-4D7D-A547-B5D5313A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287463"/>
            <a:ext cx="3763963" cy="18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p-type substrate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Two heavily-doped (n</a:t>
            </a:r>
            <a:r>
              <a:rPr lang="en-US" altLang="en-US" sz="2000" b="0" baseline="30000" dirty="0">
                <a:latin typeface="Comic Sans MS" panose="030F0702030302020204" pitchFamily="66" charset="0"/>
              </a:rPr>
              <a:t>+</a:t>
            </a:r>
            <a:r>
              <a:rPr lang="en-US" altLang="en-US" sz="2000" b="0" dirty="0">
                <a:latin typeface="Comic Sans MS" panose="030F0702030302020204" pitchFamily="66" charset="0"/>
              </a:rPr>
              <a:t>) regions created in the substrate to form the 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drain</a:t>
            </a:r>
            <a:r>
              <a:rPr lang="en-US" altLang="en-US" sz="2000" b="0" dirty="0">
                <a:latin typeface="Comic Sans MS" panose="030F0702030302020204" pitchFamily="66" charset="0"/>
              </a:rPr>
              <a:t> and the 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source</a:t>
            </a:r>
            <a:r>
              <a:rPr lang="en-US" altLang="en-US" sz="2000" b="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2778" name="Text Box 19">
            <a:extLst>
              <a:ext uri="{FF2B5EF4-FFF2-40B4-BE49-F238E27FC236}">
                <a16:creationId xmlns:a16="http://schemas.microsoft.com/office/drawing/2014/main" id="{F9840A58-B6E2-479B-910D-39F3DF7C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901258"/>
            <a:ext cx="8496300" cy="108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A thin (0.02 to 0.1 </a:t>
            </a:r>
            <a:r>
              <a:rPr lang="en-US" altLang="en-US" sz="2000" b="0" dirty="0">
                <a:latin typeface="Comic Sans MS" panose="030F0702030302020204" pitchFamily="66" charset="0"/>
                <a:sym typeface="Symbol" panose="05050102010706020507" pitchFamily="18" charset="2"/>
              </a:rPr>
              <a:t>m) layer of silicon dioxide (SiO</a:t>
            </a:r>
            <a:r>
              <a:rPr lang="en-US" altLang="en-US" sz="2000" b="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 b="0" dirty="0">
                <a:latin typeface="Comic Sans MS" panose="030F0702030302020204" pitchFamily="66" charset="0"/>
                <a:sym typeface="Symbol" panose="05050102010706020507" pitchFamily="18" charset="2"/>
              </a:rPr>
              <a:t>) is grown on the surface of the substrate covering the area between the source and the drain.</a:t>
            </a:r>
          </a:p>
        </p:txBody>
      </p:sp>
    </p:spTree>
    <p:extLst>
      <p:ext uri="{BB962C8B-B14F-4D97-AF65-F5344CB8AC3E}">
        <p14:creationId xmlns:p14="http://schemas.microsoft.com/office/powerpoint/2010/main" val="45445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906A6AE-932D-4594-A48E-3787688E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24BC4D7B-1FB6-4F7A-A3F2-C4A3FAD21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n-channel Enhancement-Type</a:t>
            </a: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C8B6B277-1F3A-4B1C-BF59-7E0D8078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MOSFET</a:t>
            </a:r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A1C3C173-6CD1-46C5-91FA-23C934E02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33798" name="Picture 8">
            <a:extLst>
              <a:ext uri="{FF2B5EF4-FFF2-40B4-BE49-F238E27FC236}">
                <a16:creationId xmlns:a16="http://schemas.microsoft.com/office/drawing/2014/main" id="{3EED2B1D-FB42-4C33-8545-59C02C11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412875"/>
            <a:ext cx="4543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9">
            <a:extLst>
              <a:ext uri="{FF2B5EF4-FFF2-40B4-BE49-F238E27FC236}">
                <a16:creationId xmlns:a16="http://schemas.microsoft.com/office/drawing/2014/main" id="{3E653F79-8EDC-4FE7-BBF1-9E65D86E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374775"/>
            <a:ext cx="3763963" cy="18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SiO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b="0" dirty="0">
                <a:latin typeface="Comic Sans MS" panose="030F0702030302020204" pitchFamily="66" charset="0"/>
              </a:rPr>
              <a:t> is an excellent insulator.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Metal is deposited on the top of the SiO</a:t>
            </a:r>
            <a:r>
              <a:rPr lang="en-US" altLang="en-US" sz="2000" b="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b="0" dirty="0">
                <a:latin typeface="Comic Sans MS" panose="030F0702030302020204" pitchFamily="66" charset="0"/>
              </a:rPr>
              <a:t> layer to form the 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gate</a:t>
            </a:r>
            <a:r>
              <a:rPr lang="en-US" altLang="en-US" sz="2000" b="0" dirty="0">
                <a:latin typeface="Comic Sans MS" panose="030F0702030302020204" pitchFamily="66" charset="0"/>
              </a:rPr>
              <a:t> electrode.</a:t>
            </a:r>
          </a:p>
        </p:txBody>
      </p:sp>
      <p:sp>
        <p:nvSpPr>
          <p:cNvPr id="33800" name="Text Box 11">
            <a:extLst>
              <a:ext uri="{FF2B5EF4-FFF2-40B4-BE49-F238E27FC236}">
                <a16:creationId xmlns:a16="http://schemas.microsoft.com/office/drawing/2014/main" id="{5B0792FA-4B81-4AD8-AAF0-5BFDA904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0" y="3451194"/>
            <a:ext cx="3963988" cy="14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Metal contacts are also made to the source region, drain region and the substrate.</a:t>
            </a:r>
            <a:endParaRPr lang="en-US" altLang="en-US" sz="2000" b="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3801" name="Rectangle 12">
            <a:extLst>
              <a:ext uri="{FF2B5EF4-FFF2-40B4-BE49-F238E27FC236}">
                <a16:creationId xmlns:a16="http://schemas.microsoft.com/office/drawing/2014/main" id="{D32877D0-78E5-4C24-A12F-F62F8640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3802" name="Text Box 13">
            <a:extLst>
              <a:ext uri="{FF2B5EF4-FFF2-40B4-BE49-F238E27FC236}">
                <a16:creationId xmlns:a16="http://schemas.microsoft.com/office/drawing/2014/main" id="{0794F078-2A96-4D64-A75C-172BC74F3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1872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Structure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B072B4F-543E-498B-AD86-C1ED8E26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570" y="4822733"/>
            <a:ext cx="3763963" cy="176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b="0" dirty="0">
                <a:latin typeface="Comic Sans MS" panose="030F0702030302020204" pitchFamily="66" charset="0"/>
              </a:rPr>
              <a:t>Terminals are from these metal contacts which form the drain (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2000" b="0" dirty="0">
                <a:latin typeface="Comic Sans MS" panose="030F0702030302020204" pitchFamily="66" charset="0"/>
              </a:rPr>
              <a:t>), source (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="0" dirty="0">
                <a:latin typeface="Comic Sans MS" panose="030F0702030302020204" pitchFamily="66" charset="0"/>
              </a:rPr>
              <a:t>), gate (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r>
              <a:rPr lang="en-US" altLang="en-US" sz="2000" b="0" dirty="0">
                <a:latin typeface="Comic Sans MS" panose="030F0702030302020204" pitchFamily="66" charset="0"/>
              </a:rPr>
              <a:t>) and substrate or body (</a:t>
            </a:r>
            <a:r>
              <a:rPr lang="en-US" alt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 b="0" dirty="0">
                <a:latin typeface="Comic Sans MS" panose="030F0702030302020204" pitchFamily="66" charset="0"/>
              </a:rPr>
              <a:t>) terminals.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57A598-6D38-4847-BDD9-9C280AD6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7539C293-9F48-4722-B85F-7EA9E6B1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MOSFET</a:t>
            </a:r>
          </a:p>
        </p:txBody>
      </p:sp>
      <p:sp>
        <p:nvSpPr>
          <p:cNvPr id="35844" name="Line 6">
            <a:extLst>
              <a:ext uri="{FF2B5EF4-FFF2-40B4-BE49-F238E27FC236}">
                <a16:creationId xmlns:a16="http://schemas.microsoft.com/office/drawing/2014/main" id="{3A71E00C-770D-449E-AABF-5D26EEB37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5845" name="Text Box 9">
            <a:extLst>
              <a:ext uri="{FF2B5EF4-FFF2-40B4-BE49-F238E27FC236}">
                <a16:creationId xmlns:a16="http://schemas.microsoft.com/office/drawing/2014/main" id="{6708A9CF-FF2E-4BE0-8126-31212DFFD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374775"/>
            <a:ext cx="3763963" cy="256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With zero bias at the gate, the source and the drain are separated by the p-region – equivalent to two back-to-back diodes.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In this condition, the current is zero.</a:t>
            </a:r>
          </a:p>
        </p:txBody>
      </p:sp>
      <p:sp>
        <p:nvSpPr>
          <p:cNvPr id="35846" name="Rectangle 10">
            <a:extLst>
              <a:ext uri="{FF2B5EF4-FFF2-40B4-BE49-F238E27FC236}">
                <a16:creationId xmlns:a16="http://schemas.microsoft.com/office/drawing/2014/main" id="{5AB467F8-7347-4784-A269-5B92C69E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5847" name="Text Box 11">
            <a:extLst>
              <a:ext uri="{FF2B5EF4-FFF2-40B4-BE49-F238E27FC236}">
                <a16:creationId xmlns:a16="http://schemas.microsoft.com/office/drawing/2014/main" id="{C794CC80-99DC-4D5D-90C1-3AE105FF6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1866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Operation</a:t>
            </a:r>
          </a:p>
        </p:txBody>
      </p:sp>
      <p:pic>
        <p:nvPicPr>
          <p:cNvPr id="35848" name="Picture 12">
            <a:extLst>
              <a:ext uri="{FF2B5EF4-FFF2-40B4-BE49-F238E27FC236}">
                <a16:creationId xmlns:a16="http://schemas.microsoft.com/office/drawing/2014/main" id="{A88C988B-0D63-4192-A49A-3098BC8D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412875"/>
            <a:ext cx="425767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3">
            <a:extLst>
              <a:ext uri="{FF2B5EF4-FFF2-40B4-BE49-F238E27FC236}">
                <a16:creationId xmlns:a16="http://schemas.microsoft.com/office/drawing/2014/main" id="{B18E677A-64F2-4C83-BD85-33D3C8BF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941888"/>
            <a:ext cx="332422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Text Box 14">
            <a:extLst>
              <a:ext uri="{FF2B5EF4-FFF2-40B4-BE49-F238E27FC236}">
                <a16:creationId xmlns:a16="http://schemas.microsoft.com/office/drawing/2014/main" id="{3A00B12F-DE5B-4AC3-B3CF-01C1B59B6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38299A-DB94-4D01-A29A-6ADD04E7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6BE2240D-96F5-46C9-AF53-89C4B49C3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37892" name="Line 5">
            <a:extLst>
              <a:ext uri="{FF2B5EF4-FFF2-40B4-BE49-F238E27FC236}">
                <a16:creationId xmlns:a16="http://schemas.microsoft.com/office/drawing/2014/main" id="{BD1FB251-254C-44A2-84EE-95D2D5572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893" name="Picture 11">
            <a:extLst>
              <a:ext uri="{FF2B5EF4-FFF2-40B4-BE49-F238E27FC236}">
                <a16:creationId xmlns:a16="http://schemas.microsoft.com/office/drawing/2014/main" id="{9457175A-ACF0-4391-B584-CF8915C0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449762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12">
            <a:extLst>
              <a:ext uri="{FF2B5EF4-FFF2-40B4-BE49-F238E27FC236}">
                <a16:creationId xmlns:a16="http://schemas.microsoft.com/office/drawing/2014/main" id="{DA101826-2C7C-46EA-BED2-01C997577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544638"/>
            <a:ext cx="3981450" cy="74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0000"/>
              </a:lnSpc>
              <a:buFontTx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A gate voltage is required to create a </a:t>
            </a: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conduction path</a:t>
            </a:r>
            <a:r>
              <a:rPr lang="tr-TR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5" name="Text Box 13">
            <a:extLst>
              <a:ext uri="{FF2B5EF4-FFF2-40B4-BE49-F238E27FC236}">
                <a16:creationId xmlns:a16="http://schemas.microsoft.com/office/drawing/2014/main" id="{BFE47DBA-87D1-4EDA-A3D0-B5AF8E6C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8496300" cy="74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0000"/>
              </a:lnSpc>
              <a:buFontTx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The carriers in the </a:t>
            </a:r>
            <a:r>
              <a:rPr lang="en-US" altLang="en-US" sz="20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conduction path are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electrons – hence the term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MOSFET (NMOS)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896" name="Rectangle 14">
            <a:extLst>
              <a:ext uri="{FF2B5EF4-FFF2-40B4-BE49-F238E27FC236}">
                <a16:creationId xmlns:a16="http://schemas.microsoft.com/office/drawing/2014/main" id="{227D5E71-42B5-4020-9BD9-4030D927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7" name="Text Box 15">
            <a:extLst>
              <a:ext uri="{FF2B5EF4-FFF2-40B4-BE49-F238E27FC236}">
                <a16:creationId xmlns:a16="http://schemas.microsoft.com/office/drawing/2014/main" id="{77F49257-EB45-4E38-8D3F-1233082C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1866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37898" name="Text Box 16">
            <a:extLst>
              <a:ext uri="{FF2B5EF4-FFF2-40B4-BE49-F238E27FC236}">
                <a16:creationId xmlns:a16="http://schemas.microsoft.com/office/drawing/2014/main" id="{818CB21C-A712-450B-8A8F-315993E8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  <p:extLst>
      <p:ext uri="{BB962C8B-B14F-4D97-AF65-F5344CB8AC3E}">
        <p14:creationId xmlns:p14="http://schemas.microsoft.com/office/powerpoint/2010/main" val="34051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3D47EBC-9BAB-4A7A-940E-99D11459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8A08456A-E642-476C-B1A9-769B0BE5F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AA7DFD45-5E93-416A-AC5A-F79A56304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DE09A614-E295-406A-A010-993663310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8" name="Text Box 7">
            <a:extLst>
              <a:ext uri="{FF2B5EF4-FFF2-40B4-BE49-F238E27FC236}">
                <a16:creationId xmlns:a16="http://schemas.microsoft.com/office/drawing/2014/main" id="{66D92865-56FD-4CFD-B8A3-E664791A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pic>
        <p:nvPicPr>
          <p:cNvPr id="38919" name="Picture 11">
            <a:extLst>
              <a:ext uri="{FF2B5EF4-FFF2-40B4-BE49-F238E27FC236}">
                <a16:creationId xmlns:a16="http://schemas.microsoft.com/office/drawing/2014/main" id="{F067EBD7-255E-4C20-AB94-52A4122D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1628775"/>
            <a:ext cx="490061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12">
            <a:extLst>
              <a:ext uri="{FF2B5EF4-FFF2-40B4-BE49-F238E27FC236}">
                <a16:creationId xmlns:a16="http://schemas.microsoft.com/office/drawing/2014/main" id="{F6899A5C-25A4-4437-B3DA-5F7BE4FF2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431925"/>
            <a:ext cx="3835400" cy="431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5000"/>
              </a:lnSpc>
              <a:buFontTx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In order to create </a:t>
            </a:r>
            <a:r>
              <a:rPr lang="en-US" sz="2000" i="1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to create </a:t>
            </a:r>
            <a:r>
              <a:rPr lang="en-US" sz="2000" i="1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a conduction </a:t>
            </a:r>
            <a:r>
              <a:rPr lang="en-US" sz="2000" i="1" spc="-5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path </a:t>
            </a:r>
            <a:r>
              <a:rPr lang="en-US" sz="2000" i="1" dirty="0">
                <a:solidFill>
                  <a:srgbClr val="000000"/>
                </a:solidFill>
                <a:latin typeface="Comic Sans MS" panose="030F0702030302020204" pitchFamily="66" charset="0"/>
                <a:cs typeface="Georgia"/>
              </a:rPr>
              <a:t>between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, the gate-to-source voltage (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 </a:t>
            </a:r>
            <a:r>
              <a:rPr lang="en-US" sz="2000" b="0" dirty="0">
                <a:latin typeface="Comic Sans MS" panose="030F0702030302020204" pitchFamily="66" charset="0"/>
                <a:cs typeface="Georgia"/>
              </a:rPr>
              <a:t>must </a:t>
            </a:r>
            <a:r>
              <a:rPr lang="en-US" sz="2000" b="0" spc="-5" dirty="0">
                <a:latin typeface="Comic Sans MS" panose="030F0702030302020204" pitchFamily="66" charset="0"/>
                <a:cs typeface="Georgia"/>
              </a:rPr>
              <a:t>be</a:t>
            </a:r>
            <a:r>
              <a:rPr lang="en-US" sz="2000" b="0" spc="-90" dirty="0">
                <a:latin typeface="Comic Sans MS" panose="030F0702030302020204" pitchFamily="66" charset="0"/>
                <a:cs typeface="Georgia"/>
              </a:rPr>
              <a:t> </a:t>
            </a:r>
            <a:r>
              <a:rPr lang="en-US" sz="2000" b="0" spc="-5" dirty="0">
                <a:latin typeface="Comic Sans MS" panose="030F0702030302020204" pitchFamily="66" charset="0"/>
                <a:cs typeface="Georgia"/>
              </a:rPr>
              <a:t>applied</a:t>
            </a:r>
            <a:r>
              <a:rPr lang="en-US" sz="2000" b="0" spc="-20" dirty="0">
                <a:latin typeface="Comic Sans MS" panose="030F0702030302020204" pitchFamily="66" charset="0"/>
                <a:cs typeface="Georgia"/>
              </a:rPr>
              <a:t> </a:t>
            </a:r>
            <a:r>
              <a:rPr lang="en-US" sz="2000" b="0" spc="-5" dirty="0">
                <a:latin typeface="Comic Sans MS" panose="030F0702030302020204" pitchFamily="66" charset="0"/>
                <a:cs typeface="Georgia"/>
              </a:rPr>
              <a:t>to the </a:t>
            </a:r>
            <a:r>
              <a:rPr lang="en-US" sz="2000" b="0" u="sng" spc="-5" dirty="0">
                <a:latin typeface="Comic Sans MS" panose="030F0702030302020204" pitchFamily="66" charset="0"/>
                <a:cs typeface="Georgia"/>
              </a:rPr>
              <a:t>gate</a:t>
            </a:r>
            <a:r>
              <a:rPr lang="en-US" sz="2000" b="0" spc="-5" dirty="0">
                <a:latin typeface="Comic Sans MS" panose="030F0702030302020204" pitchFamily="66" charset="0"/>
                <a:cs typeface="Georgia"/>
              </a:rPr>
              <a:t> of the transistor</a:t>
            </a:r>
            <a:r>
              <a:rPr lang="tr-TR" sz="2000" b="0" spc="-5" dirty="0">
                <a:latin typeface="Comic Sans MS" panose="030F0702030302020204" pitchFamily="66" charset="0"/>
                <a:cs typeface="Georgia"/>
              </a:rPr>
              <a:t>.</a:t>
            </a:r>
            <a:r>
              <a:rPr lang="en-US" sz="2000" b="0" dirty="0">
                <a:latin typeface="Comic Sans MS" panose="030F0702030302020204" pitchFamily="66" charset="0"/>
                <a:cs typeface="Georgia"/>
              </a:rPr>
              <a:t> </a:t>
            </a:r>
            <a:endParaRPr lang="tr-TR" sz="2000" b="0" dirty="0">
              <a:latin typeface="Comic Sans MS" panose="030F0702030302020204" pitchFamily="66" charset="0"/>
              <a:cs typeface="Georgia"/>
            </a:endParaRPr>
          </a:p>
          <a:p>
            <a:pPr lvl="0" eaLnBrk="1" hangingPunct="1">
              <a:lnSpc>
                <a:spcPct val="115000"/>
              </a:lnSpc>
              <a:buFontTx/>
              <a:buChar char="•"/>
              <a:defRPr/>
            </a:pPr>
            <a:endParaRPr lang="tr-TR" sz="2000" b="0" dirty="0">
              <a:latin typeface="Comic Sans MS" panose="030F0702030302020204" pitchFamily="66" charset="0"/>
              <a:cs typeface="Georgia"/>
            </a:endParaRPr>
          </a:p>
          <a:p>
            <a:pPr lvl="0" eaLnBrk="1" hangingPunct="1">
              <a:lnSpc>
                <a:spcPct val="115000"/>
              </a:lnSpc>
              <a:buFontTx/>
              <a:buChar char="•"/>
              <a:defRPr/>
            </a:pPr>
            <a:r>
              <a:rPr lang="tr-TR" sz="2000" b="0" dirty="0" err="1">
                <a:latin typeface="Comic Sans MS" panose="030F0702030302020204" pitchFamily="66" charset="0"/>
                <a:cs typeface="Georgia"/>
              </a:rPr>
              <a:t>This</a:t>
            </a:r>
            <a:r>
              <a:rPr lang="tr-TR" sz="2000" b="0" dirty="0">
                <a:latin typeface="Comic Sans MS" panose="030F0702030302020204" pitchFamily="66" charset="0"/>
                <a:cs typeface="Georgia"/>
              </a:rPr>
              <a:t> </a:t>
            </a:r>
            <a:r>
              <a:rPr lang="tr-TR" sz="2000" b="0" dirty="0" err="1">
                <a:latin typeface="Comic Sans MS" panose="030F0702030302020204" pitchFamily="66" charset="0"/>
                <a:cs typeface="Georgia"/>
              </a:rPr>
              <a:t>voltage</a:t>
            </a:r>
            <a:r>
              <a:rPr lang="tr-TR" sz="2000" b="0" dirty="0">
                <a:latin typeface="Comic Sans MS" panose="030F0702030302020204" pitchFamily="66" charset="0"/>
                <a:cs typeface="Georgia"/>
              </a:rPr>
              <a:t> </a:t>
            </a:r>
            <a:r>
              <a:rPr lang="tr-TR" sz="2000" b="0" dirty="0" err="1">
                <a:latin typeface="Comic Sans MS" panose="030F0702030302020204" pitchFamily="66" charset="0"/>
                <a:cs typeface="Georgia"/>
              </a:rPr>
              <a:t>must</a:t>
            </a:r>
            <a:r>
              <a:rPr lang="tr-TR" sz="2000" b="0" dirty="0">
                <a:latin typeface="Comic Sans MS" panose="030F0702030302020204" pitchFamily="66" charset="0"/>
                <a:cs typeface="Georgia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be above a minimum value known as the threshold voltage 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 which is positive for NMOS.</a:t>
            </a:r>
          </a:p>
        </p:txBody>
      </p:sp>
      <p:sp>
        <p:nvSpPr>
          <p:cNvPr id="38921" name="Text Box 14">
            <a:extLst>
              <a:ext uri="{FF2B5EF4-FFF2-40B4-BE49-F238E27FC236}">
                <a16:creationId xmlns:a16="http://schemas.microsoft.com/office/drawing/2014/main" id="{B13D65DC-4386-419A-BA0C-154E1E81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4791075"/>
            <a:ext cx="4557658" cy="4001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&lt;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 the channel is not formed</a:t>
            </a:r>
          </a:p>
        </p:txBody>
      </p:sp>
      <p:sp>
        <p:nvSpPr>
          <p:cNvPr id="38922" name="Line 15">
            <a:extLst>
              <a:ext uri="{FF2B5EF4-FFF2-40B4-BE49-F238E27FC236}">
                <a16:creationId xmlns:a16="http://schemas.microsoft.com/office/drawing/2014/main" id="{4877949C-A320-42B3-8DBC-32E733988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3068638"/>
            <a:ext cx="1223963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23" name="Text Box 17">
            <a:extLst>
              <a:ext uri="{FF2B5EF4-FFF2-40B4-BE49-F238E27FC236}">
                <a16:creationId xmlns:a16="http://schemas.microsoft.com/office/drawing/2014/main" id="{B8E488E2-CBBA-445A-B542-493B10EB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156CDE-5D06-4E68-AA79-BA6A87E5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24" y="5472251"/>
            <a:ext cx="4754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Positive gate bias attracts electrons into channel</a:t>
            </a:r>
            <a:r>
              <a:rPr lang="tr-TR" altLang="en-US" sz="2000" dirty="0">
                <a:latin typeface="Comic Sans MS" panose="030F0702030302020204" pitchFamily="66" charset="0"/>
              </a:rPr>
              <a:t>. 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8E73430-0DE0-4DDC-B784-AA3E09FE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1113"/>
            <a:ext cx="9144000" cy="681037"/>
          </a:xfrm>
          <a:prstGeom prst="rect">
            <a:avLst/>
          </a:prstGeom>
          <a:solidFill>
            <a:srgbClr val="66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27B48B9A-FD50-4C08-A773-CF2181E4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2164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MOSFET</a:t>
            </a:r>
          </a:p>
        </p:txBody>
      </p:sp>
      <p:sp>
        <p:nvSpPr>
          <p:cNvPr id="39940" name="Line 5">
            <a:extLst>
              <a:ext uri="{FF2B5EF4-FFF2-40B4-BE49-F238E27FC236}">
                <a16:creationId xmlns:a16="http://schemas.microsoft.com/office/drawing/2014/main" id="{76D6F83A-ACAF-42B4-8E2F-73DB2A957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0"/>
            <a:ext cx="0" cy="692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88099F9F-4741-4074-8414-A127F4E6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92150"/>
            <a:ext cx="9144000" cy="503238"/>
          </a:xfrm>
          <a:prstGeom prst="rect">
            <a:avLst/>
          </a:prstGeom>
          <a:solidFill>
            <a:srgbClr val="9595EB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2" name="Text Box 7">
            <a:extLst>
              <a:ext uri="{FF2B5EF4-FFF2-40B4-BE49-F238E27FC236}">
                <a16:creationId xmlns:a16="http://schemas.microsoft.com/office/drawing/2014/main" id="{71533531-BF8C-4996-AC37-1E7F5A16B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77863"/>
            <a:ext cx="55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Current–voltage characteristics</a:t>
            </a:r>
          </a:p>
        </p:txBody>
      </p:sp>
      <p:pic>
        <p:nvPicPr>
          <p:cNvPr id="39943" name="Picture 13">
            <a:extLst>
              <a:ext uri="{FF2B5EF4-FFF2-40B4-BE49-F238E27FC236}">
                <a16:creationId xmlns:a16="http://schemas.microsoft.com/office/drawing/2014/main" id="{8B995A57-10D2-4B17-BFC2-7A3C6E80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1485900"/>
            <a:ext cx="5145087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14">
            <a:extLst>
              <a:ext uri="{FF2B5EF4-FFF2-40B4-BE49-F238E27FC236}">
                <a16:creationId xmlns:a16="http://schemas.microsoft.com/office/drawing/2014/main" id="{782F5DDC-33AD-414D-A5D0-F9F0F80E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412875"/>
            <a:ext cx="3835400" cy="302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When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GS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 exceeds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, the channel is formed and current will flow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if a voltage is applied between the drain and the source (</a:t>
            </a:r>
            <a:r>
              <a:rPr kumimoji="0" lang="en-US" altLang="en-US" sz="20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altLang="en-US" sz="200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DS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This current is known as the drain current (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945" name="Text Box 15">
            <a:extLst>
              <a:ext uri="{FF2B5EF4-FFF2-40B4-BE49-F238E27FC236}">
                <a16:creationId xmlns:a16="http://schemas.microsoft.com/office/drawing/2014/main" id="{6A0EE6AE-8D3A-4E94-84B3-F8B75C5E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3663"/>
            <a:ext cx="525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n-channel Enhancement-Type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EXPANDSHOWBAR" val="True"/>
  <p:tag name="TASKPANEKEY" val="bc04e5d4-2518-4367-a6a4-e347b1dfd1af"/>
  <p:tag name="TPFULLVERSION" val="4.3.2.11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1488</Words>
  <Application>Microsoft Office PowerPoint</Application>
  <PresentationFormat>On-screen Show (4:3)</PresentationFormat>
  <Paragraphs>301</Paragraphs>
  <Slides>35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新細明體</vt:lpstr>
      <vt:lpstr>Arial</vt:lpstr>
      <vt:lpstr>Comic Sans MS</vt:lpstr>
      <vt:lpstr>Georgia</vt:lpstr>
      <vt:lpstr>Symbol</vt:lpstr>
      <vt:lpstr>Times New Roman</vt:lpstr>
      <vt:lpstr>Trebuchet MS</vt:lpstr>
      <vt:lpstr>Wingdings</vt:lpstr>
      <vt:lpstr>Default Design</vt:lpstr>
      <vt:lpstr>7_Custom Design</vt:lpstr>
      <vt:lpstr>Custom Design</vt:lpstr>
      <vt:lpstr>1_Custom Design</vt:lpstr>
      <vt:lpstr>3_Custom Design</vt:lpstr>
      <vt:lpstr>5_Custom Design</vt:lpstr>
      <vt:lpstr>3_Default Design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voltage-controlled resistor @small VDS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Cross-Sectional View of  n channel Enhancement Mode Transistor</vt:lpstr>
      <vt:lpstr>p channel Depletion Mode Transistor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Symbols for n channel Depletion Mode MOSFET</vt:lpstr>
      <vt:lpstr>PowerPoint Presentation</vt:lpstr>
      <vt:lpstr>PowerPoint Presentation</vt:lpstr>
      <vt:lpstr>PowerPoint Presentation</vt:lpstr>
      <vt:lpstr>PowerPoint Presentation</vt:lpstr>
    </vt:vector>
  </TitlesOfParts>
  <Company>EE&amp;CS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Wojtek Jadwisienczak</dc:creator>
  <cp:lastModifiedBy>Bora Döken</cp:lastModifiedBy>
  <cp:revision>373</cp:revision>
  <dcterms:created xsi:type="dcterms:W3CDTF">2004-01-08T19:56:29Z</dcterms:created>
  <dcterms:modified xsi:type="dcterms:W3CDTF">2019-12-03T09:25:57Z</dcterms:modified>
</cp:coreProperties>
</file>