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sldIdLst>
    <p:sldId id="348" r:id="rId2"/>
    <p:sldId id="351" r:id="rId3"/>
    <p:sldId id="352" r:id="rId4"/>
    <p:sldId id="324" r:id="rId5"/>
    <p:sldId id="349" r:id="rId6"/>
    <p:sldId id="328" r:id="rId7"/>
    <p:sldId id="330" r:id="rId8"/>
    <p:sldId id="354" r:id="rId9"/>
    <p:sldId id="258" r:id="rId10"/>
    <p:sldId id="353" r:id="rId11"/>
    <p:sldId id="359" r:id="rId12"/>
    <p:sldId id="358" r:id="rId13"/>
    <p:sldId id="360" r:id="rId14"/>
    <p:sldId id="365" r:id="rId15"/>
    <p:sldId id="367" r:id="rId16"/>
    <p:sldId id="368" r:id="rId17"/>
    <p:sldId id="259" r:id="rId18"/>
    <p:sldId id="260" r:id="rId19"/>
    <p:sldId id="361" r:id="rId20"/>
    <p:sldId id="263" r:id="rId21"/>
    <p:sldId id="264" r:id="rId22"/>
    <p:sldId id="265" r:id="rId23"/>
    <p:sldId id="266" r:id="rId24"/>
    <p:sldId id="267" r:id="rId25"/>
    <p:sldId id="355" r:id="rId26"/>
    <p:sldId id="268" r:id="rId27"/>
    <p:sldId id="310" r:id="rId28"/>
    <p:sldId id="312" r:id="rId29"/>
    <p:sldId id="269" r:id="rId30"/>
    <p:sldId id="270" r:id="rId31"/>
    <p:sldId id="314" r:id="rId32"/>
    <p:sldId id="356" r:id="rId33"/>
    <p:sldId id="357" r:id="rId34"/>
    <p:sldId id="275" r:id="rId35"/>
    <p:sldId id="278" r:id="rId36"/>
    <p:sldId id="280" r:id="rId37"/>
    <p:sldId id="282" r:id="rId38"/>
    <p:sldId id="283" r:id="rId39"/>
    <p:sldId id="286" r:id="rId40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47A7A"/>
    <a:srgbClr val="C13F3F"/>
    <a:srgbClr val="C09240"/>
    <a:srgbClr val="E8D0D0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882" autoAdjust="0"/>
    <p:restoredTop sz="96433" autoAdjust="0"/>
  </p:normalViewPr>
  <p:slideViewPr>
    <p:cSldViewPr>
      <p:cViewPr varScale="1">
        <p:scale>
          <a:sx n="114" d="100"/>
          <a:sy n="114" d="100"/>
        </p:scale>
        <p:origin x="15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7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258B4EE-E2B8-47B5-813D-BA289DDAC08C}" type="datetimeFigureOut">
              <a:rPr lang="en-US"/>
              <a:pPr>
                <a:defRPr/>
              </a:pPr>
              <a:t>12/24/2019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A5F9D8-0127-4EF6-A308-E683103B56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0DEC1D-E02F-4924-AAE9-723AA31EC665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487362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132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1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98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9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/>
          <p:cNvSpPr txBox="1">
            <a:spLocks noChangeArrowheads="1"/>
          </p:cNvSpPr>
          <p:nvPr userDrawn="1"/>
        </p:nvSpPr>
        <p:spPr bwMode="auto">
          <a:xfrm>
            <a:off x="8229600" y="90488"/>
            <a:ext cx="838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37333B86-B79C-41DF-AA52-8453A5269DF5}" type="slidenum">
              <a:rPr lang="en-US" altLang="en-US" sz="1400" smtClean="0">
                <a:latin typeface="Comic Sans MS" panose="030F0702030302020204" pitchFamily="66" charset="0"/>
              </a:rPr>
              <a:pPr algn="r">
                <a:defRPr/>
              </a:pPr>
              <a:t>‹#›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0.wmf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5.wmf"/><Relationship Id="rId9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hyperlink" Target="http://en.wikipedia.org/wiki/Image:Opampintegrating.svg" TargetMode="Externa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4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oleObject" Target="../embeddings/oleObject18.bin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7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56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5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2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0"/>
            <a:ext cx="2452688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4"/>
          <p:cNvSpPr txBox="1">
            <a:spLocks noChangeArrowheads="1"/>
          </p:cNvSpPr>
          <p:nvPr/>
        </p:nvSpPr>
        <p:spPr bwMode="auto">
          <a:xfrm>
            <a:off x="533400" y="12827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 panose="020B0604020202020204" pitchFamily="34" charset="0"/>
              </a:rPr>
              <a:t>Operational Amplifiers</a:t>
            </a:r>
          </a:p>
        </p:txBody>
      </p:sp>
      <p:pic>
        <p:nvPicPr>
          <p:cNvPr id="33796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05287"/>
            <a:ext cx="22383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7" name="Group 3"/>
          <p:cNvGrpSpPr>
            <a:grpSpLocks/>
          </p:cNvGrpSpPr>
          <p:nvPr/>
        </p:nvGrpSpPr>
        <p:grpSpPr bwMode="auto">
          <a:xfrm>
            <a:off x="228600" y="2668588"/>
            <a:ext cx="5456238" cy="2894012"/>
            <a:chOff x="228600" y="2668587"/>
            <a:chExt cx="5456169" cy="2894013"/>
          </a:xfrm>
        </p:grpSpPr>
        <p:pic>
          <p:nvPicPr>
            <p:cNvPr id="33798" name="Picture 2" descr="C:\hambley\weblogs\14\tiff\14f0013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94" y="2668587"/>
              <a:ext cx="5311775" cy="285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99" name="Rectangle 2"/>
            <p:cNvSpPr>
              <a:spLocks noChangeArrowheads="1"/>
            </p:cNvSpPr>
            <p:nvPr/>
          </p:nvSpPr>
          <p:spPr bwMode="auto">
            <a:xfrm>
              <a:off x="228600" y="5181600"/>
              <a:ext cx="5334000" cy="381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Resi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67113"/>
            <a:ext cx="31242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Resim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52197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2362200" cy="5159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>
              <a:defRPr/>
            </a:pPr>
            <a:r>
              <a:rPr lang="tr-TR" alt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Op-</a:t>
            </a:r>
            <a:r>
              <a:rPr lang="tr-TR" altLang="en-US" sz="28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amps</a:t>
            </a:r>
            <a:endParaRPr lang="en-US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7109" name="Flowchart: Alternate Process 1"/>
          <p:cNvSpPr>
            <a:spLocks noChangeArrowheads="1"/>
          </p:cNvSpPr>
          <p:nvPr/>
        </p:nvSpPr>
        <p:spPr bwMode="auto">
          <a:xfrm>
            <a:off x="152400" y="1182688"/>
            <a:ext cx="3600450" cy="1123950"/>
          </a:xfrm>
          <a:prstGeom prst="flowChartAlternateProcess">
            <a:avLst/>
          </a:prstGeom>
          <a:solidFill>
            <a:srgbClr val="FFFF00"/>
          </a:solidFill>
          <a:ln w="381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tr-TR" altLang="en-US" sz="2000">
                <a:latin typeface="Comic Sans MS" panose="030F0702030302020204" pitchFamily="66" charset="0"/>
              </a:rPr>
              <a:t>Output voltage of an Op-amp can not be greater than </a:t>
            </a:r>
            <a:r>
              <a:rPr lang="en-US" altLang="en-US" sz="2000">
                <a:latin typeface="Comic Sans MS" panose="030F0702030302020204" pitchFamily="66" charset="0"/>
              </a:rPr>
              <a:t>DC supply voltage</a:t>
            </a:r>
            <a:r>
              <a:rPr lang="tr-TR" altLang="en-US" sz="2000">
                <a:latin typeface="Comic Sans MS" panose="030F0702030302020204" pitchFamily="66" charset="0"/>
              </a:rPr>
              <a:t>.</a:t>
            </a:r>
            <a:endParaRPr lang="en-US" altLang="en-US" sz="2000"/>
          </a:p>
        </p:txBody>
      </p:sp>
      <p:sp>
        <p:nvSpPr>
          <p:cNvPr id="7" name="Flowchart: Alternate Process 6"/>
          <p:cNvSpPr/>
          <p:nvPr/>
        </p:nvSpPr>
        <p:spPr>
          <a:xfrm>
            <a:off x="152400" y="2466975"/>
            <a:ext cx="3600450" cy="1804988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tr-TR" altLang="en-US" sz="2000" dirty="0">
                <a:latin typeface="Comic Sans MS" panose="030F0702030302020204" pitchFamily="66" charset="0"/>
              </a:rPr>
              <a:t>Maximum </a:t>
            </a:r>
            <a:r>
              <a:rPr lang="tr-TR" altLang="en-US" sz="2000" dirty="0" err="1">
                <a:latin typeface="Comic Sans MS" panose="030F0702030302020204" pitchFamily="66" charset="0"/>
              </a:rPr>
              <a:t>output</a:t>
            </a:r>
            <a:r>
              <a:rPr lang="tr-TR" altLang="en-US" sz="2000" dirty="0">
                <a:latin typeface="Comic Sans MS" panose="030F0702030302020204" pitchFamily="66" charset="0"/>
              </a:rPr>
              <a:t> </a:t>
            </a:r>
            <a:r>
              <a:rPr lang="tr-TR" altLang="en-US" sz="2000" dirty="0" err="1">
                <a:latin typeface="Comic Sans MS" panose="030F0702030302020204" pitchFamily="66" charset="0"/>
              </a:rPr>
              <a:t>voltage</a:t>
            </a:r>
            <a:r>
              <a:rPr lang="tr-TR" altLang="en-US" sz="2000" dirty="0">
                <a:latin typeface="Comic Sans MS" panose="030F0702030302020204" pitchFamily="66" charset="0"/>
              </a:rPr>
              <a:t> is </a:t>
            </a:r>
            <a:r>
              <a:rPr lang="tr-TR" altLang="en-US" sz="2000" dirty="0" err="1">
                <a:latin typeface="Comic Sans MS" panose="030F0702030302020204" pitchFamily="66" charset="0"/>
              </a:rPr>
              <a:t>usually</a:t>
            </a:r>
            <a:r>
              <a:rPr lang="tr-TR" altLang="en-US" sz="2000" dirty="0">
                <a:latin typeface="Comic Sans MS" panose="030F0702030302020204" pitchFamily="66" charset="0"/>
              </a:rPr>
              <a:t> </a:t>
            </a:r>
            <a:r>
              <a:rPr lang="tr-TR" altLang="en-US" sz="2000" dirty="0" err="1">
                <a:latin typeface="Comic Sans MS" panose="030F0702030302020204" pitchFamily="66" charset="0"/>
              </a:rPr>
              <a:t>slightly</a:t>
            </a:r>
            <a:r>
              <a:rPr lang="tr-TR" altLang="en-US" sz="2000" dirty="0">
                <a:latin typeface="Comic Sans MS" panose="030F0702030302020204" pitchFamily="66" charset="0"/>
              </a:rPr>
              <a:t> </a:t>
            </a:r>
            <a:r>
              <a:rPr lang="tr-TR" altLang="en-US" sz="2000" dirty="0" err="1">
                <a:latin typeface="Comic Sans MS" panose="030F0702030302020204" pitchFamily="66" charset="0"/>
              </a:rPr>
              <a:t>lower</a:t>
            </a:r>
            <a:r>
              <a:rPr lang="tr-TR" altLang="en-US" sz="2000" dirty="0">
                <a:latin typeface="Comic Sans MS" panose="030F0702030302020204" pitchFamily="66" charset="0"/>
              </a:rPr>
              <a:t> </a:t>
            </a:r>
            <a:r>
              <a:rPr lang="tr-TR" altLang="en-US" sz="2000" dirty="0" err="1">
                <a:latin typeface="Comic Sans MS" panose="030F0702030302020204" pitchFamily="66" charset="0"/>
              </a:rPr>
              <a:t>than</a:t>
            </a:r>
            <a:r>
              <a:rPr lang="tr-TR" altLang="en-US" sz="2000" dirty="0">
                <a:latin typeface="Comic Sans MS" panose="030F0702030302020204" pitchFamily="66" charset="0"/>
              </a:rPr>
              <a:t> </a:t>
            </a:r>
            <a:r>
              <a:rPr lang="tr-TR" altLang="en-US" sz="2000" dirty="0" err="1">
                <a:latin typeface="Comic Sans MS" panose="030F0702030302020204" pitchFamily="66" charset="0"/>
              </a:rPr>
              <a:t>the</a:t>
            </a:r>
            <a:r>
              <a:rPr lang="tr-TR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</a:rPr>
              <a:t>DC supply voltage</a:t>
            </a:r>
            <a:r>
              <a:rPr lang="tr-TR" altLang="en-US" sz="2000" dirty="0">
                <a:latin typeface="Comic Sans MS" panose="030F0702030302020204" pitchFamily="66" charset="0"/>
              </a:rPr>
              <a:t> </a:t>
            </a:r>
            <a:r>
              <a:rPr lang="tr-TR" altLang="en-US" sz="2000" dirty="0" err="1">
                <a:latin typeface="Comic Sans MS" panose="030F0702030302020204" pitchFamily="66" charset="0"/>
              </a:rPr>
              <a:t>and</a:t>
            </a:r>
            <a:r>
              <a:rPr lang="tr-TR" altLang="en-US" sz="2000" dirty="0">
                <a:latin typeface="Comic Sans MS" panose="030F0702030302020204" pitchFamily="66" charset="0"/>
              </a:rPr>
              <a:t> </a:t>
            </a:r>
            <a:r>
              <a:rPr lang="tr-TR" altLang="en-US" sz="2000" dirty="0" err="1">
                <a:latin typeface="Comic Sans MS" panose="030F0702030302020204" pitchFamily="66" charset="0"/>
              </a:rPr>
              <a:t>called</a:t>
            </a:r>
            <a:r>
              <a:rPr lang="tr-TR" altLang="en-US" sz="2000" dirty="0">
                <a:latin typeface="Comic Sans MS" panose="030F0702030302020204" pitchFamily="66" charset="0"/>
              </a:rPr>
              <a:t> as </a:t>
            </a:r>
            <a:r>
              <a:rPr lang="tr-TR" altLang="en-US" sz="2000" dirty="0" err="1">
                <a:latin typeface="Comic Sans MS" panose="030F0702030302020204" pitchFamily="66" charset="0"/>
              </a:rPr>
              <a:t>saturation</a:t>
            </a:r>
            <a:r>
              <a:rPr lang="tr-TR" altLang="en-US" sz="2000" dirty="0">
                <a:latin typeface="Comic Sans MS" panose="030F0702030302020204" pitchFamily="66" charset="0"/>
              </a:rPr>
              <a:t> </a:t>
            </a:r>
            <a:r>
              <a:rPr lang="tr-TR" altLang="en-US" sz="2000" dirty="0" err="1">
                <a:latin typeface="Comic Sans MS" panose="030F0702030302020204" pitchFamily="66" charset="0"/>
              </a:rPr>
              <a:t>voltage</a:t>
            </a:r>
            <a:r>
              <a:rPr lang="tr-TR" altLang="en-US" sz="2000" dirty="0">
                <a:latin typeface="Comic Sans MS" panose="030F0702030302020204" pitchFamily="66" charset="0"/>
              </a:rPr>
              <a:t>.</a:t>
            </a:r>
            <a:endParaRPr lang="en-US" sz="2000" dirty="0"/>
          </a:p>
        </p:txBody>
      </p:sp>
      <p:pic>
        <p:nvPicPr>
          <p:cNvPr id="47111" name="Resim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50938"/>
            <a:ext cx="4519613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2362200" cy="5159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Comparator</a:t>
            </a:r>
          </a:p>
        </p:txBody>
      </p:sp>
      <p:pic>
        <p:nvPicPr>
          <p:cNvPr id="4813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51054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2" name="Rectangle 12"/>
          <p:cNvSpPr>
            <a:spLocks noChangeArrowheads="1"/>
          </p:cNvSpPr>
          <p:nvPr/>
        </p:nvSpPr>
        <p:spPr bwMode="auto">
          <a:xfrm>
            <a:off x="609600" y="3802857"/>
            <a:ext cx="7467600" cy="45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tr-TR" altLang="en-US" sz="2200" dirty="0">
                <a:latin typeface="Comic Sans MS" panose="030F0702030302020204" pitchFamily="66" charset="0"/>
                <a:cs typeface="Arial" panose="020B0604020202020204" pitchFamily="34" charset="0"/>
              </a:rPr>
              <a:t>Applications</a:t>
            </a:r>
            <a:r>
              <a:rPr lang="en-US" altLang="en-US" sz="2200" dirty="0">
                <a:latin typeface="Comic Sans MS" panose="030F0702030302020204" pitchFamily="66" charset="0"/>
                <a:cs typeface="Arial" panose="020B0604020202020204" pitchFamily="34" charset="0"/>
              </a:rPr>
              <a:t>: Low-voltage alarms, night light controller</a:t>
            </a:r>
          </a:p>
        </p:txBody>
      </p:sp>
      <p:sp>
        <p:nvSpPr>
          <p:cNvPr id="48133" name="Text Box 16"/>
          <p:cNvSpPr txBox="1">
            <a:spLocks noChangeArrowheads="1"/>
          </p:cNvSpPr>
          <p:nvPr/>
        </p:nvSpPr>
        <p:spPr bwMode="auto">
          <a:xfrm>
            <a:off x="2133600" y="1981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Comic Sans MS" panose="030F0702030302020204" pitchFamily="66" charset="0"/>
              </a:rPr>
              <a:t>V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48134" name="Text Box 17"/>
          <p:cNvSpPr txBox="1">
            <a:spLocks noChangeArrowheads="1"/>
          </p:cNvSpPr>
          <p:nvPr/>
        </p:nvSpPr>
        <p:spPr bwMode="auto">
          <a:xfrm>
            <a:off x="609600" y="1447800"/>
            <a:ext cx="533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Comic Sans MS" panose="030F0702030302020204" pitchFamily="66" charset="0"/>
              </a:rPr>
              <a:t>V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48135" name="Text Box 18"/>
          <p:cNvSpPr txBox="1">
            <a:spLocks noChangeArrowheads="1"/>
          </p:cNvSpPr>
          <p:nvPr/>
        </p:nvSpPr>
        <p:spPr bwMode="auto">
          <a:xfrm>
            <a:off x="3505200" y="16764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Comic Sans MS" panose="030F0702030302020204" pitchFamily="66" charset="0"/>
              </a:rPr>
              <a:t>V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out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7053263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4267200" cy="584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Pulse Width Modulator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159375" y="1820863"/>
            <a:ext cx="39624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500">
                <a:latin typeface="Comic Sans MS" panose="030F0702030302020204" pitchFamily="66" charset="0"/>
              </a:rPr>
              <a:t>Output changes when </a:t>
            </a:r>
            <a:r>
              <a:rPr lang="en-US" altLang="en-US" sz="2100">
                <a:latin typeface="Comic Sans MS" panose="030F0702030302020204" pitchFamily="66" charset="0"/>
              </a:rPr>
              <a:t>V</a:t>
            </a:r>
            <a:r>
              <a:rPr lang="en-US" altLang="en-US" sz="2100" baseline="-25000">
                <a:latin typeface="Comic Sans MS" panose="030F0702030302020204" pitchFamily="66" charset="0"/>
              </a:rPr>
              <a:t>in</a:t>
            </a:r>
            <a:r>
              <a:rPr lang="en-US" altLang="en-US" sz="2100">
                <a:latin typeface="Comic Sans MS" panose="030F0702030302020204" pitchFamily="66" charset="0"/>
              </a:rPr>
              <a:t> ~= V</a:t>
            </a:r>
            <a:r>
              <a:rPr lang="en-US" altLang="en-US" sz="2100" baseline="-25000">
                <a:latin typeface="Comic Sans MS" panose="030F0702030302020204" pitchFamily="66" charset="0"/>
              </a:rPr>
              <a:t>pot</a:t>
            </a:r>
          </a:p>
        </p:txBody>
      </p:sp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793750" y="5486400"/>
            <a:ext cx="5181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tr-TR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Application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: Motor controllers</a:t>
            </a:r>
          </a:p>
        </p:txBody>
      </p:sp>
      <p:sp>
        <p:nvSpPr>
          <p:cNvPr id="49158" name="Rectangle 1"/>
          <p:cNvSpPr>
            <a:spLocks noChangeArrowheads="1"/>
          </p:cNvSpPr>
          <p:nvPr/>
        </p:nvSpPr>
        <p:spPr bwMode="auto">
          <a:xfrm>
            <a:off x="6734175" y="3927475"/>
            <a:ext cx="10953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r>
              <a:rPr lang="en-US" altLang="en-US" sz="2100">
                <a:latin typeface="Comic Sans MS" panose="030F0702030302020204" pitchFamily="66" charset="0"/>
              </a:rPr>
              <a:t>V</a:t>
            </a:r>
            <a:r>
              <a:rPr lang="en-US" altLang="en-US" sz="2100" baseline="-25000">
                <a:latin typeface="Comic Sans MS" panose="030F0702030302020204" pitchFamily="66" charset="0"/>
              </a:rPr>
              <a:t>pot</a:t>
            </a:r>
          </a:p>
        </p:txBody>
      </p:sp>
      <p:sp>
        <p:nvSpPr>
          <p:cNvPr id="49159" name="Rectangle 2"/>
          <p:cNvSpPr>
            <a:spLocks noChangeArrowheads="1"/>
          </p:cNvSpPr>
          <p:nvPr/>
        </p:nvSpPr>
        <p:spPr bwMode="auto">
          <a:xfrm>
            <a:off x="823913" y="2057400"/>
            <a:ext cx="10953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r>
              <a:rPr lang="en-US" altLang="en-US" sz="2100">
                <a:latin typeface="Comic Sans MS" panose="030F0702030302020204" pitchFamily="66" charset="0"/>
              </a:rPr>
              <a:t>V</a:t>
            </a:r>
            <a:r>
              <a:rPr lang="en-US" altLang="en-US" sz="2100" baseline="-25000">
                <a:latin typeface="Comic Sans MS" panose="030F0702030302020204" pitchFamily="66" charset="0"/>
              </a:rPr>
              <a:t>pot</a:t>
            </a:r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4746625" y="5129213"/>
            <a:ext cx="11969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r>
              <a:rPr lang="tr-TR" altLang="en-US" sz="2100">
                <a:latin typeface="Comic Sans MS" panose="030F0702030302020204" pitchFamily="66" charset="0"/>
              </a:rPr>
              <a:t>-</a:t>
            </a:r>
            <a:r>
              <a:rPr lang="en-US" altLang="en-US" sz="2100">
                <a:latin typeface="Comic Sans MS" panose="030F0702030302020204" pitchFamily="66" charset="0"/>
              </a:rPr>
              <a:t>V</a:t>
            </a:r>
            <a:r>
              <a:rPr lang="tr-TR" altLang="en-US" sz="2100" baseline="-25000">
                <a:latin typeface="Comic Sans MS" panose="030F0702030302020204" pitchFamily="66" charset="0"/>
              </a:rPr>
              <a:t>sat</a:t>
            </a:r>
            <a:endParaRPr lang="en-US" altLang="en-US" sz="2100" baseline="-25000">
              <a:latin typeface="Comic Sans MS" panose="030F0702030302020204" pitchFamily="66" charset="0"/>
            </a:endParaRPr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233363" y="3643313"/>
            <a:ext cx="7540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lvl="1"/>
            <a:r>
              <a:rPr lang="tr-TR" altLang="en-US" sz="2100">
                <a:latin typeface="Comic Sans MS" panose="030F0702030302020204" pitchFamily="66" charset="0"/>
              </a:rPr>
              <a:t>+</a:t>
            </a:r>
            <a:r>
              <a:rPr lang="en-US" altLang="en-US" sz="2100">
                <a:latin typeface="Comic Sans MS" panose="030F0702030302020204" pitchFamily="66" charset="0"/>
              </a:rPr>
              <a:t>V</a:t>
            </a:r>
            <a:r>
              <a:rPr lang="tr-TR" altLang="en-US" sz="2100" baseline="-25000">
                <a:latin typeface="Comic Sans MS" panose="030F0702030302020204" pitchFamily="66" charset="0"/>
              </a:rPr>
              <a:t>sat</a:t>
            </a:r>
            <a:endParaRPr lang="en-US" altLang="en-US" sz="2100" baseline="-25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2"/>
          <p:cNvSpPr txBox="1">
            <a:spLocks noChangeArrowheads="1"/>
          </p:cNvSpPr>
          <p:nvPr/>
        </p:nvSpPr>
        <p:spPr bwMode="auto">
          <a:xfrm>
            <a:off x="381000" y="838200"/>
            <a:ext cx="8610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Op-amp are almost always used with a negative feedback: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Part of the output signal is returned to the input</a:t>
            </a:r>
            <a:r>
              <a:rPr lang="tr-TR" altLang="en-US" sz="2000" dirty="0">
                <a:latin typeface="Comic Sans MS" panose="030F0702030302020204" pitchFamily="66" charset="0"/>
              </a:rPr>
              <a:t>.</a:t>
            </a:r>
            <a:endParaRPr lang="en-US" altLang="en-US" sz="20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Feedback reduces the gain of op-amp</a:t>
            </a:r>
            <a:r>
              <a:rPr lang="tr-TR" altLang="en-US" sz="2000" dirty="0">
                <a:latin typeface="Comic Sans MS" panose="030F0702030302020204" pitchFamily="66" charset="0"/>
              </a:rPr>
              <a:t>.</a:t>
            </a: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37892" name="Title 3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feedback</a:t>
            </a:r>
            <a:b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0180" name="Group 1"/>
          <p:cNvGrpSpPr>
            <a:grpSpLocks/>
          </p:cNvGrpSpPr>
          <p:nvPr/>
        </p:nvGrpSpPr>
        <p:grpSpPr bwMode="auto">
          <a:xfrm>
            <a:off x="990600" y="3303588"/>
            <a:ext cx="5011738" cy="3211512"/>
            <a:chOff x="457200" y="3581400"/>
            <a:chExt cx="4516438" cy="2894013"/>
          </a:xfrm>
        </p:grpSpPr>
        <p:pic>
          <p:nvPicPr>
            <p:cNvPr id="50182" name="Picture 2" descr="C:\hambley\weblogs\14\tiff\14f0004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581400"/>
              <a:ext cx="4516438" cy="289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0183" name="Straight Arrow Connector 6"/>
            <p:cNvCxnSpPr>
              <a:cxnSpLocks noChangeShapeType="1"/>
            </p:cNvCxnSpPr>
            <p:nvPr/>
          </p:nvCxnSpPr>
          <p:spPr bwMode="auto">
            <a:xfrm>
              <a:off x="1600200" y="4800600"/>
              <a:ext cx="5334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84" name="TextBox 7"/>
            <p:cNvSpPr txBox="1">
              <a:spLocks noChangeArrowheads="1"/>
            </p:cNvSpPr>
            <p:nvPr/>
          </p:nvSpPr>
          <p:spPr bwMode="auto">
            <a:xfrm>
              <a:off x="1828800" y="4797425"/>
              <a:ext cx="685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>
                  <a:latin typeface="Comic Sans MS" panose="030F0702030302020204" pitchFamily="66" charset="0"/>
                </a:rPr>
                <a:t>i</a:t>
              </a:r>
              <a:r>
                <a:rPr lang="en-US" altLang="en-US" sz="2000" i="1" baseline="-25000">
                  <a:latin typeface="Comic Sans MS" panose="030F0702030302020204" pitchFamily="66" charset="0"/>
                </a:rPr>
                <a:t>1</a:t>
              </a:r>
            </a:p>
          </p:txBody>
        </p:sp>
        <p:cxnSp>
          <p:nvCxnSpPr>
            <p:cNvPr id="50185" name="Straight Arrow Connector 8"/>
            <p:cNvCxnSpPr>
              <a:cxnSpLocks noChangeShapeType="1"/>
            </p:cNvCxnSpPr>
            <p:nvPr/>
          </p:nvCxnSpPr>
          <p:spPr bwMode="auto">
            <a:xfrm>
              <a:off x="2743200" y="4117975"/>
              <a:ext cx="5334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86" name="TextBox 9"/>
            <p:cNvSpPr txBox="1">
              <a:spLocks noChangeArrowheads="1"/>
            </p:cNvSpPr>
            <p:nvPr/>
          </p:nvSpPr>
          <p:spPr bwMode="auto">
            <a:xfrm>
              <a:off x="2971800" y="4114800"/>
              <a:ext cx="685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>
                  <a:latin typeface="Comic Sans MS" panose="030F0702030302020204" pitchFamily="66" charset="0"/>
                </a:rPr>
                <a:t>i</a:t>
              </a:r>
              <a:r>
                <a:rPr lang="en-US" altLang="en-US" sz="2000" i="1" baseline="-250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50187" name="Rectangle 9"/>
            <p:cNvSpPr>
              <a:spLocks noChangeArrowheads="1"/>
            </p:cNvSpPr>
            <p:nvPr/>
          </p:nvSpPr>
          <p:spPr bwMode="auto">
            <a:xfrm>
              <a:off x="1295400" y="6234113"/>
              <a:ext cx="29718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0181" name="Rectangle 1"/>
          <p:cNvSpPr>
            <a:spLocks noChangeArrowheads="1"/>
          </p:cNvSpPr>
          <p:nvPr/>
        </p:nvSpPr>
        <p:spPr bwMode="auto">
          <a:xfrm>
            <a:off x="457200" y="2049463"/>
            <a:ext cx="7086600" cy="1021556"/>
          </a:xfrm>
          <a:prstGeom prst="wedgeRoundRectCallout">
            <a:avLst>
              <a:gd name="adj1" fmla="val -4772"/>
              <a:gd name="adj2" fmla="val 101121"/>
              <a:gd name="adj3" fmla="val 16667"/>
            </a:avLst>
          </a:prstGeom>
          <a:solidFill>
            <a:srgbClr val="D47A7A"/>
          </a:solidFill>
          <a:ln w="381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lvl="1"/>
            <a:r>
              <a:rPr lang="tr-TR" altLang="en-US" sz="1800" b="1">
                <a:latin typeface="Comic Sans MS" panose="030F0702030302020204" pitchFamily="66" charset="0"/>
              </a:rPr>
              <a:t>Negative feedback </a:t>
            </a:r>
            <a:r>
              <a:rPr lang="en-US" altLang="en-US" sz="1800" b="1">
                <a:latin typeface="Comic Sans MS" panose="030F0702030302020204" pitchFamily="66" charset="0"/>
              </a:rPr>
              <a:t>forces the voltage at the inverting input terminal to be equal to the voltage at the noninverting input terminal</a:t>
            </a:r>
            <a:r>
              <a:rPr lang="tr-TR" altLang="en-US" sz="1800" b="1">
                <a:latin typeface="Comic Sans MS" panose="030F0702030302020204" pitchFamily="66" charset="0"/>
              </a:rPr>
              <a:t>.</a:t>
            </a:r>
            <a:endParaRPr lang="en-US" altLang="en-US" sz="18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" y="215900"/>
            <a:ext cx="6826250" cy="549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GB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When A is very large:</a:t>
            </a: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79475"/>
            <a:ext cx="40322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9"/>
          <p:cNvSpPr txBox="1">
            <a:spLocks noChangeArrowheads="1"/>
          </p:cNvSpPr>
          <p:nvPr/>
        </p:nvSpPr>
        <p:spPr bwMode="auto">
          <a:xfrm>
            <a:off x="4892221" y="1248889"/>
            <a:ext cx="2855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Take A=10</a:t>
            </a:r>
            <a:r>
              <a:rPr lang="en-GB" altLang="en-US" sz="1800" baseline="30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6</a:t>
            </a:r>
            <a:r>
              <a:rPr lang="en-GB" altLang="en-US" sz="1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, R</a:t>
            </a:r>
            <a:r>
              <a:rPr lang="en-GB" altLang="en-US" sz="1800" baseline="-25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1</a:t>
            </a:r>
            <a:r>
              <a:rPr lang="en-GB" altLang="en-US" sz="1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=9R, R</a:t>
            </a:r>
            <a:r>
              <a:rPr lang="en-GB" altLang="en-US" sz="1800" baseline="-25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2</a:t>
            </a:r>
            <a:r>
              <a:rPr lang="en-GB" altLang="en-US" sz="1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=R</a:t>
            </a:r>
          </a:p>
        </p:txBody>
      </p:sp>
      <p:grpSp>
        <p:nvGrpSpPr>
          <p:cNvPr id="51205" name="Group 12"/>
          <p:cNvGrpSpPr>
            <a:grpSpLocks/>
          </p:cNvGrpSpPr>
          <p:nvPr/>
        </p:nvGrpSpPr>
        <p:grpSpPr bwMode="auto">
          <a:xfrm>
            <a:off x="5273221" y="1820291"/>
            <a:ext cx="2282825" cy="2439988"/>
            <a:chOff x="3299" y="965"/>
            <a:chExt cx="1963" cy="2098"/>
          </a:xfrm>
        </p:grpSpPr>
        <p:graphicFrame>
          <p:nvGraphicFramePr>
            <p:cNvPr id="51214" name="Object 3"/>
            <p:cNvGraphicFramePr>
              <a:graphicFrameLocks noChangeAspect="1"/>
            </p:cNvGraphicFramePr>
            <p:nvPr/>
          </p:nvGraphicFramePr>
          <p:xfrm>
            <a:off x="3299" y="965"/>
            <a:ext cx="1963" cy="2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2" name="Equation" r:id="rId4" imgW="1295400" imgH="1384300" progId="Equation.3">
                    <p:embed/>
                  </p:oleObj>
                </mc:Choice>
                <mc:Fallback>
                  <p:oleObj name="Equation" r:id="rId4" imgW="1295400" imgH="13843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9" y="965"/>
                          <a:ext cx="1963" cy="2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5" name="Line 10"/>
            <p:cNvSpPr>
              <a:spLocks noChangeShapeType="1"/>
            </p:cNvSpPr>
            <p:nvPr/>
          </p:nvSpPr>
          <p:spPr bwMode="auto">
            <a:xfrm flipV="1">
              <a:off x="3676" y="2304"/>
              <a:ext cx="238" cy="25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216" name="Line 11"/>
            <p:cNvSpPr>
              <a:spLocks noChangeShapeType="1"/>
            </p:cNvSpPr>
            <p:nvPr/>
          </p:nvSpPr>
          <p:spPr bwMode="auto">
            <a:xfrm flipV="1">
              <a:off x="3614" y="1478"/>
              <a:ext cx="363" cy="13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aphicFrame>
        <p:nvGraphicFramePr>
          <p:cNvPr id="51206" name="Object 2"/>
          <p:cNvGraphicFramePr>
            <a:graphicFrameLocks noChangeAspect="1"/>
          </p:cNvGraphicFramePr>
          <p:nvPr/>
        </p:nvGraphicFramePr>
        <p:xfrm>
          <a:off x="838200" y="2843213"/>
          <a:ext cx="18049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3" name="Equation" r:id="rId6" imgW="952087" imgH="228501" progId="Equation.3">
                  <p:embed/>
                </p:oleObj>
              </mc:Choice>
              <mc:Fallback>
                <p:oleObj name="Equation" r:id="rId6" imgW="952087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43213"/>
                        <a:ext cx="18049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19"/>
          <p:cNvSpPr txBox="1">
            <a:spLocks noChangeArrowheads="1"/>
          </p:cNvSpPr>
          <p:nvPr/>
        </p:nvSpPr>
        <p:spPr bwMode="auto">
          <a:xfrm>
            <a:off x="3502638" y="4575821"/>
            <a:ext cx="54483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altLang="en-US" sz="2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</a:t>
            </a:r>
            <a:r>
              <a:rPr lang="en-GB" altLang="en-US" sz="2000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Gain now determined only by resistance ratio</a:t>
            </a:r>
          </a:p>
          <a:p>
            <a:pPr eaLnBrk="1" hangingPunct="1">
              <a:buFontTx/>
              <a:buChar char="•"/>
            </a:pPr>
            <a:r>
              <a:rPr lang="en-GB" altLang="en-US" sz="2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Doesn't</a:t>
            </a:r>
            <a:r>
              <a:rPr lang="en-GB" altLang="ja-JP" sz="2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depend on A (or temperature, frequency, variations in fabrication)</a:t>
            </a:r>
            <a:r>
              <a:rPr lang="tr-TR" altLang="ja-JP" sz="2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.</a:t>
            </a:r>
            <a:endParaRPr lang="en-GB" altLang="en-US" sz="20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grpSp>
        <p:nvGrpSpPr>
          <p:cNvPr id="51208" name="Group 18"/>
          <p:cNvGrpSpPr>
            <a:grpSpLocks/>
          </p:cNvGrpSpPr>
          <p:nvPr/>
        </p:nvGrpSpPr>
        <p:grpSpPr bwMode="auto">
          <a:xfrm>
            <a:off x="757238" y="3316288"/>
            <a:ext cx="3276600" cy="2862262"/>
            <a:chOff x="-1312" y="1135"/>
            <a:chExt cx="2767" cy="2502"/>
          </a:xfrm>
        </p:grpSpPr>
        <p:sp>
          <p:nvSpPr>
            <p:cNvPr id="51209" name="Text Box 3"/>
            <p:cNvSpPr txBox="1">
              <a:spLocks noChangeArrowheads="1"/>
            </p:cNvSpPr>
            <p:nvPr/>
          </p:nvSpPr>
          <p:spPr bwMode="auto">
            <a:xfrm>
              <a:off x="1336" y="3385"/>
              <a:ext cx="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i="1">
                <a:latin typeface="Comic Sans MS" panose="030F0702030302020204" pitchFamily="66" charset="0"/>
                <a:ea typeface="ＭＳ Ｐゴシック" panose="020B0600070205080204" pitchFamily="34" charset="-128"/>
              </a:endParaRPr>
            </a:p>
          </p:txBody>
        </p:sp>
        <p:graphicFrame>
          <p:nvGraphicFramePr>
            <p:cNvPr id="5121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3023190"/>
                </p:ext>
              </p:extLst>
            </p:nvPr>
          </p:nvGraphicFramePr>
          <p:xfrm>
            <a:off x="-1312" y="1135"/>
            <a:ext cx="1906" cy="2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4" name="Equation" r:id="rId8" imgW="1257300" imgH="1651000" progId="Equation.3">
                    <p:embed/>
                  </p:oleObj>
                </mc:Choice>
                <mc:Fallback>
                  <p:oleObj name="Equation" r:id="rId8" imgW="1257300" imgH="16510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312" y="1135"/>
                          <a:ext cx="1906" cy="2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1" name="Line 15"/>
            <p:cNvSpPr>
              <a:spLocks noChangeShapeType="1"/>
            </p:cNvSpPr>
            <p:nvPr/>
          </p:nvSpPr>
          <p:spPr bwMode="auto">
            <a:xfrm flipV="1">
              <a:off x="-929" y="2560"/>
              <a:ext cx="318" cy="1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212" name="Line 16"/>
            <p:cNvSpPr>
              <a:spLocks noChangeShapeType="1"/>
            </p:cNvSpPr>
            <p:nvPr/>
          </p:nvSpPr>
          <p:spPr bwMode="auto">
            <a:xfrm flipV="1">
              <a:off x="-986" y="1619"/>
              <a:ext cx="363" cy="13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213" name="Line 17"/>
            <p:cNvSpPr>
              <a:spLocks noChangeShapeType="1"/>
            </p:cNvSpPr>
            <p:nvPr/>
          </p:nvSpPr>
          <p:spPr bwMode="auto">
            <a:xfrm flipV="1">
              <a:off x="-631" y="2100"/>
              <a:ext cx="272" cy="1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327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GB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Why use Negative feedback?: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77231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0"/>
              </a:spcBef>
              <a:buFontTx/>
              <a:buChar char="•"/>
            </a:pPr>
            <a:r>
              <a:rPr lang="en-GB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Makes properties predictable - independent of temperature, manufacturing differences or other properties of the </a:t>
            </a:r>
            <a:r>
              <a:rPr lang="en-GB" altLang="en-US" sz="2200" dirty="0" err="1">
                <a:latin typeface="Comic Sans MS" panose="030F0702030302020204" pitchFamily="66" charset="0"/>
                <a:ea typeface="ＭＳ Ｐゴシック" panose="020B0600070205080204" pitchFamily="34" charset="-128"/>
              </a:rPr>
              <a:t>opamp</a:t>
            </a:r>
            <a:r>
              <a:rPr lang="tr-TR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.</a:t>
            </a:r>
            <a:endParaRPr lang="en-GB" altLang="en-US" sz="22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100000"/>
              </a:spcBef>
              <a:buFontTx/>
              <a:buChar char="•"/>
            </a:pPr>
            <a:r>
              <a:rPr lang="en-GB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Circuit properties only depend upon the external feedback network and so can be easily controlled</a:t>
            </a:r>
            <a:r>
              <a:rPr lang="tr-TR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.</a:t>
            </a:r>
            <a:endParaRPr lang="en-GB" altLang="en-US" sz="22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6600"/>
            <a:ext cx="40322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28600"/>
            <a:ext cx="76327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GB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More insight</a:t>
            </a:r>
            <a:r>
              <a:rPr lang="tr-T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tr-TR" altLang="en-US" sz="28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</a:t>
            </a:r>
            <a:r>
              <a:rPr lang="en-GB" altLang="en-US" sz="2800" i="1" u="sng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Under negative feedback</a:t>
            </a:r>
            <a:r>
              <a:rPr lang="tr-TR" altLang="en-US" sz="2800" u="sng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)</a:t>
            </a:r>
            <a:r>
              <a:rPr lang="tr-TR" altLang="en-US" sz="28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endParaRPr lang="en-GB" altLang="en-US" sz="28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836613"/>
            <a:ext cx="40322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2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160069"/>
              </p:ext>
            </p:extLst>
          </p:nvPr>
        </p:nvGraphicFramePr>
        <p:xfrm>
          <a:off x="572655" y="1698781"/>
          <a:ext cx="403225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0" name="Equation" r:id="rId4" imgW="2044700" imgH="812800" progId="Equation.3">
                  <p:embed/>
                </p:oleObj>
              </mc:Choice>
              <mc:Fallback>
                <p:oleObj name="Equation" r:id="rId4" imgW="2044700" imgH="812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55" y="1698781"/>
                        <a:ext cx="403225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250825" y="3697288"/>
            <a:ext cx="8424863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altLang="en-US" sz="2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We also know</a:t>
            </a:r>
          </a:p>
          <a:p>
            <a:pPr lvl="1" eaLnBrk="1" hangingPunct="1">
              <a:buFontTx/>
              <a:buChar char="•"/>
            </a:pPr>
            <a:r>
              <a:rPr lang="en-GB" altLang="en-US" sz="2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</a:t>
            </a:r>
            <a:r>
              <a:rPr lang="en-GB" altLang="en-US" sz="2000" dirty="0" err="1">
                <a:latin typeface="Comic Sans MS" panose="030F0702030302020204" pitchFamily="66" charset="0"/>
                <a:ea typeface="ＭＳ Ｐゴシック" panose="020B0600070205080204" pitchFamily="34" charset="-128"/>
              </a:rPr>
              <a:t>i</a:t>
            </a:r>
            <a:r>
              <a:rPr lang="en-GB" altLang="en-US" sz="2000" baseline="30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+ </a:t>
            </a:r>
            <a:r>
              <a:rPr lang="en-GB" altLang="en-US" sz="2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≈ 0</a:t>
            </a:r>
          </a:p>
          <a:p>
            <a:pPr lvl="1" eaLnBrk="1" hangingPunct="1">
              <a:buFontTx/>
              <a:buChar char="•"/>
            </a:pPr>
            <a:r>
              <a:rPr lang="en-GB" altLang="en-US" sz="2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</a:t>
            </a:r>
            <a:r>
              <a:rPr lang="en-GB" altLang="en-US" sz="2000" dirty="0" err="1">
                <a:latin typeface="Comic Sans MS" panose="030F0702030302020204" pitchFamily="66" charset="0"/>
                <a:ea typeface="ＭＳ Ｐゴシック" panose="020B0600070205080204" pitchFamily="34" charset="-128"/>
              </a:rPr>
              <a:t>i</a:t>
            </a:r>
            <a:r>
              <a:rPr lang="en-GB" altLang="en-US" sz="2000" baseline="30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- </a:t>
            </a:r>
            <a:r>
              <a:rPr lang="en-GB" altLang="en-US" sz="2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≈ 0</a:t>
            </a:r>
          </a:p>
          <a:p>
            <a:pPr eaLnBrk="1" hangingPunct="1">
              <a:buFontTx/>
              <a:buChar char="•"/>
            </a:pPr>
            <a:r>
              <a:rPr lang="en-GB" altLang="en-US" sz="2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Helpful for analysis (under negative feedback)</a:t>
            </a:r>
          </a:p>
          <a:p>
            <a:pPr eaLnBrk="1" hangingPunct="1">
              <a:buFontTx/>
              <a:buChar char="•"/>
            </a:pPr>
            <a:r>
              <a:rPr lang="en-GB" altLang="en-US" sz="2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Two "Golden Rules«</a:t>
            </a:r>
            <a:endParaRPr lang="tr-TR" altLang="en-US" sz="20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/>
            <a:endParaRPr lang="tr-TR" altLang="en-US" b="1" dirty="0">
              <a:solidFill>
                <a:srgbClr val="FF0000"/>
              </a:solidFill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GB" altLang="en-US" b="1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1) No current flows into the op-amp</a:t>
            </a:r>
          </a:p>
          <a:p>
            <a:pPr eaLnBrk="1" hangingPunct="1"/>
            <a:r>
              <a:rPr lang="en-GB" altLang="en-US" b="1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2) v</a:t>
            </a:r>
            <a:r>
              <a:rPr lang="en-GB" altLang="en-US" b="1" baseline="30000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+ </a:t>
            </a:r>
            <a:r>
              <a:rPr lang="en-GB" altLang="en-US" b="1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≈ v</a:t>
            </a:r>
            <a:r>
              <a:rPr lang="en-GB" altLang="en-US" b="1" baseline="30000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-</a:t>
            </a:r>
            <a:endParaRPr lang="en-GB" altLang="en-US" b="1" dirty="0">
              <a:solidFill>
                <a:srgbClr val="FF0000"/>
              </a:solidFill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pic>
        <p:nvPicPr>
          <p:cNvPr id="5325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3025775"/>
            <a:ext cx="3095625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owchart: Alternate Process 1"/>
          <p:cNvSpPr>
            <a:spLocks noChangeArrowheads="1"/>
          </p:cNvSpPr>
          <p:nvPr/>
        </p:nvSpPr>
        <p:spPr bwMode="auto">
          <a:xfrm>
            <a:off x="152400" y="5530850"/>
            <a:ext cx="5867400" cy="914400"/>
          </a:xfrm>
          <a:prstGeom prst="flowChartAlternateProcess">
            <a:avLst/>
          </a:prstGeom>
          <a:noFill/>
          <a:ln w="38100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737EC52-4967-402D-9A27-2E9E77C8DAE2}"/>
                  </a:ext>
                </a:extLst>
              </p:cNvPr>
              <p:cNvSpPr/>
              <p:nvPr/>
            </p:nvSpPr>
            <p:spPr>
              <a:xfrm>
                <a:off x="381000" y="826127"/>
                <a:ext cx="2514600" cy="781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tr-T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tr-T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tr-T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tr-T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  <m:f>
                        <m:fPr>
                          <m:ctrlPr>
                            <a:rPr lang="tr-T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sz="2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737EC52-4967-402D-9A27-2E9E77C8D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26127"/>
                <a:ext cx="2514600" cy="781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4"/>
          <p:cNvSpPr txBox="1">
            <a:spLocks noChangeArrowheads="1"/>
          </p:cNvSpPr>
          <p:nvPr/>
        </p:nvSpPr>
        <p:spPr bwMode="auto">
          <a:xfrm>
            <a:off x="5505450" y="2133600"/>
            <a:ext cx="3200400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tr-TR" altLang="en-US" sz="2000">
                <a:latin typeface="Comic Sans MS" panose="030F0702030302020204" pitchFamily="66" charset="0"/>
              </a:rPr>
              <a:t>v</a:t>
            </a:r>
            <a:r>
              <a:rPr lang="tr-TR" altLang="en-US" sz="2000" baseline="-25000">
                <a:latin typeface="Comic Sans MS" panose="030F0702030302020204" pitchFamily="66" charset="0"/>
              </a:rPr>
              <a:t>-</a:t>
            </a:r>
            <a:r>
              <a:rPr lang="tr-TR" altLang="en-US" sz="2000">
                <a:latin typeface="Comic Sans MS" panose="030F0702030302020204" pitchFamily="66" charset="0"/>
              </a:rPr>
              <a:t>= v</a:t>
            </a:r>
            <a:r>
              <a:rPr lang="tr-TR" altLang="en-US" sz="2000" baseline="-25000">
                <a:latin typeface="Comic Sans MS" panose="030F0702030302020204" pitchFamily="66" charset="0"/>
              </a:rPr>
              <a:t>+</a:t>
            </a:r>
            <a:r>
              <a:rPr lang="tr-TR" altLang="en-US" sz="2000">
                <a:latin typeface="Comic Sans MS" panose="030F0702030302020204" pitchFamily="66" charset="0"/>
              </a:rPr>
              <a:t>=0V</a:t>
            </a:r>
          </a:p>
          <a:p>
            <a:pPr>
              <a:lnSpc>
                <a:spcPct val="110000"/>
              </a:lnSpc>
            </a:pPr>
            <a:endParaRPr lang="tr-TR" altLang="en-US" sz="200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i</a:t>
            </a:r>
            <a:r>
              <a:rPr lang="en-US" altLang="en-US" sz="2000" baseline="-25000">
                <a:latin typeface="Comic Sans MS" panose="030F0702030302020204" pitchFamily="66" charset="0"/>
              </a:rPr>
              <a:t>1</a:t>
            </a:r>
            <a:r>
              <a:rPr lang="en-US" altLang="en-US" sz="2000">
                <a:latin typeface="Comic Sans MS" panose="030F0702030302020204" pitchFamily="66" charset="0"/>
              </a:rPr>
              <a:t> = v</a:t>
            </a:r>
            <a:r>
              <a:rPr lang="en-US" altLang="en-US" sz="2000" baseline="-25000">
                <a:latin typeface="Comic Sans MS" panose="030F0702030302020204" pitchFamily="66" charset="0"/>
              </a:rPr>
              <a:t>in</a:t>
            </a:r>
            <a:r>
              <a:rPr lang="en-US" altLang="en-US" sz="2000">
                <a:latin typeface="Comic Sans MS" panose="030F0702030302020204" pitchFamily="66" charset="0"/>
              </a:rPr>
              <a:t> /R</a:t>
            </a:r>
            <a:r>
              <a:rPr lang="en-US" altLang="en-US" sz="2000" baseline="-25000">
                <a:latin typeface="Comic Sans MS" panose="030F0702030302020204" pitchFamily="66" charset="0"/>
              </a:rPr>
              <a:t>1</a:t>
            </a:r>
          </a:p>
          <a:p>
            <a:pPr>
              <a:lnSpc>
                <a:spcPct val="110000"/>
              </a:lnSpc>
            </a:pPr>
            <a:endParaRPr lang="en-US" altLang="en-US" sz="2000" baseline="-2500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i</a:t>
            </a:r>
            <a:r>
              <a:rPr lang="en-US" altLang="en-US" sz="2000" baseline="-25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 = i</a:t>
            </a:r>
            <a:r>
              <a:rPr lang="en-US" altLang="en-US" sz="2000" baseline="-25000">
                <a:latin typeface="Comic Sans MS" panose="030F0702030302020204" pitchFamily="66" charset="0"/>
              </a:rPr>
              <a:t>1	</a:t>
            </a:r>
            <a:r>
              <a:rPr lang="en-US" altLang="en-US" sz="2000">
                <a:latin typeface="Comic Sans MS" panose="030F0702030302020204" pitchFamily="66" charset="0"/>
              </a:rPr>
              <a:t>and</a:t>
            </a:r>
          </a:p>
          <a:p>
            <a:pPr>
              <a:lnSpc>
                <a:spcPct val="110000"/>
              </a:lnSpc>
            </a:pPr>
            <a:endParaRPr lang="en-US" altLang="en-US" sz="200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v</a:t>
            </a:r>
            <a:r>
              <a:rPr lang="en-US" altLang="en-US" sz="2000" baseline="-25000">
                <a:latin typeface="Comic Sans MS" panose="030F0702030302020204" pitchFamily="66" charset="0"/>
              </a:rPr>
              <a:t>o</a:t>
            </a:r>
            <a:r>
              <a:rPr lang="en-US" altLang="en-US" sz="2000">
                <a:latin typeface="Comic Sans MS" panose="030F0702030302020204" pitchFamily="66" charset="0"/>
              </a:rPr>
              <a:t> = -i</a:t>
            </a:r>
            <a:r>
              <a:rPr lang="en-US" altLang="en-US" sz="2000" baseline="-25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 R</a:t>
            </a:r>
            <a:r>
              <a:rPr lang="en-US" altLang="en-US" sz="2000" baseline="-25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 = -v</a:t>
            </a:r>
            <a:r>
              <a:rPr lang="en-US" altLang="en-US" sz="2000" baseline="-25000">
                <a:latin typeface="Comic Sans MS" panose="030F0702030302020204" pitchFamily="66" charset="0"/>
              </a:rPr>
              <a:t>in</a:t>
            </a:r>
            <a:r>
              <a:rPr lang="en-US" altLang="en-US" sz="2000">
                <a:latin typeface="Comic Sans MS" panose="030F0702030302020204" pitchFamily="66" charset="0"/>
              </a:rPr>
              <a:t> R</a:t>
            </a:r>
            <a:r>
              <a:rPr lang="en-US" altLang="en-US" sz="2000" baseline="-25000">
                <a:latin typeface="Comic Sans MS" panose="030F0702030302020204" pitchFamily="66" charset="0"/>
              </a:rPr>
              <a:t>2 </a:t>
            </a:r>
            <a:r>
              <a:rPr lang="en-US" altLang="en-US" sz="2000">
                <a:latin typeface="Comic Sans MS" panose="030F0702030302020204" pitchFamily="66" charset="0"/>
              </a:rPr>
              <a:t>/R</a:t>
            </a:r>
            <a:r>
              <a:rPr lang="en-US" altLang="en-US" sz="2000" baseline="-25000">
                <a:latin typeface="Comic Sans MS" panose="030F0702030302020204" pitchFamily="66" charset="0"/>
              </a:rPr>
              <a:t>1</a:t>
            </a:r>
          </a:p>
          <a:p>
            <a:pPr>
              <a:lnSpc>
                <a:spcPct val="110000"/>
              </a:lnSpc>
            </a:pPr>
            <a:endParaRPr lang="tr-TR" altLang="en-US" sz="200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So</a:t>
            </a:r>
            <a:endParaRPr lang="tr-TR" altLang="en-US" sz="200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altLang="en-US" sz="200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A</a:t>
            </a:r>
            <a:r>
              <a:rPr lang="en-US" altLang="en-US" sz="2000" baseline="-25000">
                <a:latin typeface="Comic Sans MS" panose="030F0702030302020204" pitchFamily="66" charset="0"/>
              </a:rPr>
              <a:t>v</a:t>
            </a:r>
            <a:r>
              <a:rPr lang="en-US" altLang="en-US" sz="2000">
                <a:latin typeface="Comic Sans MS" panose="030F0702030302020204" pitchFamily="66" charset="0"/>
              </a:rPr>
              <a:t>=v</a:t>
            </a:r>
            <a:r>
              <a:rPr lang="en-US" altLang="en-US" sz="2000" baseline="-25000">
                <a:latin typeface="Comic Sans MS" panose="030F0702030302020204" pitchFamily="66" charset="0"/>
              </a:rPr>
              <a:t>o</a:t>
            </a:r>
            <a:r>
              <a:rPr lang="en-US" altLang="en-US" sz="2000">
                <a:latin typeface="Comic Sans MS" panose="030F0702030302020204" pitchFamily="66" charset="0"/>
              </a:rPr>
              <a:t> /v</a:t>
            </a:r>
            <a:r>
              <a:rPr lang="en-US" altLang="en-US" sz="2000" baseline="-25000">
                <a:latin typeface="Comic Sans MS" panose="030F0702030302020204" pitchFamily="66" charset="0"/>
              </a:rPr>
              <a:t>in</a:t>
            </a:r>
            <a:r>
              <a:rPr lang="en-US" altLang="en-US" sz="2000">
                <a:latin typeface="Comic Sans MS" panose="030F0702030302020204" pitchFamily="66" charset="0"/>
              </a:rPr>
              <a:t> =-R</a:t>
            </a:r>
            <a:r>
              <a:rPr lang="en-US" altLang="en-US" sz="2000" baseline="-25000">
                <a:latin typeface="Comic Sans MS" panose="030F0702030302020204" pitchFamily="66" charset="0"/>
              </a:rPr>
              <a:t>2 </a:t>
            </a:r>
            <a:r>
              <a:rPr lang="en-US" altLang="en-US" sz="2000">
                <a:latin typeface="Comic Sans MS" panose="030F0702030302020204" pitchFamily="66" charset="0"/>
              </a:rPr>
              <a:t>/R</a:t>
            </a:r>
            <a:r>
              <a:rPr lang="en-US" altLang="en-US" sz="2000" baseline="-25000">
                <a:latin typeface="Comic Sans MS" panose="030F0702030302020204" pitchFamily="66" charset="0"/>
              </a:rPr>
              <a:t>1</a:t>
            </a:r>
          </a:p>
          <a:p>
            <a:endParaRPr lang="en-US" altLang="en-US" sz="2000" i="1" baseline="-25000">
              <a:latin typeface="Comic Sans MS" panose="030F0702030302020204" pitchFamily="66" charset="0"/>
            </a:endParaRPr>
          </a:p>
          <a:p>
            <a:endParaRPr lang="en-US" altLang="en-US" sz="2000" i="1" baseline="-25000">
              <a:latin typeface="Comic Sans MS" panose="030F0702030302020204" pitchFamily="66" charset="0"/>
            </a:endParaRPr>
          </a:p>
        </p:txBody>
      </p:sp>
      <p:sp>
        <p:nvSpPr>
          <p:cNvPr id="37892" name="Title 3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Inverting Amplifier</a:t>
            </a:r>
            <a:b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4276" name="Group 1"/>
          <p:cNvGrpSpPr>
            <a:grpSpLocks/>
          </p:cNvGrpSpPr>
          <p:nvPr/>
        </p:nvGrpSpPr>
        <p:grpSpPr bwMode="auto">
          <a:xfrm>
            <a:off x="463550" y="2405063"/>
            <a:ext cx="4516438" cy="2894012"/>
            <a:chOff x="457200" y="3581400"/>
            <a:chExt cx="4516438" cy="2894013"/>
          </a:xfrm>
        </p:grpSpPr>
        <p:pic>
          <p:nvPicPr>
            <p:cNvPr id="54278" name="Picture 2" descr="C:\hambley\weblogs\14\tiff\14f0004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581400"/>
              <a:ext cx="4516438" cy="289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4279" name="Straight Arrow Connector 6"/>
            <p:cNvCxnSpPr>
              <a:cxnSpLocks noChangeShapeType="1"/>
            </p:cNvCxnSpPr>
            <p:nvPr/>
          </p:nvCxnSpPr>
          <p:spPr bwMode="auto">
            <a:xfrm>
              <a:off x="1600200" y="4800600"/>
              <a:ext cx="5334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280" name="TextBox 7"/>
            <p:cNvSpPr txBox="1">
              <a:spLocks noChangeArrowheads="1"/>
            </p:cNvSpPr>
            <p:nvPr/>
          </p:nvSpPr>
          <p:spPr bwMode="auto">
            <a:xfrm>
              <a:off x="1828800" y="4797425"/>
              <a:ext cx="685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>
                  <a:latin typeface="Comic Sans MS" panose="030F0702030302020204" pitchFamily="66" charset="0"/>
                </a:rPr>
                <a:t>i</a:t>
              </a:r>
              <a:r>
                <a:rPr lang="en-US" altLang="en-US" sz="2000" i="1" baseline="-25000">
                  <a:latin typeface="Comic Sans MS" panose="030F0702030302020204" pitchFamily="66" charset="0"/>
                </a:rPr>
                <a:t>1</a:t>
              </a:r>
            </a:p>
          </p:txBody>
        </p:sp>
        <p:cxnSp>
          <p:nvCxnSpPr>
            <p:cNvPr id="54281" name="Straight Arrow Connector 8"/>
            <p:cNvCxnSpPr>
              <a:cxnSpLocks noChangeShapeType="1"/>
            </p:cNvCxnSpPr>
            <p:nvPr/>
          </p:nvCxnSpPr>
          <p:spPr bwMode="auto">
            <a:xfrm>
              <a:off x="2743200" y="4117975"/>
              <a:ext cx="5334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282" name="TextBox 9"/>
            <p:cNvSpPr txBox="1">
              <a:spLocks noChangeArrowheads="1"/>
            </p:cNvSpPr>
            <p:nvPr/>
          </p:nvSpPr>
          <p:spPr bwMode="auto">
            <a:xfrm>
              <a:off x="2971800" y="4114800"/>
              <a:ext cx="685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>
                  <a:latin typeface="Comic Sans MS" panose="030F0702030302020204" pitchFamily="66" charset="0"/>
                </a:rPr>
                <a:t>i</a:t>
              </a:r>
              <a:r>
                <a:rPr lang="en-US" altLang="en-US" sz="2000" i="1" baseline="-250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54283" name="Rectangle 9"/>
            <p:cNvSpPr>
              <a:spLocks noChangeArrowheads="1"/>
            </p:cNvSpPr>
            <p:nvPr/>
          </p:nvSpPr>
          <p:spPr bwMode="auto">
            <a:xfrm>
              <a:off x="1295400" y="6234113"/>
              <a:ext cx="29718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4277" name="TextBox 3"/>
          <p:cNvSpPr txBox="1">
            <a:spLocks noChangeArrowheads="1"/>
          </p:cNvSpPr>
          <p:nvPr/>
        </p:nvSpPr>
        <p:spPr bwMode="auto">
          <a:xfrm>
            <a:off x="461963" y="844550"/>
            <a:ext cx="8382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Since</a:t>
            </a:r>
            <a:r>
              <a:rPr lang="tr-TR" altLang="en-US" sz="2000">
                <a:latin typeface="Comic Sans MS" panose="030F0702030302020204" pitchFamily="66" charset="0"/>
              </a:rPr>
              <a:t> negative feedback </a:t>
            </a:r>
            <a:r>
              <a:rPr lang="en-US" altLang="en-US" sz="2000">
                <a:latin typeface="Comic Sans MS" panose="030F0702030302020204" pitchFamily="66" charset="0"/>
              </a:rPr>
              <a:t>forces the voltage at the inverting input terminal </a:t>
            </a:r>
            <a:r>
              <a:rPr lang="tr-TR" altLang="en-US" sz="2000">
                <a:latin typeface="Comic Sans MS" panose="030F0702030302020204" pitchFamily="66" charset="0"/>
              </a:rPr>
              <a:t>(v</a:t>
            </a:r>
            <a:r>
              <a:rPr lang="tr-TR" altLang="en-US" sz="2000" baseline="-25000">
                <a:latin typeface="Comic Sans MS" panose="030F0702030302020204" pitchFamily="66" charset="0"/>
              </a:rPr>
              <a:t>-</a:t>
            </a:r>
            <a:r>
              <a:rPr lang="tr-TR" altLang="en-US" sz="2000">
                <a:latin typeface="Comic Sans MS" panose="030F0702030302020204" pitchFamily="66" charset="0"/>
              </a:rPr>
              <a:t>) </a:t>
            </a:r>
            <a:r>
              <a:rPr lang="en-US" altLang="en-US" sz="2000">
                <a:latin typeface="Comic Sans MS" panose="030F0702030302020204" pitchFamily="66" charset="0"/>
              </a:rPr>
              <a:t>to be equal to the voltage at the noninverting input terminal</a:t>
            </a:r>
            <a:r>
              <a:rPr lang="tr-TR" altLang="en-US" sz="2000">
                <a:latin typeface="Comic Sans MS" panose="030F0702030302020204" pitchFamily="66" charset="0"/>
              </a:rPr>
              <a:t> (v</a:t>
            </a:r>
            <a:r>
              <a:rPr lang="tr-TR" altLang="en-US" sz="2000" baseline="-25000">
                <a:latin typeface="Comic Sans MS" panose="030F0702030302020204" pitchFamily="66" charset="0"/>
              </a:rPr>
              <a:t>+</a:t>
            </a:r>
            <a:r>
              <a:rPr lang="tr-TR" altLang="en-US" sz="2000">
                <a:latin typeface="Comic Sans MS" panose="030F0702030302020204" pitchFamily="66" charset="0"/>
              </a:rPr>
              <a:t>), v</a:t>
            </a:r>
            <a:r>
              <a:rPr lang="tr-TR" altLang="en-US" sz="2000" baseline="-25000">
                <a:latin typeface="Comic Sans MS" panose="030F0702030302020204" pitchFamily="66" charset="0"/>
              </a:rPr>
              <a:t>x</a:t>
            </a:r>
            <a:r>
              <a:rPr lang="tr-TR" altLang="en-US" sz="2000">
                <a:latin typeface="Comic Sans MS" panose="030F0702030302020204" pitchFamily="66" charset="0"/>
              </a:rPr>
              <a:t> is equal to zero.</a:t>
            </a:r>
            <a:endParaRPr lang="tr-TR" altLang="en-US" sz="2000" baseline="-25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3"/>
          <p:cNvSpPr txBox="1">
            <a:spLocks noChangeArrowheads="1"/>
          </p:cNvSpPr>
          <p:nvPr/>
        </p:nvSpPr>
        <p:spPr bwMode="auto">
          <a:xfrm>
            <a:off x="461963" y="839788"/>
            <a:ext cx="8382000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Since  </a:t>
            </a:r>
            <a:r>
              <a:rPr lang="en-US" altLang="en-US" sz="200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>
                <a:latin typeface="Comic Sans MS" panose="030F0702030302020204" pitchFamily="66" charset="0"/>
              </a:rPr>
              <a:t>o</a:t>
            </a:r>
            <a:r>
              <a:rPr lang="en-US" altLang="en-US" sz="2000" dirty="0">
                <a:latin typeface="Comic Sans MS" panose="030F0702030302020204" pitchFamily="66" charset="0"/>
              </a:rPr>
              <a:t> = -i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= -v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in</a:t>
            </a:r>
            <a:r>
              <a:rPr lang="en-US" altLang="en-US" sz="2000" dirty="0">
                <a:latin typeface="Comic Sans MS" panose="030F0702030302020204" pitchFamily="66" charset="0"/>
              </a:rPr>
              <a:t> 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 </a:t>
            </a:r>
            <a:r>
              <a:rPr lang="en-US" altLang="en-US" sz="2000" dirty="0">
                <a:latin typeface="Comic Sans MS" panose="030F0702030302020204" pitchFamily="66" charset="0"/>
              </a:rPr>
              <a:t>/R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endParaRPr lang="tr-TR" altLang="en-US" sz="2000" baseline="-250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altLang="en-US" sz="2000" i="1" baseline="-250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tr-TR" altLang="en-US" sz="2000" dirty="0">
                <a:latin typeface="Comic Sans MS" panose="030F0702030302020204" pitchFamily="66" charset="0"/>
              </a:rPr>
              <a:t>W</a:t>
            </a:r>
            <a:r>
              <a:rPr lang="en-US" altLang="en-US" sz="2000" dirty="0">
                <a:latin typeface="Comic Sans MS" panose="030F0702030302020204" pitchFamily="66" charset="0"/>
              </a:rPr>
              <a:t>e see that the output voltage does not depend on the </a:t>
            </a:r>
            <a:r>
              <a:rPr lang="en-US" altLang="en-US" sz="2000" u="sng" dirty="0">
                <a:latin typeface="Comic Sans MS" panose="030F0702030302020204" pitchFamily="66" charset="0"/>
              </a:rPr>
              <a:t>load resistance.</a:t>
            </a:r>
            <a:endParaRPr lang="tr-TR" altLang="en-US" sz="20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tr-TR" altLang="en-US" sz="2000" i="1" dirty="0">
                <a:latin typeface="Comic Sans MS" panose="030F0702030302020204" pitchFamily="66" charset="0"/>
              </a:rPr>
              <a:t>T</a:t>
            </a:r>
            <a:r>
              <a:rPr lang="en-US" altLang="en-US" sz="2000" i="1" dirty="0">
                <a:latin typeface="Comic Sans MS" panose="030F0702030302020204" pitchFamily="66" charset="0"/>
              </a:rPr>
              <a:t>he output impedance of the inverting amplifier is zero.</a:t>
            </a:r>
            <a:endParaRPr lang="tr-TR" altLang="en-US" sz="2000" i="1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altLang="en-US" sz="2000" i="1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i="1" dirty="0">
                <a:latin typeface="Comic Sans MS" panose="030F0702030302020204" pitchFamily="66" charset="0"/>
              </a:rPr>
              <a:t>The input impedance is</a:t>
            </a:r>
            <a:r>
              <a:rPr lang="tr-TR" altLang="en-US" sz="2000" i="1" dirty="0">
                <a:latin typeface="Comic Sans MS" panose="030F0702030302020204" pitchFamily="66" charset="0"/>
              </a:rPr>
              <a:t>:</a:t>
            </a:r>
            <a:r>
              <a:rPr lang="en-US" altLang="en-US" sz="2000" i="1" dirty="0">
                <a:latin typeface="Comic Sans MS" panose="030F0702030302020204" pitchFamily="66" charset="0"/>
              </a:rPr>
              <a:t> </a:t>
            </a:r>
            <a:r>
              <a:rPr lang="tr-TR" altLang="en-US" sz="2000" i="1" dirty="0">
                <a:latin typeface="Comic Sans MS" panose="030F0702030302020204" pitchFamily="66" charset="0"/>
              </a:rPr>
              <a:t>  </a:t>
            </a:r>
            <a:r>
              <a:rPr lang="en-US" alt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Z</a:t>
            </a:r>
            <a:r>
              <a:rPr lang="en-US" altLang="en-US" sz="2000" baseline="-25000" dirty="0">
                <a:solidFill>
                  <a:srgbClr val="0070C0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=v</a:t>
            </a:r>
            <a:r>
              <a:rPr lang="en-US" altLang="en-US" sz="2000" baseline="-25000" dirty="0">
                <a:solidFill>
                  <a:srgbClr val="0070C0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/i</a:t>
            </a:r>
            <a:r>
              <a:rPr lang="en-US" altLang="en-US" sz="2000" baseline="-25000" dirty="0">
                <a:solidFill>
                  <a:srgbClr val="0070C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=R</a:t>
            </a:r>
            <a:r>
              <a:rPr lang="en-US" altLang="en-US" sz="2000" baseline="-25000" dirty="0">
                <a:solidFill>
                  <a:srgbClr val="0070C0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38915" name="Title 2"/>
          <p:cNvSpPr>
            <a:spLocks noGrp="1"/>
          </p:cNvSpPr>
          <p:nvPr>
            <p:ph type="title"/>
          </p:nvPr>
        </p:nvSpPr>
        <p:spPr bwMode="auto">
          <a:xfrm>
            <a:off x="461963" y="228600"/>
            <a:ext cx="7848600" cy="4873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Inverting Amplifier</a:t>
            </a:r>
            <a:b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5300" name="Group 1"/>
          <p:cNvGrpSpPr>
            <a:grpSpLocks/>
          </p:cNvGrpSpPr>
          <p:nvPr/>
        </p:nvGrpSpPr>
        <p:grpSpPr bwMode="auto">
          <a:xfrm>
            <a:off x="990600" y="3527425"/>
            <a:ext cx="5868988" cy="3175000"/>
            <a:chOff x="990600" y="3405188"/>
            <a:chExt cx="5868988" cy="3175000"/>
          </a:xfrm>
        </p:grpSpPr>
        <p:pic>
          <p:nvPicPr>
            <p:cNvPr id="55309" name="Picture 2" descr="C:\hambley\weblogs\14\tiff\14f0005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405188"/>
              <a:ext cx="5868988" cy="317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10" name="Rectangle 4"/>
            <p:cNvSpPr>
              <a:spLocks noChangeArrowheads="1"/>
            </p:cNvSpPr>
            <p:nvPr/>
          </p:nvSpPr>
          <p:spPr bwMode="auto">
            <a:xfrm>
              <a:off x="990600" y="6096000"/>
              <a:ext cx="5868988" cy="484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5301" name="Rectangle 2"/>
          <p:cNvSpPr>
            <a:spLocks noChangeArrowheads="1"/>
          </p:cNvSpPr>
          <p:nvPr/>
        </p:nvSpPr>
        <p:spPr bwMode="auto">
          <a:xfrm>
            <a:off x="1981200" y="5114925"/>
            <a:ext cx="563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70C0"/>
                </a:solidFill>
                <a:latin typeface="Comic Sans MS" panose="030F0702030302020204" pitchFamily="66" charset="0"/>
              </a:rPr>
              <a:t>Z</a:t>
            </a:r>
            <a:r>
              <a:rPr lang="en-US" altLang="en-US" baseline="-25000">
                <a:solidFill>
                  <a:srgbClr val="0070C0"/>
                </a:solidFill>
                <a:latin typeface="Comic Sans MS" panose="030F0702030302020204" pitchFamily="66" charset="0"/>
              </a:rPr>
              <a:t>in</a:t>
            </a:r>
            <a:endParaRPr lang="tr-TR" altLang="tr-TR"/>
          </a:p>
        </p:txBody>
      </p:sp>
      <p:grpSp>
        <p:nvGrpSpPr>
          <p:cNvPr id="55302" name="Group 7"/>
          <p:cNvGrpSpPr>
            <a:grpSpLocks/>
          </p:cNvGrpSpPr>
          <p:nvPr/>
        </p:nvGrpSpPr>
        <p:grpSpPr bwMode="auto">
          <a:xfrm>
            <a:off x="1981200" y="5029200"/>
            <a:ext cx="215900" cy="360363"/>
            <a:chOff x="7315200" y="3886200"/>
            <a:chExt cx="216000" cy="360000"/>
          </a:xfrm>
        </p:grpSpPr>
        <p:cxnSp>
          <p:nvCxnSpPr>
            <p:cNvPr id="55307" name="Straight Connector 6"/>
            <p:cNvCxnSpPr>
              <a:cxnSpLocks noChangeShapeType="1"/>
            </p:cNvCxnSpPr>
            <p:nvPr/>
          </p:nvCxnSpPr>
          <p:spPr bwMode="auto">
            <a:xfrm flipV="1">
              <a:off x="7315200" y="3886200"/>
              <a:ext cx="0" cy="3600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08" name="Straight Connector 12"/>
            <p:cNvCxnSpPr>
              <a:cxnSpLocks noChangeShapeType="1"/>
            </p:cNvCxnSpPr>
            <p:nvPr/>
          </p:nvCxnSpPr>
          <p:spPr bwMode="auto">
            <a:xfrm rot="5400000" flipV="1">
              <a:off x="7423200" y="3778200"/>
              <a:ext cx="0" cy="2160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303" name="Group 14"/>
          <p:cNvGrpSpPr>
            <a:grpSpLocks/>
          </p:cNvGrpSpPr>
          <p:nvPr/>
        </p:nvGrpSpPr>
        <p:grpSpPr bwMode="auto">
          <a:xfrm flipH="1">
            <a:off x="5486400" y="5232400"/>
            <a:ext cx="215900" cy="360363"/>
            <a:chOff x="7315200" y="3886200"/>
            <a:chExt cx="216000" cy="360000"/>
          </a:xfrm>
        </p:grpSpPr>
        <p:cxnSp>
          <p:nvCxnSpPr>
            <p:cNvPr id="55305" name="Straight Connector 15"/>
            <p:cNvCxnSpPr>
              <a:cxnSpLocks noChangeShapeType="1"/>
            </p:cNvCxnSpPr>
            <p:nvPr/>
          </p:nvCxnSpPr>
          <p:spPr bwMode="auto">
            <a:xfrm flipV="1">
              <a:off x="7315200" y="3886200"/>
              <a:ext cx="0" cy="3600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06" name="Straight Connector 16"/>
            <p:cNvCxnSpPr>
              <a:cxnSpLocks noChangeShapeType="1"/>
            </p:cNvCxnSpPr>
            <p:nvPr/>
          </p:nvCxnSpPr>
          <p:spPr bwMode="auto">
            <a:xfrm rot="5400000" flipV="1">
              <a:off x="7423200" y="3778200"/>
              <a:ext cx="0" cy="2160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304" name="Rectangle 17"/>
          <p:cNvSpPr>
            <a:spLocks noChangeArrowheads="1"/>
          </p:cNvSpPr>
          <p:nvPr/>
        </p:nvSpPr>
        <p:spPr bwMode="auto">
          <a:xfrm>
            <a:off x="5313363" y="5389563"/>
            <a:ext cx="522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70C0"/>
                </a:solidFill>
                <a:latin typeface="Comic Sans MS" panose="030F0702030302020204" pitchFamily="66" charset="0"/>
              </a:rPr>
              <a:t>Z</a:t>
            </a:r>
            <a:r>
              <a:rPr lang="tr-TR" altLang="en-US" baseline="-25000">
                <a:solidFill>
                  <a:srgbClr val="0070C0"/>
                </a:solidFill>
                <a:latin typeface="Comic Sans MS" panose="030F0702030302020204" pitchFamily="66" charset="0"/>
              </a:rPr>
              <a:t>0</a:t>
            </a:r>
            <a:endParaRPr lang="tr-TR" alt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09550"/>
            <a:ext cx="7632700" cy="628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GB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Summing Amplifier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003800" y="836613"/>
            <a:ext cx="37449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000" baseline="-25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56324" name="Object 2"/>
          <p:cNvGraphicFramePr>
            <a:graphicFrameLocks noChangeAspect="1"/>
          </p:cNvGraphicFramePr>
          <p:nvPr/>
        </p:nvGraphicFramePr>
        <p:xfrm>
          <a:off x="3832225" y="1700213"/>
          <a:ext cx="5311775" cy="243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3" name="Equation" r:id="rId3" imgW="2552700" imgH="1168400" progId="Equation.3">
                  <p:embed/>
                </p:oleObj>
              </mc:Choice>
              <mc:Fallback>
                <p:oleObj name="Equation" r:id="rId3" imgW="2552700" imgH="116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1700213"/>
                        <a:ext cx="5311775" cy="243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3"/>
          <p:cNvGraphicFramePr>
            <a:graphicFrameLocks noChangeAspect="1"/>
          </p:cNvGraphicFramePr>
          <p:nvPr/>
        </p:nvGraphicFramePr>
        <p:xfrm>
          <a:off x="3995738" y="5229225"/>
          <a:ext cx="33131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4" name="Equation" r:id="rId5" imgW="1892300" imgH="431800" progId="Equation.3">
                  <p:embed/>
                </p:oleObj>
              </mc:Choice>
              <mc:Fallback>
                <p:oleObj name="Equation" r:id="rId5" imgW="1892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229225"/>
                        <a:ext cx="33131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4"/>
          <p:cNvGraphicFramePr>
            <a:graphicFrameLocks noChangeAspect="1"/>
          </p:cNvGraphicFramePr>
          <p:nvPr/>
        </p:nvGraphicFramePr>
        <p:xfrm>
          <a:off x="3924300" y="4508500"/>
          <a:ext cx="38163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5" name="Equation" r:id="rId7" imgW="1701800" imgH="228600" progId="Equation.3">
                  <p:embed/>
                </p:oleObj>
              </mc:Choice>
              <mc:Fallback>
                <p:oleObj name="Equation" r:id="rId7" imgW="1701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508500"/>
                        <a:ext cx="38163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7" name="Group 2"/>
          <p:cNvGrpSpPr>
            <a:grpSpLocks/>
          </p:cNvGrpSpPr>
          <p:nvPr/>
        </p:nvGrpSpPr>
        <p:grpSpPr bwMode="auto">
          <a:xfrm>
            <a:off x="228600" y="1393825"/>
            <a:ext cx="3276600" cy="4635500"/>
            <a:chOff x="228600" y="1219200"/>
            <a:chExt cx="3400425" cy="4810382"/>
          </a:xfrm>
        </p:grpSpPr>
        <p:pic>
          <p:nvPicPr>
            <p:cNvPr id="56329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238233"/>
              <a:ext cx="3400425" cy="4791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30" name="Rectangle 1"/>
            <p:cNvSpPr>
              <a:spLocks noChangeArrowheads="1"/>
            </p:cNvSpPr>
            <p:nvPr/>
          </p:nvSpPr>
          <p:spPr bwMode="auto">
            <a:xfrm>
              <a:off x="381000" y="1219200"/>
              <a:ext cx="3048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6328" name="TextBox 3"/>
          <p:cNvSpPr txBox="1">
            <a:spLocks noChangeArrowheads="1"/>
          </p:cNvSpPr>
          <p:nvPr/>
        </p:nvSpPr>
        <p:spPr bwMode="auto">
          <a:xfrm>
            <a:off x="3781425" y="869950"/>
            <a:ext cx="51816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The output voltage in summing amplifier is</a:t>
            </a:r>
            <a:endParaRPr lang="en-US" altLang="en-US" sz="2000" i="1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v</a:t>
            </a:r>
            <a:r>
              <a:rPr lang="en-US" altLang="en-US" sz="2000" baseline="-25000">
                <a:latin typeface="Comic Sans MS" panose="030F0702030302020204" pitchFamily="66" charset="0"/>
              </a:rPr>
              <a:t>o</a:t>
            </a:r>
            <a:r>
              <a:rPr lang="tr-TR" altLang="en-US" sz="2000" baseline="-25000">
                <a:latin typeface="Comic Sans MS" panose="030F0702030302020204" pitchFamily="66" charset="0"/>
              </a:rPr>
              <a:t>ut</a:t>
            </a:r>
            <a:r>
              <a:rPr lang="en-US" altLang="en-US" sz="2000">
                <a:latin typeface="Comic Sans MS" panose="030F0702030302020204" pitchFamily="66" charset="0"/>
              </a:rPr>
              <a:t>=i</a:t>
            </a:r>
            <a:r>
              <a:rPr lang="en-US" altLang="en-US" sz="2000" baseline="-25000">
                <a:latin typeface="Comic Sans MS" panose="030F0702030302020204" pitchFamily="66" charset="0"/>
              </a:rPr>
              <a:t>f</a:t>
            </a:r>
            <a:r>
              <a:rPr lang="en-US" altLang="en-US" sz="2000">
                <a:latin typeface="Comic Sans MS" panose="030F0702030302020204" pitchFamily="66" charset="0"/>
              </a:rPr>
              <a:t>*R</a:t>
            </a:r>
            <a:r>
              <a:rPr lang="en-US" altLang="en-US" sz="2000" baseline="-25000">
                <a:latin typeface="Comic Sans MS" panose="030F0702030302020204" pitchFamily="66" charset="0"/>
              </a:rPr>
              <a:t>f </a:t>
            </a:r>
            <a:r>
              <a:rPr lang="en-US" altLang="en-US" sz="2000">
                <a:latin typeface="Comic Sans MS" panose="030F0702030302020204" pitchFamily="66" charset="0"/>
              </a:rPr>
              <a:t> since v</a:t>
            </a:r>
            <a:r>
              <a:rPr lang="tr-TR" altLang="en-US" sz="2000" baseline="-25000">
                <a:latin typeface="Comic Sans MS" panose="030F0702030302020204" pitchFamily="66" charset="0"/>
              </a:rPr>
              <a:t>-</a:t>
            </a:r>
            <a:r>
              <a:rPr lang="en-US" altLang="en-US" sz="2000">
                <a:latin typeface="Comic Sans MS" panose="030F0702030302020204" pitchFamily="66" charset="0"/>
              </a:rPr>
              <a:t>=v</a:t>
            </a:r>
            <a:r>
              <a:rPr lang="tr-TR" altLang="en-US" sz="2000" baseline="-25000">
                <a:latin typeface="Comic Sans MS" panose="030F0702030302020204" pitchFamily="66" charset="0"/>
              </a:rPr>
              <a:t>+</a:t>
            </a:r>
            <a:r>
              <a:rPr lang="tr-TR" altLang="en-US" sz="2000">
                <a:latin typeface="Comic Sans MS" panose="030F0702030302020204" pitchFamily="66" charset="0"/>
              </a:rPr>
              <a:t>=0</a:t>
            </a:r>
            <a:endParaRPr lang="en-US" altLang="en-US" sz="2000" i="1" baseline="-25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45243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582613" y="990600"/>
            <a:ext cx="6089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741 Amplifier is the most popular amplifier it has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A</a:t>
            </a:r>
            <a:r>
              <a:rPr lang="tr-TR" altLang="en-US" sz="2000" baseline="-25000" dirty="0" err="1">
                <a:latin typeface="Comic Sans MS" panose="030F0702030302020204" pitchFamily="66" charset="0"/>
              </a:rPr>
              <a:t>vo</a:t>
            </a:r>
            <a:r>
              <a:rPr lang="en-US" altLang="en-US" sz="2000" dirty="0">
                <a:latin typeface="Comic Sans MS" panose="030F0702030302020204" pitchFamily="66" charset="0"/>
              </a:rPr>
              <a:t>=100000</a:t>
            </a:r>
            <a:r>
              <a:rPr lang="tr-TR" altLang="en-US" sz="2000" dirty="0">
                <a:latin typeface="Comic Sans MS" panose="030F0702030302020204" pitchFamily="66" charset="0"/>
              </a:rPr>
              <a:t> (</a:t>
            </a:r>
            <a:r>
              <a:rPr lang="tr-TR" altLang="en-US" sz="2000" dirty="0" err="1">
                <a:latin typeface="Comic Sans MS" panose="030F0702030302020204" pitchFamily="66" charset="0"/>
              </a:rPr>
              <a:t>voltage</a:t>
            </a:r>
            <a:r>
              <a:rPr lang="tr-TR" altLang="en-US" sz="2000" dirty="0">
                <a:latin typeface="Comic Sans MS" panose="030F0702030302020204" pitchFamily="66" charset="0"/>
              </a:rPr>
              <a:t> </a:t>
            </a:r>
            <a:r>
              <a:rPr lang="tr-TR" altLang="en-US" sz="2000" dirty="0" err="1">
                <a:latin typeface="Comic Sans MS" panose="030F0702030302020204" pitchFamily="66" charset="0"/>
              </a:rPr>
              <a:t>gain</a:t>
            </a:r>
            <a:r>
              <a:rPr lang="tr-TR" altLang="en-US" sz="2000" dirty="0">
                <a:latin typeface="Comic Sans MS" panose="030F0702030302020204" pitchFamily="66" charset="0"/>
              </a:rPr>
              <a:t> </a:t>
            </a:r>
            <a:r>
              <a:rPr lang="tr-TR" altLang="en-US" sz="2000" dirty="0" err="1">
                <a:latin typeface="Comic Sans MS" panose="030F0702030302020204" pitchFamily="66" charset="0"/>
              </a:rPr>
              <a:t>without</a:t>
            </a:r>
            <a:r>
              <a:rPr lang="tr-TR" altLang="en-US" sz="2000" dirty="0">
                <a:latin typeface="Comic Sans MS" panose="030F0702030302020204" pitchFamily="66" charset="0"/>
              </a:rPr>
              <a:t> </a:t>
            </a:r>
            <a:r>
              <a:rPr lang="tr-TR" altLang="en-US" sz="2000" dirty="0" err="1">
                <a:latin typeface="Comic Sans MS" panose="030F0702030302020204" pitchFamily="66" charset="0"/>
              </a:rPr>
              <a:t>load</a:t>
            </a:r>
            <a:r>
              <a:rPr lang="tr-TR" altLang="en-US" sz="2000" dirty="0">
                <a:latin typeface="Comic Sans MS" panose="030F0702030302020204" pitchFamily="66" charset="0"/>
              </a:rPr>
              <a:t>)</a:t>
            </a:r>
            <a:endParaRPr lang="en-US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3584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2312988"/>
            <a:ext cx="2733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Operational amplifiers (op-amps)</a:t>
            </a:r>
            <a:b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3"/>
          <p:cNvSpPr txBox="1">
            <a:spLocks noChangeArrowheads="1"/>
          </p:cNvSpPr>
          <p:nvPr/>
        </p:nvSpPr>
        <p:spPr bwMode="auto">
          <a:xfrm>
            <a:off x="457200" y="777875"/>
            <a:ext cx="83820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Find the currents and voltages in these two circuits:</a:t>
            </a:r>
          </a:p>
        </p:txBody>
      </p:sp>
      <p:sp>
        <p:nvSpPr>
          <p:cNvPr id="46083" name="TextBox 4"/>
          <p:cNvSpPr txBox="1">
            <a:spLocks noChangeArrowheads="1"/>
          </p:cNvSpPr>
          <p:nvPr/>
        </p:nvSpPr>
        <p:spPr bwMode="auto">
          <a:xfrm>
            <a:off x="4024313" y="1295400"/>
            <a:ext cx="48768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a)  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=v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in</a:t>
            </a:r>
            <a:r>
              <a:rPr lang="en-US" altLang="en-US" sz="2000" dirty="0">
                <a:latin typeface="Comic Sans MS" panose="030F0702030302020204" pitchFamily="66" charset="0"/>
              </a:rPr>
              <a:t>/R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=1V/1k</a:t>
            </a:r>
            <a:r>
              <a:rPr lang="el-GR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 Ω </a:t>
            </a:r>
            <a:r>
              <a:rPr lang="en-US" altLang="en-US" sz="2000" dirty="0">
                <a:latin typeface="Comic Sans MS" panose="030F0702030302020204" pitchFamily="66" charset="0"/>
              </a:rPr>
              <a:t>=1mA</a:t>
            </a:r>
          </a:p>
          <a:p>
            <a:pPr>
              <a:lnSpc>
                <a:spcPct val="110000"/>
              </a:lnSpc>
            </a:pPr>
            <a:endParaRPr lang="en-US" altLang="en-US" sz="2000" baseline="-250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=i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=1mA</a:t>
            </a:r>
            <a:r>
              <a:rPr lang="tr-TR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</a:rPr>
              <a:t>from KCL</a:t>
            </a:r>
          </a:p>
          <a:p>
            <a:pPr>
              <a:lnSpc>
                <a:spcPct val="110000"/>
              </a:lnSpc>
            </a:pPr>
            <a:r>
              <a:rPr lang="en-US" altLang="en-US" sz="200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>
                <a:latin typeface="Comic Sans MS" panose="030F0702030302020204" pitchFamily="66" charset="0"/>
              </a:rPr>
              <a:t>o</a:t>
            </a:r>
            <a:r>
              <a:rPr lang="en-US" altLang="en-US" sz="2000" dirty="0">
                <a:latin typeface="Comic Sans MS" panose="030F0702030302020204" pitchFamily="66" charset="0"/>
              </a:rPr>
              <a:t>=-i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*R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=-10V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	</a:t>
            </a:r>
            <a:r>
              <a:rPr lang="en-US" altLang="en-US" sz="2000" dirty="0">
                <a:latin typeface="Comic Sans MS" panose="030F0702030302020204" pitchFamily="66" charset="0"/>
              </a:rPr>
              <a:t>from KVL</a:t>
            </a:r>
          </a:p>
          <a:p>
            <a:pPr>
              <a:lnSpc>
                <a:spcPct val="110000"/>
              </a:lnSpc>
            </a:pPr>
            <a:r>
              <a:rPr lang="en-US" altLang="en-US" sz="2000" dirty="0" err="1">
                <a:latin typeface="Comic Sans MS" panose="030F0702030302020204" pitchFamily="66" charset="0"/>
              </a:rPr>
              <a:t>i</a:t>
            </a:r>
            <a:r>
              <a:rPr lang="en-US" altLang="en-US" sz="2000" baseline="-25000" dirty="0" err="1">
                <a:latin typeface="Comic Sans MS" panose="030F0702030302020204" pitchFamily="66" charset="0"/>
              </a:rPr>
              <a:t>o</a:t>
            </a:r>
            <a:r>
              <a:rPr lang="en-US" altLang="en-US" sz="2000" dirty="0">
                <a:latin typeface="Comic Sans MS" panose="030F0702030302020204" pitchFamily="66" charset="0"/>
              </a:rPr>
              <a:t>=</a:t>
            </a:r>
            <a:r>
              <a:rPr lang="en-US" altLang="en-US" sz="200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>
                <a:latin typeface="Comic Sans MS" panose="030F0702030302020204" pitchFamily="66" charset="0"/>
              </a:rPr>
              <a:t>o</a:t>
            </a:r>
            <a:r>
              <a:rPr lang="en-US" altLang="en-US" sz="2000" dirty="0">
                <a:latin typeface="Comic Sans MS" panose="030F0702030302020204" pitchFamily="66" charset="0"/>
              </a:rPr>
              <a:t>/R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L</a:t>
            </a:r>
            <a:r>
              <a:rPr lang="en-US" altLang="en-US" sz="2000" dirty="0">
                <a:latin typeface="Comic Sans MS" panose="030F0702030302020204" pitchFamily="66" charset="0"/>
              </a:rPr>
              <a:t>=-10mA	 from Ohms law </a:t>
            </a:r>
          </a:p>
          <a:p>
            <a:pPr>
              <a:lnSpc>
                <a:spcPct val="110000"/>
              </a:lnSpc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x</a:t>
            </a:r>
            <a:r>
              <a:rPr lang="en-US" altLang="en-US" sz="2000" dirty="0">
                <a:latin typeface="Comic Sans MS" panose="030F0702030302020204" pitchFamily="66" charset="0"/>
              </a:rPr>
              <a:t>=i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o</a:t>
            </a:r>
            <a:r>
              <a:rPr lang="en-US" altLang="en-US" sz="2000" dirty="0">
                <a:latin typeface="Comic Sans MS" panose="030F0702030302020204" pitchFamily="66" charset="0"/>
              </a:rPr>
              <a:t>-i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=-10mA-1mA=-11mA</a:t>
            </a:r>
            <a:endParaRPr lang="en-US" altLang="en-US" sz="2000" baseline="-25000" dirty="0">
              <a:latin typeface="Comic Sans MS" panose="030F0702030302020204" pitchFamily="66" charset="0"/>
            </a:endParaRPr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4267200" y="3962400"/>
            <a:ext cx="4876800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b)  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=v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in</a:t>
            </a:r>
            <a:r>
              <a:rPr lang="en-US" altLang="en-US" sz="2000" dirty="0">
                <a:latin typeface="Comic Sans MS" panose="030F0702030302020204" pitchFamily="66" charset="0"/>
              </a:rPr>
              <a:t>/R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=5mA</a:t>
            </a:r>
          </a:p>
          <a:p>
            <a:pPr>
              <a:lnSpc>
                <a:spcPct val="110000"/>
              </a:lnSpc>
            </a:pPr>
            <a:endParaRPr lang="en-US" altLang="en-US" sz="2000" baseline="-250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=i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=5mA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*1k</a:t>
            </a:r>
            <a:r>
              <a:rPr lang="el-GR" altLang="en-US" sz="1600" dirty="0">
                <a:latin typeface="Comic Sans MS" panose="030F0702030302020204" pitchFamily="66" charset="0"/>
              </a:rPr>
              <a:t>Ω</a:t>
            </a:r>
            <a:r>
              <a:rPr lang="en-US" altLang="en-US" sz="2000" dirty="0">
                <a:latin typeface="Comic Sans MS" panose="030F0702030302020204" pitchFamily="66" charset="0"/>
              </a:rPr>
              <a:t>= 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3</a:t>
            </a:r>
            <a:r>
              <a:rPr lang="en-US" altLang="en-US" sz="2000" dirty="0">
                <a:latin typeface="Comic Sans MS" panose="030F0702030302020204" pitchFamily="66" charset="0"/>
              </a:rPr>
              <a:t>*1k</a:t>
            </a:r>
            <a:r>
              <a:rPr lang="el-GR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Ω</a:t>
            </a:r>
            <a:r>
              <a:rPr lang="en-US" altLang="en-US" sz="2000" dirty="0">
                <a:latin typeface="Comic Sans MS" panose="030F0702030302020204" pitchFamily="66" charset="0"/>
              </a:rPr>
              <a:t> =&gt;</a:t>
            </a:r>
            <a:r>
              <a:rPr lang="tr-TR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</a:rPr>
              <a:t>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3</a:t>
            </a:r>
            <a:r>
              <a:rPr lang="en-US" altLang="en-US" sz="2000" dirty="0">
                <a:latin typeface="Comic Sans MS" panose="030F0702030302020204" pitchFamily="66" charset="0"/>
              </a:rPr>
              <a:t>=5mA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	</a:t>
            </a:r>
            <a:endParaRPr lang="en-US" altLang="en-US" sz="20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4</a:t>
            </a:r>
            <a:r>
              <a:rPr lang="en-US" altLang="en-US" sz="2000" dirty="0">
                <a:latin typeface="Comic Sans MS" panose="030F0702030302020204" pitchFamily="66" charset="0"/>
              </a:rPr>
              <a:t>=i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+i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3</a:t>
            </a:r>
            <a:r>
              <a:rPr lang="en-US" altLang="en-US" sz="2000" dirty="0">
                <a:latin typeface="Comic Sans MS" panose="030F0702030302020204" pitchFamily="66" charset="0"/>
              </a:rPr>
              <a:t>=10mA</a:t>
            </a:r>
          </a:p>
          <a:p>
            <a:pPr>
              <a:lnSpc>
                <a:spcPct val="110000"/>
              </a:lnSpc>
            </a:pPr>
            <a:endParaRPr lang="en-US" altLang="en-US" sz="2000" baseline="-250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>
                <a:latin typeface="Comic Sans MS" panose="030F0702030302020204" pitchFamily="66" charset="0"/>
              </a:rPr>
              <a:t>o</a:t>
            </a:r>
            <a:r>
              <a:rPr lang="en-US" altLang="en-US" sz="2000" dirty="0">
                <a:latin typeface="Comic Sans MS" panose="030F0702030302020204" pitchFamily="66" charset="0"/>
              </a:rPr>
              <a:t>=- 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*1k</a:t>
            </a:r>
            <a:r>
              <a:rPr lang="el-GR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 Ω </a:t>
            </a:r>
            <a:r>
              <a:rPr lang="en-US" altLang="en-US" sz="2000" dirty="0">
                <a:latin typeface="Comic Sans MS" panose="030F0702030302020204" pitchFamily="66" charset="0"/>
              </a:rPr>
              <a:t>- 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4</a:t>
            </a:r>
            <a:r>
              <a:rPr lang="en-US" altLang="en-US" sz="2000" dirty="0">
                <a:latin typeface="Comic Sans MS" panose="030F0702030302020204" pitchFamily="66" charset="0"/>
              </a:rPr>
              <a:t>*1k</a:t>
            </a:r>
            <a:r>
              <a:rPr lang="el-GR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 Ω</a:t>
            </a:r>
            <a:r>
              <a:rPr lang="en-US" altLang="en-US" sz="2000" dirty="0">
                <a:latin typeface="Comic Sans MS" panose="030F0702030302020204" pitchFamily="66" charset="0"/>
              </a:rPr>
              <a:t> =-1</a:t>
            </a:r>
            <a:r>
              <a:rPr lang="tr-TR" altLang="en-US" sz="2000" dirty="0">
                <a:latin typeface="Comic Sans MS" panose="030F0702030302020204" pitchFamily="66" charset="0"/>
              </a:rPr>
              <a:t>5</a:t>
            </a:r>
            <a:r>
              <a:rPr lang="en-US" altLang="en-US" sz="2000" dirty="0">
                <a:latin typeface="Comic Sans MS" panose="030F0702030302020204" pitchFamily="66" charset="0"/>
              </a:rPr>
              <a:t> V</a:t>
            </a:r>
            <a:endParaRPr lang="en-US" altLang="en-US" sz="2000" baseline="-25000" dirty="0">
              <a:latin typeface="Comic Sans MS" panose="030F0702030302020204" pitchFamily="66" charset="0"/>
            </a:endParaRPr>
          </a:p>
        </p:txBody>
      </p:sp>
      <p:sp>
        <p:nvSpPr>
          <p:cNvPr id="46085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tr-T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altLang="en-US" sz="2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7350" name="Group 1"/>
          <p:cNvGrpSpPr>
            <a:grpSpLocks/>
          </p:cNvGrpSpPr>
          <p:nvPr/>
        </p:nvGrpSpPr>
        <p:grpSpPr bwMode="auto">
          <a:xfrm>
            <a:off x="304800" y="1828800"/>
            <a:ext cx="3713163" cy="4889500"/>
            <a:chOff x="152400" y="1828800"/>
            <a:chExt cx="3713163" cy="4889500"/>
          </a:xfrm>
        </p:grpSpPr>
        <p:pic>
          <p:nvPicPr>
            <p:cNvPr id="57352" name="Picture 2" descr="C:\hambley\weblogs\14\tiff\14f0008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828800"/>
              <a:ext cx="3713163" cy="487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3" name="Rectangle 6"/>
            <p:cNvSpPr>
              <a:spLocks noChangeArrowheads="1"/>
            </p:cNvSpPr>
            <p:nvPr/>
          </p:nvSpPr>
          <p:spPr bwMode="auto">
            <a:xfrm>
              <a:off x="533400" y="6477000"/>
              <a:ext cx="28194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7351" name="Rectangle 1"/>
          <p:cNvSpPr>
            <a:spLocks noChangeArrowheads="1"/>
          </p:cNvSpPr>
          <p:nvPr/>
        </p:nvSpPr>
        <p:spPr bwMode="auto">
          <a:xfrm>
            <a:off x="1404938" y="4800600"/>
            <a:ext cx="423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mic Sans MS" panose="030F0702030302020204" pitchFamily="66" charset="0"/>
              </a:rPr>
              <a:t>R</a:t>
            </a:r>
            <a:r>
              <a:rPr lang="en-US" altLang="en-US" sz="2000" baseline="-25000">
                <a:latin typeface="Comic Sans MS" panose="030F0702030302020204" pitchFamily="66" charset="0"/>
              </a:rPr>
              <a:t>1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5"/>
          <p:cNvGrpSpPr>
            <a:grpSpLocks/>
          </p:cNvGrpSpPr>
          <p:nvPr/>
        </p:nvGrpSpPr>
        <p:grpSpPr bwMode="auto">
          <a:xfrm>
            <a:off x="1295400" y="1169988"/>
            <a:ext cx="5915025" cy="3640137"/>
            <a:chOff x="1371600" y="3213024"/>
            <a:chExt cx="5334000" cy="3283026"/>
          </a:xfrm>
        </p:grpSpPr>
        <p:grpSp>
          <p:nvGrpSpPr>
            <p:cNvPr id="58374" name="Group 3"/>
            <p:cNvGrpSpPr>
              <a:grpSpLocks/>
            </p:cNvGrpSpPr>
            <p:nvPr/>
          </p:nvGrpSpPr>
          <p:grpSpPr bwMode="auto">
            <a:xfrm>
              <a:off x="1371600" y="3213024"/>
              <a:ext cx="5334000" cy="3283026"/>
              <a:chOff x="228600" y="3289224"/>
              <a:chExt cx="5334000" cy="3283026"/>
            </a:xfrm>
          </p:grpSpPr>
          <p:pic>
            <p:nvPicPr>
              <p:cNvPr id="58376" name="Picture 2" descr="C:\hambley\weblogs\14\tiff\14f0009.t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3376613"/>
                <a:ext cx="5334000" cy="3195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8377" name="Group 4"/>
              <p:cNvGrpSpPr>
                <a:grpSpLocks/>
              </p:cNvGrpSpPr>
              <p:nvPr/>
            </p:nvGrpSpPr>
            <p:grpSpPr bwMode="auto">
              <a:xfrm>
                <a:off x="685800" y="3820625"/>
                <a:ext cx="381000" cy="333073"/>
                <a:chOff x="2743200" y="3820620"/>
                <a:chExt cx="381000" cy="332859"/>
              </a:xfrm>
            </p:grpSpPr>
            <p:cxnSp>
              <p:nvCxnSpPr>
                <p:cNvPr id="58394" name="Straight Arrow Connector 5"/>
                <p:cNvCxnSpPr>
                  <a:cxnSpLocks noChangeShapeType="1"/>
                </p:cNvCxnSpPr>
                <p:nvPr/>
              </p:nvCxnSpPr>
              <p:spPr bwMode="auto">
                <a:xfrm>
                  <a:off x="2743200" y="4114800"/>
                  <a:ext cx="381000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8395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2786833" y="3820620"/>
                  <a:ext cx="293734" cy="332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/>
                    <a:t>i</a:t>
                  </a:r>
                  <a:r>
                    <a:rPr lang="en-US" altLang="en-US" sz="1800" baseline="-25000"/>
                    <a:t>1</a:t>
                  </a:r>
                </a:p>
              </p:txBody>
            </p:sp>
          </p:grpSp>
          <p:grpSp>
            <p:nvGrpSpPr>
              <p:cNvPr id="58378" name="Group 7"/>
              <p:cNvGrpSpPr>
                <a:grpSpLocks/>
              </p:cNvGrpSpPr>
              <p:nvPr/>
            </p:nvGrpSpPr>
            <p:grpSpPr bwMode="auto">
              <a:xfrm>
                <a:off x="1600200" y="3289224"/>
                <a:ext cx="381000" cy="333073"/>
                <a:chOff x="2743200" y="3822618"/>
                <a:chExt cx="381000" cy="332859"/>
              </a:xfrm>
            </p:grpSpPr>
            <p:cxnSp>
              <p:nvCxnSpPr>
                <p:cNvPr id="58392" name="Straight Arrow Connector 8"/>
                <p:cNvCxnSpPr>
                  <a:cxnSpLocks noChangeShapeType="1"/>
                </p:cNvCxnSpPr>
                <p:nvPr/>
              </p:nvCxnSpPr>
              <p:spPr bwMode="auto">
                <a:xfrm>
                  <a:off x="2743200" y="4114800"/>
                  <a:ext cx="381000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8393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2786833" y="3822618"/>
                  <a:ext cx="293734" cy="332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/>
                    <a:t>i</a:t>
                  </a:r>
                  <a:r>
                    <a:rPr lang="en-US" altLang="en-US" sz="1800" baseline="-25000"/>
                    <a:t>2</a:t>
                  </a:r>
                </a:p>
              </p:txBody>
            </p:sp>
          </p:grpSp>
          <p:grpSp>
            <p:nvGrpSpPr>
              <p:cNvPr id="58379" name="Group 10"/>
              <p:cNvGrpSpPr>
                <a:grpSpLocks/>
              </p:cNvGrpSpPr>
              <p:nvPr/>
            </p:nvGrpSpPr>
            <p:grpSpPr bwMode="auto">
              <a:xfrm>
                <a:off x="2286000" y="4724398"/>
                <a:ext cx="381000" cy="333073"/>
                <a:chOff x="2743200" y="3810000"/>
                <a:chExt cx="381000" cy="332859"/>
              </a:xfrm>
            </p:grpSpPr>
            <p:cxnSp>
              <p:nvCxnSpPr>
                <p:cNvPr id="58390" name="Straight Arrow Connector 11"/>
                <p:cNvCxnSpPr>
                  <a:cxnSpLocks noChangeShapeType="1"/>
                </p:cNvCxnSpPr>
                <p:nvPr/>
              </p:nvCxnSpPr>
              <p:spPr bwMode="auto">
                <a:xfrm>
                  <a:off x="2743200" y="4114800"/>
                  <a:ext cx="381000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8391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2743200" y="3810000"/>
                  <a:ext cx="293734" cy="332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/>
                    <a:t>i</a:t>
                  </a:r>
                  <a:r>
                    <a:rPr lang="en-US" altLang="en-US" sz="1800" baseline="-25000"/>
                    <a:t>4</a:t>
                  </a:r>
                </a:p>
              </p:txBody>
            </p:sp>
          </p:grpSp>
          <p:grpSp>
            <p:nvGrpSpPr>
              <p:cNvPr id="58380" name="Group 13"/>
              <p:cNvGrpSpPr>
                <a:grpSpLocks/>
              </p:cNvGrpSpPr>
              <p:nvPr/>
            </p:nvGrpSpPr>
            <p:grpSpPr bwMode="auto">
              <a:xfrm>
                <a:off x="3048000" y="4038598"/>
                <a:ext cx="381000" cy="333073"/>
                <a:chOff x="2743200" y="3810000"/>
                <a:chExt cx="381000" cy="332859"/>
              </a:xfrm>
            </p:grpSpPr>
            <p:cxnSp>
              <p:nvCxnSpPr>
                <p:cNvPr id="58388" name="Straight Arrow Connector 14"/>
                <p:cNvCxnSpPr>
                  <a:cxnSpLocks noChangeShapeType="1"/>
                </p:cNvCxnSpPr>
                <p:nvPr/>
              </p:nvCxnSpPr>
              <p:spPr bwMode="auto">
                <a:xfrm>
                  <a:off x="2743200" y="4114800"/>
                  <a:ext cx="381000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8389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2743200" y="3810000"/>
                  <a:ext cx="293734" cy="332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/>
                    <a:t>i</a:t>
                  </a:r>
                  <a:r>
                    <a:rPr lang="en-US" altLang="en-US" sz="1800" baseline="-25000"/>
                    <a:t>3</a:t>
                  </a:r>
                </a:p>
              </p:txBody>
            </p:sp>
          </p:grpSp>
          <p:grpSp>
            <p:nvGrpSpPr>
              <p:cNvPr id="58381" name="Group 16"/>
              <p:cNvGrpSpPr>
                <a:grpSpLocks/>
              </p:cNvGrpSpPr>
              <p:nvPr/>
            </p:nvGrpSpPr>
            <p:grpSpPr bwMode="auto">
              <a:xfrm>
                <a:off x="3581400" y="3657598"/>
                <a:ext cx="381000" cy="333073"/>
                <a:chOff x="2743200" y="3810000"/>
                <a:chExt cx="381000" cy="332859"/>
              </a:xfrm>
            </p:grpSpPr>
            <p:cxnSp>
              <p:nvCxnSpPr>
                <p:cNvPr id="58386" name="Straight Arrow Connector 17"/>
                <p:cNvCxnSpPr>
                  <a:cxnSpLocks noChangeShapeType="1"/>
                </p:cNvCxnSpPr>
                <p:nvPr/>
              </p:nvCxnSpPr>
              <p:spPr bwMode="auto">
                <a:xfrm>
                  <a:off x="2743200" y="4114800"/>
                  <a:ext cx="381000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8387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2743200" y="3810000"/>
                  <a:ext cx="293734" cy="332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/>
                    <a:t>i</a:t>
                  </a:r>
                  <a:r>
                    <a:rPr lang="en-US" altLang="en-US" sz="1800" baseline="-25000"/>
                    <a:t>5</a:t>
                  </a:r>
                </a:p>
              </p:txBody>
            </p:sp>
          </p:grpSp>
          <p:grpSp>
            <p:nvGrpSpPr>
              <p:cNvPr id="58382" name="Group 19"/>
              <p:cNvGrpSpPr>
                <a:grpSpLocks/>
              </p:cNvGrpSpPr>
              <p:nvPr/>
            </p:nvGrpSpPr>
            <p:grpSpPr bwMode="auto">
              <a:xfrm>
                <a:off x="4953000" y="4419598"/>
                <a:ext cx="381000" cy="333073"/>
                <a:chOff x="2743200" y="3810000"/>
                <a:chExt cx="381000" cy="332859"/>
              </a:xfrm>
            </p:grpSpPr>
            <p:cxnSp>
              <p:nvCxnSpPr>
                <p:cNvPr id="58384" name="Straight Arrow Connector 20"/>
                <p:cNvCxnSpPr>
                  <a:cxnSpLocks noChangeShapeType="1"/>
                </p:cNvCxnSpPr>
                <p:nvPr/>
              </p:nvCxnSpPr>
              <p:spPr bwMode="auto">
                <a:xfrm>
                  <a:off x="2743200" y="4114800"/>
                  <a:ext cx="381000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8385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2743200" y="3810000"/>
                  <a:ext cx="309636" cy="332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/>
                    <a:t>i</a:t>
                  </a:r>
                  <a:r>
                    <a:rPr lang="en-US" altLang="en-US" sz="1800" baseline="-25000"/>
                    <a:t>L</a:t>
                  </a:r>
                </a:p>
              </p:txBody>
            </p:sp>
          </p:grpSp>
          <p:sp>
            <p:nvSpPr>
              <p:cNvPr id="58383" name="TextBox 23"/>
              <p:cNvSpPr txBox="1">
                <a:spLocks noChangeArrowheads="1"/>
              </p:cNvSpPr>
              <p:nvPr/>
            </p:nvSpPr>
            <p:spPr bwMode="auto">
              <a:xfrm>
                <a:off x="2239742" y="4099373"/>
                <a:ext cx="386249" cy="333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/>
                  <a:t>V</a:t>
                </a:r>
                <a:r>
                  <a:rPr lang="en-US" altLang="en-US" sz="1800" baseline="-25000"/>
                  <a:t>3</a:t>
                </a:r>
                <a:endParaRPr lang="en-US" altLang="en-US" sz="1800"/>
              </a:p>
            </p:txBody>
          </p:sp>
        </p:grpSp>
        <p:sp>
          <p:nvSpPr>
            <p:cNvPr id="58375" name="Rectangle 4"/>
            <p:cNvSpPr>
              <a:spLocks noChangeArrowheads="1"/>
            </p:cNvSpPr>
            <p:nvPr/>
          </p:nvSpPr>
          <p:spPr bwMode="auto">
            <a:xfrm>
              <a:off x="2819400" y="6267450"/>
              <a:ext cx="2438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58371" name="TextBox 3"/>
          <p:cNvSpPr txBox="1">
            <a:spLocks noChangeArrowheads="1"/>
          </p:cNvSpPr>
          <p:nvPr/>
        </p:nvSpPr>
        <p:spPr bwMode="auto">
          <a:xfrm>
            <a:off x="457200" y="708025"/>
            <a:ext cx="8382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Find expression for the output voltage in the amplifier circuit:</a:t>
            </a:r>
          </a:p>
        </p:txBody>
      </p:sp>
      <p:sp>
        <p:nvSpPr>
          <p:cNvPr id="47107" name="TextBox 22"/>
          <p:cNvSpPr txBox="1">
            <a:spLocks noChangeArrowheads="1"/>
          </p:cNvSpPr>
          <p:nvPr/>
        </p:nvSpPr>
        <p:spPr bwMode="auto">
          <a:xfrm>
            <a:off x="366713" y="4562475"/>
            <a:ext cx="8534400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i</a:t>
            </a:r>
            <a:r>
              <a:rPr lang="en-US" altLang="en-US" sz="2000" baseline="-25000">
                <a:latin typeface="Comic Sans MS" panose="030F0702030302020204" pitchFamily="66" charset="0"/>
              </a:rPr>
              <a:t>1</a:t>
            </a:r>
            <a:r>
              <a:rPr lang="en-US" altLang="en-US" sz="2000">
                <a:latin typeface="Comic Sans MS" panose="030F0702030302020204" pitchFamily="66" charset="0"/>
              </a:rPr>
              <a:t>=v</a:t>
            </a:r>
            <a:r>
              <a:rPr lang="en-US" altLang="en-US" sz="2000" baseline="-25000">
                <a:latin typeface="Comic Sans MS" panose="030F0702030302020204" pitchFamily="66" charset="0"/>
              </a:rPr>
              <a:t>1</a:t>
            </a:r>
            <a:r>
              <a:rPr lang="en-US" altLang="en-US" sz="2000">
                <a:latin typeface="Comic Sans MS" panose="030F0702030302020204" pitchFamily="66" charset="0"/>
              </a:rPr>
              <a:t>/R</a:t>
            </a:r>
            <a:r>
              <a:rPr lang="en-US" altLang="en-US" sz="2000" baseline="-25000">
                <a:latin typeface="Comic Sans MS" panose="030F0702030302020204" pitchFamily="66" charset="0"/>
              </a:rPr>
              <a:t>1</a:t>
            </a:r>
            <a:r>
              <a:rPr lang="en-US" altLang="en-US" sz="2000">
                <a:latin typeface="Comic Sans MS" panose="030F0702030302020204" pitchFamily="66" charset="0"/>
              </a:rPr>
              <a:t>=v</a:t>
            </a:r>
            <a:r>
              <a:rPr lang="en-US" altLang="en-US" sz="2000" baseline="-25000">
                <a:latin typeface="Comic Sans MS" panose="030F0702030302020204" pitchFamily="66" charset="0"/>
              </a:rPr>
              <a:t>1</a:t>
            </a:r>
            <a:r>
              <a:rPr lang="en-US" altLang="en-US" sz="2000">
                <a:latin typeface="Comic Sans MS" panose="030F0702030302020204" pitchFamily="66" charset="0"/>
              </a:rPr>
              <a:t>/10k</a:t>
            </a:r>
            <a:r>
              <a:rPr lang="el-GR" altLang="en-US" sz="1600">
                <a:solidFill>
                  <a:srgbClr val="000000"/>
                </a:solidFill>
                <a:latin typeface="Comic Sans MS" panose="030F0702030302020204" pitchFamily="66" charset="0"/>
              </a:rPr>
              <a:t> Ω</a:t>
            </a:r>
            <a:r>
              <a:rPr lang="en-US" altLang="en-US" sz="2000"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en-US" altLang="en-US" sz="800" baseline="-2500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i</a:t>
            </a:r>
            <a:r>
              <a:rPr lang="en-US" altLang="en-US" sz="2000" baseline="-25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=i</a:t>
            </a:r>
            <a:r>
              <a:rPr lang="en-US" altLang="en-US" sz="2000" baseline="-25000">
                <a:latin typeface="Comic Sans MS" panose="030F0702030302020204" pitchFamily="66" charset="0"/>
              </a:rPr>
              <a:t>1</a:t>
            </a:r>
            <a:r>
              <a:rPr lang="en-US" altLang="en-US" sz="2000">
                <a:latin typeface="Comic Sans MS" panose="030F0702030302020204" pitchFamily="66" charset="0"/>
              </a:rPr>
              <a:t>=v</a:t>
            </a:r>
            <a:r>
              <a:rPr lang="en-US" altLang="en-US" sz="2000" baseline="-25000">
                <a:latin typeface="Comic Sans MS" panose="030F0702030302020204" pitchFamily="66" charset="0"/>
              </a:rPr>
              <a:t>1</a:t>
            </a:r>
            <a:r>
              <a:rPr lang="en-US" altLang="en-US" sz="2000">
                <a:latin typeface="Comic Sans MS" panose="030F0702030302020204" pitchFamily="66" charset="0"/>
              </a:rPr>
              <a:t>/10mA</a:t>
            </a:r>
          </a:p>
          <a:p>
            <a:pPr>
              <a:lnSpc>
                <a:spcPct val="110000"/>
              </a:lnSpc>
            </a:pPr>
            <a:endParaRPr lang="en-US" altLang="en-US" sz="800" baseline="-2500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v</a:t>
            </a:r>
            <a:r>
              <a:rPr lang="en-US" altLang="en-US" sz="2000" baseline="-25000">
                <a:latin typeface="Comic Sans MS" panose="030F0702030302020204" pitchFamily="66" charset="0"/>
              </a:rPr>
              <a:t>3</a:t>
            </a:r>
            <a:r>
              <a:rPr lang="en-US" altLang="en-US" sz="2000">
                <a:latin typeface="Comic Sans MS" panose="030F0702030302020204" pitchFamily="66" charset="0"/>
              </a:rPr>
              <a:t> =- i</a:t>
            </a:r>
            <a:r>
              <a:rPr lang="en-US" altLang="en-US" sz="2000" baseline="-25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*R</a:t>
            </a:r>
            <a:r>
              <a:rPr lang="en-US" altLang="en-US" sz="2000" baseline="-25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=- v</a:t>
            </a:r>
            <a:r>
              <a:rPr lang="en-US" altLang="en-US" sz="2000" baseline="-25000">
                <a:latin typeface="Comic Sans MS" panose="030F0702030302020204" pitchFamily="66" charset="0"/>
              </a:rPr>
              <a:t>1</a:t>
            </a:r>
            <a:r>
              <a:rPr lang="en-US" altLang="en-US" sz="2000">
                <a:latin typeface="Comic Sans MS" panose="030F0702030302020204" pitchFamily="66" charset="0"/>
              </a:rPr>
              <a:t>/10k</a:t>
            </a:r>
            <a:r>
              <a:rPr lang="el-GR" altLang="en-US" sz="1600">
                <a:solidFill>
                  <a:srgbClr val="000000"/>
                </a:solidFill>
                <a:latin typeface="Comic Sans MS" panose="030F0702030302020204" pitchFamily="66" charset="0"/>
              </a:rPr>
              <a:t> Ω</a:t>
            </a:r>
            <a:r>
              <a:rPr lang="en-US" altLang="en-US" sz="2000">
                <a:latin typeface="Comic Sans MS" panose="030F0702030302020204" pitchFamily="66" charset="0"/>
              </a:rPr>
              <a:t> *20k</a:t>
            </a:r>
            <a:r>
              <a:rPr lang="el-GR" altLang="en-US" sz="1600">
                <a:solidFill>
                  <a:srgbClr val="000000"/>
                </a:solidFill>
                <a:latin typeface="Comic Sans MS" panose="030F0702030302020204" pitchFamily="66" charset="0"/>
              </a:rPr>
              <a:t> Ω</a:t>
            </a:r>
            <a:r>
              <a:rPr lang="en-US" altLang="en-US" sz="2000">
                <a:latin typeface="Comic Sans MS" panose="030F0702030302020204" pitchFamily="66" charset="0"/>
              </a:rPr>
              <a:t> =-2v</a:t>
            </a:r>
            <a:r>
              <a:rPr lang="en-US" altLang="en-US" sz="2000" baseline="-25000">
                <a:latin typeface="Comic Sans MS" panose="030F0702030302020204" pitchFamily="66" charset="0"/>
              </a:rPr>
              <a:t>1</a:t>
            </a:r>
            <a:endParaRPr lang="tr-TR" altLang="en-US" sz="2000" baseline="-25000">
              <a:latin typeface="Comic Sans MS" panose="030F0702030302020204" pitchFamily="66" charset="0"/>
            </a:endParaRPr>
          </a:p>
          <a:p>
            <a:r>
              <a:rPr lang="en-US" altLang="en-US" sz="2000">
                <a:latin typeface="Comic Sans MS" panose="030F0702030302020204" pitchFamily="66" charset="0"/>
              </a:rPr>
              <a:t>i</a:t>
            </a:r>
            <a:r>
              <a:rPr lang="en-US" altLang="en-US" sz="2000" baseline="-25000">
                <a:latin typeface="Comic Sans MS" panose="030F0702030302020204" pitchFamily="66" charset="0"/>
              </a:rPr>
              <a:t>5</a:t>
            </a:r>
            <a:r>
              <a:rPr lang="en-US" altLang="en-US" sz="2000">
                <a:latin typeface="Comic Sans MS" panose="030F0702030302020204" pitchFamily="66" charset="0"/>
              </a:rPr>
              <a:t>=i</a:t>
            </a:r>
            <a:r>
              <a:rPr lang="en-US" altLang="en-US" sz="2000" baseline="-25000">
                <a:latin typeface="Comic Sans MS" panose="030F0702030302020204" pitchFamily="66" charset="0"/>
              </a:rPr>
              <a:t>3</a:t>
            </a:r>
            <a:r>
              <a:rPr lang="en-US" altLang="en-US" sz="2000">
                <a:latin typeface="Comic Sans MS" panose="030F0702030302020204" pitchFamily="66" charset="0"/>
              </a:rPr>
              <a:t>+i</a:t>
            </a:r>
            <a:r>
              <a:rPr lang="en-US" altLang="en-US" sz="2000" baseline="-25000">
                <a:latin typeface="Comic Sans MS" panose="030F0702030302020204" pitchFamily="66" charset="0"/>
              </a:rPr>
              <a:t>4</a:t>
            </a:r>
            <a:r>
              <a:rPr lang="en-US" altLang="en-US" sz="2000">
                <a:latin typeface="Comic Sans MS" panose="030F0702030302020204" pitchFamily="66" charset="0"/>
              </a:rPr>
              <a:t>=v</a:t>
            </a:r>
            <a:r>
              <a:rPr lang="en-US" altLang="en-US" sz="2000" baseline="-25000">
                <a:latin typeface="Comic Sans MS" panose="030F0702030302020204" pitchFamily="66" charset="0"/>
              </a:rPr>
              <a:t>3</a:t>
            </a:r>
            <a:r>
              <a:rPr lang="en-US" altLang="en-US" sz="2000">
                <a:latin typeface="Comic Sans MS" panose="030F0702030302020204" pitchFamily="66" charset="0"/>
              </a:rPr>
              <a:t>/10k</a:t>
            </a:r>
            <a:r>
              <a:rPr lang="el-GR" altLang="en-US" sz="1600">
                <a:solidFill>
                  <a:srgbClr val="000000"/>
                </a:solidFill>
                <a:latin typeface="Comic Sans MS" panose="030F0702030302020204" pitchFamily="66" charset="0"/>
              </a:rPr>
              <a:t> Ω</a:t>
            </a:r>
            <a:r>
              <a:rPr lang="en-US" altLang="en-US" sz="2000">
                <a:latin typeface="Comic Sans MS" panose="030F0702030302020204" pitchFamily="66" charset="0"/>
              </a:rPr>
              <a:t> +v</a:t>
            </a:r>
            <a:r>
              <a:rPr lang="en-US" altLang="en-US" sz="2000" baseline="-25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/10k</a:t>
            </a:r>
            <a:r>
              <a:rPr lang="el-GR" altLang="en-US" sz="1600">
                <a:solidFill>
                  <a:srgbClr val="000000"/>
                </a:solidFill>
                <a:latin typeface="Comic Sans MS" panose="030F0702030302020204" pitchFamily="66" charset="0"/>
              </a:rPr>
              <a:t> Ω</a:t>
            </a:r>
            <a:r>
              <a:rPr lang="en-US" altLang="en-US" sz="2000">
                <a:latin typeface="Comic Sans MS" panose="030F0702030302020204" pitchFamily="66" charset="0"/>
              </a:rPr>
              <a:t> </a:t>
            </a:r>
          </a:p>
          <a:p>
            <a:endParaRPr lang="en-US" altLang="en-US" sz="800">
              <a:latin typeface="Comic Sans MS" panose="030F0702030302020204" pitchFamily="66" charset="0"/>
            </a:endParaRPr>
          </a:p>
          <a:p>
            <a:r>
              <a:rPr lang="en-US" altLang="en-US" sz="2000">
                <a:latin typeface="Comic Sans MS" panose="030F0702030302020204" pitchFamily="66" charset="0"/>
              </a:rPr>
              <a:t>v</a:t>
            </a:r>
            <a:r>
              <a:rPr lang="en-US" altLang="en-US" sz="2000" baseline="-25000">
                <a:latin typeface="Comic Sans MS" panose="030F0702030302020204" pitchFamily="66" charset="0"/>
              </a:rPr>
              <a:t>o</a:t>
            </a:r>
            <a:r>
              <a:rPr lang="en-US" altLang="en-US" sz="2000">
                <a:latin typeface="Comic Sans MS" panose="030F0702030302020204" pitchFamily="66" charset="0"/>
              </a:rPr>
              <a:t> =- i</a:t>
            </a:r>
            <a:r>
              <a:rPr lang="en-US" altLang="en-US" sz="2000" baseline="-25000">
                <a:latin typeface="Comic Sans MS" panose="030F0702030302020204" pitchFamily="66" charset="0"/>
              </a:rPr>
              <a:t>5</a:t>
            </a:r>
            <a:r>
              <a:rPr lang="en-US" altLang="en-US" sz="2000">
                <a:latin typeface="Comic Sans MS" panose="030F0702030302020204" pitchFamily="66" charset="0"/>
              </a:rPr>
              <a:t>*R</a:t>
            </a:r>
            <a:r>
              <a:rPr lang="en-US" altLang="en-US" sz="2000" baseline="-25000">
                <a:latin typeface="Comic Sans MS" panose="030F0702030302020204" pitchFamily="66" charset="0"/>
              </a:rPr>
              <a:t>5</a:t>
            </a:r>
            <a:r>
              <a:rPr lang="en-US" altLang="en-US" sz="2000">
                <a:latin typeface="Comic Sans MS" panose="030F0702030302020204" pitchFamily="66" charset="0"/>
              </a:rPr>
              <a:t>=-(v</a:t>
            </a:r>
            <a:r>
              <a:rPr lang="en-US" altLang="en-US" sz="2000" baseline="-25000">
                <a:latin typeface="Comic Sans MS" panose="030F0702030302020204" pitchFamily="66" charset="0"/>
              </a:rPr>
              <a:t>3</a:t>
            </a:r>
            <a:r>
              <a:rPr lang="en-US" altLang="en-US" sz="2000">
                <a:latin typeface="Comic Sans MS" panose="030F0702030302020204" pitchFamily="66" charset="0"/>
              </a:rPr>
              <a:t>/10k</a:t>
            </a:r>
            <a:r>
              <a:rPr lang="el-GR" altLang="en-US" sz="1600">
                <a:solidFill>
                  <a:srgbClr val="000000"/>
                </a:solidFill>
                <a:latin typeface="Comic Sans MS" panose="030F0702030302020204" pitchFamily="66" charset="0"/>
              </a:rPr>
              <a:t> Ω</a:t>
            </a:r>
            <a:r>
              <a:rPr lang="en-US" altLang="en-US" sz="2000">
                <a:latin typeface="Comic Sans MS" panose="030F0702030302020204" pitchFamily="66" charset="0"/>
              </a:rPr>
              <a:t> +v</a:t>
            </a:r>
            <a:r>
              <a:rPr lang="en-US" altLang="en-US" sz="2000" baseline="-25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/10k</a:t>
            </a:r>
            <a:r>
              <a:rPr lang="el-GR" altLang="en-US" sz="1600">
                <a:solidFill>
                  <a:srgbClr val="000000"/>
                </a:solidFill>
                <a:latin typeface="Comic Sans MS" panose="030F0702030302020204" pitchFamily="66" charset="0"/>
              </a:rPr>
              <a:t> Ω</a:t>
            </a:r>
            <a:r>
              <a:rPr lang="en-US" altLang="en-US" sz="2000">
                <a:latin typeface="Comic Sans MS" panose="030F0702030302020204" pitchFamily="66" charset="0"/>
              </a:rPr>
              <a:t> )*20k</a:t>
            </a:r>
            <a:r>
              <a:rPr lang="el-GR" altLang="en-US" sz="1600">
                <a:solidFill>
                  <a:srgbClr val="000000"/>
                </a:solidFill>
                <a:latin typeface="Comic Sans MS" panose="030F0702030302020204" pitchFamily="66" charset="0"/>
              </a:rPr>
              <a:t> Ω</a:t>
            </a:r>
            <a:r>
              <a:rPr lang="en-US" altLang="en-US" sz="2000">
                <a:latin typeface="Comic Sans MS" panose="030F0702030302020204" pitchFamily="66" charset="0"/>
              </a:rPr>
              <a:t> =-2v</a:t>
            </a:r>
            <a:r>
              <a:rPr lang="en-US" altLang="en-US" sz="2000" baseline="-25000">
                <a:latin typeface="Comic Sans MS" panose="030F0702030302020204" pitchFamily="66" charset="0"/>
              </a:rPr>
              <a:t>3</a:t>
            </a:r>
            <a:r>
              <a:rPr lang="en-US" altLang="en-US" sz="2000">
                <a:latin typeface="Comic Sans MS" panose="030F0702030302020204" pitchFamily="66" charset="0"/>
              </a:rPr>
              <a:t> -2v</a:t>
            </a:r>
            <a:r>
              <a:rPr lang="en-US" altLang="en-US" sz="2000" baseline="-25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 =4v</a:t>
            </a:r>
            <a:r>
              <a:rPr lang="en-US" altLang="en-US" sz="2000" baseline="-25000">
                <a:latin typeface="Comic Sans MS" panose="030F0702030302020204" pitchFamily="66" charset="0"/>
              </a:rPr>
              <a:t>1</a:t>
            </a:r>
            <a:r>
              <a:rPr lang="en-US" altLang="en-US" sz="2000">
                <a:latin typeface="Comic Sans MS" panose="030F0702030302020204" pitchFamily="66" charset="0"/>
              </a:rPr>
              <a:t> -2v</a:t>
            </a:r>
            <a:r>
              <a:rPr lang="en-US" altLang="en-US" sz="2000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47108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tr-T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altLang="en-US" sz="2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3"/>
          <p:cNvSpPr txBox="1">
            <a:spLocks noChangeArrowheads="1"/>
          </p:cNvSpPr>
          <p:nvPr/>
        </p:nvSpPr>
        <p:spPr bwMode="auto">
          <a:xfrm>
            <a:off x="457200" y="990600"/>
            <a:ext cx="838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mic Sans MS" panose="030F0702030302020204" pitchFamily="66" charset="0"/>
              </a:rPr>
              <a:t>When we flip the polarization of the op-amp as shown on the figure we will get a positive feedback that </a:t>
            </a:r>
            <a:r>
              <a:rPr lang="en-US" altLang="en-US" sz="2000" b="1">
                <a:latin typeface="Comic Sans MS" panose="030F0702030302020204" pitchFamily="66" charset="0"/>
              </a:rPr>
              <a:t>saturates</a:t>
            </a:r>
            <a:r>
              <a:rPr lang="en-US" altLang="en-US" sz="2000">
                <a:latin typeface="Comic Sans MS" panose="030F0702030302020204" pitchFamily="66" charset="0"/>
              </a:rPr>
              <a:t> the amplifier output.</a:t>
            </a:r>
          </a:p>
          <a:p>
            <a:endParaRPr lang="tr-TR" altLang="en-US" sz="2000" i="1">
              <a:latin typeface="Comic Sans MS" panose="030F0702030302020204" pitchFamily="66" charset="0"/>
            </a:endParaRPr>
          </a:p>
          <a:p>
            <a:r>
              <a:rPr lang="tr-TR" altLang="en-US" sz="2000" i="1">
                <a:latin typeface="Comic Sans MS" panose="030F0702030302020204" pitchFamily="66" charset="0"/>
              </a:rPr>
              <a:t>T</a:t>
            </a:r>
            <a:r>
              <a:rPr lang="en-US" altLang="en-US" sz="2000" i="1">
                <a:latin typeface="Comic Sans MS" panose="030F0702030302020204" pitchFamily="66" charset="0"/>
              </a:rPr>
              <a:t>his is not a good idea.</a:t>
            </a:r>
          </a:p>
        </p:txBody>
      </p:sp>
      <p:sp>
        <p:nvSpPr>
          <p:cNvPr id="48131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tr-T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Feedback</a:t>
            </a:r>
            <a:endParaRPr lang="en-US" altLang="en-US" sz="2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9396" name="Group 3"/>
          <p:cNvGrpSpPr>
            <a:grpSpLocks/>
          </p:cNvGrpSpPr>
          <p:nvPr/>
        </p:nvGrpSpPr>
        <p:grpSpPr bwMode="auto">
          <a:xfrm>
            <a:off x="2286000" y="2590800"/>
            <a:ext cx="3994150" cy="2881313"/>
            <a:chOff x="2286000" y="2590800"/>
            <a:chExt cx="3994150" cy="2881313"/>
          </a:xfrm>
        </p:grpSpPr>
        <p:pic>
          <p:nvPicPr>
            <p:cNvPr id="59397" name="Picture 2" descr="C:\hambley\weblogs\14\tiff\14f0010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2590800"/>
              <a:ext cx="3994150" cy="288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398" name="Rectangle 2"/>
            <p:cNvSpPr>
              <a:spLocks noChangeArrowheads="1"/>
            </p:cNvSpPr>
            <p:nvPr/>
          </p:nvSpPr>
          <p:spPr bwMode="auto">
            <a:xfrm>
              <a:off x="2514600" y="5181599"/>
              <a:ext cx="1066800" cy="290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1"/>
          <p:cNvGrpSpPr>
            <a:grpSpLocks/>
          </p:cNvGrpSpPr>
          <p:nvPr/>
        </p:nvGrpSpPr>
        <p:grpSpPr bwMode="auto">
          <a:xfrm>
            <a:off x="152400" y="1066800"/>
            <a:ext cx="4268788" cy="3081338"/>
            <a:chOff x="152400" y="1066800"/>
            <a:chExt cx="4268788" cy="3081338"/>
          </a:xfrm>
        </p:grpSpPr>
        <p:pic>
          <p:nvPicPr>
            <p:cNvPr id="60423" name="Picture 2" descr="C:\hambley\weblogs\14\tiff\14f0011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066800"/>
              <a:ext cx="4268788" cy="308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0424" name="Group 4"/>
            <p:cNvGrpSpPr>
              <a:grpSpLocks/>
            </p:cNvGrpSpPr>
            <p:nvPr/>
          </p:nvGrpSpPr>
          <p:grpSpPr bwMode="auto">
            <a:xfrm>
              <a:off x="3810000" y="1154666"/>
              <a:ext cx="381000" cy="369523"/>
              <a:chOff x="2743200" y="3745514"/>
              <a:chExt cx="381000" cy="369286"/>
            </a:xfrm>
          </p:grpSpPr>
          <p:cxnSp>
            <p:nvCxnSpPr>
              <p:cNvPr id="60431" name="Straight Arrow Connector 5"/>
              <p:cNvCxnSpPr>
                <a:cxnSpLocks noChangeShapeType="1"/>
              </p:cNvCxnSpPr>
              <p:nvPr/>
            </p:nvCxnSpPr>
            <p:spPr bwMode="auto">
              <a:xfrm>
                <a:off x="2743200" y="4114800"/>
                <a:ext cx="38100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0432" name="TextBox 6"/>
              <p:cNvSpPr txBox="1">
                <a:spLocks noChangeArrowheads="1"/>
              </p:cNvSpPr>
              <p:nvPr/>
            </p:nvSpPr>
            <p:spPr bwMode="auto">
              <a:xfrm>
                <a:off x="2743200" y="3745514"/>
                <a:ext cx="343364" cy="369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/>
                  <a:t>i</a:t>
                </a:r>
                <a:r>
                  <a:rPr lang="en-US" altLang="en-US" sz="1800" baseline="-25000"/>
                  <a:t>L</a:t>
                </a:r>
              </a:p>
            </p:txBody>
          </p:sp>
        </p:grpSp>
        <p:grpSp>
          <p:nvGrpSpPr>
            <p:cNvPr id="60425" name="Group 4"/>
            <p:cNvGrpSpPr>
              <a:grpSpLocks/>
            </p:cNvGrpSpPr>
            <p:nvPr/>
          </p:nvGrpSpPr>
          <p:grpSpPr bwMode="auto">
            <a:xfrm>
              <a:off x="2514600" y="2710419"/>
              <a:ext cx="381000" cy="369332"/>
              <a:chOff x="2743200" y="3777245"/>
              <a:chExt cx="381000" cy="369095"/>
            </a:xfrm>
          </p:grpSpPr>
          <p:cxnSp>
            <p:nvCxnSpPr>
              <p:cNvPr id="60429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2743200" y="4114800"/>
                <a:ext cx="38100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0430" name="TextBox 9"/>
              <p:cNvSpPr txBox="1">
                <a:spLocks noChangeArrowheads="1"/>
              </p:cNvSpPr>
              <p:nvPr/>
            </p:nvSpPr>
            <p:spPr bwMode="auto">
              <a:xfrm>
                <a:off x="2743200" y="3777245"/>
                <a:ext cx="325730" cy="369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/>
                  <a:t>i</a:t>
                </a:r>
                <a:r>
                  <a:rPr lang="en-US" altLang="en-US" sz="1800" baseline="-25000"/>
                  <a:t>2</a:t>
                </a:r>
              </a:p>
            </p:txBody>
          </p:sp>
        </p:grpSp>
        <p:cxnSp>
          <p:nvCxnSpPr>
            <p:cNvPr id="60426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1524000" y="2743200"/>
              <a:ext cx="0" cy="3365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427" name="TextBox 14"/>
            <p:cNvSpPr txBox="1">
              <a:spLocks noChangeArrowheads="1"/>
            </p:cNvSpPr>
            <p:nvPr/>
          </p:nvSpPr>
          <p:spPr bwMode="auto">
            <a:xfrm>
              <a:off x="1168951" y="2717491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-i</a:t>
              </a:r>
              <a:r>
                <a:rPr lang="en-US" altLang="en-US" sz="1800" baseline="-25000"/>
                <a:t>1</a:t>
              </a:r>
            </a:p>
          </p:txBody>
        </p:sp>
        <p:sp>
          <p:nvSpPr>
            <p:cNvPr id="60428" name="Rectangle 13"/>
            <p:cNvSpPr>
              <a:spLocks noChangeArrowheads="1"/>
            </p:cNvSpPr>
            <p:nvPr/>
          </p:nvSpPr>
          <p:spPr bwMode="auto">
            <a:xfrm>
              <a:off x="862012" y="3857625"/>
              <a:ext cx="1066800" cy="290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4724400" y="838200"/>
            <a:ext cx="4191000" cy="306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000" dirty="0">
              <a:latin typeface="Comic Sans MS" panose="030F0702030302020204" pitchFamily="66" charset="0"/>
            </a:endParaRPr>
          </a:p>
          <a:p>
            <a:r>
              <a:rPr lang="en-US" altLang="en-US" sz="2000" dirty="0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=v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in</a:t>
            </a:r>
            <a:endParaRPr lang="en-US" altLang="en-US" sz="2000" dirty="0">
              <a:latin typeface="Comic Sans MS" panose="030F0702030302020204" pitchFamily="66" charset="0"/>
            </a:endParaRPr>
          </a:p>
          <a:p>
            <a:endParaRPr lang="en-US" altLang="en-US" sz="2000" baseline="-25000" dirty="0">
              <a:latin typeface="Comic Sans MS" panose="030F0702030302020204" pitchFamily="66" charset="0"/>
            </a:endParaRPr>
          </a:p>
          <a:p>
            <a:r>
              <a:rPr lang="en-US" altLang="en-US" sz="2000" dirty="0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in</a:t>
            </a:r>
            <a:r>
              <a:rPr lang="en-US" altLang="en-US" sz="2000" dirty="0">
                <a:latin typeface="Comic Sans MS" panose="030F0702030302020204" pitchFamily="66" charset="0"/>
              </a:rPr>
              <a:t>/R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 </a:t>
            </a:r>
            <a:r>
              <a:rPr lang="en-US" altLang="en-US" sz="2000" dirty="0">
                <a:latin typeface="Comic Sans MS" panose="030F0702030302020204" pitchFamily="66" charset="0"/>
              </a:rPr>
              <a:t>+(v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in</a:t>
            </a:r>
            <a:r>
              <a:rPr lang="en-US" altLang="en-US" sz="2000" dirty="0">
                <a:latin typeface="Comic Sans MS" panose="030F0702030302020204" pitchFamily="66" charset="0"/>
              </a:rPr>
              <a:t>- </a:t>
            </a:r>
            <a:r>
              <a:rPr lang="en-US" altLang="en-US" sz="200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>
                <a:latin typeface="Comic Sans MS" panose="030F0702030302020204" pitchFamily="66" charset="0"/>
              </a:rPr>
              <a:t>o</a:t>
            </a:r>
            <a:r>
              <a:rPr lang="en-US" altLang="en-US" sz="2000" dirty="0">
                <a:latin typeface="Comic Sans MS" panose="030F0702030302020204" pitchFamily="66" charset="0"/>
              </a:rPr>
              <a:t>)/R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=0</a:t>
            </a:r>
          </a:p>
          <a:p>
            <a:endParaRPr lang="en-US" altLang="en-US" sz="2000" baseline="-25000" dirty="0">
              <a:latin typeface="Comic Sans MS" panose="030F0702030302020204" pitchFamily="66" charset="0"/>
            </a:endParaRPr>
          </a:p>
          <a:p>
            <a:r>
              <a:rPr lang="en-US" altLang="en-US" sz="2000" dirty="0">
                <a:latin typeface="Comic Sans MS" panose="030F0702030302020204" pitchFamily="66" charset="0"/>
              </a:rPr>
              <a:t>Thus the voltage gain of noninverting amplifier is:</a:t>
            </a:r>
            <a:endParaRPr lang="tr-TR" altLang="en-US" sz="2000" dirty="0">
              <a:latin typeface="Comic Sans MS" panose="030F0702030302020204" pitchFamily="66" charset="0"/>
            </a:endParaRPr>
          </a:p>
          <a:p>
            <a:endParaRPr lang="en-US" altLang="en-US" sz="2000" dirty="0">
              <a:latin typeface="Comic Sans MS" panose="030F0702030302020204" pitchFamily="66" charset="0"/>
            </a:endParaRPr>
          </a:p>
          <a:p>
            <a:r>
              <a:rPr lang="en-US" altLang="en-US" sz="2000" dirty="0">
                <a:latin typeface="Comic Sans MS" panose="030F0702030302020204" pitchFamily="66" charset="0"/>
              </a:rPr>
              <a:t>A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v</a:t>
            </a:r>
            <a:r>
              <a:rPr lang="en-US" altLang="en-US" sz="2000" dirty="0">
                <a:latin typeface="Comic Sans MS" panose="030F0702030302020204" pitchFamily="66" charset="0"/>
              </a:rPr>
              <a:t>= </a:t>
            </a:r>
            <a:r>
              <a:rPr lang="en-US" altLang="en-US" sz="200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>
                <a:latin typeface="Comic Sans MS" panose="030F0702030302020204" pitchFamily="66" charset="0"/>
              </a:rPr>
              <a:t>o</a:t>
            </a:r>
            <a:r>
              <a:rPr lang="en-US" altLang="en-US" sz="2000" dirty="0">
                <a:latin typeface="Comic Sans MS" panose="030F0702030302020204" pitchFamily="66" charset="0"/>
              </a:rPr>
              <a:t> /v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in</a:t>
            </a:r>
            <a:r>
              <a:rPr lang="en-US" altLang="en-US" sz="2000" dirty="0">
                <a:latin typeface="Comic Sans MS" panose="030F0702030302020204" pitchFamily="66" charset="0"/>
              </a:rPr>
              <a:t> = 1+ 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 </a:t>
            </a:r>
            <a:r>
              <a:rPr lang="en-US" altLang="en-US" sz="2000" dirty="0">
                <a:latin typeface="Comic Sans MS" panose="030F0702030302020204" pitchFamily="66" charset="0"/>
              </a:rPr>
              <a:t>/R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</a:p>
          <a:p>
            <a:endParaRPr lang="en-US" altLang="en-US" sz="2000" baseline="-25000" dirty="0">
              <a:latin typeface="Comic Sans MS" panose="030F0702030302020204" pitchFamily="66" charset="0"/>
            </a:endParaRPr>
          </a:p>
          <a:p>
            <a:endParaRPr lang="en-US" altLang="en-US" sz="2000" baseline="-25000" dirty="0">
              <a:latin typeface="Comic Sans MS" panose="030F0702030302020204" pitchFamily="66" charset="0"/>
            </a:endParaRPr>
          </a:p>
        </p:txBody>
      </p:sp>
      <p:sp>
        <p:nvSpPr>
          <p:cNvPr id="60420" name="Rectangle 13"/>
          <p:cNvSpPr>
            <a:spLocks noChangeArrowheads="1"/>
          </p:cNvSpPr>
          <p:nvPr/>
        </p:nvSpPr>
        <p:spPr bwMode="auto">
          <a:xfrm>
            <a:off x="4572000" y="3048191"/>
            <a:ext cx="2819400" cy="6094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9157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tr-T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Noninverting Amplifier</a:t>
            </a:r>
            <a:endParaRPr lang="en-US" altLang="en-US" sz="2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22" name="Rectangle 2"/>
          <p:cNvSpPr>
            <a:spLocks noChangeArrowheads="1"/>
          </p:cNvSpPr>
          <p:nvPr/>
        </p:nvSpPr>
        <p:spPr bwMode="auto">
          <a:xfrm>
            <a:off x="1571625" y="1524000"/>
            <a:ext cx="257175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tr-TR" alt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Voltage</a:t>
            </a:r>
            <a:r>
              <a:rPr lang="tr-T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alt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Follower</a:t>
            </a:r>
            <a:endParaRPr lang="en-US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443" name="Group 1"/>
          <p:cNvGrpSpPr>
            <a:grpSpLocks/>
          </p:cNvGrpSpPr>
          <p:nvPr/>
        </p:nvGrpSpPr>
        <p:grpSpPr bwMode="auto">
          <a:xfrm>
            <a:off x="914400" y="838200"/>
            <a:ext cx="5708650" cy="2895600"/>
            <a:chOff x="1219200" y="1066800"/>
            <a:chExt cx="5251450" cy="2563813"/>
          </a:xfrm>
        </p:grpSpPr>
        <p:pic>
          <p:nvPicPr>
            <p:cNvPr id="61446" name="Picture 2" descr="C:\hambley\weblogs\14\tiff\14f0012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066800"/>
              <a:ext cx="5251450" cy="256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47" name="Rectangle 3"/>
            <p:cNvSpPr>
              <a:spLocks noChangeArrowheads="1"/>
            </p:cNvSpPr>
            <p:nvPr/>
          </p:nvSpPr>
          <p:spPr bwMode="auto">
            <a:xfrm>
              <a:off x="1219200" y="3200400"/>
              <a:ext cx="1371600" cy="290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1444" name="Text Box 7"/>
          <p:cNvSpPr txBox="1">
            <a:spLocks noChangeArrowheads="1"/>
          </p:cNvSpPr>
          <p:nvPr/>
        </p:nvSpPr>
        <p:spPr bwMode="auto">
          <a:xfrm>
            <a:off x="228600" y="3810000"/>
            <a:ext cx="5105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altLang="en-US" sz="2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What's the application of this circuit?</a:t>
            </a:r>
          </a:p>
          <a:p>
            <a:pPr eaLnBrk="1" hangingPunct="1">
              <a:buFontTx/>
              <a:buChar char="•"/>
            </a:pPr>
            <a:r>
              <a:rPr lang="en-GB" altLang="en-US" sz="2000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Buffer</a:t>
            </a:r>
          </a:p>
          <a:p>
            <a:pPr lvl="1" eaLnBrk="1" hangingPunct="1"/>
            <a:r>
              <a:rPr lang="en-GB" altLang="en-US" sz="2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voltage gain = 1</a:t>
            </a:r>
          </a:p>
          <a:p>
            <a:pPr lvl="1" eaLnBrk="1" hangingPunct="1"/>
            <a:r>
              <a:rPr lang="en-GB" altLang="en-US" sz="2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input impedance=∞</a:t>
            </a:r>
          </a:p>
          <a:p>
            <a:pPr lvl="1" eaLnBrk="1" hangingPunct="1"/>
            <a:r>
              <a:rPr lang="en-GB" altLang="en-US" sz="2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output impedance=0</a:t>
            </a:r>
          </a:p>
        </p:txBody>
      </p:sp>
      <p:sp>
        <p:nvSpPr>
          <p:cNvPr id="61445" name="Text Box 8"/>
          <p:cNvSpPr txBox="1">
            <a:spLocks noChangeArrowheads="1"/>
          </p:cNvSpPr>
          <p:nvPr/>
        </p:nvSpPr>
        <p:spPr bwMode="auto">
          <a:xfrm>
            <a:off x="685800" y="5518150"/>
            <a:ext cx="7812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Useful interface between different circuits: </a:t>
            </a:r>
          </a:p>
          <a:p>
            <a:pPr eaLnBrk="1" hangingPunct="1"/>
            <a:r>
              <a:rPr lang="en-GB" altLang="en-US" sz="1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Has minimum effect on previous and next circuit in signal 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196850"/>
            <a:ext cx="91440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GB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Differential Amplifier (</a:t>
            </a:r>
            <a:r>
              <a:rPr lang="en-GB" alt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subtractor</a:t>
            </a:r>
            <a:r>
              <a:rPr lang="en-GB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)</a:t>
            </a:r>
          </a:p>
        </p:txBody>
      </p:sp>
      <p:grpSp>
        <p:nvGrpSpPr>
          <p:cNvPr id="62467" name="Group 2"/>
          <p:cNvGrpSpPr>
            <a:grpSpLocks/>
          </p:cNvGrpSpPr>
          <p:nvPr/>
        </p:nvGrpSpPr>
        <p:grpSpPr bwMode="auto">
          <a:xfrm>
            <a:off x="381000" y="838200"/>
            <a:ext cx="4429125" cy="4170363"/>
            <a:chOff x="85725" y="1330408"/>
            <a:chExt cx="5095875" cy="4798142"/>
          </a:xfrm>
        </p:grpSpPr>
        <p:pic>
          <p:nvPicPr>
            <p:cNvPr id="62472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5" y="1330408"/>
              <a:ext cx="5095875" cy="4798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73" name="Rectangle 1"/>
            <p:cNvSpPr>
              <a:spLocks noChangeArrowheads="1"/>
            </p:cNvSpPr>
            <p:nvPr/>
          </p:nvSpPr>
          <p:spPr bwMode="auto">
            <a:xfrm>
              <a:off x="1066800" y="1330410"/>
              <a:ext cx="3200400" cy="14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aphicFrame>
        <p:nvGraphicFramePr>
          <p:cNvPr id="62468" name="Object 2"/>
          <p:cNvGraphicFramePr>
            <a:graphicFrameLocks noChangeAspect="1"/>
          </p:cNvGraphicFramePr>
          <p:nvPr/>
        </p:nvGraphicFramePr>
        <p:xfrm>
          <a:off x="5791200" y="1374775"/>
          <a:ext cx="9318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2" name="Equation" r:id="rId4" imgW="444114" imgH="164957" progId="Equation.3">
                  <p:embed/>
                </p:oleObj>
              </mc:Choice>
              <mc:Fallback>
                <p:oleObj name="Equation" r:id="rId4" imgW="444114" imgH="1649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374775"/>
                        <a:ext cx="9318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3"/>
          <p:cNvGraphicFramePr>
            <a:graphicFrameLocks noChangeAspect="1"/>
          </p:cNvGraphicFramePr>
          <p:nvPr/>
        </p:nvGraphicFramePr>
        <p:xfrm>
          <a:off x="5791200" y="2438400"/>
          <a:ext cx="2238375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3" name="Equation" r:id="rId6" imgW="1244600" imgH="1600200" progId="Equation.3">
                  <p:embed/>
                </p:oleObj>
              </mc:Choice>
              <mc:Fallback>
                <p:oleObj name="Equation" r:id="rId6" imgW="1244600" imgH="160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438400"/>
                        <a:ext cx="2238375" cy="288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470" name="Straight Arrow Connector 3"/>
          <p:cNvCxnSpPr>
            <a:cxnSpLocks noChangeShapeType="1"/>
          </p:cNvCxnSpPr>
          <p:nvPr/>
        </p:nvCxnSpPr>
        <p:spPr bwMode="auto">
          <a:xfrm>
            <a:off x="5943600" y="1720850"/>
            <a:ext cx="152400" cy="869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1" name="Straight Arrow Connector 13"/>
          <p:cNvCxnSpPr>
            <a:cxnSpLocks noChangeShapeType="1"/>
          </p:cNvCxnSpPr>
          <p:nvPr/>
        </p:nvCxnSpPr>
        <p:spPr bwMode="auto">
          <a:xfrm>
            <a:off x="6343650" y="1720850"/>
            <a:ext cx="1047750" cy="79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5"/>
          <p:cNvGrpSpPr>
            <a:grpSpLocks/>
          </p:cNvGrpSpPr>
          <p:nvPr/>
        </p:nvGrpSpPr>
        <p:grpSpPr bwMode="auto">
          <a:xfrm>
            <a:off x="3595688" y="835025"/>
            <a:ext cx="5410200" cy="3048000"/>
            <a:chOff x="1371600" y="3505200"/>
            <a:chExt cx="5410200" cy="3048000"/>
          </a:xfrm>
        </p:grpSpPr>
        <p:pic>
          <p:nvPicPr>
            <p:cNvPr id="63495" name="Picture 2" descr="C:\hambley\weblogs\14\tiff\14f0013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025" y="3657600"/>
              <a:ext cx="5311775" cy="285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3496" name="Group 4"/>
            <p:cNvGrpSpPr>
              <a:grpSpLocks/>
            </p:cNvGrpSpPr>
            <p:nvPr/>
          </p:nvGrpSpPr>
          <p:grpSpPr bwMode="auto">
            <a:xfrm>
              <a:off x="2917825" y="4038600"/>
              <a:ext cx="381000" cy="307975"/>
              <a:chOff x="2743200" y="3810000"/>
              <a:chExt cx="381000" cy="307777"/>
            </a:xfrm>
          </p:grpSpPr>
          <p:cxnSp>
            <p:nvCxnSpPr>
              <p:cNvPr id="63504" name="Straight Arrow Connector 5"/>
              <p:cNvCxnSpPr>
                <a:cxnSpLocks noChangeShapeType="1"/>
              </p:cNvCxnSpPr>
              <p:nvPr/>
            </p:nvCxnSpPr>
            <p:spPr bwMode="auto">
              <a:xfrm>
                <a:off x="2743200" y="4114800"/>
                <a:ext cx="38100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3505" name="TextBox 6"/>
              <p:cNvSpPr txBox="1">
                <a:spLocks noChangeArrowheads="1"/>
              </p:cNvSpPr>
              <p:nvPr/>
            </p:nvSpPr>
            <p:spPr bwMode="auto">
              <a:xfrm>
                <a:off x="2743200" y="3810000"/>
                <a:ext cx="2936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/>
                  <a:t>i</a:t>
                </a:r>
                <a:r>
                  <a:rPr lang="en-US" altLang="en-US" sz="1400" baseline="-25000"/>
                  <a:t>1</a:t>
                </a:r>
              </a:p>
            </p:txBody>
          </p:sp>
        </p:grpSp>
        <p:grpSp>
          <p:nvGrpSpPr>
            <p:cNvPr id="63497" name="Group 4"/>
            <p:cNvGrpSpPr>
              <a:grpSpLocks/>
            </p:cNvGrpSpPr>
            <p:nvPr/>
          </p:nvGrpSpPr>
          <p:grpSpPr bwMode="auto">
            <a:xfrm>
              <a:off x="3984625" y="3505200"/>
              <a:ext cx="381000" cy="307975"/>
              <a:chOff x="2743200" y="3810000"/>
              <a:chExt cx="381000" cy="307777"/>
            </a:xfrm>
          </p:grpSpPr>
          <p:cxnSp>
            <p:nvCxnSpPr>
              <p:cNvPr id="63502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2743200" y="4114800"/>
                <a:ext cx="38100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3503" name="TextBox 9"/>
              <p:cNvSpPr txBox="1">
                <a:spLocks noChangeArrowheads="1"/>
              </p:cNvSpPr>
              <p:nvPr/>
            </p:nvSpPr>
            <p:spPr bwMode="auto">
              <a:xfrm>
                <a:off x="2743200" y="3810000"/>
                <a:ext cx="2936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/>
                  <a:t>i</a:t>
                </a:r>
                <a:r>
                  <a:rPr lang="en-US" altLang="en-US" sz="1400" baseline="-25000"/>
                  <a:t>1</a:t>
                </a:r>
              </a:p>
            </p:txBody>
          </p:sp>
        </p:grpSp>
        <p:grpSp>
          <p:nvGrpSpPr>
            <p:cNvPr id="63498" name="Group 10"/>
            <p:cNvGrpSpPr>
              <a:grpSpLocks/>
            </p:cNvGrpSpPr>
            <p:nvPr/>
          </p:nvGrpSpPr>
          <p:grpSpPr bwMode="auto">
            <a:xfrm>
              <a:off x="2994025" y="4876800"/>
              <a:ext cx="381000" cy="307975"/>
              <a:chOff x="2743200" y="3810000"/>
              <a:chExt cx="381000" cy="307777"/>
            </a:xfrm>
          </p:grpSpPr>
          <p:cxnSp>
            <p:nvCxnSpPr>
              <p:cNvPr id="63500" name="Straight Arrow Connector 11"/>
              <p:cNvCxnSpPr>
                <a:cxnSpLocks noChangeShapeType="1"/>
              </p:cNvCxnSpPr>
              <p:nvPr/>
            </p:nvCxnSpPr>
            <p:spPr bwMode="auto">
              <a:xfrm>
                <a:off x="2743200" y="4114800"/>
                <a:ext cx="38100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3501" name="TextBox 12"/>
              <p:cNvSpPr txBox="1">
                <a:spLocks noChangeArrowheads="1"/>
              </p:cNvSpPr>
              <p:nvPr/>
            </p:nvSpPr>
            <p:spPr bwMode="auto">
              <a:xfrm>
                <a:off x="2743200" y="3810000"/>
                <a:ext cx="2936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/>
                  <a:t>i</a:t>
                </a:r>
                <a:r>
                  <a:rPr lang="en-US" altLang="en-US" sz="1400" baseline="-25000"/>
                  <a:t>2</a:t>
                </a:r>
              </a:p>
            </p:txBody>
          </p:sp>
        </p:grpSp>
        <p:sp>
          <p:nvSpPr>
            <p:cNvPr id="63499" name="Rectangle 4"/>
            <p:cNvSpPr>
              <a:spLocks noChangeArrowheads="1"/>
            </p:cNvSpPr>
            <p:nvPr/>
          </p:nvSpPr>
          <p:spPr bwMode="auto">
            <a:xfrm>
              <a:off x="1371600" y="6172200"/>
              <a:ext cx="5334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400" y="685800"/>
            <a:ext cx="8382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000" dirty="0">
                <a:latin typeface="Comic Sans MS" panose="030F0702030302020204" pitchFamily="66" charset="0"/>
              </a:rPr>
              <a:t>Find voltage gain A</a:t>
            </a:r>
            <a:r>
              <a:rPr lang="en-US" sz="2000" baseline="-25000" dirty="0">
                <a:latin typeface="Comic Sans MS" panose="030F0702030302020204" pitchFamily="66" charset="0"/>
              </a:rPr>
              <a:t>v</a:t>
            </a:r>
            <a:r>
              <a:rPr lang="en-US" sz="2000" dirty="0">
                <a:latin typeface="Comic Sans MS" panose="030F0702030302020204" pitchFamily="66" charset="0"/>
              </a:rPr>
              <a:t>=</a:t>
            </a:r>
            <a:r>
              <a:rPr lang="en-US" sz="2000" dirty="0" err="1">
                <a:latin typeface="Comic Sans MS" panose="030F0702030302020204" pitchFamily="66" charset="0"/>
              </a:rPr>
              <a:t>v</a:t>
            </a:r>
            <a:r>
              <a:rPr lang="en-US" sz="2000" baseline="-25000" dirty="0" err="1">
                <a:latin typeface="Comic Sans MS" panose="030F0702030302020204" pitchFamily="66" charset="0"/>
              </a:rPr>
              <a:t>o</a:t>
            </a:r>
            <a:r>
              <a:rPr lang="en-US" sz="2000" dirty="0">
                <a:latin typeface="Comic Sans MS" panose="030F0702030302020204" pitchFamily="66" charset="0"/>
              </a:rPr>
              <a:t>/</a:t>
            </a:r>
            <a:r>
              <a:rPr lang="en-US" sz="2000" dirty="0" err="1">
                <a:latin typeface="Comic Sans MS" panose="030F0702030302020204" pitchFamily="66" charset="0"/>
              </a:rPr>
              <a:t>v</a:t>
            </a:r>
            <a:r>
              <a:rPr lang="en-US" sz="2000" baseline="-25000" dirty="0" err="1">
                <a:latin typeface="Comic Sans MS" panose="030F0702030302020204" pitchFamily="66" charset="0"/>
              </a:rPr>
              <a:t>in</a:t>
            </a:r>
            <a:r>
              <a:rPr lang="en-US" sz="2000" dirty="0">
                <a:latin typeface="Comic Sans MS" panose="030F0702030302020204" pitchFamily="66" charset="0"/>
              </a:rPr>
              <a:t> and input impedance</a:t>
            </a:r>
          </a:p>
          <a:p>
            <a:pPr marL="457200" indent="-457200">
              <a:lnSpc>
                <a:spcPct val="110000"/>
              </a:lnSpc>
              <a:buFontTx/>
              <a:buAutoNum type="alphaLcPeriod"/>
              <a:defRPr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With the switch open</a:t>
            </a:r>
          </a:p>
          <a:p>
            <a:pPr marL="457200" indent="-457200">
              <a:lnSpc>
                <a:spcPct val="110000"/>
              </a:lnSpc>
              <a:buFontTx/>
              <a:buAutoNum type="alphaLcPeriod"/>
              <a:defRPr/>
            </a:pPr>
            <a:r>
              <a:rPr lang="en-US" sz="2000" dirty="0">
                <a:latin typeface="Comic Sans MS" panose="030F0702030302020204" pitchFamily="66" charset="0"/>
              </a:rPr>
              <a:t>With the switch closed</a:t>
            </a:r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tr-T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altLang="en-US" sz="2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531813" y="4370388"/>
            <a:ext cx="3124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latin typeface="Comic Sans MS" panose="030F0702030302020204" pitchFamily="66" charset="0"/>
              </a:rPr>
              <a:t>Input impedance</a:t>
            </a:r>
            <a:r>
              <a:rPr lang="en-US" altLang="en-US" sz="2000">
                <a:latin typeface="Comic Sans MS" panose="030F0702030302020204" pitchFamily="66" charset="0"/>
              </a:rPr>
              <a:t>: </a:t>
            </a:r>
            <a:endParaRPr lang="tr-TR" altLang="en-US" sz="2000">
              <a:latin typeface="Comic Sans MS" panose="030F0702030302020204" pitchFamily="66" charset="0"/>
            </a:endParaRPr>
          </a:p>
          <a:p>
            <a:r>
              <a:rPr lang="en-US" altLang="en-US" sz="2000">
                <a:latin typeface="Comic Sans MS" panose="030F0702030302020204" pitchFamily="66" charset="0"/>
              </a:rPr>
              <a:t>Z</a:t>
            </a:r>
            <a:r>
              <a:rPr lang="en-US" altLang="en-US" sz="2000" baseline="-25000">
                <a:latin typeface="Comic Sans MS" panose="030F0702030302020204" pitchFamily="66" charset="0"/>
              </a:rPr>
              <a:t>in</a:t>
            </a:r>
            <a:r>
              <a:rPr lang="en-US" altLang="en-US" sz="2000">
                <a:latin typeface="Comic Sans MS" panose="030F0702030302020204" pitchFamily="66" charset="0"/>
              </a:rPr>
              <a:t>=v</a:t>
            </a:r>
            <a:r>
              <a:rPr lang="en-US" altLang="en-US" sz="2000" baseline="-25000">
                <a:latin typeface="Comic Sans MS" panose="030F0702030302020204" pitchFamily="66" charset="0"/>
              </a:rPr>
              <a:t>in</a:t>
            </a:r>
            <a:r>
              <a:rPr lang="en-US" altLang="en-US" sz="2000">
                <a:latin typeface="Comic Sans MS" panose="030F0702030302020204" pitchFamily="66" charset="0"/>
              </a:rPr>
              <a:t>/i</a:t>
            </a:r>
            <a:r>
              <a:rPr lang="en-US" altLang="en-US" sz="2000" baseline="-25000">
                <a:latin typeface="Comic Sans MS" panose="030F0702030302020204" pitchFamily="66" charset="0"/>
              </a:rPr>
              <a:t>in</a:t>
            </a:r>
            <a:r>
              <a:rPr lang="en-US" altLang="en-US" sz="2000">
                <a:latin typeface="Comic Sans MS" panose="030F0702030302020204" pitchFamily="66" charset="0"/>
              </a:rPr>
              <a:t>  =v</a:t>
            </a:r>
            <a:r>
              <a:rPr lang="en-US" altLang="en-US" sz="2000" baseline="-25000">
                <a:latin typeface="Comic Sans MS" panose="030F0702030302020204" pitchFamily="66" charset="0"/>
              </a:rPr>
              <a:t>in</a:t>
            </a:r>
            <a:r>
              <a:rPr lang="en-US" altLang="en-US" sz="2000">
                <a:latin typeface="Comic Sans MS" panose="030F0702030302020204" pitchFamily="66" charset="0"/>
              </a:rPr>
              <a:t>/0 =inf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2778125"/>
            <a:ext cx="40878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a.</a:t>
            </a:r>
            <a:r>
              <a:rPr lang="tr-TR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With the switch open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=0  and    i</a:t>
            </a:r>
            <a:r>
              <a:rPr lang="en-US" altLang="en-US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*R=i</a:t>
            </a:r>
            <a:r>
              <a:rPr lang="en-US" altLang="en-US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*R   	=&gt;  i</a:t>
            </a:r>
            <a:r>
              <a:rPr lang="en-US" altLang="en-US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=0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so v</a:t>
            </a:r>
            <a:r>
              <a:rPr lang="en-US" altLang="en-US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=</a:t>
            </a:r>
            <a:r>
              <a:rPr lang="en-US" altLang="en-US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</a:t>
            </a:r>
            <a:r>
              <a:rPr lang="en-US" altLang="en-US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    </a:t>
            </a: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and   A</a:t>
            </a:r>
            <a:r>
              <a:rPr lang="en-US" altLang="en-US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=</a:t>
            </a:r>
            <a:r>
              <a:rPr lang="en-US" altLang="en-US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</a:t>
            </a: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/v</a:t>
            </a:r>
            <a:r>
              <a:rPr lang="en-US" altLang="en-US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in </a:t>
            </a: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400" y="685800"/>
            <a:ext cx="8382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000" dirty="0">
                <a:latin typeface="Comic Sans MS" panose="030F0702030302020204" pitchFamily="66" charset="0"/>
              </a:rPr>
              <a:t>Find voltage gain A</a:t>
            </a:r>
            <a:r>
              <a:rPr lang="en-US" sz="2000" baseline="-25000" dirty="0">
                <a:latin typeface="Comic Sans MS" panose="030F0702030302020204" pitchFamily="66" charset="0"/>
              </a:rPr>
              <a:t>v</a:t>
            </a:r>
            <a:r>
              <a:rPr lang="en-US" sz="2000" dirty="0">
                <a:latin typeface="Comic Sans MS" panose="030F0702030302020204" pitchFamily="66" charset="0"/>
              </a:rPr>
              <a:t>=</a:t>
            </a:r>
            <a:r>
              <a:rPr lang="en-US" sz="2000" dirty="0" err="1">
                <a:latin typeface="Comic Sans MS" panose="030F0702030302020204" pitchFamily="66" charset="0"/>
              </a:rPr>
              <a:t>v</a:t>
            </a:r>
            <a:r>
              <a:rPr lang="en-US" sz="2000" baseline="-25000" dirty="0" err="1">
                <a:latin typeface="Comic Sans MS" panose="030F0702030302020204" pitchFamily="66" charset="0"/>
              </a:rPr>
              <a:t>o</a:t>
            </a:r>
            <a:r>
              <a:rPr lang="en-US" sz="2000" dirty="0">
                <a:latin typeface="Comic Sans MS" panose="030F0702030302020204" pitchFamily="66" charset="0"/>
              </a:rPr>
              <a:t>/</a:t>
            </a:r>
            <a:r>
              <a:rPr lang="en-US" sz="2000" dirty="0" err="1">
                <a:latin typeface="Comic Sans MS" panose="030F0702030302020204" pitchFamily="66" charset="0"/>
              </a:rPr>
              <a:t>v</a:t>
            </a:r>
            <a:r>
              <a:rPr lang="en-US" sz="2000" baseline="-25000" dirty="0" err="1">
                <a:latin typeface="Comic Sans MS" panose="030F0702030302020204" pitchFamily="66" charset="0"/>
              </a:rPr>
              <a:t>in</a:t>
            </a:r>
            <a:r>
              <a:rPr lang="en-US" sz="2000" dirty="0">
                <a:latin typeface="Comic Sans MS" panose="030F0702030302020204" pitchFamily="66" charset="0"/>
              </a:rPr>
              <a:t> and input impedance</a:t>
            </a:r>
          </a:p>
          <a:p>
            <a:pPr marL="457200" indent="-457200">
              <a:lnSpc>
                <a:spcPct val="110000"/>
              </a:lnSpc>
              <a:buFontTx/>
              <a:buAutoNum type="alphaLcPeriod"/>
              <a:defRPr/>
            </a:pPr>
            <a:r>
              <a:rPr lang="en-US" sz="2000" dirty="0">
                <a:latin typeface="Comic Sans MS" panose="030F0702030302020204" pitchFamily="66" charset="0"/>
              </a:rPr>
              <a:t>With the switch open</a:t>
            </a:r>
          </a:p>
          <a:p>
            <a:pPr marL="457200" indent="-457200">
              <a:lnSpc>
                <a:spcPct val="110000"/>
              </a:lnSpc>
              <a:buFontTx/>
              <a:buAutoNum type="alphaLcPeriod"/>
              <a:defRPr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With the switch closed</a:t>
            </a:r>
          </a:p>
        </p:txBody>
      </p:sp>
      <p:sp>
        <p:nvSpPr>
          <p:cNvPr id="52227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tr-T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altLang="en-US" sz="2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3400" y="1873250"/>
            <a:ext cx="4572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b. </a:t>
            </a:r>
            <a:r>
              <a:rPr lang="en-US" altLang="tr-TR" sz="2000" b="1" dirty="0">
                <a:solidFill>
                  <a:srgbClr val="000000"/>
                </a:solidFill>
                <a:latin typeface="Comic Sans MS" panose="030F0702030302020204" pitchFamily="66" charset="0"/>
              </a:rPr>
              <a:t>for closed switch: 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=v</a:t>
            </a:r>
            <a:r>
              <a:rPr lang="en-US" altLang="tr-TR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/R</a:t>
            </a:r>
          </a:p>
          <a:p>
            <a:pPr>
              <a:lnSpc>
                <a:spcPct val="110000"/>
              </a:lnSpc>
            </a:pP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and    i</a:t>
            </a:r>
            <a:r>
              <a:rPr lang="en-US" altLang="tr-TR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*R=i</a:t>
            </a:r>
            <a:r>
              <a:rPr lang="en-US" altLang="tr-TR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*R  =&gt;</a:t>
            </a:r>
            <a:r>
              <a:rPr lang="tr-TR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=i</a:t>
            </a:r>
            <a:r>
              <a:rPr lang="en-US" altLang="tr-TR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lang="tr-TR" altLang="tr-TR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=&gt; v</a:t>
            </a:r>
            <a:r>
              <a:rPr lang="en-US" altLang="tr-TR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=i</a:t>
            </a:r>
            <a:r>
              <a:rPr lang="en-US" altLang="tr-TR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*R+i</a:t>
            </a:r>
            <a:r>
              <a:rPr lang="en-US" altLang="tr-TR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*</a:t>
            </a:r>
            <a:r>
              <a:rPr lang="en-US" altLang="tr-T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R+v</a:t>
            </a:r>
            <a:r>
              <a:rPr lang="en-US" altLang="tr-TR" sz="2000" baseline="-25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so v</a:t>
            </a:r>
            <a:r>
              <a:rPr lang="en-US" altLang="tr-TR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=v</a:t>
            </a:r>
            <a:r>
              <a:rPr lang="en-US" altLang="tr-TR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/R*</a:t>
            </a:r>
            <a:r>
              <a:rPr lang="en-US" altLang="tr-T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R+v</a:t>
            </a:r>
            <a:r>
              <a:rPr lang="en-US" altLang="tr-TR" sz="2000" baseline="-25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/R*</a:t>
            </a:r>
            <a:r>
              <a:rPr lang="en-US" altLang="tr-T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R+v</a:t>
            </a:r>
            <a:r>
              <a:rPr lang="en-US" altLang="tr-TR" sz="2000" baseline="-25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</a:t>
            </a:r>
            <a:r>
              <a:rPr lang="tr-TR" altLang="tr-TR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=&gt;</a:t>
            </a:r>
            <a:r>
              <a:rPr lang="tr-TR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-v</a:t>
            </a:r>
            <a:r>
              <a:rPr lang="en-US" altLang="tr-TR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=</a:t>
            </a:r>
            <a:r>
              <a:rPr lang="en-US" altLang="tr-T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tr-TR" sz="2000" baseline="-25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</a:t>
            </a:r>
            <a:endParaRPr lang="en-US" altLang="tr-TR" sz="2000" baseline="-25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and   A</a:t>
            </a:r>
            <a:r>
              <a:rPr lang="en-US" altLang="tr-TR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=</a:t>
            </a:r>
            <a:r>
              <a:rPr lang="en-US" altLang="tr-T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tr-TR" sz="2000" baseline="-25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/v</a:t>
            </a:r>
            <a:r>
              <a:rPr lang="en-US" altLang="tr-TR" sz="20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in 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=-1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71600" y="3505200"/>
            <a:ext cx="5410200" cy="3048000"/>
            <a:chOff x="1371600" y="3505200"/>
            <a:chExt cx="5410200" cy="3048000"/>
          </a:xfrm>
        </p:grpSpPr>
        <p:grpSp>
          <p:nvGrpSpPr>
            <p:cNvPr id="64516" name="Group 15"/>
            <p:cNvGrpSpPr>
              <a:grpSpLocks/>
            </p:cNvGrpSpPr>
            <p:nvPr/>
          </p:nvGrpSpPr>
          <p:grpSpPr bwMode="auto">
            <a:xfrm>
              <a:off x="1371600" y="3505200"/>
              <a:ext cx="5410200" cy="3048000"/>
              <a:chOff x="1371600" y="3505200"/>
              <a:chExt cx="5410200" cy="3048000"/>
            </a:xfrm>
          </p:grpSpPr>
          <p:pic>
            <p:nvPicPr>
              <p:cNvPr id="64518" name="Picture 2" descr="C:\hambley\weblogs\14\tiff\14f0013.ti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0025" y="3657600"/>
                <a:ext cx="5311775" cy="285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4519" name="Group 4"/>
              <p:cNvGrpSpPr>
                <a:grpSpLocks/>
              </p:cNvGrpSpPr>
              <p:nvPr/>
            </p:nvGrpSpPr>
            <p:grpSpPr bwMode="auto">
              <a:xfrm>
                <a:off x="2917825" y="4038600"/>
                <a:ext cx="381000" cy="307975"/>
                <a:chOff x="2743200" y="3810000"/>
                <a:chExt cx="381000" cy="307777"/>
              </a:xfrm>
            </p:grpSpPr>
            <p:cxnSp>
              <p:nvCxnSpPr>
                <p:cNvPr id="64527" name="Straight Arrow Connector 5"/>
                <p:cNvCxnSpPr>
                  <a:cxnSpLocks noChangeShapeType="1"/>
                </p:cNvCxnSpPr>
                <p:nvPr/>
              </p:nvCxnSpPr>
              <p:spPr bwMode="auto">
                <a:xfrm>
                  <a:off x="2743200" y="4114800"/>
                  <a:ext cx="381000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4528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2743200" y="3810000"/>
                  <a:ext cx="29367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400"/>
                    <a:t>i</a:t>
                  </a:r>
                  <a:r>
                    <a:rPr lang="en-US" altLang="en-US" sz="1400" baseline="-25000"/>
                    <a:t>1</a:t>
                  </a:r>
                </a:p>
              </p:txBody>
            </p:sp>
          </p:grpSp>
          <p:grpSp>
            <p:nvGrpSpPr>
              <p:cNvPr id="64520" name="Group 4"/>
              <p:cNvGrpSpPr>
                <a:grpSpLocks/>
              </p:cNvGrpSpPr>
              <p:nvPr/>
            </p:nvGrpSpPr>
            <p:grpSpPr bwMode="auto">
              <a:xfrm>
                <a:off x="3984625" y="3505200"/>
                <a:ext cx="381000" cy="307975"/>
                <a:chOff x="2743200" y="3810000"/>
                <a:chExt cx="381000" cy="307777"/>
              </a:xfrm>
            </p:grpSpPr>
            <p:cxnSp>
              <p:nvCxnSpPr>
                <p:cNvPr id="64525" name="Straight Arrow Connector 8"/>
                <p:cNvCxnSpPr>
                  <a:cxnSpLocks noChangeShapeType="1"/>
                </p:cNvCxnSpPr>
                <p:nvPr/>
              </p:nvCxnSpPr>
              <p:spPr bwMode="auto">
                <a:xfrm>
                  <a:off x="2743200" y="4114800"/>
                  <a:ext cx="381000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4526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2743200" y="3810000"/>
                  <a:ext cx="29367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400"/>
                    <a:t>i</a:t>
                  </a:r>
                  <a:r>
                    <a:rPr lang="en-US" altLang="en-US" sz="1400" baseline="-25000"/>
                    <a:t>1</a:t>
                  </a:r>
                </a:p>
              </p:txBody>
            </p:sp>
          </p:grpSp>
          <p:grpSp>
            <p:nvGrpSpPr>
              <p:cNvPr id="64521" name="Group 10"/>
              <p:cNvGrpSpPr>
                <a:grpSpLocks/>
              </p:cNvGrpSpPr>
              <p:nvPr/>
            </p:nvGrpSpPr>
            <p:grpSpPr bwMode="auto">
              <a:xfrm>
                <a:off x="2994025" y="4876800"/>
                <a:ext cx="381000" cy="307975"/>
                <a:chOff x="2743200" y="3810000"/>
                <a:chExt cx="381000" cy="307777"/>
              </a:xfrm>
            </p:grpSpPr>
            <p:cxnSp>
              <p:nvCxnSpPr>
                <p:cNvPr id="64523" name="Straight Arrow Connector 11"/>
                <p:cNvCxnSpPr>
                  <a:cxnSpLocks noChangeShapeType="1"/>
                </p:cNvCxnSpPr>
                <p:nvPr/>
              </p:nvCxnSpPr>
              <p:spPr bwMode="auto">
                <a:xfrm>
                  <a:off x="2743200" y="4114800"/>
                  <a:ext cx="381000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4524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2743200" y="3810000"/>
                  <a:ext cx="29367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400"/>
                    <a:t>i</a:t>
                  </a:r>
                  <a:r>
                    <a:rPr lang="en-US" altLang="en-US" sz="1400" baseline="-25000"/>
                    <a:t>2</a:t>
                  </a:r>
                </a:p>
              </p:txBody>
            </p:sp>
          </p:grpSp>
          <p:sp>
            <p:nvSpPr>
              <p:cNvPr id="64522" name="Rectangle 20"/>
              <p:cNvSpPr>
                <a:spLocks noChangeArrowheads="1"/>
              </p:cNvSpPr>
              <p:nvPr/>
            </p:nvSpPr>
            <p:spPr bwMode="auto">
              <a:xfrm>
                <a:off x="1371600" y="6172200"/>
                <a:ext cx="53340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" name="Rectangle 2"/>
            <p:cNvSpPr/>
            <p:nvPr/>
          </p:nvSpPr>
          <p:spPr bwMode="auto">
            <a:xfrm>
              <a:off x="3962400" y="5181796"/>
              <a:ext cx="293670" cy="60940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3956400" y="5257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400" y="685800"/>
            <a:ext cx="8382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000" dirty="0">
                <a:latin typeface="Comic Sans MS" panose="030F0702030302020204" pitchFamily="66" charset="0"/>
              </a:rPr>
              <a:t>Find voltage gain A</a:t>
            </a:r>
            <a:r>
              <a:rPr lang="en-US" sz="2000" baseline="-25000" dirty="0">
                <a:latin typeface="Comic Sans MS" panose="030F0702030302020204" pitchFamily="66" charset="0"/>
              </a:rPr>
              <a:t>v</a:t>
            </a:r>
            <a:r>
              <a:rPr lang="en-US" sz="2000" dirty="0">
                <a:latin typeface="Comic Sans MS" panose="030F0702030302020204" pitchFamily="66" charset="0"/>
              </a:rPr>
              <a:t>=</a:t>
            </a:r>
            <a:r>
              <a:rPr lang="en-US" sz="2000" dirty="0" err="1">
                <a:latin typeface="Comic Sans MS" panose="030F0702030302020204" pitchFamily="66" charset="0"/>
              </a:rPr>
              <a:t>v</a:t>
            </a:r>
            <a:r>
              <a:rPr lang="en-US" sz="2000" baseline="-25000" dirty="0" err="1">
                <a:latin typeface="Comic Sans MS" panose="030F0702030302020204" pitchFamily="66" charset="0"/>
              </a:rPr>
              <a:t>o</a:t>
            </a:r>
            <a:r>
              <a:rPr lang="en-US" sz="2000" dirty="0">
                <a:latin typeface="Comic Sans MS" panose="030F0702030302020204" pitchFamily="66" charset="0"/>
              </a:rPr>
              <a:t>/</a:t>
            </a:r>
            <a:r>
              <a:rPr lang="en-US" sz="2000" dirty="0" err="1">
                <a:latin typeface="Comic Sans MS" panose="030F0702030302020204" pitchFamily="66" charset="0"/>
              </a:rPr>
              <a:t>v</a:t>
            </a:r>
            <a:r>
              <a:rPr lang="en-US" sz="2000" baseline="-25000" dirty="0" err="1">
                <a:latin typeface="Comic Sans MS" panose="030F0702030302020204" pitchFamily="66" charset="0"/>
              </a:rPr>
              <a:t>in</a:t>
            </a:r>
            <a:r>
              <a:rPr lang="en-US" sz="2000" dirty="0">
                <a:latin typeface="Comic Sans MS" panose="030F0702030302020204" pitchFamily="66" charset="0"/>
              </a:rPr>
              <a:t> and input impedance</a:t>
            </a:r>
          </a:p>
          <a:p>
            <a:pPr marL="457200" indent="-457200">
              <a:lnSpc>
                <a:spcPct val="110000"/>
              </a:lnSpc>
              <a:buFontTx/>
              <a:buAutoNum type="alphaLcPeriod"/>
              <a:defRPr/>
            </a:pPr>
            <a:r>
              <a:rPr lang="en-US" sz="2000" dirty="0">
                <a:latin typeface="Comic Sans MS" panose="030F0702030302020204" pitchFamily="66" charset="0"/>
              </a:rPr>
              <a:t>With the switch open</a:t>
            </a:r>
          </a:p>
          <a:p>
            <a:pPr marL="457200" indent="-457200">
              <a:lnSpc>
                <a:spcPct val="110000"/>
              </a:lnSpc>
              <a:buFontTx/>
              <a:buAutoNum type="alphaLcPeriod"/>
              <a:defRPr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With the switch closed</a:t>
            </a:r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tr-T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altLang="en-US" sz="2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3875" y="1927225"/>
            <a:ext cx="4572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b. i</a:t>
            </a:r>
            <a:r>
              <a:rPr lang="en-US" altLang="tr-TR" sz="20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=v</a:t>
            </a:r>
            <a:r>
              <a:rPr lang="en-US" altLang="tr-TR" sz="20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/R </a:t>
            </a:r>
          </a:p>
          <a:p>
            <a:pPr>
              <a:lnSpc>
                <a:spcPct val="110000"/>
              </a:lnSpc>
            </a:pP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Input impedance: Z</a:t>
            </a:r>
            <a:r>
              <a:rPr lang="en-US" altLang="tr-TR" sz="20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=v</a:t>
            </a:r>
            <a:r>
              <a:rPr lang="en-US" altLang="tr-TR" sz="20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/i</a:t>
            </a:r>
            <a:r>
              <a:rPr lang="en-US" altLang="tr-TR" sz="20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  =v</a:t>
            </a:r>
            <a:r>
              <a:rPr lang="en-US" altLang="tr-TR" sz="20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/(i</a:t>
            </a:r>
            <a:r>
              <a:rPr lang="en-US" altLang="tr-TR" sz="20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+i</a:t>
            </a:r>
            <a:r>
              <a:rPr lang="en-US" altLang="tr-TR" sz="20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and    i</a:t>
            </a:r>
            <a:r>
              <a:rPr lang="en-US" altLang="tr-TR" sz="20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=i</a:t>
            </a:r>
            <a:r>
              <a:rPr lang="en-US" altLang="tr-TR" sz="20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lang="tr-TR" altLang="tr-TR" sz="20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=&gt;  	</a:t>
            </a:r>
          </a:p>
          <a:p>
            <a:pPr>
              <a:lnSpc>
                <a:spcPct val="110000"/>
              </a:lnSpc>
            </a:pP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Z</a:t>
            </a:r>
            <a:r>
              <a:rPr lang="en-US" altLang="tr-TR" sz="20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=v</a:t>
            </a:r>
            <a:r>
              <a:rPr lang="en-US" altLang="tr-TR" sz="20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/i</a:t>
            </a:r>
            <a:r>
              <a:rPr lang="en-US" altLang="tr-TR" sz="20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  =v</a:t>
            </a:r>
            <a:r>
              <a:rPr lang="en-US" altLang="tr-TR" sz="20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/(2*v</a:t>
            </a:r>
            <a:r>
              <a:rPr lang="en-US" altLang="tr-TR" sz="20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/R)=R/2</a:t>
            </a:r>
            <a:r>
              <a:rPr lang="tr-TR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  <a:endParaRPr lang="en-US" altLang="tr-TR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371600" y="3505200"/>
            <a:ext cx="5410200" cy="3048000"/>
            <a:chOff x="1371600" y="3505200"/>
            <a:chExt cx="5410200" cy="3048000"/>
          </a:xfrm>
        </p:grpSpPr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1371600" y="3505200"/>
              <a:ext cx="5410200" cy="3048000"/>
              <a:chOff x="1371600" y="3505200"/>
              <a:chExt cx="5410200" cy="3048000"/>
            </a:xfrm>
          </p:grpSpPr>
          <p:pic>
            <p:nvPicPr>
              <p:cNvPr id="21" name="Picture 2" descr="C:\hambley\weblogs\14\tiff\14f0013.ti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0025" y="3657600"/>
                <a:ext cx="5311775" cy="285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2" name="Group 4"/>
              <p:cNvGrpSpPr>
                <a:grpSpLocks/>
              </p:cNvGrpSpPr>
              <p:nvPr/>
            </p:nvGrpSpPr>
            <p:grpSpPr bwMode="auto">
              <a:xfrm>
                <a:off x="2917825" y="4038600"/>
                <a:ext cx="381000" cy="307975"/>
                <a:chOff x="2743200" y="3810000"/>
                <a:chExt cx="381000" cy="307777"/>
              </a:xfrm>
            </p:grpSpPr>
            <p:cxnSp>
              <p:nvCxnSpPr>
                <p:cNvPr id="30" name="Straight Arrow Connector 5"/>
                <p:cNvCxnSpPr>
                  <a:cxnSpLocks noChangeShapeType="1"/>
                </p:cNvCxnSpPr>
                <p:nvPr/>
              </p:nvCxnSpPr>
              <p:spPr bwMode="auto">
                <a:xfrm>
                  <a:off x="2743200" y="4114800"/>
                  <a:ext cx="381000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1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2743200" y="3810000"/>
                  <a:ext cx="29367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400"/>
                    <a:t>i</a:t>
                  </a:r>
                  <a:r>
                    <a:rPr lang="en-US" altLang="en-US" sz="1400" baseline="-25000"/>
                    <a:t>1</a:t>
                  </a:r>
                </a:p>
              </p:txBody>
            </p:sp>
          </p:grpSp>
          <p:grpSp>
            <p:nvGrpSpPr>
              <p:cNvPr id="23" name="Group 4"/>
              <p:cNvGrpSpPr>
                <a:grpSpLocks/>
              </p:cNvGrpSpPr>
              <p:nvPr/>
            </p:nvGrpSpPr>
            <p:grpSpPr bwMode="auto">
              <a:xfrm>
                <a:off x="3984625" y="3505200"/>
                <a:ext cx="381000" cy="307975"/>
                <a:chOff x="2743200" y="3810000"/>
                <a:chExt cx="381000" cy="307777"/>
              </a:xfrm>
            </p:grpSpPr>
            <p:cxnSp>
              <p:nvCxnSpPr>
                <p:cNvPr id="28" name="Straight Arrow Connector 8"/>
                <p:cNvCxnSpPr>
                  <a:cxnSpLocks noChangeShapeType="1"/>
                </p:cNvCxnSpPr>
                <p:nvPr/>
              </p:nvCxnSpPr>
              <p:spPr bwMode="auto">
                <a:xfrm>
                  <a:off x="2743200" y="4114800"/>
                  <a:ext cx="381000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9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2743200" y="3810000"/>
                  <a:ext cx="29367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400"/>
                    <a:t>i</a:t>
                  </a:r>
                  <a:r>
                    <a:rPr lang="en-US" altLang="en-US" sz="1400" baseline="-25000"/>
                    <a:t>1</a:t>
                  </a:r>
                </a:p>
              </p:txBody>
            </p:sp>
          </p:grpSp>
          <p:grpSp>
            <p:nvGrpSpPr>
              <p:cNvPr id="24" name="Group 10"/>
              <p:cNvGrpSpPr>
                <a:grpSpLocks/>
              </p:cNvGrpSpPr>
              <p:nvPr/>
            </p:nvGrpSpPr>
            <p:grpSpPr bwMode="auto">
              <a:xfrm>
                <a:off x="2994025" y="4876800"/>
                <a:ext cx="381000" cy="307975"/>
                <a:chOff x="2743200" y="3810000"/>
                <a:chExt cx="381000" cy="307777"/>
              </a:xfrm>
            </p:grpSpPr>
            <p:cxnSp>
              <p:nvCxnSpPr>
                <p:cNvPr id="26" name="Straight Arrow Connector 11"/>
                <p:cNvCxnSpPr>
                  <a:cxnSpLocks noChangeShapeType="1"/>
                </p:cNvCxnSpPr>
                <p:nvPr/>
              </p:nvCxnSpPr>
              <p:spPr bwMode="auto">
                <a:xfrm>
                  <a:off x="2743200" y="4114800"/>
                  <a:ext cx="381000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7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2743200" y="3810000"/>
                  <a:ext cx="29367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400"/>
                    <a:t>i</a:t>
                  </a:r>
                  <a:r>
                    <a:rPr lang="en-US" altLang="en-US" sz="1400" baseline="-25000"/>
                    <a:t>2</a:t>
                  </a:r>
                </a:p>
              </p:txBody>
            </p:sp>
          </p:grpSp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1371600" y="6172200"/>
                <a:ext cx="53340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9" name="Rectangle 18"/>
            <p:cNvSpPr/>
            <p:nvPr/>
          </p:nvSpPr>
          <p:spPr bwMode="auto">
            <a:xfrm>
              <a:off x="3962400" y="5181796"/>
              <a:ext cx="293670" cy="60940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3956400" y="5257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4" name="Group 6"/>
          <p:cNvGrpSpPr>
            <a:grpSpLocks/>
          </p:cNvGrpSpPr>
          <p:nvPr/>
        </p:nvGrpSpPr>
        <p:grpSpPr bwMode="auto">
          <a:xfrm>
            <a:off x="1227138" y="1258888"/>
            <a:ext cx="7464425" cy="4194175"/>
            <a:chOff x="1371600" y="2438400"/>
            <a:chExt cx="5791200" cy="3254375"/>
          </a:xfrm>
        </p:grpSpPr>
        <p:pic>
          <p:nvPicPr>
            <p:cNvPr id="66566" name="Picture 2" descr="C:\hambley\weblogs\14\tiff\14f0014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2438400"/>
              <a:ext cx="5791200" cy="325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67" name="Rectangle 2"/>
            <p:cNvSpPr>
              <a:spLocks noChangeArrowheads="1"/>
            </p:cNvSpPr>
            <p:nvPr/>
          </p:nvSpPr>
          <p:spPr bwMode="auto">
            <a:xfrm>
              <a:off x="1371600" y="5257800"/>
              <a:ext cx="5638800" cy="434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6562" name="TextBox 3"/>
          <p:cNvSpPr txBox="1">
            <a:spLocks noChangeArrowheads="1"/>
          </p:cNvSpPr>
          <p:nvPr/>
        </p:nvSpPr>
        <p:spPr bwMode="auto">
          <a:xfrm>
            <a:off x="463550" y="777875"/>
            <a:ext cx="60880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Find the output current i</a:t>
            </a:r>
            <a:r>
              <a:rPr lang="en-US" altLang="en-US" sz="2000" baseline="-25000">
                <a:latin typeface="Comic Sans MS" panose="030F0702030302020204" pitchFamily="66" charset="0"/>
              </a:rPr>
              <a:t>o</a:t>
            </a:r>
            <a:r>
              <a:rPr lang="en-US" altLang="en-US" sz="2000">
                <a:latin typeface="Comic Sans MS" panose="030F0702030302020204" pitchFamily="66" charset="0"/>
              </a:rPr>
              <a:t> as a function of v</a:t>
            </a:r>
            <a:r>
              <a:rPr lang="en-US" altLang="en-US" sz="2000" baseline="-25000">
                <a:latin typeface="Comic Sans MS" panose="030F0702030302020204" pitchFamily="66" charset="0"/>
              </a:rPr>
              <a:t>in</a:t>
            </a:r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tr-T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Voltage to Current Converter</a:t>
            </a:r>
            <a:endParaRPr lang="en-US" altLang="en-US" sz="2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565" name="TextBox 4"/>
          <p:cNvSpPr txBox="1">
            <a:spLocks noChangeArrowheads="1"/>
          </p:cNvSpPr>
          <p:nvPr/>
        </p:nvSpPr>
        <p:spPr bwMode="auto">
          <a:xfrm>
            <a:off x="457200" y="1223963"/>
            <a:ext cx="1981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/>
              <a:t>v</a:t>
            </a:r>
            <a:r>
              <a:rPr lang="en-US" altLang="en-US" i="1" baseline="-25000" dirty="0"/>
              <a:t>in</a:t>
            </a:r>
            <a:r>
              <a:rPr lang="en-US" altLang="en-US" i="1" dirty="0"/>
              <a:t> =</a:t>
            </a:r>
            <a:r>
              <a:rPr lang="en-US" altLang="en-US" i="1" dirty="0" err="1"/>
              <a:t>i</a:t>
            </a:r>
            <a:r>
              <a:rPr lang="en-US" altLang="en-US" i="1" baseline="-25000" dirty="0" err="1"/>
              <a:t>o</a:t>
            </a:r>
            <a:r>
              <a:rPr lang="en-US" altLang="en-US" i="1" dirty="0"/>
              <a:t>*R</a:t>
            </a:r>
            <a:r>
              <a:rPr lang="en-US" altLang="en-US" i="1" baseline="-25000" dirty="0"/>
              <a:t>f</a:t>
            </a:r>
            <a:endParaRPr lang="en-US" altLang="en-US" baseline="-25000" dirty="0"/>
          </a:p>
          <a:p>
            <a:r>
              <a:rPr lang="en-US" altLang="en-US" i="1" dirty="0"/>
              <a:t>so</a:t>
            </a:r>
          </a:p>
          <a:p>
            <a:r>
              <a:rPr lang="en-US" altLang="en-US" i="1" dirty="0" err="1"/>
              <a:t>i</a:t>
            </a:r>
            <a:r>
              <a:rPr lang="en-US" altLang="en-US" i="1" baseline="-25000" dirty="0" err="1"/>
              <a:t>o</a:t>
            </a:r>
            <a:r>
              <a:rPr lang="en-US" altLang="en-US" i="1" dirty="0"/>
              <a:t>=v</a:t>
            </a:r>
            <a:r>
              <a:rPr lang="en-US" altLang="en-US" i="1" baseline="-25000" dirty="0"/>
              <a:t>in</a:t>
            </a:r>
            <a:r>
              <a:rPr lang="en-US" altLang="en-US" i="1" dirty="0"/>
              <a:t>/R</a:t>
            </a:r>
            <a:r>
              <a:rPr lang="en-US" altLang="en-US" i="1" baseline="-25000" dirty="0"/>
              <a:t>f</a:t>
            </a: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582613" y="990600"/>
            <a:ext cx="55959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741 Amplifier BJT transistor level schematic</a:t>
            </a:r>
          </a:p>
        </p:txBody>
      </p:sp>
      <p:pic>
        <p:nvPicPr>
          <p:cNvPr id="3686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643769"/>
            <a:ext cx="7429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50175" cy="4873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Operational amplifiers (op-amps)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tr-T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altLang="en-US" sz="2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7587" name="Group 1"/>
          <p:cNvGrpSpPr>
            <a:grpSpLocks/>
          </p:cNvGrpSpPr>
          <p:nvPr/>
        </p:nvGrpSpPr>
        <p:grpSpPr bwMode="auto">
          <a:xfrm>
            <a:off x="1143000" y="2057400"/>
            <a:ext cx="5562600" cy="3276600"/>
            <a:chOff x="1828800" y="2286000"/>
            <a:chExt cx="4752975" cy="2797175"/>
          </a:xfrm>
        </p:grpSpPr>
        <p:pic>
          <p:nvPicPr>
            <p:cNvPr id="67589" name="Picture 2" descr="C:\hambley\weblogs\14\tiff\14f0015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286000"/>
              <a:ext cx="4752975" cy="266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590" name="Rectangle 4"/>
            <p:cNvSpPr>
              <a:spLocks noChangeArrowheads="1"/>
            </p:cNvSpPr>
            <p:nvPr/>
          </p:nvSpPr>
          <p:spPr bwMode="auto">
            <a:xfrm>
              <a:off x="2528887" y="4648200"/>
              <a:ext cx="3352800" cy="434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7588" name="TextBox 3"/>
          <p:cNvSpPr txBox="1">
            <a:spLocks noChangeArrowheads="1"/>
          </p:cNvSpPr>
          <p:nvPr/>
        </p:nvSpPr>
        <p:spPr bwMode="auto">
          <a:xfrm>
            <a:off x="485775" y="8382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FontTx/>
              <a:buAutoNum type="alphaLcParenR"/>
            </a:pPr>
            <a:r>
              <a:rPr lang="tr-TR" altLang="en-US" sz="2000">
                <a:latin typeface="Comic Sans MS" panose="030F0702030302020204" pitchFamily="66" charset="0"/>
              </a:rPr>
              <a:t> </a:t>
            </a:r>
            <a:r>
              <a:rPr lang="en-US" altLang="en-US" sz="2000">
                <a:latin typeface="Comic Sans MS" panose="030F0702030302020204" pitchFamily="66" charset="0"/>
              </a:rPr>
              <a:t>Calculate the voltage gain v</a:t>
            </a:r>
            <a:r>
              <a:rPr lang="en-US" altLang="en-US" sz="2000" baseline="-25000">
                <a:latin typeface="Comic Sans MS" panose="030F0702030302020204" pitchFamily="66" charset="0"/>
              </a:rPr>
              <a:t>o</a:t>
            </a:r>
            <a:r>
              <a:rPr lang="en-US" altLang="en-US" sz="2000">
                <a:latin typeface="Comic Sans MS" panose="030F0702030302020204" pitchFamily="66" charset="0"/>
              </a:rPr>
              <a:t>/v</a:t>
            </a:r>
            <a:r>
              <a:rPr lang="en-US" altLang="en-US" sz="2000" baseline="-25000">
                <a:latin typeface="Comic Sans MS" panose="030F0702030302020204" pitchFamily="66" charset="0"/>
              </a:rPr>
              <a:t>in </a:t>
            </a:r>
            <a:r>
              <a:rPr lang="en-US" altLang="en-US" sz="2000">
                <a:latin typeface="Comic Sans MS" panose="030F0702030302020204" pitchFamily="66" charset="0"/>
              </a:rPr>
              <a:t>for  R</a:t>
            </a:r>
            <a:r>
              <a:rPr lang="en-US" altLang="en-US" sz="2000" baseline="-25000">
                <a:latin typeface="Comic Sans MS" panose="030F0702030302020204" pitchFamily="66" charset="0"/>
              </a:rPr>
              <a:t>1</a:t>
            </a:r>
            <a:r>
              <a:rPr lang="en-US" altLang="en-US" sz="2000">
                <a:latin typeface="Comic Sans MS" panose="030F0702030302020204" pitchFamily="66" charset="0"/>
              </a:rPr>
              <a:t>=10 k</a:t>
            </a:r>
            <a:r>
              <a:rPr lang="el-GR" altLang="en-US" sz="2000">
                <a:latin typeface="Comic Sans MS" panose="030F0702030302020204" pitchFamily="66" charset="0"/>
              </a:rPr>
              <a:t>Ω</a:t>
            </a:r>
            <a:r>
              <a:rPr lang="en-US" altLang="en-US" sz="2000">
                <a:latin typeface="Comic Sans MS" panose="030F0702030302020204" pitchFamily="66" charset="0"/>
              </a:rPr>
              <a:t>, R</a:t>
            </a:r>
            <a:r>
              <a:rPr lang="en-US" altLang="en-US" sz="2000" baseline="-25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 = 100 k</a:t>
            </a:r>
            <a:r>
              <a:rPr lang="el-GR" altLang="en-US" sz="2000">
                <a:latin typeface="Comic Sans MS" panose="030F0702030302020204" pitchFamily="66" charset="0"/>
              </a:rPr>
              <a:t>Ω</a:t>
            </a:r>
            <a:r>
              <a:rPr lang="en-US" altLang="en-US" sz="2000"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150000"/>
              </a:lnSpc>
              <a:buFontTx/>
              <a:buAutoNum type="alphaLcParenR"/>
            </a:pPr>
            <a:r>
              <a:rPr lang="tr-TR" altLang="en-US" sz="2000">
                <a:latin typeface="Comic Sans MS" panose="030F0702030302020204" pitchFamily="66" charset="0"/>
              </a:rPr>
              <a:t> </a:t>
            </a:r>
            <a:r>
              <a:rPr lang="en-US" altLang="en-US" sz="2000">
                <a:latin typeface="Comic Sans MS" panose="030F0702030302020204" pitchFamily="66" charset="0"/>
              </a:rPr>
              <a:t>Find the input resistance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3"/>
          <p:cNvSpPr txBox="1">
            <a:spLocks noChangeArrowheads="1"/>
          </p:cNvSpPr>
          <p:nvPr/>
        </p:nvSpPr>
        <p:spPr bwMode="auto">
          <a:xfrm>
            <a:off x="457200" y="1981200"/>
            <a:ext cx="80772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From KCL1:	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in</a:t>
            </a:r>
            <a:r>
              <a:rPr lang="en-US" altLang="en-US" sz="2000" dirty="0">
                <a:latin typeface="Comic Sans MS" panose="030F0702030302020204" pitchFamily="66" charset="0"/>
              </a:rPr>
              <a:t>/R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 +(v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in</a:t>
            </a:r>
            <a:r>
              <a:rPr lang="en-US" altLang="en-US" sz="2000" dirty="0">
                <a:latin typeface="Comic Sans MS" panose="030F0702030302020204" pitchFamily="66" charset="0"/>
              </a:rPr>
              <a:t>-v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)/R</a:t>
            </a:r>
            <a:r>
              <a:rPr lang="tr-TR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=0 =&gt; 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= 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in </a:t>
            </a:r>
            <a:r>
              <a:rPr lang="en-US" altLang="en-US" sz="2000" dirty="0">
                <a:latin typeface="Comic Sans MS" panose="030F0702030302020204" pitchFamily="66" charset="0"/>
              </a:rPr>
              <a:t>(1</a:t>
            </a:r>
            <a:r>
              <a:rPr lang="tr-TR" altLang="en-US" sz="2000" dirty="0">
                <a:latin typeface="Comic Sans MS" panose="030F0702030302020204" pitchFamily="66" charset="0"/>
              </a:rPr>
              <a:t>+</a:t>
            </a:r>
            <a:r>
              <a:rPr lang="en-US" altLang="en-US" sz="2000" dirty="0">
                <a:latin typeface="Comic Sans MS" panose="030F0702030302020204" pitchFamily="66" charset="0"/>
              </a:rPr>
              <a:t> R</a:t>
            </a:r>
            <a:r>
              <a:rPr lang="tr-TR" altLang="en-US" sz="2000" baseline="-25000" dirty="0">
                <a:latin typeface="Comic Sans MS" panose="030F0702030302020204" pitchFamily="66" charset="0"/>
              </a:rPr>
              <a:t>2 </a:t>
            </a:r>
            <a:r>
              <a:rPr lang="en-US" altLang="en-US" sz="2000" dirty="0">
                <a:latin typeface="Comic Sans MS" panose="030F0702030302020204" pitchFamily="66" charset="0"/>
              </a:rPr>
              <a:t>/R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  <a:r>
              <a:rPr lang="tr-TR" altLang="en-US" sz="2000" dirty="0">
                <a:latin typeface="Comic Sans MS" panose="030F0702030302020204" pitchFamily="66" charset="0"/>
              </a:rPr>
              <a:t>=11</a:t>
            </a:r>
            <a:r>
              <a:rPr lang="en-US" altLang="en-US" sz="2000" dirty="0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in</a:t>
            </a:r>
            <a:endParaRPr lang="en-US" altLang="en-US" sz="20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From KCL2:	(v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-v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in</a:t>
            </a:r>
            <a:r>
              <a:rPr lang="en-US" altLang="en-US" sz="2000" dirty="0">
                <a:latin typeface="Comic Sans MS" panose="030F0702030302020204" pitchFamily="66" charset="0"/>
              </a:rPr>
              <a:t>)/ R</a:t>
            </a:r>
            <a:r>
              <a:rPr lang="tr-TR" altLang="en-US" sz="2000" baseline="-25000" dirty="0">
                <a:latin typeface="Comic Sans MS" panose="030F0702030302020204" pitchFamily="66" charset="0"/>
              </a:rPr>
              <a:t>2 </a:t>
            </a:r>
            <a:r>
              <a:rPr lang="en-US" altLang="en-US" sz="2000" dirty="0">
                <a:latin typeface="Comic Sans MS" panose="030F0702030302020204" pitchFamily="66" charset="0"/>
              </a:rPr>
              <a:t>+v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/R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+(v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-v</a:t>
            </a:r>
            <a:r>
              <a:rPr lang="tr-TR" altLang="en-US" sz="2000" baseline="-25000" dirty="0">
                <a:latin typeface="Comic Sans MS" panose="030F0702030302020204" pitchFamily="66" charset="0"/>
              </a:rPr>
              <a:t>0</a:t>
            </a:r>
            <a:r>
              <a:rPr lang="en-US" altLang="en-US" sz="2000" dirty="0">
                <a:latin typeface="Comic Sans MS" panose="030F0702030302020204" pitchFamily="66" charset="0"/>
              </a:rPr>
              <a:t>)/ R</a:t>
            </a:r>
            <a:r>
              <a:rPr lang="tr-TR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=0 =&gt; </a:t>
            </a:r>
            <a:br>
              <a:rPr lang="en-US" altLang="en-US" sz="2000" dirty="0">
                <a:latin typeface="Comic Sans MS" panose="030F0702030302020204" pitchFamily="66" charset="0"/>
              </a:rPr>
            </a:br>
            <a:endParaRPr lang="tr-TR" altLang="en-US" sz="20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v</a:t>
            </a:r>
            <a:r>
              <a:rPr lang="tr-TR" altLang="en-US" sz="2000" baseline="-25000" dirty="0">
                <a:latin typeface="Comic Sans MS" panose="030F0702030302020204" pitchFamily="66" charset="0"/>
              </a:rPr>
              <a:t>0</a:t>
            </a:r>
            <a:r>
              <a:rPr lang="tr-TR" altLang="en-US" sz="2000" dirty="0">
                <a:latin typeface="Comic Sans MS" panose="030F0702030302020204" pitchFamily="66" charset="0"/>
              </a:rPr>
              <a:t>=</a:t>
            </a:r>
            <a:r>
              <a:rPr lang="en-US" altLang="en-US" sz="2000" dirty="0">
                <a:latin typeface="Comic Sans MS" panose="030F0702030302020204" pitchFamily="66" charset="0"/>
              </a:rPr>
              <a:t>(v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-v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in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  <a:r>
              <a:rPr lang="tr-TR" altLang="en-US" sz="2000" baseline="-25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</a:rPr>
              <a:t>+v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R</a:t>
            </a:r>
            <a:r>
              <a:rPr lang="tr-TR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/R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+v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=&gt; </a:t>
            </a:r>
            <a:endParaRPr lang="tr-TR" altLang="en-US" sz="20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tr-T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altLang="en-US" sz="2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8612" name="Group 1"/>
          <p:cNvGrpSpPr>
            <a:grpSpLocks/>
          </p:cNvGrpSpPr>
          <p:nvPr/>
        </p:nvGrpSpPr>
        <p:grpSpPr bwMode="auto">
          <a:xfrm>
            <a:off x="1600200" y="3051175"/>
            <a:ext cx="4752975" cy="3332162"/>
            <a:chOff x="304800" y="3321050"/>
            <a:chExt cx="4752975" cy="3332592"/>
          </a:xfrm>
        </p:grpSpPr>
        <p:pic>
          <p:nvPicPr>
            <p:cNvPr id="68616" name="Picture 2" descr="C:\hambley\weblogs\14\tiff\14f0015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962400"/>
              <a:ext cx="4752975" cy="266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17" name="Oval 6"/>
            <p:cNvSpPr>
              <a:spLocks noChangeArrowheads="1"/>
            </p:cNvSpPr>
            <p:nvPr/>
          </p:nvSpPr>
          <p:spPr bwMode="auto">
            <a:xfrm>
              <a:off x="1600200" y="4953000"/>
              <a:ext cx="457200" cy="3810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618" name="Oval 7"/>
            <p:cNvSpPr>
              <a:spLocks noChangeArrowheads="1"/>
            </p:cNvSpPr>
            <p:nvPr/>
          </p:nvSpPr>
          <p:spPr bwMode="auto">
            <a:xfrm>
              <a:off x="2590800" y="4953000"/>
              <a:ext cx="457200" cy="3810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619" name="TextBox 5"/>
            <p:cNvSpPr txBox="1">
              <a:spLocks noChangeArrowheads="1"/>
            </p:cNvSpPr>
            <p:nvPr/>
          </p:nvSpPr>
          <p:spPr bwMode="auto">
            <a:xfrm>
              <a:off x="2590800" y="4648200"/>
              <a:ext cx="3762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>
                  <a:solidFill>
                    <a:srgbClr val="FF0000"/>
                  </a:solidFill>
                </a:rPr>
                <a:t>v</a:t>
              </a:r>
              <a:r>
                <a:rPr lang="en-US" altLang="en-US" sz="1800" i="1" baseline="-25000">
                  <a:solidFill>
                    <a:srgbClr val="FF0000"/>
                  </a:solidFill>
                </a:rPr>
                <a:t>2</a:t>
              </a:r>
            </a:p>
          </p:txBody>
        </p:sp>
        <p:graphicFrame>
          <p:nvGraphicFramePr>
            <p:cNvPr id="68620" name="Object 2"/>
            <p:cNvGraphicFramePr>
              <a:graphicFrameLocks noChangeAspect="1"/>
            </p:cNvGraphicFramePr>
            <p:nvPr/>
          </p:nvGraphicFramePr>
          <p:xfrm>
            <a:off x="4514850" y="3321050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11" name="Equation" r:id="rId4" imgW="114151" imgH="215619" progId="Equation.3">
                    <p:embed/>
                  </p:oleObj>
                </mc:Choice>
                <mc:Fallback>
                  <p:oleObj name="Equation" r:id="rId4" imgW="114151" imgH="215619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50" y="3321050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1" name="Object 3"/>
            <p:cNvGraphicFramePr>
              <a:graphicFrameLocks noChangeAspect="1"/>
            </p:cNvGraphicFramePr>
            <p:nvPr/>
          </p:nvGraphicFramePr>
          <p:xfrm>
            <a:off x="4514850" y="3321050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12" name="Equation" r:id="rId6" imgW="114151" imgH="215619" progId="Equation.3">
                    <p:embed/>
                  </p:oleObj>
                </mc:Choice>
                <mc:Fallback>
                  <p:oleObj name="Equation" r:id="rId6" imgW="114151" imgH="215619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50" y="3321050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2" name="Rectangle 9"/>
            <p:cNvSpPr>
              <a:spLocks noChangeArrowheads="1"/>
            </p:cNvSpPr>
            <p:nvPr/>
          </p:nvSpPr>
          <p:spPr bwMode="auto">
            <a:xfrm>
              <a:off x="1005145" y="6324600"/>
              <a:ext cx="3505200" cy="32904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8613" name="TextBox 3"/>
          <p:cNvSpPr txBox="1">
            <a:spLocks noChangeArrowheads="1"/>
          </p:cNvSpPr>
          <p:nvPr/>
        </p:nvSpPr>
        <p:spPr bwMode="auto">
          <a:xfrm>
            <a:off x="376238" y="777875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FontTx/>
              <a:buAutoNum type="alphaLcParenR"/>
            </a:pPr>
            <a:r>
              <a:rPr lang="tr-TR" altLang="en-US" sz="2000">
                <a:latin typeface="Comic Sans MS" panose="030F0702030302020204" pitchFamily="66" charset="0"/>
              </a:rPr>
              <a:t> </a:t>
            </a:r>
            <a:r>
              <a:rPr lang="en-US" altLang="en-US" sz="2000">
                <a:latin typeface="Comic Sans MS" panose="030F0702030302020204" pitchFamily="66" charset="0"/>
              </a:rPr>
              <a:t>Calculate the voltage gain v</a:t>
            </a:r>
            <a:r>
              <a:rPr lang="en-US" altLang="en-US" sz="2000" baseline="-25000">
                <a:latin typeface="Comic Sans MS" panose="030F0702030302020204" pitchFamily="66" charset="0"/>
              </a:rPr>
              <a:t>o</a:t>
            </a:r>
            <a:r>
              <a:rPr lang="en-US" altLang="en-US" sz="2000">
                <a:latin typeface="Comic Sans MS" panose="030F0702030302020204" pitchFamily="66" charset="0"/>
              </a:rPr>
              <a:t>/v</a:t>
            </a:r>
            <a:r>
              <a:rPr lang="en-US" altLang="en-US" sz="2000" baseline="-25000">
                <a:latin typeface="Comic Sans MS" panose="030F0702030302020204" pitchFamily="66" charset="0"/>
              </a:rPr>
              <a:t>in </a:t>
            </a:r>
            <a:r>
              <a:rPr lang="en-US" altLang="en-US" sz="2000">
                <a:latin typeface="Comic Sans MS" panose="030F0702030302020204" pitchFamily="66" charset="0"/>
              </a:rPr>
              <a:t>for  R</a:t>
            </a:r>
            <a:r>
              <a:rPr lang="en-US" altLang="en-US" sz="2000" baseline="-25000">
                <a:latin typeface="Comic Sans MS" panose="030F0702030302020204" pitchFamily="66" charset="0"/>
              </a:rPr>
              <a:t>1</a:t>
            </a:r>
            <a:r>
              <a:rPr lang="en-US" altLang="en-US" sz="2000">
                <a:latin typeface="Comic Sans MS" panose="030F0702030302020204" pitchFamily="66" charset="0"/>
              </a:rPr>
              <a:t>=10k</a:t>
            </a:r>
            <a:r>
              <a:rPr lang="el-GR" altLang="en-US" sz="2000">
                <a:latin typeface="Comic Sans MS" panose="030F0702030302020204" pitchFamily="66" charset="0"/>
              </a:rPr>
              <a:t>Ω</a:t>
            </a:r>
            <a:r>
              <a:rPr lang="en-US" altLang="en-US" sz="2000">
                <a:latin typeface="Comic Sans MS" panose="030F0702030302020204" pitchFamily="66" charset="0"/>
              </a:rPr>
              <a:t>, R</a:t>
            </a:r>
            <a:r>
              <a:rPr lang="en-US" altLang="en-US" sz="2000" baseline="-25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 = 100 k</a:t>
            </a:r>
            <a:r>
              <a:rPr lang="el-GR" altLang="en-US" sz="2000">
                <a:latin typeface="Comic Sans MS" panose="030F0702030302020204" pitchFamily="66" charset="0"/>
              </a:rPr>
              <a:t>Ω</a:t>
            </a:r>
            <a:r>
              <a:rPr lang="en-US" altLang="en-US" sz="2000"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150000"/>
              </a:lnSpc>
              <a:buFontTx/>
              <a:buAutoNum type="alphaLcParenR"/>
            </a:pPr>
            <a:r>
              <a:rPr lang="tr-TR" altLang="en-US" sz="2000">
                <a:latin typeface="Comic Sans MS" panose="030F0702030302020204" pitchFamily="66" charset="0"/>
              </a:rPr>
              <a:t> </a:t>
            </a:r>
            <a:r>
              <a:rPr lang="en-US" altLang="en-US" sz="2000">
                <a:latin typeface="Comic Sans MS" panose="030F0702030302020204" pitchFamily="66" charset="0"/>
              </a:rPr>
              <a:t>Find the input resistance</a:t>
            </a:r>
          </a:p>
        </p:txBody>
      </p:sp>
      <p:sp>
        <p:nvSpPr>
          <p:cNvPr id="68614" name="Rectangle 10"/>
          <p:cNvSpPr>
            <a:spLocks noChangeArrowheads="1"/>
          </p:cNvSpPr>
          <p:nvPr/>
        </p:nvSpPr>
        <p:spPr bwMode="auto">
          <a:xfrm>
            <a:off x="3562350" y="2901950"/>
            <a:ext cx="170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v</a:t>
            </a:r>
            <a:r>
              <a:rPr lang="en-US" altLang="en-US" baseline="-25000"/>
              <a:t>0</a:t>
            </a:r>
            <a:r>
              <a:rPr lang="en-US" altLang="en-US" i="1"/>
              <a:t> / v</a:t>
            </a:r>
            <a:r>
              <a:rPr lang="en-US" altLang="en-US" baseline="-25000"/>
              <a:t>in</a:t>
            </a:r>
            <a:r>
              <a:rPr lang="en-US" altLang="en-US" i="1"/>
              <a:t> =131</a:t>
            </a:r>
            <a:endParaRPr lang="en-US" altLang="en-US"/>
          </a:p>
        </p:txBody>
      </p:sp>
      <p:sp>
        <p:nvSpPr>
          <p:cNvPr id="68615" name="Rectangle 10"/>
          <p:cNvSpPr>
            <a:spLocks noChangeArrowheads="1"/>
          </p:cNvSpPr>
          <p:nvPr/>
        </p:nvSpPr>
        <p:spPr bwMode="auto">
          <a:xfrm>
            <a:off x="3482975" y="2952750"/>
            <a:ext cx="2057400" cy="4953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Op-amp integrator</a:t>
            </a:r>
          </a:p>
        </p:txBody>
      </p:sp>
      <p:pic>
        <p:nvPicPr>
          <p:cNvPr id="69635" name="Picture 5" descr="Integrating amplifier">
            <a:hlinkClick r:id="rId3" tooltip="Integrating amplifier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914400"/>
            <a:ext cx="3679825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6" descr="V_\mathrm{out} = \int_0^t - {V_\mathrm{in} \over RC} \, dt + V_\mathrm{initial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22362"/>
            <a:ext cx="2895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3"/>
          <p:cNvSpPr txBox="1">
            <a:spLocks noChangeArrowheads="1"/>
          </p:cNvSpPr>
          <p:nvPr/>
        </p:nvSpPr>
        <p:spPr bwMode="auto">
          <a:xfrm>
            <a:off x="2174875" y="4702175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i="1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696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063214"/>
              </p:ext>
            </p:extLst>
          </p:nvPr>
        </p:nvGraphicFramePr>
        <p:xfrm>
          <a:off x="4114800" y="3071812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6" name="Equation" r:id="rId6" imgW="391303" imgH="739129" progId="Equation.3">
                  <p:embed/>
                </p:oleObj>
              </mc:Choice>
              <mc:Fallback>
                <p:oleObj name="Equation" r:id="rId6" imgW="391303" imgH="7391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71812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83157"/>
              </p:ext>
            </p:extLst>
          </p:nvPr>
        </p:nvGraphicFramePr>
        <p:xfrm>
          <a:off x="4514850" y="3071812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7" name="Equation" r:id="rId8" imgW="391303" imgH="739129" progId="Equation.3">
                  <p:embed/>
                </p:oleObj>
              </mc:Choice>
              <mc:Fallback>
                <p:oleObj name="Equation" r:id="rId8" imgW="391303" imgH="7391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071812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Text Box 6"/>
          <p:cNvSpPr txBox="1">
            <a:spLocks noChangeArrowheads="1"/>
          </p:cNvSpPr>
          <p:nvPr/>
        </p:nvSpPr>
        <p:spPr bwMode="auto">
          <a:xfrm>
            <a:off x="3697288" y="2590800"/>
            <a:ext cx="26368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GB" altLang="en-US" sz="2000">
                <a:latin typeface="Comic Sans MS" panose="030F0702030302020204" pitchFamily="66" charset="0"/>
                <a:ea typeface="ＭＳ Ｐゴシック" panose="020B0600070205080204" pitchFamily="34" charset="-128"/>
              </a:rPr>
              <a:t>Integrator response to a constant voltage:</a:t>
            </a:r>
            <a:endParaRPr lang="en-GB" altLang="en-US" sz="2000" i="1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grpSp>
        <p:nvGrpSpPr>
          <p:cNvPr id="69641" name="Group 1"/>
          <p:cNvGrpSpPr>
            <a:grpSpLocks/>
          </p:cNvGrpSpPr>
          <p:nvPr/>
        </p:nvGrpSpPr>
        <p:grpSpPr bwMode="auto">
          <a:xfrm>
            <a:off x="3754438" y="4121150"/>
            <a:ext cx="3078162" cy="2051050"/>
            <a:chOff x="5003800" y="3860800"/>
            <a:chExt cx="3706045" cy="2470150"/>
          </a:xfrm>
        </p:grpSpPr>
        <p:pic>
          <p:nvPicPr>
            <p:cNvPr id="69654" name="Picture 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800" y="3860800"/>
              <a:ext cx="3167063" cy="247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55" name="Text Box 15"/>
            <p:cNvSpPr txBox="1">
              <a:spLocks noChangeArrowheads="1"/>
            </p:cNvSpPr>
            <p:nvPr/>
          </p:nvSpPr>
          <p:spPr bwMode="auto">
            <a:xfrm>
              <a:off x="8027988" y="4724400"/>
              <a:ext cx="353677" cy="444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en-US" sz="1800"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69656" name="Text Box 20"/>
            <p:cNvSpPr txBox="1">
              <a:spLocks noChangeArrowheads="1"/>
            </p:cNvSpPr>
            <p:nvPr/>
          </p:nvSpPr>
          <p:spPr bwMode="auto">
            <a:xfrm>
              <a:off x="7885113" y="4076700"/>
              <a:ext cx="660635" cy="444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en-US" sz="1800" b="1">
                  <a:solidFill>
                    <a:schemeClr val="accent2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V</a:t>
              </a:r>
              <a:r>
                <a:rPr lang="en-GB" altLang="en-US" sz="1800" b="1" baseline="-25000">
                  <a:solidFill>
                    <a:schemeClr val="accent2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IN</a:t>
              </a:r>
              <a:endParaRPr lang="en-GB" altLang="en-US" sz="1800" b="1">
                <a:solidFill>
                  <a:schemeClr val="accent2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9657" name="Text Box 21"/>
            <p:cNvSpPr txBox="1">
              <a:spLocks noChangeArrowheads="1"/>
            </p:cNvSpPr>
            <p:nvPr/>
          </p:nvSpPr>
          <p:spPr bwMode="auto">
            <a:xfrm>
              <a:off x="7885113" y="5300662"/>
              <a:ext cx="824732" cy="444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en-US" sz="1800" b="1">
                  <a:solidFill>
                    <a:srgbClr val="FF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V</a:t>
              </a:r>
              <a:r>
                <a:rPr lang="en-GB" altLang="en-US" sz="1800" b="1" baseline="-25000">
                  <a:solidFill>
                    <a:srgbClr val="FF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OUT</a:t>
              </a:r>
              <a:endParaRPr lang="en-GB" altLang="en-US" sz="1800" b="1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9642" name="Group 2"/>
          <p:cNvGrpSpPr>
            <a:grpSpLocks/>
          </p:cNvGrpSpPr>
          <p:nvPr/>
        </p:nvGrpSpPr>
        <p:grpSpPr bwMode="auto">
          <a:xfrm>
            <a:off x="6213475" y="1808162"/>
            <a:ext cx="2909888" cy="2413000"/>
            <a:chOff x="5076825" y="712788"/>
            <a:chExt cx="3672718" cy="2974487"/>
          </a:xfrm>
        </p:grpSpPr>
        <p:sp>
          <p:nvSpPr>
            <p:cNvPr id="69644" name="Line 8"/>
            <p:cNvSpPr>
              <a:spLocks noChangeShapeType="1"/>
            </p:cNvSpPr>
            <p:nvPr/>
          </p:nvSpPr>
          <p:spPr bwMode="auto">
            <a:xfrm flipV="1">
              <a:off x="5292725" y="908050"/>
              <a:ext cx="0" cy="2305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9645" name="Line 9"/>
            <p:cNvSpPr>
              <a:spLocks noChangeShapeType="1"/>
            </p:cNvSpPr>
            <p:nvPr/>
          </p:nvSpPr>
          <p:spPr bwMode="auto">
            <a:xfrm>
              <a:off x="5292725" y="1989138"/>
              <a:ext cx="2735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9646" name="Line 10"/>
            <p:cNvSpPr>
              <a:spLocks noChangeShapeType="1"/>
            </p:cNvSpPr>
            <p:nvPr/>
          </p:nvSpPr>
          <p:spPr bwMode="auto">
            <a:xfrm>
              <a:off x="5292725" y="1700213"/>
              <a:ext cx="273526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9647" name="Line 11"/>
            <p:cNvSpPr>
              <a:spLocks noChangeShapeType="1"/>
            </p:cNvSpPr>
            <p:nvPr/>
          </p:nvSpPr>
          <p:spPr bwMode="auto">
            <a:xfrm>
              <a:off x="5292725" y="1989138"/>
              <a:ext cx="2735263" cy="8636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9648" name="Text Box 12"/>
            <p:cNvSpPr txBox="1">
              <a:spLocks noChangeArrowheads="1"/>
            </p:cNvSpPr>
            <p:nvPr/>
          </p:nvSpPr>
          <p:spPr bwMode="auto">
            <a:xfrm>
              <a:off x="7648575" y="1289050"/>
              <a:ext cx="692434" cy="45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en-US" sz="1800" b="1">
                  <a:solidFill>
                    <a:schemeClr val="accent2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V</a:t>
              </a:r>
              <a:r>
                <a:rPr lang="en-GB" altLang="en-US" sz="1800" b="1" baseline="-25000">
                  <a:solidFill>
                    <a:schemeClr val="accent2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IN</a:t>
              </a:r>
              <a:endParaRPr lang="en-GB" altLang="en-US" sz="1800" b="1">
                <a:solidFill>
                  <a:schemeClr val="accent2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9649" name="Text Box 13"/>
            <p:cNvSpPr txBox="1">
              <a:spLocks noChangeArrowheads="1"/>
            </p:cNvSpPr>
            <p:nvPr/>
          </p:nvSpPr>
          <p:spPr bwMode="auto">
            <a:xfrm>
              <a:off x="7885113" y="2349500"/>
              <a:ext cx="864430" cy="45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en-US" sz="1800" b="1">
                  <a:solidFill>
                    <a:srgbClr val="FF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V</a:t>
              </a:r>
              <a:r>
                <a:rPr lang="en-GB" altLang="en-US" sz="1800" b="1" baseline="-25000">
                  <a:solidFill>
                    <a:srgbClr val="FF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OUT</a:t>
              </a:r>
              <a:endParaRPr lang="en-GB" altLang="en-US" sz="1800" b="1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9650" name="Text Box 14"/>
            <p:cNvSpPr txBox="1">
              <a:spLocks noChangeArrowheads="1"/>
            </p:cNvSpPr>
            <p:nvPr/>
          </p:nvSpPr>
          <p:spPr bwMode="auto">
            <a:xfrm>
              <a:off x="8008938" y="1792289"/>
              <a:ext cx="370701" cy="45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en-US" sz="1800"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69651" name="Text Box 18"/>
            <p:cNvSpPr txBox="1">
              <a:spLocks noChangeArrowheads="1"/>
            </p:cNvSpPr>
            <p:nvPr/>
          </p:nvSpPr>
          <p:spPr bwMode="auto">
            <a:xfrm>
              <a:off x="5272088" y="712788"/>
              <a:ext cx="423311" cy="45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en-US" sz="1800"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V</a:t>
              </a:r>
            </a:p>
          </p:txBody>
        </p:sp>
        <p:sp>
          <p:nvSpPr>
            <p:cNvPr id="69652" name="Text Box 19"/>
            <p:cNvSpPr txBox="1">
              <a:spLocks noChangeArrowheads="1"/>
            </p:cNvSpPr>
            <p:nvPr/>
          </p:nvSpPr>
          <p:spPr bwMode="auto">
            <a:xfrm>
              <a:off x="5343525" y="3232150"/>
              <a:ext cx="423311" cy="45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en-US" sz="1800"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V</a:t>
              </a:r>
            </a:p>
          </p:txBody>
        </p:sp>
        <p:sp>
          <p:nvSpPr>
            <p:cNvPr id="69653" name="Rectangle 22"/>
            <p:cNvSpPr>
              <a:spLocks noChangeArrowheads="1"/>
            </p:cNvSpPr>
            <p:nvPr/>
          </p:nvSpPr>
          <p:spPr bwMode="auto">
            <a:xfrm>
              <a:off x="5076825" y="3213100"/>
              <a:ext cx="71438" cy="714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Comic Sans MS" panose="030F0702030302020204" pitchFamily="66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69643" name="Text Box 23"/>
          <p:cNvSpPr txBox="1">
            <a:spLocks noChangeArrowheads="1"/>
          </p:cNvSpPr>
          <p:nvPr/>
        </p:nvSpPr>
        <p:spPr bwMode="auto">
          <a:xfrm>
            <a:off x="728663" y="4684712"/>
            <a:ext cx="30257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GB" altLang="en-US" sz="2000">
                <a:latin typeface="Comic Sans MS" panose="030F0702030302020204" pitchFamily="66" charset="0"/>
                <a:ea typeface="ＭＳ Ｐゴシック" panose="020B0600070205080204" pitchFamily="34" charset="-128"/>
              </a:rPr>
              <a:t>What's the integrator response to a square wave?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Differentiating Op-A</a:t>
            </a:r>
            <a:r>
              <a:rPr lang="tr-TR" alt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</a:t>
            </a:r>
            <a:endParaRPr lang="en-US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/>
        </p:nvGraphicFramePr>
        <p:xfrm>
          <a:off x="3960813" y="509587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2" name="Equation" r:id="rId3" imgW="391303" imgH="739129" progId="Equation.3">
                  <p:embed/>
                </p:oleObj>
              </mc:Choice>
              <mc:Fallback>
                <p:oleObj name="Equation" r:id="rId3" imgW="391303" imgH="7391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5095875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3"/>
          <p:cNvGraphicFramePr>
            <a:graphicFrameLocks noChangeAspect="1"/>
          </p:cNvGraphicFramePr>
          <p:nvPr/>
        </p:nvGraphicFramePr>
        <p:xfrm>
          <a:off x="4360863" y="50958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3" name="Equation" r:id="rId5" imgW="391303" imgH="739129" progId="Equation.3">
                  <p:embed/>
                </p:oleObj>
              </mc:Choice>
              <mc:Fallback>
                <p:oleObj name="Equation" r:id="rId5" imgW="391303" imgH="7391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509587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1" name="Group 17"/>
          <p:cNvGrpSpPr>
            <a:grpSpLocks/>
          </p:cNvGrpSpPr>
          <p:nvPr/>
        </p:nvGrpSpPr>
        <p:grpSpPr bwMode="auto">
          <a:xfrm>
            <a:off x="660400" y="990600"/>
            <a:ext cx="4222750" cy="3021013"/>
            <a:chOff x="691856" y="1115124"/>
            <a:chExt cx="4736671" cy="3389083"/>
          </a:xfrm>
        </p:grpSpPr>
        <p:pic>
          <p:nvPicPr>
            <p:cNvPr id="70662" name="Picture 2" descr="C:\hambley\weblogs\14\tiff\14f0038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856" y="1115124"/>
              <a:ext cx="4736671" cy="3389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663" name="Rectangle 2"/>
            <p:cNvSpPr>
              <a:spLocks noChangeArrowheads="1"/>
            </p:cNvSpPr>
            <p:nvPr/>
          </p:nvSpPr>
          <p:spPr bwMode="auto">
            <a:xfrm>
              <a:off x="1676400" y="4191000"/>
              <a:ext cx="2684462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ChangeArrowheads="1"/>
          </p:cNvSpPr>
          <p:nvPr/>
        </p:nvSpPr>
        <p:spPr bwMode="auto">
          <a:xfrm>
            <a:off x="533400" y="914400"/>
            <a:ext cx="81534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We consider the following op-amp imperfections: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533400" y="1524000"/>
            <a:ext cx="39624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Input and output impedances:</a:t>
            </a:r>
          </a:p>
          <a:p>
            <a:pPr>
              <a:lnSpc>
                <a:spcPct val="110000"/>
              </a:lnSpc>
            </a:pPr>
            <a:endParaRPr lang="tr-TR" altLang="en-US" sz="200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Ideal opamp  </a:t>
            </a:r>
          </a:p>
          <a:p>
            <a:pPr>
              <a:lnSpc>
                <a:spcPct val="110000"/>
              </a:lnSpc>
            </a:pPr>
            <a:endParaRPr lang="en-US" altLang="en-US" sz="200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altLang="en-US" sz="200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Real op-amp has</a:t>
            </a:r>
          </a:p>
        </p:txBody>
      </p:sp>
      <p:graphicFrame>
        <p:nvGraphicFramePr>
          <p:cNvPr id="71684" name="Object 3"/>
          <p:cNvGraphicFramePr>
            <a:graphicFrameLocks noChangeAspect="1"/>
          </p:cNvGraphicFramePr>
          <p:nvPr/>
        </p:nvGraphicFramePr>
        <p:xfrm>
          <a:off x="2227263" y="2178050"/>
          <a:ext cx="26971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5" name="Equation" r:id="rId3" imgW="1244600" imgH="228600" progId="Equation.3">
                  <p:embed/>
                </p:oleObj>
              </mc:Choice>
              <mc:Fallback>
                <p:oleObj name="Equation" r:id="rId3" imgW="1244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2178050"/>
                        <a:ext cx="26971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4"/>
          <p:cNvGraphicFramePr>
            <a:graphicFrameLocks noChangeAspect="1"/>
          </p:cNvGraphicFramePr>
          <p:nvPr/>
        </p:nvGraphicFramePr>
        <p:xfrm>
          <a:off x="2743200" y="3151188"/>
          <a:ext cx="29718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6" name="Equation" r:id="rId5" imgW="1371600" imgH="457200" progId="Equation.3">
                  <p:embed/>
                </p:oleObj>
              </mc:Choice>
              <mc:Fallback>
                <p:oleObj name="Equation" r:id="rId5" imgW="1371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51188"/>
                        <a:ext cx="29718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Op-Amp Imperfections in a Linear Mode</a:t>
            </a:r>
            <a:br>
              <a:rPr lang="en-US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en-US" sz="2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ChangeArrowheads="1"/>
          </p:cNvSpPr>
          <p:nvPr/>
        </p:nvSpPr>
        <p:spPr bwMode="auto">
          <a:xfrm>
            <a:off x="471488" y="852488"/>
            <a:ext cx="859631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Nonlinear limitations:</a:t>
            </a:r>
          </a:p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Output voltage swing is limited and depend on power supply voltage</a:t>
            </a:r>
            <a:r>
              <a:rPr lang="tr-TR" altLang="en-US" sz="2000">
                <a:latin typeface="Comic Sans MS" panose="030F0702030302020204" pitchFamily="66" charset="0"/>
              </a:rPr>
              <a:t> </a:t>
            </a:r>
            <a:r>
              <a:rPr lang="en-US" altLang="en-US" sz="2000">
                <a:latin typeface="Comic Sans MS" panose="030F0702030302020204" pitchFamily="66" charset="0"/>
              </a:rPr>
              <a:t>for</a:t>
            </a:r>
            <a:endParaRPr lang="tr-TR" altLang="en-US" sz="200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altLang="en-US"/>
          </a:p>
          <a:p>
            <a:pPr lvl="1"/>
            <a:r>
              <a:rPr lang="en-US" altLang="en-US"/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Maximum output current is limited</a:t>
            </a:r>
          </a:p>
          <a:p>
            <a:pPr>
              <a:lnSpc>
                <a:spcPct val="110000"/>
              </a:lnSpc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graphicFrame>
        <p:nvGraphicFramePr>
          <p:cNvPr id="72707" name="Object 4"/>
          <p:cNvGraphicFramePr>
            <a:graphicFrameLocks noChangeAspect="1"/>
          </p:cNvGraphicFramePr>
          <p:nvPr/>
        </p:nvGraphicFramePr>
        <p:xfrm>
          <a:off x="609600" y="1776413"/>
          <a:ext cx="51212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4" name="Equation" r:id="rId3" imgW="2654300" imgH="228600" progId="Equation.3">
                  <p:embed/>
                </p:oleObj>
              </mc:Choice>
              <mc:Fallback>
                <p:oleObj name="Equation" r:id="rId3" imgW="2654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76413"/>
                        <a:ext cx="51212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477838" y="2790825"/>
          <a:ext cx="5905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5" name="Equation" r:id="rId5" imgW="3060700" imgH="228600" progId="Equation.3">
                  <p:embed/>
                </p:oleObj>
              </mc:Choice>
              <mc:Fallback>
                <p:oleObj name="Equation" r:id="rId5" imgW="3060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2790825"/>
                        <a:ext cx="59055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Nonlinear Limitations</a:t>
            </a:r>
            <a:b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2710" name="Group 2"/>
          <p:cNvGrpSpPr>
            <a:grpSpLocks/>
          </p:cNvGrpSpPr>
          <p:nvPr/>
        </p:nvGrpSpPr>
        <p:grpSpPr bwMode="auto">
          <a:xfrm>
            <a:off x="198438" y="3232150"/>
            <a:ext cx="4191000" cy="3186113"/>
            <a:chOff x="198738" y="3232151"/>
            <a:chExt cx="4191000" cy="3186112"/>
          </a:xfrm>
        </p:grpSpPr>
        <p:pic>
          <p:nvPicPr>
            <p:cNvPr id="72714" name="Picture 2" descr="C:\hambley\weblogs\14\tiff\14f0023.t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38" y="3232151"/>
              <a:ext cx="4191000" cy="318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15" name="Rectangle 1"/>
            <p:cNvSpPr>
              <a:spLocks noChangeArrowheads="1"/>
            </p:cNvSpPr>
            <p:nvPr/>
          </p:nvSpPr>
          <p:spPr bwMode="auto">
            <a:xfrm>
              <a:off x="198738" y="6096000"/>
              <a:ext cx="791862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2711" name="Group 3"/>
          <p:cNvGrpSpPr>
            <a:grpSpLocks/>
          </p:cNvGrpSpPr>
          <p:nvPr/>
        </p:nvGrpSpPr>
        <p:grpSpPr bwMode="auto">
          <a:xfrm>
            <a:off x="4876800" y="3505200"/>
            <a:ext cx="3873500" cy="3065463"/>
            <a:chOff x="4876800" y="3505200"/>
            <a:chExt cx="3873500" cy="3065463"/>
          </a:xfrm>
        </p:grpSpPr>
        <p:pic>
          <p:nvPicPr>
            <p:cNvPr id="72712" name="Picture 2" descr="C:\hambley\weblogs\14\tiff\14f0024.t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505200"/>
              <a:ext cx="3873500" cy="3065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13" name="Rectangle 9"/>
            <p:cNvSpPr>
              <a:spLocks noChangeArrowheads="1"/>
            </p:cNvSpPr>
            <p:nvPr/>
          </p:nvSpPr>
          <p:spPr bwMode="auto">
            <a:xfrm>
              <a:off x="4901514" y="6214377"/>
              <a:ext cx="791862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ChangeArrowheads="1"/>
          </p:cNvSpPr>
          <p:nvPr/>
        </p:nvSpPr>
        <p:spPr bwMode="auto">
          <a:xfrm>
            <a:off x="482600" y="812800"/>
            <a:ext cx="7670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When voltage or current limits are exceeded, clipping of the output signal occurs causing large nonlinear distortions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3751263" cy="523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Nonlinear Limitations</a:t>
            </a:r>
          </a:p>
        </p:txBody>
      </p:sp>
      <p:grpSp>
        <p:nvGrpSpPr>
          <p:cNvPr id="73732" name="Group 2"/>
          <p:cNvGrpSpPr>
            <a:grpSpLocks/>
          </p:cNvGrpSpPr>
          <p:nvPr/>
        </p:nvGrpSpPr>
        <p:grpSpPr bwMode="auto">
          <a:xfrm>
            <a:off x="1600200" y="1606550"/>
            <a:ext cx="5637213" cy="4489450"/>
            <a:chOff x="1600200" y="2057400"/>
            <a:chExt cx="5637212" cy="4489779"/>
          </a:xfrm>
        </p:grpSpPr>
        <p:pic>
          <p:nvPicPr>
            <p:cNvPr id="73733" name="Picture 2" descr="C:\hambley\weblogs\14\tiff\14f0025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057400"/>
              <a:ext cx="5637212" cy="4489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34" name="Rectangle 1"/>
            <p:cNvSpPr>
              <a:spLocks noChangeArrowheads="1"/>
            </p:cNvSpPr>
            <p:nvPr/>
          </p:nvSpPr>
          <p:spPr bwMode="auto">
            <a:xfrm>
              <a:off x="1752600" y="5867400"/>
              <a:ext cx="5029200" cy="679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1"/>
          <p:cNvGrpSpPr>
            <a:grpSpLocks/>
          </p:cNvGrpSpPr>
          <p:nvPr/>
        </p:nvGrpSpPr>
        <p:grpSpPr bwMode="auto">
          <a:xfrm>
            <a:off x="457200" y="2413000"/>
            <a:ext cx="5289550" cy="4352925"/>
            <a:chOff x="457200" y="2413000"/>
            <a:chExt cx="5289550" cy="4352925"/>
          </a:xfrm>
        </p:grpSpPr>
        <p:pic>
          <p:nvPicPr>
            <p:cNvPr id="74764" name="Picture 2" descr="C:\hambley\weblogs\14\tiff\14f0027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638" y="2413000"/>
              <a:ext cx="5218112" cy="435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65" name="Rectangle 10"/>
            <p:cNvSpPr>
              <a:spLocks noChangeArrowheads="1"/>
            </p:cNvSpPr>
            <p:nvPr/>
          </p:nvSpPr>
          <p:spPr bwMode="auto">
            <a:xfrm>
              <a:off x="457200" y="6019801"/>
              <a:ext cx="5181600" cy="743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57200" y="758825"/>
            <a:ext cx="883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Another nonlinear limitation is limited rate of change of the output signal known as 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the slew-rate limit SR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3394075" y="1709738"/>
          <a:ext cx="124936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42" name="Equation" r:id="rId4" imgW="647700" imgH="431800" progId="Equation.3">
                  <p:embed/>
                </p:oleObj>
              </mc:Choice>
              <mc:Fallback>
                <p:oleObj name="Equation" r:id="rId4" imgW="647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1709738"/>
                        <a:ext cx="1249363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181600" y="1571625"/>
            <a:ext cx="3783013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Using slew rate</a:t>
            </a:r>
            <a:r>
              <a:rPr lang="tr-TR" altLang="en-US" sz="2000" dirty="0">
                <a:latin typeface="Comic Sans MS" panose="030F0702030302020204" pitchFamily="66" charset="0"/>
              </a:rPr>
              <a:t> (SR),</a:t>
            </a:r>
            <a:r>
              <a:rPr lang="en-US" altLang="en-US" sz="2000" dirty="0">
                <a:latin typeface="Comic Sans MS" panose="030F0702030302020204" pitchFamily="66" charset="0"/>
              </a:rPr>
              <a:t> we can find maximum frequency known as full-power bandwidth.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Assuming</a:t>
            </a:r>
            <a:r>
              <a:rPr lang="tr-TR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endParaRPr lang="en-US" altLang="en-US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74758" name="Object 4"/>
          <p:cNvGraphicFramePr>
            <a:graphicFrameLocks noChangeAspect="1"/>
          </p:cNvGraphicFramePr>
          <p:nvPr/>
        </p:nvGraphicFramePr>
        <p:xfrm>
          <a:off x="5857875" y="3429000"/>
          <a:ext cx="21320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43" name="Equation" r:id="rId6" imgW="1104900" imgH="228600" progId="Equation.3">
                  <p:embed/>
                </p:oleObj>
              </mc:Choice>
              <mc:Fallback>
                <p:oleObj name="Equation" r:id="rId6" imgW="1104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3429000"/>
                        <a:ext cx="21320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4"/>
          <p:cNvGraphicFramePr>
            <a:graphicFrameLocks noChangeAspect="1"/>
          </p:cNvGraphicFramePr>
          <p:nvPr/>
        </p:nvGraphicFramePr>
        <p:xfrm>
          <a:off x="5857875" y="3886200"/>
          <a:ext cx="260032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44" name="Equation" r:id="rId8" imgW="1345616" imgH="634725" progId="Equation.3">
                  <p:embed/>
                </p:oleObj>
              </mc:Choice>
              <mc:Fallback>
                <p:oleObj name="Equation" r:id="rId8" imgW="1345616" imgH="634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3886200"/>
                        <a:ext cx="260032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4"/>
          <p:cNvGraphicFramePr>
            <a:graphicFrameLocks noChangeAspect="1"/>
          </p:cNvGraphicFramePr>
          <p:nvPr/>
        </p:nvGraphicFramePr>
        <p:xfrm>
          <a:off x="6553200" y="5791200"/>
          <a:ext cx="16192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45" name="Equation" r:id="rId10" imgW="837836" imgH="431613" progId="Equation.3">
                  <p:embed/>
                </p:oleObj>
              </mc:Choice>
              <mc:Fallback>
                <p:oleObj name="Equation" r:id="rId10" imgW="837836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791200"/>
                        <a:ext cx="161925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Rectangle 10"/>
          <p:cNvSpPr>
            <a:spLocks noChangeArrowheads="1"/>
          </p:cNvSpPr>
          <p:nvPr/>
        </p:nvSpPr>
        <p:spPr bwMode="auto">
          <a:xfrm>
            <a:off x="5410200" y="5257800"/>
            <a:ext cx="3713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So the </a:t>
            </a:r>
            <a:r>
              <a:rPr lang="en-US" altLang="en-US">
                <a:solidFill>
                  <a:srgbClr val="FF0000"/>
                </a:solidFill>
              </a:rPr>
              <a:t>full-power bandwidth</a:t>
            </a:r>
          </a:p>
        </p:txBody>
      </p:sp>
      <p:sp>
        <p:nvSpPr>
          <p:cNvPr id="63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3751263" cy="523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Nonlinear Limitations</a:t>
            </a:r>
          </a:p>
        </p:txBody>
      </p:sp>
      <p:sp>
        <p:nvSpPr>
          <p:cNvPr id="74763" name="Rounded Rectangular Callout 1"/>
          <p:cNvSpPr>
            <a:spLocks noChangeArrowheads="1"/>
          </p:cNvSpPr>
          <p:nvPr/>
        </p:nvSpPr>
        <p:spPr bwMode="auto">
          <a:xfrm>
            <a:off x="3321050" y="6159500"/>
            <a:ext cx="2403475" cy="407988"/>
          </a:xfrm>
          <a:prstGeom prst="wedgeRoundRectCallout">
            <a:avLst>
              <a:gd name="adj1" fmla="val 84227"/>
              <a:gd name="adj2" fmla="val -29144"/>
              <a:gd name="adj3" fmla="val 16667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Comic Sans MS" panose="030F0702030302020204" pitchFamily="66" charset="0"/>
              </a:rPr>
              <a:t>maximum frequency </a:t>
            </a:r>
            <a:endParaRPr lang="tr-TR" altLang="tr-TR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3"/>
          <p:cNvGrpSpPr>
            <a:grpSpLocks/>
          </p:cNvGrpSpPr>
          <p:nvPr/>
        </p:nvGrpSpPr>
        <p:grpSpPr bwMode="auto">
          <a:xfrm>
            <a:off x="914400" y="3124200"/>
            <a:ext cx="5548313" cy="3463925"/>
            <a:chOff x="914400" y="3124200"/>
            <a:chExt cx="5548313" cy="3463925"/>
          </a:xfrm>
        </p:grpSpPr>
        <p:pic>
          <p:nvPicPr>
            <p:cNvPr id="75784" name="Picture 2" descr="C:\hambley\weblogs\14\tiff\14f0029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124200"/>
              <a:ext cx="5548313" cy="346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5" name="Rectangle 1"/>
            <p:cNvSpPr>
              <a:spLocks noChangeArrowheads="1"/>
            </p:cNvSpPr>
            <p:nvPr/>
          </p:nvSpPr>
          <p:spPr bwMode="auto">
            <a:xfrm>
              <a:off x="914400" y="6172200"/>
              <a:ext cx="1066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469900" y="795338"/>
            <a:ext cx="7454900" cy="2432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Comic Sans MS" panose="030F0702030302020204" pitchFamily="66" charset="0"/>
              </a:rPr>
              <a:t>There are three </a:t>
            </a:r>
            <a:r>
              <a:rPr lang="tr-TR" sz="2000" dirty="0">
                <a:latin typeface="Comic Sans MS" panose="030F0702030302020204" pitchFamily="66" charset="0"/>
              </a:rPr>
              <a:t>DC</a:t>
            </a:r>
            <a:r>
              <a:rPr lang="en-US" sz="2000" dirty="0">
                <a:latin typeface="Comic Sans MS" panose="030F0702030302020204" pitchFamily="66" charset="0"/>
              </a:rPr>
              <a:t> offset values related to op-amp design:</a:t>
            </a:r>
          </a:p>
          <a:p>
            <a:pPr marL="457200" indent="-457200">
              <a:buFont typeface="+mj-lt"/>
              <a:buAutoNum type="arabicParenR"/>
              <a:defRPr/>
            </a:pPr>
            <a:r>
              <a:rPr lang="en-US" i="1" dirty="0">
                <a:latin typeface="Times New Roman" charset="0"/>
              </a:rPr>
              <a:t>Bias currents I</a:t>
            </a:r>
            <a:r>
              <a:rPr lang="en-US" i="1" baseline="-25000" dirty="0">
                <a:latin typeface="Times New Roman" charset="0"/>
              </a:rPr>
              <a:t>B+</a:t>
            </a:r>
            <a:r>
              <a:rPr lang="en-US" i="1" dirty="0">
                <a:latin typeface="Times New Roman" charset="0"/>
              </a:rPr>
              <a:t>, I</a:t>
            </a:r>
            <a:r>
              <a:rPr lang="en-US" i="1" baseline="-25000" dirty="0">
                <a:latin typeface="Times New Roman" charset="0"/>
              </a:rPr>
              <a:t>B-   </a:t>
            </a:r>
            <a:r>
              <a:rPr lang="en-US" i="1" dirty="0">
                <a:latin typeface="Times New Roman" charset="0"/>
              </a:rPr>
              <a:t>– related to differential inputs</a:t>
            </a:r>
          </a:p>
          <a:p>
            <a:pPr marL="457200" indent="-457200">
              <a:buFont typeface="+mj-lt"/>
              <a:buAutoNum type="arabicParenR"/>
              <a:defRPr/>
            </a:pPr>
            <a:r>
              <a:rPr lang="en-US" i="1" dirty="0">
                <a:latin typeface="Times New Roman" charset="0"/>
              </a:rPr>
              <a:t>Offset current – ideally zero value</a:t>
            </a:r>
          </a:p>
          <a:p>
            <a:pPr marL="457200" indent="-457200">
              <a:buFont typeface="+mj-lt"/>
              <a:buAutoNum type="arabicParenR"/>
              <a:defRPr/>
            </a:pPr>
            <a:r>
              <a:rPr lang="en-US" i="1" dirty="0">
                <a:latin typeface="Times New Roman" charset="0"/>
              </a:rPr>
              <a:t>Offset voltage – results in nonzero output for zero input</a:t>
            </a:r>
          </a:p>
          <a:p>
            <a:pPr>
              <a:defRPr/>
            </a:pPr>
            <a:endParaRPr lang="tr-TR" sz="2000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sz="2000" dirty="0">
                <a:latin typeface="Comic Sans MS" panose="030F0702030302020204" pitchFamily="66" charset="0"/>
              </a:rPr>
              <a:t>They can be represented as additional </a:t>
            </a:r>
            <a:r>
              <a:rPr lang="tr-TR" sz="2000" dirty="0">
                <a:latin typeface="Comic Sans MS" panose="030F0702030302020204" pitchFamily="66" charset="0"/>
              </a:rPr>
              <a:t>DC</a:t>
            </a:r>
            <a:r>
              <a:rPr lang="en-US" sz="2000" dirty="0">
                <a:latin typeface="Comic Sans MS" panose="030F0702030302020204" pitchFamily="66" charset="0"/>
              </a:rPr>
              <a:t> sources in the </a:t>
            </a:r>
          </a:p>
          <a:p>
            <a:pPr>
              <a:defRPr/>
            </a:pPr>
            <a:r>
              <a:rPr lang="en-US" sz="2000" dirty="0">
                <a:latin typeface="Comic Sans MS" panose="030F0702030302020204" pitchFamily="66" charset="0"/>
              </a:rPr>
              <a:t>op-amp model</a:t>
            </a:r>
            <a:endParaRPr lang="en-US" dirty="0">
              <a:latin typeface="Times New Roman" charset="0"/>
            </a:endParaRP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05081"/>
              </p:ext>
            </p:extLst>
          </p:nvPr>
        </p:nvGraphicFramePr>
        <p:xfrm>
          <a:off x="6053138" y="3270250"/>
          <a:ext cx="17399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4" name="Equation" r:id="rId4" imgW="901309" imgH="393529" progId="Equation.3">
                  <p:embed/>
                </p:oleObj>
              </mc:Choice>
              <mc:Fallback>
                <p:oleObj name="Equation" r:id="rId4" imgW="901309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8" y="3270250"/>
                        <a:ext cx="17399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997733"/>
              </p:ext>
            </p:extLst>
          </p:nvPr>
        </p:nvGraphicFramePr>
        <p:xfrm>
          <a:off x="6083300" y="4340225"/>
          <a:ext cx="17653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5" name="Equation" r:id="rId6" imgW="914400" imgH="241300" progId="Equation.3">
                  <p:embed/>
                </p:oleObj>
              </mc:Choice>
              <mc:Fallback>
                <p:oleObj name="Equation" r:id="rId6" imgW="914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4340225"/>
                        <a:ext cx="17653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tr-T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offset values</a:t>
            </a:r>
            <a:br>
              <a:rPr lang="en-US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en-US" sz="2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953000" y="5143500"/>
            <a:ext cx="1814513" cy="442913"/>
          </a:xfrm>
          <a:prstGeom prst="wedgeRoundRectCallout">
            <a:avLst>
              <a:gd name="adj1" fmla="val -49636"/>
              <a:gd name="adj2" fmla="val -146030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000" dirty="0">
                <a:latin typeface="Comic Sans MS" panose="030F0702030302020204" pitchFamily="66" charset="0"/>
              </a:rPr>
              <a:t>İdeal OPAMP</a:t>
            </a: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tr-TR" alt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Resistor</a:t>
            </a:r>
            <a:r>
              <a:rPr lang="tr-T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tr-T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</a:t>
            </a:r>
            <a:r>
              <a:rPr lang="tr-T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</a:t>
            </a:r>
            <a:r>
              <a:rPr lang="tr-T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tr-TR" alt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bias</a:t>
            </a:r>
            <a:r>
              <a:rPr lang="tr-T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currents</a:t>
            </a:r>
            <a:endParaRPr lang="en-US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6803" name="Group 2"/>
          <p:cNvGrpSpPr>
            <a:grpSpLocks/>
          </p:cNvGrpSpPr>
          <p:nvPr/>
        </p:nvGrpSpPr>
        <p:grpSpPr bwMode="auto">
          <a:xfrm>
            <a:off x="228600" y="3276600"/>
            <a:ext cx="5105400" cy="2641600"/>
            <a:chOff x="304800" y="3581400"/>
            <a:chExt cx="5105400" cy="2641600"/>
          </a:xfrm>
        </p:grpSpPr>
        <p:pic>
          <p:nvPicPr>
            <p:cNvPr id="76809" name="Picture 2" descr="C:\hambley\weblogs\14\tiff\14f0031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581400"/>
              <a:ext cx="5105400" cy="264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10" name="Rectangle 5"/>
            <p:cNvSpPr>
              <a:spLocks noChangeArrowheads="1"/>
            </p:cNvSpPr>
            <p:nvPr/>
          </p:nvSpPr>
          <p:spPr bwMode="auto">
            <a:xfrm>
              <a:off x="319216" y="5791200"/>
              <a:ext cx="899984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6804" name="Group 1"/>
          <p:cNvGrpSpPr>
            <a:grpSpLocks/>
          </p:cNvGrpSpPr>
          <p:nvPr/>
        </p:nvGrpSpPr>
        <p:grpSpPr bwMode="auto">
          <a:xfrm>
            <a:off x="3200400" y="990600"/>
            <a:ext cx="5500688" cy="2514600"/>
            <a:chOff x="3200400" y="990600"/>
            <a:chExt cx="5500688" cy="2514600"/>
          </a:xfrm>
        </p:grpSpPr>
        <p:grpSp>
          <p:nvGrpSpPr>
            <p:cNvPr id="76805" name="Group 1"/>
            <p:cNvGrpSpPr>
              <a:grpSpLocks/>
            </p:cNvGrpSpPr>
            <p:nvPr/>
          </p:nvGrpSpPr>
          <p:grpSpPr bwMode="auto">
            <a:xfrm>
              <a:off x="3200400" y="990600"/>
              <a:ext cx="5500688" cy="2489200"/>
              <a:chOff x="3200400" y="990600"/>
              <a:chExt cx="5500688" cy="2489200"/>
            </a:xfrm>
          </p:grpSpPr>
          <p:pic>
            <p:nvPicPr>
              <p:cNvPr id="76807" name="Picture 2" descr="C:\hambley\weblogs\14\tiff\14f0032.t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7088" y="990600"/>
                <a:ext cx="5334000" cy="248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808" name="Rectangle 4"/>
              <p:cNvSpPr>
                <a:spLocks noChangeArrowheads="1"/>
              </p:cNvSpPr>
              <p:nvPr/>
            </p:nvSpPr>
            <p:spPr bwMode="auto">
              <a:xfrm>
                <a:off x="3200400" y="3048000"/>
                <a:ext cx="1143000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6806" name="Rectangle 5"/>
            <p:cNvSpPr>
              <a:spLocks noChangeArrowheads="1"/>
            </p:cNvSpPr>
            <p:nvPr/>
          </p:nvSpPr>
          <p:spPr bwMode="auto">
            <a:xfrm>
              <a:off x="6248400" y="3276600"/>
              <a:ext cx="1280984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81200"/>
            <a:ext cx="4776788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361950"/>
            <a:ext cx="83058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mic Sans MS" panose="030F0702030302020204" pitchFamily="66" charset="0"/>
              </a:rPr>
              <a:t>Operational amplifiers</a:t>
            </a:r>
            <a:r>
              <a:rPr lang="en-US" altLang="en-US" sz="2000">
                <a:latin typeface="Comic Sans MS" panose="030F0702030302020204" pitchFamily="66" charset="0"/>
              </a:rPr>
              <a:t> (</a:t>
            </a:r>
            <a:r>
              <a:rPr lang="en-US" altLang="en-US" sz="2000" b="1">
                <a:solidFill>
                  <a:srgbClr val="0000FF"/>
                </a:solidFill>
                <a:latin typeface="Comic Sans MS" panose="030F0702030302020204" pitchFamily="66" charset="0"/>
              </a:rPr>
              <a:t>op-amps</a:t>
            </a:r>
            <a:r>
              <a:rPr lang="en-US" altLang="en-US" sz="2000">
                <a:latin typeface="Comic Sans MS" panose="030F0702030302020204" pitchFamily="66" charset="0"/>
              </a:rPr>
              <a:t>) are among the most widely used integrated circuits (ICs) in electronics</a:t>
            </a:r>
            <a:r>
              <a:rPr lang="tr-TR" altLang="en-US" sz="2000">
                <a:latin typeface="Comic Sans MS" panose="030F0702030302020204" pitchFamily="66" charset="0"/>
              </a:rPr>
              <a:t>.</a:t>
            </a:r>
            <a:endParaRPr lang="en-US" altLang="en-US" sz="2000">
              <a:latin typeface="Comic Sans MS" panose="030F0702030302020204" pitchFamily="66" charset="0"/>
            </a:endParaRPr>
          </a:p>
        </p:txBody>
      </p:sp>
      <p:pic>
        <p:nvPicPr>
          <p:cNvPr id="37892" name="Picture 7" descr="C08NF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3557588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altLang="en-US" sz="2000" kern="0" dirty="0">
                <a:latin typeface="Comic Sans MS" panose="030F0702030302020204" pitchFamily="66" charset="0"/>
              </a:rPr>
              <a:t>A single package will often contain several op-amps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838200"/>
            <a:ext cx="8229600" cy="2073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An operational amplifier circuit is designed so that</a:t>
            </a:r>
          </a:p>
          <a:p>
            <a:pPr marL="914400" lvl="1" indent="-457200">
              <a:buFontTx/>
              <a:buAutoNum type="arabicParenR"/>
            </a:pPr>
            <a:r>
              <a:rPr lang="en-US" altLang="en-US" sz="2000">
                <a:latin typeface="Comic Sans MS" panose="030F0702030302020204" pitchFamily="66" charset="0"/>
              </a:rPr>
              <a:t>V</a:t>
            </a:r>
            <a:r>
              <a:rPr lang="en-US" altLang="en-US" sz="2000" baseline="-25000">
                <a:latin typeface="Comic Sans MS" panose="030F0702030302020204" pitchFamily="66" charset="0"/>
              </a:rPr>
              <a:t>out</a:t>
            </a:r>
            <a:r>
              <a:rPr lang="en-US" altLang="en-US" sz="2000">
                <a:latin typeface="Comic Sans MS" panose="030F0702030302020204" pitchFamily="66" charset="0"/>
              </a:rPr>
              <a:t> = A (V</a:t>
            </a:r>
            <a:r>
              <a:rPr lang="en-US" altLang="en-US" sz="2000" baseline="-25000">
                <a:latin typeface="Comic Sans MS" panose="030F0702030302020204" pitchFamily="66" charset="0"/>
              </a:rPr>
              <a:t>1</a:t>
            </a:r>
            <a:r>
              <a:rPr lang="en-US" altLang="en-US" sz="2000">
                <a:latin typeface="Comic Sans MS" panose="030F0702030302020204" pitchFamily="66" charset="0"/>
              </a:rPr>
              <a:t>-V</a:t>
            </a:r>
            <a:r>
              <a:rPr lang="en-US" altLang="en-US" sz="2000" baseline="-25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)  (</a:t>
            </a:r>
            <a:r>
              <a:rPr lang="en-US" altLang="en-US" sz="2000" b="1">
                <a:latin typeface="Comic Sans MS" panose="030F0702030302020204" pitchFamily="66" charset="0"/>
              </a:rPr>
              <a:t>A</a:t>
            </a:r>
            <a:r>
              <a:rPr lang="en-US" altLang="en-US" sz="2000">
                <a:latin typeface="Comic Sans MS" panose="030F0702030302020204" pitchFamily="66" charset="0"/>
              </a:rPr>
              <a:t> is a very large gain)</a:t>
            </a:r>
          </a:p>
          <a:p>
            <a:pPr marL="914400" lvl="1" indent="-457200">
              <a:buFontTx/>
              <a:buAutoNum type="arabicParenR"/>
            </a:pPr>
            <a:r>
              <a:rPr lang="en-US" altLang="en-US" sz="2000">
                <a:latin typeface="Comic Sans MS" panose="030F0702030302020204" pitchFamily="66" charset="0"/>
              </a:rPr>
              <a:t>Input resistance (</a:t>
            </a:r>
            <a:r>
              <a:rPr lang="en-US" altLang="en-US" sz="2000" b="1">
                <a:latin typeface="Comic Sans MS" panose="030F0702030302020204" pitchFamily="66" charset="0"/>
              </a:rPr>
              <a:t>R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in</a:t>
            </a:r>
            <a:r>
              <a:rPr lang="en-US" altLang="en-US" sz="2000">
                <a:latin typeface="Comic Sans MS" panose="030F0702030302020204" pitchFamily="66" charset="0"/>
              </a:rPr>
              <a:t>) is very large</a:t>
            </a:r>
          </a:p>
          <a:p>
            <a:pPr marL="914400" lvl="1" indent="-457200">
              <a:buFontTx/>
              <a:buAutoNum type="arabicParenR"/>
            </a:pPr>
            <a:r>
              <a:rPr lang="en-US" altLang="en-US" sz="2000">
                <a:latin typeface="Comic Sans MS" panose="030F0702030302020204" pitchFamily="66" charset="0"/>
              </a:rPr>
              <a:t>Output resistance (</a:t>
            </a:r>
            <a:r>
              <a:rPr lang="en-US" altLang="en-US" sz="2000" b="1">
                <a:latin typeface="Comic Sans MS" panose="030F0702030302020204" pitchFamily="66" charset="0"/>
              </a:rPr>
              <a:t>R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out</a:t>
            </a:r>
            <a:r>
              <a:rPr lang="en-US" altLang="en-US" sz="2000">
                <a:latin typeface="Comic Sans MS" panose="030F0702030302020204" pitchFamily="66" charset="0"/>
              </a:rPr>
              <a:t>) is very low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4163" y="212725"/>
            <a:ext cx="5354637" cy="5762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Operational Amplifier Model</a:t>
            </a:r>
          </a:p>
        </p:txBody>
      </p:sp>
      <p:grpSp>
        <p:nvGrpSpPr>
          <p:cNvPr id="38916" name="Group 42"/>
          <p:cNvGrpSpPr>
            <a:grpSpLocks/>
          </p:cNvGrpSpPr>
          <p:nvPr/>
        </p:nvGrpSpPr>
        <p:grpSpPr bwMode="auto">
          <a:xfrm>
            <a:off x="1143000" y="2743200"/>
            <a:ext cx="5964238" cy="3143250"/>
            <a:chOff x="1538288" y="3275013"/>
            <a:chExt cx="5964237" cy="3143250"/>
          </a:xfrm>
        </p:grpSpPr>
        <p:sp>
          <p:nvSpPr>
            <p:cNvPr id="38917" name="Rectangle 4"/>
            <p:cNvSpPr>
              <a:spLocks noChangeArrowheads="1"/>
            </p:cNvSpPr>
            <p:nvPr/>
          </p:nvSpPr>
          <p:spPr bwMode="auto">
            <a:xfrm>
              <a:off x="1559475" y="3656956"/>
              <a:ext cx="5100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1"/>
              <a:r>
                <a:rPr kumimoji="1" lang="en-US" altLang="en-US">
                  <a:ea typeface="굴림" pitchFamily="34" charset="-127"/>
                </a:rPr>
                <a:t>V</a:t>
              </a:r>
              <a:r>
                <a:rPr kumimoji="1" lang="en-US" altLang="en-US" baseline="-25000">
                  <a:ea typeface="굴림" pitchFamily="34" charset="-127"/>
                </a:rPr>
                <a:t>1</a:t>
              </a:r>
            </a:p>
          </p:txBody>
        </p:sp>
        <p:sp>
          <p:nvSpPr>
            <p:cNvPr id="38918" name="Rectangle 5"/>
            <p:cNvSpPr>
              <a:spLocks noChangeArrowheads="1"/>
            </p:cNvSpPr>
            <p:nvPr/>
          </p:nvSpPr>
          <p:spPr bwMode="auto">
            <a:xfrm>
              <a:off x="1538288" y="5314950"/>
              <a:ext cx="6238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1"/>
              <a:r>
                <a:rPr kumimoji="1" lang="en-US" altLang="en-US">
                  <a:ea typeface="굴림" pitchFamily="34" charset="-127"/>
                </a:rPr>
                <a:t>V</a:t>
              </a:r>
              <a:r>
                <a:rPr kumimoji="1" lang="en-US" altLang="en-US" baseline="-25000">
                  <a:ea typeface="굴림" pitchFamily="34" charset="-127"/>
                </a:rPr>
                <a:t>2</a:t>
              </a:r>
            </a:p>
          </p:txBody>
        </p:sp>
        <p:sp>
          <p:nvSpPr>
            <p:cNvPr id="38919" name="Rectangle 6"/>
            <p:cNvSpPr>
              <a:spLocks noChangeArrowheads="1"/>
            </p:cNvSpPr>
            <p:nvPr/>
          </p:nvSpPr>
          <p:spPr bwMode="auto">
            <a:xfrm>
              <a:off x="6837363" y="4197350"/>
              <a:ext cx="6651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1"/>
              <a:r>
                <a:rPr kumimoji="1" lang="en-US" altLang="en-US">
                  <a:ea typeface="굴림" pitchFamily="34" charset="-127"/>
                </a:rPr>
                <a:t>V</a:t>
              </a:r>
              <a:r>
                <a:rPr kumimoji="1" lang="en-US" altLang="en-US" baseline="-25000">
                  <a:ea typeface="굴림" pitchFamily="34" charset="-127"/>
                </a:rPr>
                <a:t>out</a:t>
              </a:r>
            </a:p>
          </p:txBody>
        </p:sp>
        <p:sp>
          <p:nvSpPr>
            <p:cNvPr id="38920" name="Line 7"/>
            <p:cNvSpPr>
              <a:spLocks noChangeShapeType="1"/>
            </p:cNvSpPr>
            <p:nvPr/>
          </p:nvSpPr>
          <p:spPr bwMode="auto">
            <a:xfrm>
              <a:off x="2114550" y="3889375"/>
              <a:ext cx="323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tr-TR"/>
            </a:p>
          </p:txBody>
        </p:sp>
        <p:sp>
          <p:nvSpPr>
            <p:cNvPr id="38921" name="Line 8"/>
            <p:cNvSpPr>
              <a:spLocks noChangeShapeType="1"/>
            </p:cNvSpPr>
            <p:nvPr/>
          </p:nvSpPr>
          <p:spPr bwMode="auto">
            <a:xfrm>
              <a:off x="2114550" y="5546725"/>
              <a:ext cx="323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tr-TR"/>
            </a:p>
          </p:txBody>
        </p:sp>
        <p:grpSp>
          <p:nvGrpSpPr>
            <p:cNvPr id="38922" name="Group 9"/>
            <p:cNvGrpSpPr>
              <a:grpSpLocks/>
            </p:cNvGrpSpPr>
            <p:nvPr/>
          </p:nvGrpSpPr>
          <p:grpSpPr bwMode="auto">
            <a:xfrm>
              <a:off x="2536825" y="4284663"/>
              <a:ext cx="93663" cy="600075"/>
              <a:chOff x="2466" y="2910"/>
              <a:chExt cx="51" cy="149"/>
            </a:xfrm>
          </p:grpSpPr>
          <p:sp>
            <p:nvSpPr>
              <p:cNvPr id="38950" name="Line 10"/>
              <p:cNvSpPr>
                <a:spLocks noChangeShapeType="1"/>
              </p:cNvSpPr>
              <p:nvPr/>
            </p:nvSpPr>
            <p:spPr bwMode="auto">
              <a:xfrm flipH="1">
                <a:off x="2469" y="2910"/>
                <a:ext cx="48" cy="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8951" name="Line 11"/>
              <p:cNvSpPr>
                <a:spLocks noChangeShapeType="1"/>
              </p:cNvSpPr>
              <p:nvPr/>
            </p:nvSpPr>
            <p:spPr bwMode="auto">
              <a:xfrm>
                <a:off x="2469" y="2934"/>
                <a:ext cx="48" cy="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8952" name="Line 12"/>
              <p:cNvSpPr>
                <a:spLocks noChangeShapeType="1"/>
              </p:cNvSpPr>
              <p:nvPr/>
            </p:nvSpPr>
            <p:spPr bwMode="auto">
              <a:xfrm flipH="1">
                <a:off x="2468" y="2960"/>
                <a:ext cx="48" cy="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8953" name="Line 13"/>
              <p:cNvSpPr>
                <a:spLocks noChangeShapeType="1"/>
              </p:cNvSpPr>
              <p:nvPr/>
            </p:nvSpPr>
            <p:spPr bwMode="auto">
              <a:xfrm>
                <a:off x="2468" y="2984"/>
                <a:ext cx="48" cy="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8954" name="Line 14"/>
              <p:cNvSpPr>
                <a:spLocks noChangeShapeType="1"/>
              </p:cNvSpPr>
              <p:nvPr/>
            </p:nvSpPr>
            <p:spPr bwMode="auto">
              <a:xfrm flipH="1">
                <a:off x="2466" y="3011"/>
                <a:ext cx="48" cy="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8955" name="Line 15"/>
              <p:cNvSpPr>
                <a:spLocks noChangeShapeType="1"/>
              </p:cNvSpPr>
              <p:nvPr/>
            </p:nvSpPr>
            <p:spPr bwMode="auto">
              <a:xfrm>
                <a:off x="2466" y="3035"/>
                <a:ext cx="48" cy="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</p:grpSp>
        <p:sp>
          <p:nvSpPr>
            <p:cNvPr id="38923" name="Line 16"/>
            <p:cNvSpPr>
              <a:spLocks noChangeShapeType="1"/>
            </p:cNvSpPr>
            <p:nvPr/>
          </p:nvSpPr>
          <p:spPr bwMode="auto">
            <a:xfrm>
              <a:off x="2443163" y="3892550"/>
              <a:ext cx="1793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tr-TR"/>
            </a:p>
          </p:txBody>
        </p:sp>
        <p:sp>
          <p:nvSpPr>
            <p:cNvPr id="38924" name="Line 17"/>
            <p:cNvSpPr>
              <a:spLocks noChangeShapeType="1"/>
            </p:cNvSpPr>
            <p:nvPr/>
          </p:nvSpPr>
          <p:spPr bwMode="auto">
            <a:xfrm>
              <a:off x="2630488" y="3892550"/>
              <a:ext cx="0" cy="387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tr-TR"/>
            </a:p>
          </p:txBody>
        </p:sp>
        <p:sp>
          <p:nvSpPr>
            <p:cNvPr id="38925" name="Line 18"/>
            <p:cNvSpPr>
              <a:spLocks noChangeShapeType="1"/>
            </p:cNvSpPr>
            <p:nvPr/>
          </p:nvSpPr>
          <p:spPr bwMode="auto">
            <a:xfrm>
              <a:off x="2443163" y="5546725"/>
              <a:ext cx="180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tr-TR"/>
            </a:p>
          </p:txBody>
        </p:sp>
        <p:sp>
          <p:nvSpPr>
            <p:cNvPr id="38926" name="Line 19"/>
            <p:cNvSpPr>
              <a:spLocks noChangeShapeType="1"/>
            </p:cNvSpPr>
            <p:nvPr/>
          </p:nvSpPr>
          <p:spPr bwMode="auto">
            <a:xfrm>
              <a:off x="2630488" y="4891088"/>
              <a:ext cx="0" cy="649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tr-TR"/>
            </a:p>
          </p:txBody>
        </p:sp>
        <p:sp>
          <p:nvSpPr>
            <p:cNvPr id="38927" name="Rectangle 20"/>
            <p:cNvSpPr>
              <a:spLocks noChangeArrowheads="1"/>
            </p:cNvSpPr>
            <p:nvPr/>
          </p:nvSpPr>
          <p:spPr bwMode="auto">
            <a:xfrm>
              <a:off x="2582863" y="4330700"/>
              <a:ext cx="608012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1"/>
              <a:r>
                <a:rPr kumimoji="1" lang="en-US" altLang="en-US" sz="2800">
                  <a:ea typeface="굴림" pitchFamily="34" charset="-127"/>
                </a:rPr>
                <a:t>R</a:t>
              </a:r>
              <a:r>
                <a:rPr kumimoji="1" lang="en-US" altLang="en-US" sz="2800" baseline="-25000">
                  <a:ea typeface="굴림" pitchFamily="34" charset="-127"/>
                </a:rPr>
                <a:t>in</a:t>
              </a:r>
            </a:p>
          </p:txBody>
        </p:sp>
        <p:grpSp>
          <p:nvGrpSpPr>
            <p:cNvPr id="38928" name="Group 21"/>
            <p:cNvGrpSpPr>
              <a:grpSpLocks/>
            </p:cNvGrpSpPr>
            <p:nvPr/>
          </p:nvGrpSpPr>
          <p:grpSpPr bwMode="auto">
            <a:xfrm>
              <a:off x="3189288" y="4948238"/>
              <a:ext cx="407987" cy="592137"/>
              <a:chOff x="2783" y="2977"/>
              <a:chExt cx="194" cy="262"/>
            </a:xfrm>
          </p:grpSpPr>
          <p:sp>
            <p:nvSpPr>
              <p:cNvPr id="38947" name="AutoShape 22"/>
              <p:cNvSpPr>
                <a:spLocks noChangeArrowheads="1"/>
              </p:cNvSpPr>
              <p:nvPr/>
            </p:nvSpPr>
            <p:spPr bwMode="auto">
              <a:xfrm>
                <a:off x="2783" y="2991"/>
                <a:ext cx="194" cy="242"/>
              </a:xfrm>
              <a:prstGeom prst="flowChartDecision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38948" name="Rectangle 23"/>
              <p:cNvSpPr>
                <a:spLocks noChangeArrowheads="1"/>
              </p:cNvSpPr>
              <p:nvPr/>
            </p:nvSpPr>
            <p:spPr bwMode="auto">
              <a:xfrm>
                <a:off x="2807" y="2977"/>
                <a:ext cx="149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latinLnBrk="1"/>
                <a:r>
                  <a:rPr kumimoji="1" lang="en-US" altLang="en-US">
                    <a:ea typeface="굴림" pitchFamily="34" charset="-127"/>
                  </a:rPr>
                  <a:t>+</a:t>
                </a:r>
              </a:p>
            </p:txBody>
          </p:sp>
          <p:sp>
            <p:nvSpPr>
              <p:cNvPr id="38949" name="Rectangle 24"/>
              <p:cNvSpPr>
                <a:spLocks noChangeArrowheads="1"/>
              </p:cNvSpPr>
              <p:nvPr/>
            </p:nvSpPr>
            <p:spPr bwMode="auto">
              <a:xfrm>
                <a:off x="2814" y="3076"/>
                <a:ext cx="12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latinLnBrk="1"/>
                <a:r>
                  <a:rPr kumimoji="1" lang="en-US" altLang="en-US">
                    <a:ea typeface="굴림" pitchFamily="34" charset="-127"/>
                  </a:rPr>
                  <a:t>-</a:t>
                </a:r>
              </a:p>
            </p:txBody>
          </p:sp>
        </p:grpSp>
        <p:sp>
          <p:nvSpPr>
            <p:cNvPr id="38929" name="Line 25"/>
            <p:cNvSpPr>
              <a:spLocks noChangeShapeType="1"/>
            </p:cNvSpPr>
            <p:nvPr/>
          </p:nvSpPr>
          <p:spPr bwMode="auto">
            <a:xfrm flipV="1">
              <a:off x="3390900" y="4718050"/>
              <a:ext cx="0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tr-TR"/>
            </a:p>
          </p:txBody>
        </p:sp>
        <p:sp>
          <p:nvSpPr>
            <p:cNvPr id="38930" name="Line 26"/>
            <p:cNvSpPr>
              <a:spLocks noChangeShapeType="1"/>
            </p:cNvSpPr>
            <p:nvPr/>
          </p:nvSpPr>
          <p:spPr bwMode="auto">
            <a:xfrm>
              <a:off x="3390900" y="5524500"/>
              <a:ext cx="0" cy="731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tr-TR"/>
            </a:p>
          </p:txBody>
        </p:sp>
        <p:grpSp>
          <p:nvGrpSpPr>
            <p:cNvPr id="38931" name="Group 27"/>
            <p:cNvGrpSpPr>
              <a:grpSpLocks/>
            </p:cNvGrpSpPr>
            <p:nvPr/>
          </p:nvGrpSpPr>
          <p:grpSpPr bwMode="auto">
            <a:xfrm rot="5400000" flipV="1">
              <a:off x="4120356" y="4498182"/>
              <a:ext cx="106363" cy="336550"/>
              <a:chOff x="2466" y="2910"/>
              <a:chExt cx="51" cy="149"/>
            </a:xfrm>
          </p:grpSpPr>
          <p:sp>
            <p:nvSpPr>
              <p:cNvPr id="38941" name="Line 28"/>
              <p:cNvSpPr>
                <a:spLocks noChangeShapeType="1"/>
              </p:cNvSpPr>
              <p:nvPr/>
            </p:nvSpPr>
            <p:spPr bwMode="auto">
              <a:xfrm flipH="1">
                <a:off x="2469" y="2910"/>
                <a:ext cx="48" cy="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8942" name="Line 29"/>
              <p:cNvSpPr>
                <a:spLocks noChangeShapeType="1"/>
              </p:cNvSpPr>
              <p:nvPr/>
            </p:nvSpPr>
            <p:spPr bwMode="auto">
              <a:xfrm>
                <a:off x="2469" y="2934"/>
                <a:ext cx="48" cy="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8943" name="Line 30"/>
              <p:cNvSpPr>
                <a:spLocks noChangeShapeType="1"/>
              </p:cNvSpPr>
              <p:nvPr/>
            </p:nvSpPr>
            <p:spPr bwMode="auto">
              <a:xfrm flipH="1">
                <a:off x="2468" y="2960"/>
                <a:ext cx="48" cy="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8944" name="Line 31"/>
              <p:cNvSpPr>
                <a:spLocks noChangeShapeType="1"/>
              </p:cNvSpPr>
              <p:nvPr/>
            </p:nvSpPr>
            <p:spPr bwMode="auto">
              <a:xfrm>
                <a:off x="2468" y="2984"/>
                <a:ext cx="48" cy="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8945" name="Line 32"/>
              <p:cNvSpPr>
                <a:spLocks noChangeShapeType="1"/>
              </p:cNvSpPr>
              <p:nvPr/>
            </p:nvSpPr>
            <p:spPr bwMode="auto">
              <a:xfrm flipH="1">
                <a:off x="2466" y="3011"/>
                <a:ext cx="48" cy="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8946" name="Line 33"/>
              <p:cNvSpPr>
                <a:spLocks noChangeShapeType="1"/>
              </p:cNvSpPr>
              <p:nvPr/>
            </p:nvSpPr>
            <p:spPr bwMode="auto">
              <a:xfrm>
                <a:off x="2466" y="3035"/>
                <a:ext cx="48" cy="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</p:grpSp>
        <p:sp>
          <p:nvSpPr>
            <p:cNvPr id="38932" name="Line 34"/>
            <p:cNvSpPr>
              <a:spLocks noChangeShapeType="1"/>
            </p:cNvSpPr>
            <p:nvPr/>
          </p:nvSpPr>
          <p:spPr bwMode="auto">
            <a:xfrm>
              <a:off x="3390900" y="4718050"/>
              <a:ext cx="614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tr-TR"/>
            </a:p>
          </p:txBody>
        </p:sp>
        <p:sp>
          <p:nvSpPr>
            <p:cNvPr id="38933" name="Line 35"/>
            <p:cNvSpPr>
              <a:spLocks noChangeShapeType="1"/>
            </p:cNvSpPr>
            <p:nvPr/>
          </p:nvSpPr>
          <p:spPr bwMode="auto">
            <a:xfrm>
              <a:off x="4341813" y="4718050"/>
              <a:ext cx="2741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tr-TR"/>
            </a:p>
          </p:txBody>
        </p:sp>
        <p:sp>
          <p:nvSpPr>
            <p:cNvPr id="38934" name="Rectangle 36"/>
            <p:cNvSpPr>
              <a:spLocks noChangeArrowheads="1"/>
            </p:cNvSpPr>
            <p:nvPr/>
          </p:nvSpPr>
          <p:spPr bwMode="auto">
            <a:xfrm>
              <a:off x="3822700" y="4081463"/>
              <a:ext cx="728663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1"/>
              <a:r>
                <a:rPr kumimoji="1" lang="en-US" altLang="en-US" sz="2800">
                  <a:ea typeface="굴림" pitchFamily="34" charset="-127"/>
                </a:rPr>
                <a:t>R</a:t>
              </a:r>
              <a:r>
                <a:rPr kumimoji="1" lang="en-US" altLang="en-US" sz="2800" baseline="-25000">
                  <a:ea typeface="굴림" pitchFamily="34" charset="-127"/>
                </a:rPr>
                <a:t>out</a:t>
              </a:r>
            </a:p>
          </p:txBody>
        </p:sp>
        <p:sp>
          <p:nvSpPr>
            <p:cNvPr id="38935" name="Rectangle 37"/>
            <p:cNvSpPr>
              <a:spLocks noChangeArrowheads="1"/>
            </p:cNvSpPr>
            <p:nvPr/>
          </p:nvSpPr>
          <p:spPr bwMode="auto">
            <a:xfrm>
              <a:off x="3540727" y="4885681"/>
              <a:ext cx="1497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1"/>
              <a:r>
                <a:rPr kumimoji="1" lang="en-US" altLang="en-US">
                  <a:ea typeface="굴림" pitchFamily="34" charset="-127"/>
                </a:rPr>
                <a:t>A</a:t>
              </a:r>
              <a:r>
                <a:rPr kumimoji="1" lang="tr-TR" altLang="en-US">
                  <a:ea typeface="굴림" pitchFamily="34" charset="-127"/>
                </a:rPr>
                <a:t> </a:t>
              </a:r>
              <a:r>
                <a:rPr kumimoji="1" lang="en-US" altLang="en-US">
                  <a:ea typeface="굴림" pitchFamily="34" charset="-127"/>
                </a:rPr>
                <a:t>(V</a:t>
              </a:r>
              <a:r>
                <a:rPr kumimoji="1" lang="en-US" altLang="en-US" baseline="-25000">
                  <a:ea typeface="굴림" pitchFamily="34" charset="-127"/>
                </a:rPr>
                <a:t>1</a:t>
              </a:r>
              <a:r>
                <a:rPr kumimoji="1" lang="en-US" altLang="en-US">
                  <a:ea typeface="굴림" pitchFamily="34" charset="-127"/>
                </a:rPr>
                <a:t>- V</a:t>
              </a:r>
              <a:r>
                <a:rPr kumimoji="1" lang="en-US" altLang="en-US" baseline="-25000">
                  <a:ea typeface="굴림" pitchFamily="34" charset="-127"/>
                </a:rPr>
                <a:t>2</a:t>
              </a:r>
              <a:r>
                <a:rPr kumimoji="1" lang="en-US" altLang="en-US">
                  <a:ea typeface="굴림" pitchFamily="34" charset="-127"/>
                </a:rPr>
                <a:t>)</a:t>
              </a:r>
              <a:endParaRPr kumimoji="1" lang="en-US" altLang="en-US" baseline="-25000">
                <a:ea typeface="굴림" pitchFamily="34" charset="-127"/>
              </a:endParaRPr>
            </a:p>
          </p:txBody>
        </p:sp>
        <p:sp>
          <p:nvSpPr>
            <p:cNvPr id="38936" name="AutoShape 38"/>
            <p:cNvSpPr>
              <a:spLocks noChangeArrowheads="1"/>
            </p:cNvSpPr>
            <p:nvPr/>
          </p:nvSpPr>
          <p:spPr bwMode="auto">
            <a:xfrm rot="5400000">
              <a:off x="2947194" y="2556669"/>
              <a:ext cx="2887662" cy="4324350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38937" name="Group 39"/>
            <p:cNvGrpSpPr>
              <a:grpSpLocks/>
            </p:cNvGrpSpPr>
            <p:nvPr/>
          </p:nvGrpSpPr>
          <p:grpSpPr bwMode="auto">
            <a:xfrm>
              <a:off x="3144838" y="6248400"/>
              <a:ext cx="498475" cy="169863"/>
              <a:chOff x="1836" y="3936"/>
              <a:chExt cx="314" cy="107"/>
            </a:xfrm>
          </p:grpSpPr>
          <p:sp>
            <p:nvSpPr>
              <p:cNvPr id="38938" name="Line 40"/>
              <p:cNvSpPr>
                <a:spLocks noChangeShapeType="1"/>
              </p:cNvSpPr>
              <p:nvPr/>
            </p:nvSpPr>
            <p:spPr bwMode="auto">
              <a:xfrm>
                <a:off x="1836" y="3936"/>
                <a:ext cx="31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8939" name="Line 41"/>
              <p:cNvSpPr>
                <a:spLocks noChangeShapeType="1"/>
              </p:cNvSpPr>
              <p:nvPr/>
            </p:nvSpPr>
            <p:spPr bwMode="auto">
              <a:xfrm>
                <a:off x="1968" y="4043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8940" name="Line 42"/>
              <p:cNvSpPr>
                <a:spLocks noChangeShapeType="1"/>
              </p:cNvSpPr>
              <p:nvPr/>
            </p:nvSpPr>
            <p:spPr bwMode="auto">
              <a:xfrm>
                <a:off x="1908" y="3984"/>
                <a:ext cx="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Op Amp Parameters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78372929"/>
              </p:ext>
            </p:extLst>
          </p:nvPr>
        </p:nvGraphicFramePr>
        <p:xfrm>
          <a:off x="457200" y="1143000"/>
          <a:ext cx="8229600" cy="438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 panose="030F0702030302020204" pitchFamily="66" charset="0"/>
                        </a:rPr>
                        <a:t>Parameter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 panose="030F0702030302020204" pitchFamily="66" charset="0"/>
                        </a:rPr>
                        <a:t>Variable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 panose="030F0702030302020204" pitchFamily="66" charset="0"/>
                        </a:rPr>
                        <a:t>Typical</a:t>
                      </a:r>
                      <a:r>
                        <a:rPr lang="en-US" sz="2400" baseline="0" dirty="0">
                          <a:latin typeface="Comic Sans MS" panose="030F0702030302020204" pitchFamily="66" charset="0"/>
                        </a:rPr>
                        <a:t> Ranges</a:t>
                      </a:r>
                      <a:endParaRPr lang="en-US" sz="2400" dirty="0">
                        <a:latin typeface="Comic Sans MS" panose="030F0702030302020204" pitchFamily="66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 panose="030F0702030302020204" pitchFamily="66" charset="0"/>
                        </a:rPr>
                        <a:t>Ideal Values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9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Open-Loop</a:t>
                      </a:r>
                      <a:r>
                        <a:rPr lang="en-US" sz="2000" baseline="0" dirty="0">
                          <a:latin typeface="Comic Sans MS" panose="030F0702030302020204" pitchFamily="66" charset="0"/>
                        </a:rPr>
                        <a:t> Voltage Gain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10</a:t>
                      </a:r>
                      <a:r>
                        <a:rPr lang="en-US" sz="2000" baseline="30000" dirty="0">
                          <a:latin typeface="Comic Sans MS" panose="030F0702030302020204" pitchFamily="66" charset="0"/>
                        </a:rPr>
                        <a:t>5</a:t>
                      </a:r>
                      <a:r>
                        <a:rPr lang="en-US" sz="2000" dirty="0">
                          <a:latin typeface="Comic Sans MS" panose="030F0702030302020204" pitchFamily="66" charset="0"/>
                        </a:rPr>
                        <a:t> to 10</a:t>
                      </a:r>
                      <a:r>
                        <a:rPr lang="en-US" sz="2000" baseline="30000" dirty="0"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∞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9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Input Resistance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omic Sans MS" panose="030F0702030302020204" pitchFamily="66" charset="0"/>
                        </a:rPr>
                        <a:t>R</a:t>
                      </a:r>
                      <a:r>
                        <a:rPr lang="en-US" sz="2000" baseline="-25000" dirty="0" err="1">
                          <a:latin typeface="Comic Sans MS" panose="030F0702030302020204" pitchFamily="66" charset="0"/>
                        </a:rPr>
                        <a:t>i</a:t>
                      </a:r>
                      <a:endParaRPr lang="en-US" sz="2000" baseline="-25000" dirty="0">
                        <a:latin typeface="Comic Sans MS" panose="030F0702030302020204" pitchFamily="66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mic Sans MS" panose="030F0702030302020204" pitchFamily="66" charset="0"/>
                        </a:rPr>
                        <a:t>10</a:t>
                      </a:r>
                      <a:r>
                        <a:rPr lang="en-US" sz="2000" baseline="30000" dirty="0">
                          <a:latin typeface="Comic Sans MS" panose="030F0702030302020204" pitchFamily="66" charset="0"/>
                        </a:rPr>
                        <a:t>5</a:t>
                      </a:r>
                      <a:r>
                        <a:rPr lang="en-US" sz="2000" dirty="0">
                          <a:latin typeface="Comic Sans MS" panose="030F0702030302020204" pitchFamily="66" charset="0"/>
                        </a:rPr>
                        <a:t> to 10</a:t>
                      </a:r>
                      <a:r>
                        <a:rPr lang="en-US" sz="2000" baseline="30000" dirty="0">
                          <a:latin typeface="Comic Sans MS" panose="030F0702030302020204" pitchFamily="66" charset="0"/>
                        </a:rPr>
                        <a:t>13</a:t>
                      </a:r>
                      <a:r>
                        <a:rPr lang="en-US" sz="2000" baseline="0" dirty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kumimoji="0" lang="el-G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Ω</a:t>
                      </a:r>
                      <a:endParaRPr lang="en-US" sz="2000" baseline="30000" dirty="0">
                        <a:latin typeface="Comic Sans MS" panose="030F0702030302020204" pitchFamily="66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mic Sans MS" panose="030F0702030302020204" pitchFamily="66" charset="0"/>
                        </a:rPr>
                        <a:t>∞ </a:t>
                      </a:r>
                      <a:r>
                        <a:rPr kumimoji="0" lang="el-G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Ω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29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Output Resistance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R</a:t>
                      </a:r>
                      <a:r>
                        <a:rPr lang="en-US" sz="2000" baseline="-25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mic Sans MS" panose="030F0702030302020204" pitchFamily="66" charset="0"/>
                        </a:rPr>
                        <a:t>10</a:t>
                      </a:r>
                      <a:r>
                        <a:rPr lang="en-US" sz="2000" baseline="0" dirty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2000" dirty="0">
                          <a:latin typeface="Comic Sans MS" panose="030F0702030302020204" pitchFamily="66" charset="0"/>
                        </a:rPr>
                        <a:t>to 100</a:t>
                      </a:r>
                      <a:r>
                        <a:rPr lang="en-US" sz="2000" baseline="0" dirty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kumimoji="0" lang="el-G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Ω</a:t>
                      </a:r>
                      <a:endParaRPr lang="en-US" sz="2000" baseline="30000" dirty="0">
                        <a:latin typeface="Comic Sans MS" panose="030F0702030302020204" pitchFamily="66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0</a:t>
                      </a:r>
                      <a:r>
                        <a:rPr lang="en-US" sz="2000" baseline="0" dirty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kumimoji="0" lang="el-G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Ω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Supply Voltage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omic Sans MS" panose="030F0702030302020204" pitchFamily="66" charset="0"/>
                        </a:rPr>
                        <a:t>Vcc</a:t>
                      </a:r>
                      <a:r>
                        <a:rPr lang="en-US" sz="2000" dirty="0">
                          <a:latin typeface="Comic Sans MS" panose="030F0702030302020204" pitchFamily="66" charset="0"/>
                        </a:rPr>
                        <a:t>/V</a:t>
                      </a:r>
                      <a:r>
                        <a:rPr lang="en-US" sz="2000" b="1" baseline="30000" dirty="0">
                          <a:latin typeface="Comic Sans MS" panose="030F0702030302020204" pitchFamily="66" charset="0"/>
                        </a:rPr>
                        <a:t>+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mic Sans MS" panose="030F0702030302020204" pitchFamily="66" charset="0"/>
                        </a:rPr>
                        <a:t>-</a:t>
                      </a:r>
                      <a:r>
                        <a:rPr lang="en-US" sz="2000" dirty="0" err="1">
                          <a:latin typeface="Comic Sans MS" panose="030F0702030302020204" pitchFamily="66" charset="0"/>
                        </a:rPr>
                        <a:t>Vcc</a:t>
                      </a:r>
                      <a:r>
                        <a:rPr lang="en-US" sz="2000" dirty="0">
                          <a:latin typeface="Comic Sans MS" panose="030F0702030302020204" pitchFamily="66" charset="0"/>
                        </a:rPr>
                        <a:t>/V</a:t>
                      </a:r>
                      <a:r>
                        <a:rPr lang="en-US" sz="2000" b="1" baseline="30000" dirty="0">
                          <a:latin typeface="Comic Sans MS" panose="030F0702030302020204" pitchFamily="66" charset="0"/>
                        </a:rPr>
                        <a:t>- 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5 to 30</a:t>
                      </a:r>
                      <a:r>
                        <a:rPr lang="en-US" sz="2000" baseline="0" dirty="0">
                          <a:latin typeface="Comic Sans MS" panose="030F0702030302020204" pitchFamily="66" charset="0"/>
                        </a:rPr>
                        <a:t> V</a:t>
                      </a:r>
                    </a:p>
                    <a:p>
                      <a:pPr algn="ctr"/>
                      <a:r>
                        <a:rPr lang="en-US" sz="2000" baseline="0" dirty="0">
                          <a:latin typeface="Comic Sans MS" panose="030F0702030302020204" pitchFamily="66" charset="0"/>
                        </a:rPr>
                        <a:t>-30V to 0V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N/A</a:t>
                      </a:r>
                    </a:p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N/A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Ideal Operational Amplifier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600200"/>
            <a:ext cx="3352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000" dirty="0" err="1">
                <a:latin typeface="Comic Sans MS" panose="030F0702030302020204" pitchFamily="66" charset="0"/>
              </a:rPr>
              <a:t>R</a:t>
            </a:r>
            <a:r>
              <a:rPr lang="en-US" altLang="en-US" sz="2000" baseline="-25000" dirty="0" err="1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 = ∞ </a:t>
            </a:r>
            <a:endParaRPr lang="tr-TR" altLang="en-US" sz="2000" dirty="0">
              <a:latin typeface="Comic Sans MS" panose="030F0702030302020204" pitchFamily="66" charset="0"/>
            </a:endParaRPr>
          </a:p>
          <a:p>
            <a:r>
              <a:rPr lang="en-US" altLang="en-US" sz="2000" dirty="0">
                <a:latin typeface="Comic Sans MS" panose="030F0702030302020204" pitchFamily="66" charset="0"/>
              </a:rPr>
              <a:t>Therefore, 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 = i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= 0A</a:t>
            </a:r>
            <a:endParaRPr lang="tr-TR" altLang="en-US" sz="2000" dirty="0">
              <a:latin typeface="Comic Sans MS" panose="030F0702030302020204" pitchFamily="66" charset="0"/>
            </a:endParaRPr>
          </a:p>
          <a:p>
            <a:r>
              <a:rPr lang="en-US" altLang="en-US" sz="2000" dirty="0">
                <a:latin typeface="Comic Sans MS" panose="030F0702030302020204" pitchFamily="66" charset="0"/>
              </a:rPr>
              <a:t>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o</a:t>
            </a:r>
            <a:r>
              <a:rPr lang="en-US" altLang="en-US" sz="2000" dirty="0">
                <a:latin typeface="Comic Sans MS" panose="030F0702030302020204" pitchFamily="66" charset="0"/>
              </a:rPr>
              <a:t> = 0 </a:t>
            </a:r>
          </a:p>
        </p:txBody>
      </p:sp>
      <p:pic>
        <p:nvPicPr>
          <p:cNvPr id="41988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444" y="990600"/>
            <a:ext cx="54102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Ideal Operational Amplifier</a:t>
            </a:r>
          </a:p>
        </p:txBody>
      </p:sp>
      <p:grpSp>
        <p:nvGrpSpPr>
          <p:cNvPr id="45059" name="Group 2"/>
          <p:cNvGrpSpPr>
            <a:grpSpLocks/>
          </p:cNvGrpSpPr>
          <p:nvPr/>
        </p:nvGrpSpPr>
        <p:grpSpPr bwMode="auto">
          <a:xfrm>
            <a:off x="762000" y="990600"/>
            <a:ext cx="6858000" cy="5335588"/>
            <a:chOff x="1142248" y="1066800"/>
            <a:chExt cx="6859503" cy="5335313"/>
          </a:xfrm>
        </p:grpSpPr>
        <p:pic>
          <p:nvPicPr>
            <p:cNvPr id="45060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248" y="1066800"/>
              <a:ext cx="6859503" cy="533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1" name="Rectangle 1"/>
            <p:cNvSpPr>
              <a:spLocks noChangeArrowheads="1"/>
            </p:cNvSpPr>
            <p:nvPr/>
          </p:nvSpPr>
          <p:spPr bwMode="auto">
            <a:xfrm>
              <a:off x="1142248" y="5715000"/>
              <a:ext cx="1448552" cy="304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Ideal Operational Amplifier</a:t>
            </a: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533400" y="91440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>
                <a:latin typeface="Comic Sans MS" panose="030F0702030302020204" pitchFamily="66" charset="0"/>
              </a:rPr>
              <a:t>A real op-amp must have a DC supply voltage which is often not shown on the schematics</a:t>
            </a:r>
            <a:r>
              <a:rPr lang="tr-TR" altLang="en-US" sz="2000" dirty="0">
                <a:latin typeface="Comic Sans MS" panose="030F0702030302020204" pitchFamily="66" charset="0"/>
              </a:rPr>
              <a:t>.</a:t>
            </a:r>
            <a:endParaRPr lang="en-US" alt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46084" name="Group 2"/>
          <p:cNvGrpSpPr>
            <a:grpSpLocks/>
          </p:cNvGrpSpPr>
          <p:nvPr/>
        </p:nvGrpSpPr>
        <p:grpSpPr bwMode="auto">
          <a:xfrm>
            <a:off x="14288" y="1784350"/>
            <a:ext cx="8124825" cy="3124200"/>
            <a:chOff x="762000" y="2209800"/>
            <a:chExt cx="6770687" cy="2603500"/>
          </a:xfrm>
        </p:grpSpPr>
        <p:pic>
          <p:nvPicPr>
            <p:cNvPr id="46085" name="Picture 2" descr="C:\hambley\weblogs\14\tiff\14f0003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209800"/>
              <a:ext cx="6770687" cy="260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6" name="Rectangle 1"/>
            <p:cNvSpPr>
              <a:spLocks noChangeArrowheads="1"/>
            </p:cNvSpPr>
            <p:nvPr/>
          </p:nvSpPr>
          <p:spPr bwMode="auto">
            <a:xfrm>
              <a:off x="762000" y="4572000"/>
              <a:ext cx="10668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1.0.2296"/>
  <p:tag name="PPTVERSION" val="12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-1340758284,C:\Kath\Courses\ECE2004\Online\Lectures\Operational Amplifiers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-1340758284,C:\Kath\Courses\ECE2004\Online\Lectures\Operational Amplifiers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-1340758284,C:\Kath\Courses\ECE2004\Online\Lectures\Operational Amplifiers.ppc"/>
</p:tagLst>
</file>

<file path=ppt/theme/theme1.xml><?xml version="1.0" encoding="utf-8"?>
<a:theme xmlns:a="http://schemas.openxmlformats.org/drawingml/2006/main" name="hambley_weblog_template">
  <a:themeElements>
    <a:clrScheme name="hambley_weblog_templat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ambley_weblog_templat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hambley_weblog_templat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mbley_weblog_templat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mbley_weblog_templat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mbley_weblog_templat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mbley_weblog_templat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mbley_weblog_templat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mbley_weblog_templat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C:\HAMBLEY\WEBLOGS\HAMBLE~1.POT</Template>
  <TotalTime>10663</TotalTime>
  <Words>1323</Words>
  <Application>Microsoft Office PowerPoint</Application>
  <PresentationFormat>On-screen Show (4:3)</PresentationFormat>
  <Paragraphs>273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굴림</vt:lpstr>
      <vt:lpstr>ＭＳ Ｐゴシック</vt:lpstr>
      <vt:lpstr>Arial</vt:lpstr>
      <vt:lpstr>Calibri</vt:lpstr>
      <vt:lpstr>Cambria Math</vt:lpstr>
      <vt:lpstr>Comic Sans MS</vt:lpstr>
      <vt:lpstr>Times New Roman</vt:lpstr>
      <vt:lpstr>Wingdings</vt:lpstr>
      <vt:lpstr>hambley_weblog_template</vt:lpstr>
      <vt:lpstr>Equation</vt:lpstr>
      <vt:lpstr>PowerPoint Presentation</vt:lpstr>
      <vt:lpstr>Operational amplifiers (op-amps) </vt:lpstr>
      <vt:lpstr>Operational amplifiers (op-amps)</vt:lpstr>
      <vt:lpstr>PowerPoint Presentation</vt:lpstr>
      <vt:lpstr>Operational Amplifier Model</vt:lpstr>
      <vt:lpstr>Typical Op Amp Parameters</vt:lpstr>
      <vt:lpstr>An Ideal Operational Amplifier</vt:lpstr>
      <vt:lpstr>An Ideal Operational Amplifier</vt:lpstr>
      <vt:lpstr>An Ideal Operational Amplifier</vt:lpstr>
      <vt:lpstr>PowerPoint Presentation</vt:lpstr>
      <vt:lpstr>Comparator</vt:lpstr>
      <vt:lpstr>Pulse Width Modulator</vt:lpstr>
      <vt:lpstr>Negative feedback </vt:lpstr>
      <vt:lpstr>When A is very large:</vt:lpstr>
      <vt:lpstr> Why use Negative feedback?:</vt:lpstr>
      <vt:lpstr> More insight (Under negative feedback) </vt:lpstr>
      <vt:lpstr>Inverting Amplifier </vt:lpstr>
      <vt:lpstr>Inverting Amplifier </vt:lpstr>
      <vt:lpstr>Summing Amplifier</vt:lpstr>
      <vt:lpstr>Exercise</vt:lpstr>
      <vt:lpstr>Exercise</vt:lpstr>
      <vt:lpstr>Positive Feedback</vt:lpstr>
      <vt:lpstr>Noninverting Amplifier</vt:lpstr>
      <vt:lpstr>Voltage Follower</vt:lpstr>
      <vt:lpstr>Differential Amplifier (subtractor)</vt:lpstr>
      <vt:lpstr>Exercise</vt:lpstr>
      <vt:lpstr>Exercise</vt:lpstr>
      <vt:lpstr>Exercise</vt:lpstr>
      <vt:lpstr>Voltage to Current Converter</vt:lpstr>
      <vt:lpstr>Exercise</vt:lpstr>
      <vt:lpstr>Exercise</vt:lpstr>
      <vt:lpstr>Op-amp integrator</vt:lpstr>
      <vt:lpstr>Differentiating Op-Amp</vt:lpstr>
      <vt:lpstr>Op-Amp Imperfections in a Linear Mode </vt:lpstr>
      <vt:lpstr>Nonlinear Limitations </vt:lpstr>
      <vt:lpstr>Nonlinear Limitations</vt:lpstr>
      <vt:lpstr>Nonlinear Limitations</vt:lpstr>
      <vt:lpstr>DC offset values </vt:lpstr>
      <vt:lpstr>Resistor to balance the effect of bias currents</vt:lpstr>
    </vt:vector>
  </TitlesOfParts>
  <Company>PreTeX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U95-2</dc:creator>
  <cp:lastModifiedBy>Bora Döken</cp:lastModifiedBy>
  <cp:revision>286</cp:revision>
  <dcterms:created xsi:type="dcterms:W3CDTF">2001-07-13T19:03:36Z</dcterms:created>
  <dcterms:modified xsi:type="dcterms:W3CDTF">2019-12-24T08:48:27Z</dcterms:modified>
</cp:coreProperties>
</file>