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6"/>
  </p:notesMasterIdLst>
  <p:handoutMasterIdLst>
    <p:handoutMasterId r:id="rId7"/>
  </p:handoutMasterIdLst>
  <p:sldIdLst>
    <p:sldId id="406" r:id="rId2"/>
    <p:sldId id="445" r:id="rId3"/>
    <p:sldId id="446" r:id="rId4"/>
    <p:sldId id="447" r:id="rId5"/>
  </p:sldIdLst>
  <p:sldSz cx="9144000" cy="6858000" type="screen4x3"/>
  <p:notesSz cx="6858000" cy="91440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CE1"/>
    <a:srgbClr val="FF3300"/>
    <a:srgbClr val="000000"/>
    <a:srgbClr val="4F81BD"/>
    <a:srgbClr val="D0D8E8"/>
    <a:srgbClr val="33CC33"/>
    <a:srgbClr val="66FF99"/>
    <a:srgbClr val="FF99CC"/>
    <a:srgbClr val="777777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06" autoAdjust="0"/>
    <p:restoredTop sz="93441" autoAdjust="0"/>
  </p:normalViewPr>
  <p:slideViewPr>
    <p:cSldViewPr>
      <p:cViewPr varScale="1">
        <p:scale>
          <a:sx n="62" d="100"/>
          <a:sy n="62" d="100"/>
        </p:scale>
        <p:origin x="1627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874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 Tur" charset="-94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Tur" charset="-94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 Tur" charset="-94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A6AD399-3EAC-441B-BA10-8075A1187ED1}" type="slidenum">
              <a:rPr lang="tr-TR"/>
              <a:pPr>
                <a:defRPr/>
              </a:pPr>
              <a:t>‹#›</a:t>
            </a:fld>
            <a:endParaRPr lang="tr-TR">
              <a:latin typeface="Arial Tur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69481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 Tur" charset="-94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Tur" charset="-94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/>
              <a:t>Ana metin stillerini düzenlemek için tıklatın</a:t>
            </a:r>
          </a:p>
          <a:p>
            <a:pPr lvl="1"/>
            <a:r>
              <a:rPr lang="tr-TR" noProof="0"/>
              <a:t>İkinci düzey</a:t>
            </a:r>
          </a:p>
          <a:p>
            <a:pPr lvl="2"/>
            <a:r>
              <a:rPr lang="tr-TR" noProof="0"/>
              <a:t>Üçüncü düzey</a:t>
            </a:r>
          </a:p>
          <a:p>
            <a:pPr lvl="3"/>
            <a:r>
              <a:rPr lang="tr-TR" noProof="0"/>
              <a:t>Dördüncü düzey</a:t>
            </a:r>
          </a:p>
          <a:p>
            <a:pPr lvl="4"/>
            <a:r>
              <a:rPr lang="tr-TR" noProof="0"/>
              <a:t>Beşinci düzey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 Tur" charset="-94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0DDDAD0-3984-40CB-A4F9-19D1E1D12574}" type="slidenum">
              <a:rPr lang="tr-TR"/>
              <a:pPr>
                <a:defRPr/>
              </a:pPr>
              <a:t>‹#›</a:t>
            </a:fld>
            <a:endParaRPr lang="tr-TR">
              <a:latin typeface="Arial Tur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16096146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3A1F06-4700-46A6-A321-D7E7F095FCE7}" type="slidenum">
              <a:rPr lang="en-US" altLang="en-US"/>
              <a:pPr/>
              <a:t>1</a:t>
            </a:fld>
            <a:endParaRPr lang="en-US" altLang="en-US" dirty="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52851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92EC4C-CACE-4180-8A44-D6D04606C1A3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0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0742625"/>
      </p:ext>
    </p:extLst>
  </p:cSld>
  <p:clrMapOvr>
    <a:masterClrMapping/>
  </p:clrMapOvr>
  <p:transition>
    <p:plus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12568"/>
          </a:xfrm>
        </p:spPr>
        <p:txBody>
          <a:bodyPr/>
          <a:lstStyle>
            <a:lvl1pPr marL="0" indent="457200">
              <a:buNone/>
              <a:defRPr>
                <a:latin typeface="Comic Sans MS" panose="030F0702030302020204" pitchFamily="66" charset="0"/>
              </a:defRPr>
            </a:lvl1pPr>
            <a:lvl2pPr>
              <a:defRPr>
                <a:latin typeface="Comic Sans MS" panose="030F0702030302020204" pitchFamily="66" charset="0"/>
              </a:defRPr>
            </a:lvl2pPr>
            <a:lvl3pPr>
              <a:defRPr>
                <a:latin typeface="Comic Sans MS" panose="030F0702030302020204" pitchFamily="66" charset="0"/>
              </a:defRPr>
            </a:lvl3pPr>
            <a:lvl4pPr>
              <a:defRPr>
                <a:latin typeface="Comic Sans MS" panose="030F0702030302020204" pitchFamily="66" charset="0"/>
              </a:defRPr>
            </a:lvl4pPr>
            <a:lvl5pPr>
              <a:defRPr>
                <a:latin typeface="Comic Sans MS" panose="030F0702030302020204" pitchFamily="66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92EC4C-CACE-4180-8A44-D6D04606C1A3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8000"/>
          </a:xfrm>
        </p:spPr>
        <p:txBody>
          <a:bodyPr>
            <a:noAutofit/>
          </a:bodyPr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2867959"/>
      </p:ext>
    </p:extLst>
  </p:cSld>
  <p:clrMapOvr>
    <a:masterClrMapping/>
  </p:clrMapOvr>
  <p:transition>
    <p:plus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84917-3C0A-4ADB-A69C-4B135B44F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7848600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4E4F7-308F-4B79-B894-7407DA85A06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4800600"/>
            <a:ext cx="3810000" cy="152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321C59-E14B-443F-B25A-46658BC2C63B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4800600"/>
            <a:ext cx="3810000" cy="685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16977A-5D8A-4282-8E16-751366A7617B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5638800"/>
            <a:ext cx="3810000" cy="685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BFD3C-3B01-41FF-AFBF-BC4181A34C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5800" y="6400800"/>
            <a:ext cx="4800600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C8EAF-2C00-4FD2-9ADC-F8A6DE44C3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EC68C1DE-8D9C-445E-8588-6857B134E3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7248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492EC4C-CACE-4180-8A44-D6D04606C1A3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119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1" r:id="rId3"/>
  </p:sldLayoutIdLst>
  <p:transition>
    <p:plus/>
  </p:transition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omic Sans MS" panose="030F0702030302020204" pitchFamily="66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1pPr>
      <a:lvl2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2pPr>
      <a:lvl3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3pPr>
      <a:lvl4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4pPr>
      <a:lvl5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620688"/>
            <a:ext cx="8229600" cy="1858218"/>
          </a:xfrm>
        </p:spPr>
        <p:txBody>
          <a:bodyPr>
            <a:normAutofit/>
          </a:bodyPr>
          <a:lstStyle/>
          <a:p>
            <a:pPr algn="ctr"/>
            <a:r>
              <a:rPr lang="tr-TR" altLang="en-US" sz="3200" dirty="0" err="1"/>
              <a:t>Saturation</a:t>
            </a:r>
            <a:r>
              <a:rPr lang="tr-TR" altLang="en-US" sz="3200" dirty="0"/>
              <a:t> </a:t>
            </a:r>
            <a:r>
              <a:rPr lang="tr-TR" altLang="en-US" sz="3200" dirty="0" err="1"/>
              <a:t>Current</a:t>
            </a:r>
            <a:r>
              <a:rPr lang="tr-TR" altLang="en-US" sz="3200" dirty="0"/>
              <a:t> of</a:t>
            </a:r>
            <a:br>
              <a:rPr lang="tr-TR" altLang="en-US" sz="3200" dirty="0"/>
            </a:br>
            <a:r>
              <a:rPr lang="tr-TR" altLang="en-US" sz="3200" dirty="0"/>
              <a:t>PN </a:t>
            </a:r>
            <a:r>
              <a:rPr lang="tr-TR" altLang="en-US" sz="3200" dirty="0" err="1"/>
              <a:t>junction</a:t>
            </a:r>
            <a:endParaRPr lang="en-US" altLang="en-US" sz="3200" dirty="0"/>
          </a:p>
        </p:txBody>
      </p:sp>
      <p:pic>
        <p:nvPicPr>
          <p:cNvPr id="7" name="Picture 4" descr="nodiodeadv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510" y="2564904"/>
            <a:ext cx="2452979" cy="2107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0721384"/>
      </p:ext>
    </p:extLst>
  </p:cSld>
  <p:clrMapOvr>
    <a:masterClrMapping/>
  </p:clrMapOvr>
  <p:transition>
    <p:plus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6105F3C-D5DB-4DF2-846D-2AA7FCF459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A09F05-BF13-4AE7-9F0E-A5FFC61EBC46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0726" name="AutoShape 6">
            <a:extLst>
              <a:ext uri="{FF2B5EF4-FFF2-40B4-BE49-F238E27FC236}">
                <a16:creationId xmlns:a16="http://schemas.microsoft.com/office/drawing/2014/main" id="{583AA5BE-92B4-4FBF-82BD-BB185D80B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429000"/>
            <a:ext cx="12954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8B72F114-A602-49A1-8864-65CB040C85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848600" cy="762000"/>
          </a:xfrm>
        </p:spPr>
        <p:txBody>
          <a:bodyPr/>
          <a:lstStyle/>
          <a:p>
            <a:r>
              <a:rPr lang="en-US" altLang="en-US" dirty="0"/>
              <a:t>Einstein's Relation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47104371-CA0F-44D0-8E9F-2F6CAD0A480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5559291"/>
            <a:ext cx="7772400" cy="1143000"/>
          </a:xfrm>
          <a:ln/>
        </p:spPr>
        <p:txBody>
          <a:bodyPr>
            <a:normAutofit/>
          </a:bodyPr>
          <a:lstStyle/>
          <a:p>
            <a:r>
              <a:rPr lang="en-US" altLang="en-US" sz="2000" dirty="0"/>
              <a:t>While the underlying physics behind drift and diffusion currents are totally different, Einstein’s relation provides a mysterious link between the two.</a:t>
            </a:r>
          </a:p>
        </p:txBody>
      </p:sp>
      <p:graphicFrame>
        <p:nvGraphicFramePr>
          <p:cNvPr id="30725" name="Object 5">
            <a:extLst>
              <a:ext uri="{FF2B5EF4-FFF2-40B4-BE49-F238E27FC236}">
                <a16:creationId xmlns:a16="http://schemas.microsoft.com/office/drawing/2014/main" id="{1006F390-B431-40F7-912B-60ECC9AAAA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5085837"/>
              </p:ext>
            </p:extLst>
          </p:nvPr>
        </p:nvGraphicFramePr>
        <p:xfrm>
          <a:off x="3886200" y="3505200"/>
          <a:ext cx="9779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name="Equation" r:id="rId3" imgW="977760" imgH="787320" progId="Equation.3">
                  <p:embed/>
                </p:oleObj>
              </mc:Choice>
              <mc:Fallback>
                <p:oleObj name="Equation" r:id="rId3" imgW="977760" imgH="787320" progId="Equation.3">
                  <p:embed/>
                  <p:pic>
                    <p:nvPicPr>
                      <p:cNvPr id="30725" name="Object 5">
                        <a:extLst>
                          <a:ext uri="{FF2B5EF4-FFF2-40B4-BE49-F238E27FC236}">
                            <a16:creationId xmlns:a16="http://schemas.microsoft.com/office/drawing/2014/main" id="{1006F390-B431-40F7-912B-60ECC9AAAA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505200"/>
                        <a:ext cx="9779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28" name="Picture 8">
            <a:extLst>
              <a:ext uri="{FF2B5EF4-FFF2-40B4-BE49-F238E27FC236}">
                <a16:creationId xmlns:a16="http://schemas.microsoft.com/office/drawing/2014/main" id="{52FE481E-5DC3-4FB5-8873-06FB5FA9F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692696"/>
            <a:ext cx="5529064" cy="2488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2B6310-D585-49CB-8AC3-62A5698BD181}"/>
              </a:ext>
            </a:extLst>
          </p:cNvPr>
          <p:cNvCxnSpPr>
            <a:cxnSpLocks/>
          </p:cNvCxnSpPr>
          <p:nvPr/>
        </p:nvCxnSpPr>
        <p:spPr bwMode="auto">
          <a:xfrm>
            <a:off x="3997599" y="3144109"/>
            <a:ext cx="458474" cy="5343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85117F9-FCA0-4CD6-9C26-8FEB8194DC23}"/>
              </a:ext>
            </a:extLst>
          </p:cNvPr>
          <p:cNvSpPr txBox="1"/>
          <p:nvPr/>
        </p:nvSpPr>
        <p:spPr>
          <a:xfrm>
            <a:off x="3261667" y="2567659"/>
            <a:ext cx="1572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>
                <a:latin typeface="Comic Sans MS" panose="030F0702030302020204" pitchFamily="66" charset="0"/>
              </a:rPr>
              <a:t>Boltzman</a:t>
            </a:r>
            <a:r>
              <a:rPr lang="tr-TR" dirty="0">
                <a:latin typeface="Comic Sans MS" panose="030F0702030302020204" pitchFamily="66" charset="0"/>
              </a:rPr>
              <a:t> </a:t>
            </a:r>
            <a:r>
              <a:rPr lang="tr-TR" dirty="0" err="1">
                <a:latin typeface="Comic Sans MS" panose="030F0702030302020204" pitchFamily="66" charset="0"/>
              </a:rPr>
              <a:t>constant</a:t>
            </a:r>
            <a:endParaRPr lang="tr-TR" dirty="0">
              <a:latin typeface="Comic Sans MS" panose="030F0702030302020204" pitchFamily="66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4DB82-4799-4524-8EB7-67B42052B44C}"/>
              </a:ext>
            </a:extLst>
          </p:cNvPr>
          <p:cNvCxnSpPr>
            <a:cxnSpLocks/>
          </p:cNvCxnSpPr>
          <p:nvPr/>
        </p:nvCxnSpPr>
        <p:spPr bwMode="auto">
          <a:xfrm>
            <a:off x="4834158" y="4119736"/>
            <a:ext cx="536007" cy="933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63BDE5D-F257-4A4F-91E4-182BC1E66D0E}"/>
              </a:ext>
            </a:extLst>
          </p:cNvPr>
          <p:cNvSpPr txBox="1"/>
          <p:nvPr/>
        </p:nvSpPr>
        <p:spPr>
          <a:xfrm>
            <a:off x="5220072" y="4012168"/>
            <a:ext cx="3660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>
                <a:latin typeface="Comic Sans MS" panose="030F0702030302020204" pitchFamily="66" charset="0"/>
              </a:rPr>
              <a:t>Magnitude</a:t>
            </a:r>
            <a:r>
              <a:rPr lang="tr-TR" dirty="0">
                <a:latin typeface="Comic Sans MS" panose="030F0702030302020204" pitchFamily="66" charset="0"/>
              </a:rPr>
              <a:t> of </a:t>
            </a:r>
            <a:r>
              <a:rPr lang="tr-TR" dirty="0" err="1">
                <a:latin typeface="Comic Sans MS" panose="030F0702030302020204" pitchFamily="66" charset="0"/>
              </a:rPr>
              <a:t>electron</a:t>
            </a:r>
            <a:r>
              <a:rPr lang="tr-TR" dirty="0">
                <a:latin typeface="Comic Sans MS" panose="030F0702030302020204" pitchFamily="66" charset="0"/>
              </a:rPr>
              <a:t> </a:t>
            </a:r>
            <a:r>
              <a:rPr lang="tr-TR" dirty="0" err="1">
                <a:latin typeface="Comic Sans MS" panose="030F0702030302020204" pitchFamily="66" charset="0"/>
              </a:rPr>
              <a:t>charge</a:t>
            </a:r>
            <a:r>
              <a:rPr lang="tr-TR" dirty="0">
                <a:latin typeface="Comic Sans MS" panose="030F0702030302020204" pitchFamily="66" charset="0"/>
              </a:rPr>
              <a:t>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A0D1E50-47E4-4F23-AC21-0C021708B0EE}"/>
              </a:ext>
            </a:extLst>
          </p:cNvPr>
          <p:cNvCxnSpPr>
            <a:cxnSpLocks/>
          </p:cNvCxnSpPr>
          <p:nvPr/>
        </p:nvCxnSpPr>
        <p:spPr bwMode="auto">
          <a:xfrm>
            <a:off x="4834158" y="3694152"/>
            <a:ext cx="514630" cy="1114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D826C81-C486-4BDC-8C98-B50E515B9C3F}"/>
              </a:ext>
            </a:extLst>
          </p:cNvPr>
          <p:cNvSpPr txBox="1"/>
          <p:nvPr/>
        </p:nvSpPr>
        <p:spPr>
          <a:xfrm>
            <a:off x="5198695" y="3604736"/>
            <a:ext cx="1677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>
                <a:latin typeface="Comic Sans MS" panose="030F0702030302020204" pitchFamily="66" charset="0"/>
              </a:rPr>
              <a:t>Temperature</a:t>
            </a:r>
            <a:endParaRPr lang="tr-TR" dirty="0">
              <a:latin typeface="Comic Sans MS" panose="030F0702030302020204" pitchFamily="66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1576FC-7AD8-4C7C-9011-3E6A30F1B85A}"/>
              </a:ext>
            </a:extLst>
          </p:cNvPr>
          <p:cNvSpPr/>
          <p:nvPr/>
        </p:nvSpPr>
        <p:spPr>
          <a:xfrm>
            <a:off x="1146865" y="3460680"/>
            <a:ext cx="2186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latin typeface="Comic Sans MS" panose="030F0702030302020204" pitchFamily="66" charset="0"/>
              </a:rPr>
              <a:t>Diffusion</a:t>
            </a:r>
            <a:r>
              <a:rPr lang="tr-TR" altLang="en-US" dirty="0">
                <a:latin typeface="Comic Sans MS" panose="030F0702030302020204" pitchFamily="66" charset="0"/>
              </a:rPr>
              <a:t> </a:t>
            </a:r>
            <a:r>
              <a:rPr lang="tr-TR" altLang="en-US" dirty="0" err="1">
                <a:latin typeface="Comic Sans MS" panose="030F0702030302020204" pitchFamily="66" charset="0"/>
              </a:rPr>
              <a:t>constant</a:t>
            </a:r>
            <a:endParaRPr lang="tr-TR" dirty="0">
              <a:latin typeface="Comic Sans MS" panose="030F0702030302020204" pitchFamily="66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27864D5-D6A4-4DDD-B4D4-4C503C1DCB2B}"/>
              </a:ext>
            </a:extLst>
          </p:cNvPr>
          <p:cNvCxnSpPr>
            <a:cxnSpLocks/>
            <a:stCxn id="2" idx="3"/>
          </p:cNvCxnSpPr>
          <p:nvPr/>
        </p:nvCxnSpPr>
        <p:spPr bwMode="auto">
          <a:xfrm>
            <a:off x="3333682" y="3645346"/>
            <a:ext cx="55251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Object 5">
                <a:extLst>
                  <a:ext uri="{FF2B5EF4-FFF2-40B4-BE49-F238E27FC236}">
                    <a16:creationId xmlns:a16="http://schemas.microsoft.com/office/drawing/2014/main" id="{D79FD21F-085B-4EDE-B315-1BCA645E833E}"/>
                  </a:ext>
                </a:extLst>
              </p:cNvPr>
              <p:cNvSpPr txBox="1"/>
              <p:nvPr/>
            </p:nvSpPr>
            <p:spPr bwMode="auto">
              <a:xfrm>
                <a:off x="3609941" y="4467624"/>
                <a:ext cx="2104504" cy="7874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tr-TR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tr-TR" sz="2200" b="0" i="1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tr-TR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tr-TR" sz="2200" b="0" i="1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tr-TR" sz="22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tr-TR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tr-TR" sz="2200" b="0" i="1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tr-TR" sz="2200" baseline="-25000" dirty="0"/>
              </a:p>
              <a:p>
                <a14:m>
                  <m:oMath xmlns:m="http://schemas.openxmlformats.org/officeDocument/2006/math">
                    <m:r>
                      <a:rPr lang="tr-TR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tr-TR" sz="2200" b="0" i="1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tr-TR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tr-TR" sz="2200" b="0" i="1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tr-TR" sz="22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tr-TR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tr-TR" sz="2200" b="0" i="1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tr-TR" sz="2200" baseline="-25000" dirty="0"/>
              </a:p>
              <a:p>
                <a:pPr/>
                <a:endParaRPr lang="tr-TR" sz="2200" baseline="-25000" dirty="0"/>
              </a:p>
            </p:txBody>
          </p:sp>
        </mc:Choice>
        <mc:Fallback>
          <p:sp>
            <p:nvSpPr>
              <p:cNvPr id="18" name="Object 5">
                <a:extLst>
                  <a:ext uri="{FF2B5EF4-FFF2-40B4-BE49-F238E27FC236}">
                    <a16:creationId xmlns:a16="http://schemas.microsoft.com/office/drawing/2014/main" id="{D79FD21F-085B-4EDE-B315-1BCA645E8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09941" y="4467624"/>
                <a:ext cx="2104504" cy="787400"/>
              </a:xfrm>
              <a:prstGeom prst="rect">
                <a:avLst/>
              </a:prstGeom>
              <a:blipFill>
                <a:blip r:embed="rId6"/>
                <a:stretch>
                  <a:fillRect l="-290" b="-5426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E9F3139E-76D5-4575-8D30-22E93E3A6F94}"/>
              </a:ext>
            </a:extLst>
          </p:cNvPr>
          <p:cNvSpPr/>
          <p:nvPr/>
        </p:nvSpPr>
        <p:spPr>
          <a:xfrm>
            <a:off x="899592" y="4509985"/>
            <a:ext cx="2186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latin typeface="Comic Sans MS" panose="030F0702030302020204" pitchFamily="66" charset="0"/>
              </a:rPr>
              <a:t>Diffusion</a:t>
            </a:r>
            <a:r>
              <a:rPr lang="tr-TR" altLang="en-US" dirty="0">
                <a:latin typeface="Comic Sans MS" panose="030F0702030302020204" pitchFamily="66" charset="0"/>
              </a:rPr>
              <a:t> </a:t>
            </a:r>
            <a:r>
              <a:rPr lang="tr-TR" altLang="en-US" dirty="0" err="1">
                <a:latin typeface="Comic Sans MS" panose="030F0702030302020204" pitchFamily="66" charset="0"/>
              </a:rPr>
              <a:t>constant</a:t>
            </a:r>
            <a:endParaRPr lang="tr-TR" dirty="0">
              <a:latin typeface="Comic Sans MS" panose="030F0702030302020204" pitchFamily="66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4B4FADC-07CE-437C-9DA6-812464CB9C6A}"/>
              </a:ext>
            </a:extLst>
          </p:cNvPr>
          <p:cNvCxnSpPr>
            <a:cxnSpLocks/>
            <a:stCxn id="21" idx="3"/>
          </p:cNvCxnSpPr>
          <p:nvPr/>
        </p:nvCxnSpPr>
        <p:spPr bwMode="auto">
          <a:xfrm>
            <a:off x="3086409" y="4694651"/>
            <a:ext cx="55251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58E3C1B-5F15-4F07-901D-D10C9CE554E0}"/>
              </a:ext>
            </a:extLst>
          </p:cNvPr>
          <p:cNvSpPr/>
          <p:nvPr/>
        </p:nvSpPr>
        <p:spPr>
          <a:xfrm>
            <a:off x="889315" y="4933947"/>
            <a:ext cx="2186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latin typeface="Comic Sans MS" panose="030F0702030302020204" pitchFamily="66" charset="0"/>
              </a:rPr>
              <a:t>Diffusion</a:t>
            </a:r>
            <a:r>
              <a:rPr lang="tr-TR" altLang="en-US" dirty="0">
                <a:latin typeface="Comic Sans MS" panose="030F0702030302020204" pitchFamily="66" charset="0"/>
              </a:rPr>
              <a:t> </a:t>
            </a:r>
            <a:r>
              <a:rPr lang="tr-TR" altLang="en-US" dirty="0" err="1">
                <a:latin typeface="Comic Sans MS" panose="030F0702030302020204" pitchFamily="66" charset="0"/>
              </a:rPr>
              <a:t>constant</a:t>
            </a:r>
            <a:endParaRPr lang="tr-TR" dirty="0">
              <a:latin typeface="Comic Sans MS" panose="030F0702030302020204" pitchFamily="66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097502-9261-481D-99F8-30BD47A98AF3}"/>
              </a:ext>
            </a:extLst>
          </p:cNvPr>
          <p:cNvCxnSpPr>
            <a:cxnSpLocks/>
            <a:stCxn id="23" idx="3"/>
          </p:cNvCxnSpPr>
          <p:nvPr/>
        </p:nvCxnSpPr>
        <p:spPr bwMode="auto">
          <a:xfrm>
            <a:off x="3076132" y="5118613"/>
            <a:ext cx="55251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C9231-F71B-4BF8-84C9-A44FEB655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088" y="241176"/>
            <a:ext cx="7848600" cy="762000"/>
          </a:xfrm>
        </p:spPr>
        <p:txBody>
          <a:bodyPr/>
          <a:lstStyle/>
          <a:p>
            <a:r>
              <a:rPr lang="en-GB" altLang="en-US" b="1" dirty="0"/>
              <a:t>Saturation Current </a:t>
            </a:r>
            <a:r>
              <a:rPr lang="tr-TR" altLang="en-US" b="1" dirty="0" err="1"/>
              <a:t>Calculation</a:t>
            </a:r>
            <a:endParaRPr lang="tr-TR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E33906-0851-4849-AF5F-DB1B6CB29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708920"/>
            <a:ext cx="3792878" cy="11618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71AAAA-3E48-407F-A9B9-368F4F622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988840"/>
            <a:ext cx="2799164" cy="8830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657A23-8A04-42D3-913B-B186D5024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9" y="1018436"/>
            <a:ext cx="4896544" cy="108201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242F160-D2FB-438F-8FFB-081B037117B2}"/>
              </a:ext>
            </a:extLst>
          </p:cNvPr>
          <p:cNvSpPr/>
          <p:nvPr/>
        </p:nvSpPr>
        <p:spPr>
          <a:xfrm>
            <a:off x="4668924" y="2993643"/>
            <a:ext cx="1566622" cy="646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en-US" dirty="0" err="1">
                <a:latin typeface="Comic Sans MS" panose="030F0702030302020204" pitchFamily="66" charset="0"/>
              </a:rPr>
              <a:t>Saturation</a:t>
            </a:r>
            <a:r>
              <a:rPr lang="tr-TR" altLang="en-US" dirty="0">
                <a:latin typeface="Comic Sans MS" panose="030F0702030302020204" pitchFamily="66" charset="0"/>
              </a:rPr>
              <a:t> </a:t>
            </a:r>
            <a:r>
              <a:rPr lang="tr-TR" altLang="en-US" dirty="0" err="1">
                <a:latin typeface="Comic Sans MS" panose="030F0702030302020204" pitchFamily="66" charset="0"/>
              </a:rPr>
              <a:t>current</a:t>
            </a:r>
            <a:endParaRPr lang="tr-TR" dirty="0">
              <a:latin typeface="Comic Sans MS" panose="030F0702030302020204" pitchFamily="66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1A3797C-2B00-4E44-B584-F84A171E00E3}"/>
              </a:ext>
            </a:extLst>
          </p:cNvPr>
          <p:cNvCxnSpPr>
            <a:cxnSpLocks/>
          </p:cNvCxnSpPr>
          <p:nvPr/>
        </p:nvCxnSpPr>
        <p:spPr bwMode="auto">
          <a:xfrm flipH="1">
            <a:off x="4116406" y="3316786"/>
            <a:ext cx="552518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4D7BC-81F4-47CC-9D38-480F6EF36358}"/>
              </a:ext>
            </a:extLst>
          </p:cNvPr>
          <p:cNvSpPr/>
          <p:nvPr/>
        </p:nvSpPr>
        <p:spPr>
          <a:xfrm>
            <a:off x="3885722" y="2097027"/>
            <a:ext cx="14783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en-US" dirty="0">
                <a:latin typeface="Comic Sans MS" panose="030F0702030302020204" pitchFamily="66" charset="0"/>
              </a:rPr>
              <a:t>PN </a:t>
            </a:r>
            <a:r>
              <a:rPr lang="tr-TR" altLang="en-US" dirty="0" err="1">
                <a:latin typeface="Comic Sans MS" panose="030F0702030302020204" pitchFamily="66" charset="0"/>
              </a:rPr>
              <a:t>junction</a:t>
            </a:r>
            <a:r>
              <a:rPr lang="tr-TR" altLang="en-US" dirty="0">
                <a:latin typeface="Comic Sans MS" panose="030F0702030302020204" pitchFamily="66" charset="0"/>
              </a:rPr>
              <a:t> </a:t>
            </a:r>
            <a:r>
              <a:rPr lang="tr-TR" altLang="en-US" dirty="0" err="1">
                <a:latin typeface="Comic Sans MS" panose="030F0702030302020204" pitchFamily="66" charset="0"/>
              </a:rPr>
              <a:t>current</a:t>
            </a:r>
            <a:endParaRPr lang="tr-TR" dirty="0">
              <a:latin typeface="Comic Sans MS" panose="030F0702030302020204" pitchFamily="66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2DBE325-0B57-4248-8784-4B73E84C1471}"/>
              </a:ext>
            </a:extLst>
          </p:cNvPr>
          <p:cNvCxnSpPr>
            <a:cxnSpLocks/>
          </p:cNvCxnSpPr>
          <p:nvPr/>
        </p:nvCxnSpPr>
        <p:spPr bwMode="auto">
          <a:xfrm flipH="1">
            <a:off x="3122692" y="2419197"/>
            <a:ext cx="552518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D82B6ED-7B31-412D-B125-4909BA9EC576}"/>
              </a:ext>
            </a:extLst>
          </p:cNvPr>
          <p:cNvSpPr/>
          <p:nvPr/>
        </p:nvSpPr>
        <p:spPr>
          <a:xfrm>
            <a:off x="323528" y="4005064"/>
            <a:ext cx="3562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dirty="0">
                <a:latin typeface="Comic Sans MS" panose="030F0702030302020204" pitchFamily="66" charset="0"/>
              </a:rPr>
              <a:t>V: Applied for</a:t>
            </a:r>
            <a:r>
              <a:rPr lang="tr-TR" altLang="en-US" dirty="0">
                <a:latin typeface="Comic Sans MS" panose="030F0702030302020204" pitchFamily="66" charset="0"/>
              </a:rPr>
              <a:t>w</a:t>
            </a:r>
            <a:r>
              <a:rPr lang="en-GB" altLang="en-US" dirty="0" err="1">
                <a:latin typeface="Comic Sans MS" panose="030F0702030302020204" pitchFamily="66" charset="0"/>
              </a:rPr>
              <a:t>ard</a:t>
            </a:r>
            <a:r>
              <a:rPr lang="en-GB" altLang="en-US" dirty="0">
                <a:latin typeface="Comic Sans MS" panose="030F0702030302020204" pitchFamily="66" charset="0"/>
              </a:rPr>
              <a:t> bias voltage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E4BF09-7AD2-4A03-B2C4-2A284C609BD5}"/>
              </a:ext>
            </a:extLst>
          </p:cNvPr>
          <p:cNvSpPr/>
          <p:nvPr/>
        </p:nvSpPr>
        <p:spPr>
          <a:xfrm>
            <a:off x="323528" y="4378802"/>
            <a:ext cx="2799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altLang="en-US" dirty="0" err="1">
                <a:latin typeface="Comic Sans MS" panose="030F0702030302020204" pitchFamily="66" charset="0"/>
              </a:rPr>
              <a:t>D</a:t>
            </a:r>
            <a:r>
              <a:rPr lang="tr-TR" altLang="en-US" baseline="-25000" dirty="0" err="1">
                <a:latin typeface="Comic Sans MS" panose="030F0702030302020204" pitchFamily="66" charset="0"/>
              </a:rPr>
              <a:t>p,n</a:t>
            </a:r>
            <a:r>
              <a:rPr lang="en-GB" altLang="en-US" dirty="0">
                <a:latin typeface="Comic Sans MS" panose="030F0702030302020204" pitchFamily="66" charset="0"/>
              </a:rPr>
              <a:t>: Diffusion</a:t>
            </a:r>
            <a:r>
              <a:rPr lang="tr-TR" altLang="en-US" dirty="0">
                <a:latin typeface="Comic Sans MS" panose="030F0702030302020204" pitchFamily="66" charset="0"/>
              </a:rPr>
              <a:t> </a:t>
            </a:r>
            <a:r>
              <a:rPr lang="en-GB" altLang="en-US" dirty="0">
                <a:latin typeface="Comic Sans MS" panose="030F0702030302020204" pitchFamily="66" charset="0"/>
              </a:rPr>
              <a:t>constant</a:t>
            </a:r>
            <a:r>
              <a:rPr lang="tr-TR" altLang="en-US" dirty="0">
                <a:latin typeface="Comic Sans MS" panose="030F0702030302020204" pitchFamily="66" charset="0"/>
              </a:rPr>
              <a:t>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3048A4-CD6B-4594-8043-4ED479FCAC5D}"/>
              </a:ext>
            </a:extLst>
          </p:cNvPr>
          <p:cNvSpPr/>
          <p:nvPr/>
        </p:nvSpPr>
        <p:spPr>
          <a:xfrm>
            <a:off x="323528" y="4752540"/>
            <a:ext cx="61031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en-US" dirty="0" err="1">
                <a:latin typeface="Comic Sans MS" panose="030F0702030302020204" pitchFamily="66" charset="0"/>
              </a:rPr>
              <a:t>n</a:t>
            </a:r>
            <a:r>
              <a:rPr lang="tr-TR" altLang="en-US" baseline="-25000" dirty="0" err="1">
                <a:latin typeface="Comic Sans MS" panose="030F0702030302020204" pitchFamily="66" charset="0"/>
              </a:rPr>
              <a:t>i</a:t>
            </a:r>
            <a:r>
              <a:rPr lang="en-GB" altLang="en-US" dirty="0">
                <a:latin typeface="Comic Sans MS" panose="030F0702030302020204" pitchFamily="66" charset="0"/>
              </a:rPr>
              <a:t>: </a:t>
            </a:r>
            <a:r>
              <a:rPr lang="en-US" altLang="en-US" dirty="0">
                <a:latin typeface="Comic Sans MS" panose="030F0702030302020204" pitchFamily="66" charset="0"/>
              </a:rPr>
              <a:t>Free electrons in intrinsic</a:t>
            </a:r>
            <a:r>
              <a:rPr lang="tr-TR" altLang="en-US" dirty="0">
                <a:latin typeface="Comic Sans MS" panose="030F0702030302020204" pitchFamily="66" charset="0"/>
              </a:rPr>
              <a:t> </a:t>
            </a:r>
            <a:r>
              <a:rPr lang="tr-TR" altLang="en-US" dirty="0" err="1">
                <a:latin typeface="Comic Sans MS" panose="030F0702030302020204" pitchFamily="66" charset="0"/>
              </a:rPr>
              <a:t>semiconductor</a:t>
            </a:r>
            <a:r>
              <a:rPr lang="tr-TR" altLang="en-US" dirty="0">
                <a:latin typeface="Comic Sans MS" panose="030F0702030302020204" pitchFamily="66" charset="0"/>
              </a:rPr>
              <a:t> </a:t>
            </a:r>
            <a:r>
              <a:rPr lang="tr-TR" altLang="en-US" dirty="0" err="1">
                <a:latin typeface="Comic Sans MS" panose="030F0702030302020204" pitchFamily="66" charset="0"/>
              </a:rPr>
              <a:t>material</a:t>
            </a:r>
            <a:endParaRPr lang="en-US" altLang="en-US" dirty="0">
              <a:latin typeface="Comic Sans MS" panose="030F0702030302020204" pitchFamily="66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17D185-C246-485D-A8BF-F8FECFC9934F}"/>
              </a:ext>
            </a:extLst>
          </p:cNvPr>
          <p:cNvSpPr/>
          <p:nvPr/>
        </p:nvSpPr>
        <p:spPr>
          <a:xfrm>
            <a:off x="323528" y="5126278"/>
            <a:ext cx="4270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altLang="en-US" dirty="0">
                <a:latin typeface="Comic Sans MS" panose="030F0702030302020204" pitchFamily="66" charset="0"/>
              </a:rPr>
              <a:t>A</a:t>
            </a:r>
            <a:r>
              <a:rPr lang="en-GB" altLang="en-US" dirty="0">
                <a:latin typeface="Comic Sans MS" panose="030F0702030302020204" pitchFamily="66" charset="0"/>
              </a:rPr>
              <a:t>: Cross sectional area of PN j</a:t>
            </a:r>
            <a:r>
              <a:rPr lang="tr-TR" altLang="en-US" dirty="0">
                <a:latin typeface="Comic Sans MS" panose="030F0702030302020204" pitchFamily="66" charset="0"/>
              </a:rPr>
              <a:t>u</a:t>
            </a:r>
            <a:r>
              <a:rPr lang="en-GB" altLang="en-US" dirty="0" err="1">
                <a:latin typeface="Comic Sans MS" panose="030F0702030302020204" pitchFamily="66" charset="0"/>
              </a:rPr>
              <a:t>nction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912E25-FDD3-4044-98CD-1AED2EEE8881}"/>
              </a:ext>
            </a:extLst>
          </p:cNvPr>
          <p:cNvSpPr/>
          <p:nvPr/>
        </p:nvSpPr>
        <p:spPr>
          <a:xfrm>
            <a:off x="323528" y="5500016"/>
            <a:ext cx="61031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en-US" dirty="0" err="1">
                <a:latin typeface="Comic Sans MS" panose="030F0702030302020204" pitchFamily="66" charset="0"/>
              </a:rPr>
              <a:t>L</a:t>
            </a:r>
            <a:r>
              <a:rPr lang="tr-TR" altLang="en-US" baseline="-25000" dirty="0" err="1">
                <a:latin typeface="Comic Sans MS" panose="030F0702030302020204" pitchFamily="66" charset="0"/>
              </a:rPr>
              <a:t>p</a:t>
            </a:r>
            <a:r>
              <a:rPr lang="en-GB" altLang="en-US" dirty="0">
                <a:latin typeface="Comic Sans MS" panose="030F0702030302020204" pitchFamily="66" charset="0"/>
              </a:rPr>
              <a:t>: </a:t>
            </a:r>
            <a:r>
              <a:rPr lang="tr-TR" altLang="en-US" dirty="0">
                <a:latin typeface="Comic Sans MS" panose="030F0702030302020204" pitchFamily="66" charset="0"/>
              </a:rPr>
              <a:t>D</a:t>
            </a:r>
            <a:r>
              <a:rPr lang="en-US" altLang="en-US" dirty="0" err="1">
                <a:latin typeface="Comic Sans MS" panose="030F0702030302020204" pitchFamily="66" charset="0"/>
              </a:rPr>
              <a:t>iffusion</a:t>
            </a:r>
            <a:r>
              <a:rPr lang="en-US" altLang="en-US" dirty="0">
                <a:latin typeface="Comic Sans MS" panose="030F0702030302020204" pitchFamily="66" charset="0"/>
              </a:rPr>
              <a:t> length</a:t>
            </a:r>
            <a:r>
              <a:rPr lang="tr-TR" altLang="en-US" dirty="0">
                <a:latin typeface="Comic Sans MS" panose="030F0702030302020204" pitchFamily="66" charset="0"/>
              </a:rPr>
              <a:t> </a:t>
            </a:r>
            <a:r>
              <a:rPr lang="en-US" altLang="en-US" dirty="0">
                <a:latin typeface="Comic Sans MS" panose="030F0702030302020204" pitchFamily="66" charset="0"/>
              </a:rPr>
              <a:t>of holes in the n material.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10487F-75E9-4E7C-9B67-93545199F8B9}"/>
              </a:ext>
            </a:extLst>
          </p:cNvPr>
          <p:cNvSpPr/>
          <p:nvPr/>
        </p:nvSpPr>
        <p:spPr>
          <a:xfrm>
            <a:off x="323528" y="6247492"/>
            <a:ext cx="4206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altLang="en-US" dirty="0">
                <a:latin typeface="Comic Sans MS" panose="030F0702030302020204" pitchFamily="66" charset="0"/>
              </a:rPr>
              <a:t>N</a:t>
            </a:r>
            <a:r>
              <a:rPr lang="tr-TR" altLang="en-US" baseline="-25000" dirty="0">
                <a:latin typeface="Comic Sans MS" panose="030F0702030302020204" pitchFamily="66" charset="0"/>
              </a:rPr>
              <a:t>A,D</a:t>
            </a:r>
            <a:r>
              <a:rPr lang="en-GB" altLang="en-US" dirty="0">
                <a:latin typeface="Comic Sans MS" panose="030F0702030302020204" pitchFamily="66" charset="0"/>
              </a:rPr>
              <a:t>: Number </a:t>
            </a:r>
            <a:r>
              <a:rPr lang="tr-TR" altLang="en-US" dirty="0" err="1">
                <a:latin typeface="Comic Sans MS" panose="030F0702030302020204" pitchFamily="66" charset="0"/>
              </a:rPr>
              <a:t>acceptor</a:t>
            </a:r>
            <a:r>
              <a:rPr lang="tr-TR" altLang="en-US" dirty="0">
                <a:latin typeface="Comic Sans MS" panose="030F0702030302020204" pitchFamily="66" charset="0"/>
              </a:rPr>
              <a:t> (</a:t>
            </a:r>
            <a:r>
              <a:rPr lang="en-GB" altLang="en-US" dirty="0">
                <a:latin typeface="Comic Sans MS" panose="030F0702030302020204" pitchFamily="66" charset="0"/>
              </a:rPr>
              <a:t>donor</a:t>
            </a:r>
            <a:r>
              <a:rPr lang="tr-TR" altLang="en-US" dirty="0">
                <a:latin typeface="Comic Sans MS" panose="030F0702030302020204" pitchFamily="66" charset="0"/>
              </a:rPr>
              <a:t>)</a:t>
            </a:r>
            <a:r>
              <a:rPr lang="en-GB" altLang="en-US" dirty="0">
                <a:latin typeface="Comic Sans MS" panose="030F0702030302020204" pitchFamily="66" charset="0"/>
              </a:rPr>
              <a:t> atoms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5A23589-8C8E-49F1-A83E-D2DFE7561AE1}"/>
              </a:ext>
            </a:extLst>
          </p:cNvPr>
          <p:cNvSpPr/>
          <p:nvPr/>
        </p:nvSpPr>
        <p:spPr>
          <a:xfrm>
            <a:off x="323528" y="5873754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en-US" dirty="0" err="1">
                <a:latin typeface="Comic Sans MS" panose="030F0702030302020204" pitchFamily="66" charset="0"/>
              </a:rPr>
              <a:t>L</a:t>
            </a:r>
            <a:r>
              <a:rPr lang="tr-TR" altLang="en-US" baseline="-25000" dirty="0" err="1">
                <a:latin typeface="Comic Sans MS" panose="030F0702030302020204" pitchFamily="66" charset="0"/>
              </a:rPr>
              <a:t>n</a:t>
            </a:r>
            <a:r>
              <a:rPr lang="en-GB" altLang="en-US" dirty="0">
                <a:latin typeface="Comic Sans MS" panose="030F0702030302020204" pitchFamily="66" charset="0"/>
              </a:rPr>
              <a:t>: </a:t>
            </a:r>
            <a:r>
              <a:rPr lang="tr-TR" altLang="en-US" dirty="0">
                <a:latin typeface="Comic Sans MS" panose="030F0702030302020204" pitchFamily="66" charset="0"/>
              </a:rPr>
              <a:t>D</a:t>
            </a:r>
            <a:r>
              <a:rPr lang="en-US" altLang="en-US" dirty="0" err="1">
                <a:latin typeface="Comic Sans MS" panose="030F0702030302020204" pitchFamily="66" charset="0"/>
              </a:rPr>
              <a:t>iffusion</a:t>
            </a:r>
            <a:r>
              <a:rPr lang="en-US" altLang="en-US" dirty="0">
                <a:latin typeface="Comic Sans MS" panose="030F0702030302020204" pitchFamily="66" charset="0"/>
              </a:rPr>
              <a:t> length</a:t>
            </a:r>
            <a:r>
              <a:rPr lang="tr-TR" altLang="en-US" dirty="0">
                <a:latin typeface="Comic Sans MS" panose="030F0702030302020204" pitchFamily="66" charset="0"/>
              </a:rPr>
              <a:t> </a:t>
            </a:r>
            <a:r>
              <a:rPr lang="en-US" altLang="en-US" dirty="0">
                <a:latin typeface="Comic Sans MS" panose="030F0702030302020204" pitchFamily="66" charset="0"/>
              </a:rPr>
              <a:t>of</a:t>
            </a:r>
            <a:r>
              <a:rPr lang="tr-TR" altLang="en-US" dirty="0">
                <a:latin typeface="Comic Sans MS" panose="030F0702030302020204" pitchFamily="66" charset="0"/>
              </a:rPr>
              <a:t> </a:t>
            </a:r>
            <a:r>
              <a:rPr lang="tr-TR" altLang="en-US" dirty="0" err="1">
                <a:latin typeface="Comic Sans MS" panose="030F0702030302020204" pitchFamily="66" charset="0"/>
              </a:rPr>
              <a:t>electrons</a:t>
            </a:r>
            <a:r>
              <a:rPr lang="en-US" altLang="en-US" dirty="0">
                <a:latin typeface="Comic Sans MS" panose="030F0702030302020204" pitchFamily="66" charset="0"/>
              </a:rPr>
              <a:t> holes in the </a:t>
            </a:r>
            <a:r>
              <a:rPr lang="tr-TR" altLang="en-US" dirty="0">
                <a:latin typeface="Comic Sans MS" panose="030F0702030302020204" pitchFamily="66" charset="0"/>
              </a:rPr>
              <a:t>p</a:t>
            </a:r>
            <a:r>
              <a:rPr lang="en-US" altLang="en-US" dirty="0">
                <a:latin typeface="Comic Sans MS" panose="030F0702030302020204" pitchFamily="66" charset="0"/>
              </a:rPr>
              <a:t> material.</a:t>
            </a:r>
            <a:endParaRPr lang="en-GB" dirty="0">
              <a:latin typeface="Comic Sans MS" panose="030F0702030302020204" pitchFamily="66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116BC3F-0D7B-4078-81DD-757331F8E93A}"/>
              </a:ext>
            </a:extLst>
          </p:cNvPr>
          <p:cNvGrpSpPr/>
          <p:nvPr/>
        </p:nvGrpSpPr>
        <p:grpSpPr>
          <a:xfrm>
            <a:off x="6491967" y="697113"/>
            <a:ext cx="2299027" cy="1158935"/>
            <a:chOff x="6491967" y="697113"/>
            <a:chExt cx="2299027" cy="115893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Object 5">
                  <a:extLst>
                    <a:ext uri="{FF2B5EF4-FFF2-40B4-BE49-F238E27FC236}">
                      <a16:creationId xmlns:a16="http://schemas.microsoft.com/office/drawing/2014/main" id="{964FF509-E87E-40C0-ACC6-BC2C985DB606}"/>
                    </a:ext>
                  </a:extLst>
                </p:cNvPr>
                <p:cNvSpPr txBox="1"/>
                <p:nvPr/>
              </p:nvSpPr>
              <p:spPr bwMode="auto">
                <a:xfrm>
                  <a:off x="6774687" y="1068648"/>
                  <a:ext cx="1528440" cy="787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>
                  <a:normAutofit/>
                </a:bodyPr>
                <a:lstStyle/>
                <a:p>
                  <a:pPr/>
                  <a14:m>
                    <m:oMath xmlns:m="http://schemas.openxmlformats.org/officeDocument/2006/math">
                      <m:r>
                        <a:rPr lang="tr-TR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tr-TR" sz="2200" b="0" i="1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r-TR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tr-TR" sz="2200" b="0" i="1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tr-TR" sz="2200" dirty="0">
                      <a:solidFill>
                        <a:srgbClr val="00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tr-TR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tr-TR" sz="2200" b="0" i="1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endParaRPr lang="tr-TR" sz="2200" baseline="-25000" dirty="0"/>
                </a:p>
                <a:p>
                  <a14:m>
                    <m:oMath xmlns:m="http://schemas.openxmlformats.org/officeDocument/2006/math">
                      <m:r>
                        <a:rPr lang="tr-TR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tr-TR" sz="2200" b="0" i="1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tr-TR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tr-TR" sz="2200" b="0" i="1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tr-TR" sz="2200" dirty="0">
                      <a:solidFill>
                        <a:srgbClr val="00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tr-TR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tr-TR" sz="2200" b="0" i="1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endParaRPr lang="tr-TR" sz="2200" baseline="-25000" dirty="0"/>
                </a:p>
                <a:p>
                  <a:pPr/>
                  <a:endParaRPr lang="tr-TR" sz="2200" baseline="-25000" dirty="0"/>
                </a:p>
              </p:txBody>
            </p:sp>
          </mc:Choice>
          <mc:Fallback>
            <p:sp>
              <p:nvSpPr>
                <p:cNvPr id="24" name="Object 5">
                  <a:extLst>
                    <a:ext uri="{FF2B5EF4-FFF2-40B4-BE49-F238E27FC236}">
                      <a16:creationId xmlns:a16="http://schemas.microsoft.com/office/drawing/2014/main" id="{964FF509-E87E-40C0-ACC6-BC2C985DB6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774687" y="1068648"/>
                  <a:ext cx="1528440" cy="787400"/>
                </a:xfrm>
                <a:prstGeom prst="rect">
                  <a:avLst/>
                </a:prstGeom>
                <a:blipFill>
                  <a:blip r:embed="rId5"/>
                  <a:stretch>
                    <a:fillRect l="-398" b="-5426"/>
                  </a:stretch>
                </a:blipFill>
                <a:ln>
                  <a:noFill/>
                </a:ln>
                <a:effectLst/>
                <a:extLst/>
              </p:spPr>
              <p:txBody>
                <a:bodyPr/>
                <a:lstStyle/>
                <a:p>
                  <a:r>
                    <a:rPr lang="tr-T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8544439-A5C7-476F-BB0D-620A60AC00E6}"/>
                </a:ext>
              </a:extLst>
            </p:cNvPr>
            <p:cNvSpPr/>
            <p:nvPr/>
          </p:nvSpPr>
          <p:spPr>
            <a:xfrm>
              <a:off x="6491967" y="697113"/>
              <a:ext cx="22990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>
                  <a:latin typeface="Comic Sans MS" panose="030F0702030302020204" pitchFamily="66" charset="0"/>
                </a:rPr>
                <a:t>Diffusion</a:t>
              </a:r>
              <a:r>
                <a:rPr lang="tr-TR" altLang="en-US" dirty="0">
                  <a:latin typeface="Comic Sans MS" panose="030F0702030302020204" pitchFamily="66" charset="0"/>
                </a:rPr>
                <a:t> </a:t>
              </a:r>
              <a:r>
                <a:rPr lang="tr-TR" altLang="en-US" dirty="0" err="1">
                  <a:latin typeface="Comic Sans MS" panose="030F0702030302020204" pitchFamily="66" charset="0"/>
                </a:rPr>
                <a:t>constants</a:t>
              </a:r>
              <a:endParaRPr lang="tr-TR" dirty="0"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5619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49877-C8E4-49ED-8929-EB5C0AEF5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22222"/>
                </a:solidFill>
              </a:rPr>
              <a:t>Diffusion length</a:t>
            </a:r>
            <a:endParaRPr lang="tr-T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26E8AD-4B08-457F-ABC3-10A4327899CA}"/>
              </a:ext>
            </a:extLst>
          </p:cNvPr>
          <p:cNvSpPr/>
          <p:nvPr/>
        </p:nvSpPr>
        <p:spPr>
          <a:xfrm>
            <a:off x="595988" y="1066800"/>
            <a:ext cx="72545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Comic Sans MS" panose="030F0702030302020204" pitchFamily="66" charset="0"/>
              </a:rPr>
              <a:t>Diffusion length</a:t>
            </a:r>
            <a:r>
              <a:rPr lang="en-US" dirty="0">
                <a:solidFill>
                  <a:srgbClr val="222222"/>
                </a:solidFill>
                <a:latin typeface="Comic Sans MS" panose="030F0702030302020204" pitchFamily="66" charset="0"/>
              </a:rPr>
              <a:t> is the average </a:t>
            </a:r>
            <a:r>
              <a:rPr lang="en-US" b="1" dirty="0">
                <a:solidFill>
                  <a:srgbClr val="222222"/>
                </a:solidFill>
                <a:latin typeface="Comic Sans MS" panose="030F0702030302020204" pitchFamily="66" charset="0"/>
              </a:rPr>
              <a:t>length</a:t>
            </a:r>
            <a:r>
              <a:rPr lang="en-US" dirty="0">
                <a:solidFill>
                  <a:srgbClr val="222222"/>
                </a:solidFill>
                <a:latin typeface="Comic Sans MS" panose="030F0702030302020204" pitchFamily="66" charset="0"/>
              </a:rPr>
              <a:t> a carrier moves between generation and recombination. </a:t>
            </a:r>
            <a:endParaRPr lang="tr-TR" dirty="0">
              <a:solidFill>
                <a:srgbClr val="222222"/>
              </a:solidFill>
              <a:latin typeface="Comic Sans MS" panose="030F0702030302020204" pitchFamily="66" charset="0"/>
            </a:endParaRPr>
          </a:p>
          <a:p>
            <a:endParaRPr lang="tr-TR" dirty="0">
              <a:solidFill>
                <a:srgbClr val="222222"/>
              </a:solidFill>
              <a:latin typeface="Comic Sans MS" panose="030F0702030302020204" pitchFamily="66" charset="0"/>
            </a:endParaRPr>
          </a:p>
          <a:p>
            <a:r>
              <a:rPr lang="en-US" dirty="0">
                <a:solidFill>
                  <a:srgbClr val="222222"/>
                </a:solidFill>
                <a:latin typeface="Comic Sans MS" panose="030F0702030302020204" pitchFamily="66" charset="0"/>
              </a:rPr>
              <a:t>Semiconductor </a:t>
            </a:r>
            <a:r>
              <a:rPr lang="en-US" b="1" dirty="0">
                <a:solidFill>
                  <a:srgbClr val="222222"/>
                </a:solidFill>
                <a:latin typeface="Comic Sans MS" panose="030F0702030302020204" pitchFamily="66" charset="0"/>
              </a:rPr>
              <a:t>materials</a:t>
            </a:r>
            <a:r>
              <a:rPr lang="en-US" dirty="0">
                <a:solidFill>
                  <a:srgbClr val="222222"/>
                </a:solidFill>
                <a:latin typeface="Comic Sans MS" panose="030F0702030302020204" pitchFamily="66" charset="0"/>
              </a:rPr>
              <a:t> that are heavily doped have greater recombination rates and consequently, have shorter </a:t>
            </a:r>
            <a:r>
              <a:rPr lang="en-US" b="1" dirty="0">
                <a:solidFill>
                  <a:srgbClr val="222222"/>
                </a:solidFill>
                <a:latin typeface="Comic Sans MS" panose="030F0702030302020204" pitchFamily="66" charset="0"/>
              </a:rPr>
              <a:t>diffusion lengths</a:t>
            </a:r>
            <a:r>
              <a:rPr lang="en-US" dirty="0">
                <a:solidFill>
                  <a:srgbClr val="222222"/>
                </a:solidFill>
                <a:latin typeface="Comic Sans MS" panose="030F0702030302020204" pitchFamily="66" charset="0"/>
              </a:rPr>
              <a:t>.</a:t>
            </a:r>
            <a:endParaRPr lang="tr-TR" dirty="0">
              <a:latin typeface="Comic Sans MS" panose="030F0702030302020204" pitchFamily="66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89D9B1-5882-49EF-AFBD-9283F3F29C08}"/>
              </a:ext>
            </a:extLst>
          </p:cNvPr>
          <p:cNvSpPr/>
          <p:nvPr/>
        </p:nvSpPr>
        <p:spPr>
          <a:xfrm>
            <a:off x="609600" y="3059668"/>
            <a:ext cx="61031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en-US" dirty="0" err="1">
                <a:latin typeface="Comic Sans MS" panose="030F0702030302020204" pitchFamily="66" charset="0"/>
              </a:rPr>
              <a:t>L</a:t>
            </a:r>
            <a:r>
              <a:rPr lang="tr-TR" altLang="en-US" baseline="-25000" dirty="0" err="1">
                <a:latin typeface="Comic Sans MS" panose="030F0702030302020204" pitchFamily="66" charset="0"/>
              </a:rPr>
              <a:t>p</a:t>
            </a:r>
            <a:r>
              <a:rPr lang="en-GB" altLang="en-US" dirty="0">
                <a:latin typeface="Comic Sans MS" panose="030F0702030302020204" pitchFamily="66" charset="0"/>
              </a:rPr>
              <a:t>: </a:t>
            </a:r>
            <a:r>
              <a:rPr lang="tr-TR" altLang="en-US" dirty="0">
                <a:latin typeface="Comic Sans MS" panose="030F0702030302020204" pitchFamily="66" charset="0"/>
              </a:rPr>
              <a:t>D</a:t>
            </a:r>
            <a:r>
              <a:rPr lang="en-US" altLang="en-US" dirty="0" err="1">
                <a:latin typeface="Comic Sans MS" panose="030F0702030302020204" pitchFamily="66" charset="0"/>
              </a:rPr>
              <a:t>iffusion</a:t>
            </a:r>
            <a:r>
              <a:rPr lang="en-US" altLang="en-US" dirty="0">
                <a:latin typeface="Comic Sans MS" panose="030F0702030302020204" pitchFamily="66" charset="0"/>
              </a:rPr>
              <a:t> length</a:t>
            </a:r>
            <a:r>
              <a:rPr lang="tr-TR" altLang="en-US" dirty="0">
                <a:latin typeface="Comic Sans MS" panose="030F0702030302020204" pitchFamily="66" charset="0"/>
              </a:rPr>
              <a:t> </a:t>
            </a:r>
            <a:r>
              <a:rPr lang="en-US" altLang="en-US" dirty="0">
                <a:latin typeface="Comic Sans MS" panose="030F0702030302020204" pitchFamily="66" charset="0"/>
              </a:rPr>
              <a:t>of holes in the n material.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2A0952-B357-448C-8F86-1977C5E7640E}"/>
              </a:ext>
            </a:extLst>
          </p:cNvPr>
          <p:cNvSpPr/>
          <p:nvPr/>
        </p:nvSpPr>
        <p:spPr>
          <a:xfrm>
            <a:off x="609600" y="3433406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en-US" dirty="0" err="1">
                <a:latin typeface="Comic Sans MS" panose="030F0702030302020204" pitchFamily="66" charset="0"/>
              </a:rPr>
              <a:t>L</a:t>
            </a:r>
            <a:r>
              <a:rPr lang="tr-TR" altLang="en-US" baseline="-25000" dirty="0" err="1">
                <a:latin typeface="Comic Sans MS" panose="030F0702030302020204" pitchFamily="66" charset="0"/>
              </a:rPr>
              <a:t>n</a:t>
            </a:r>
            <a:r>
              <a:rPr lang="en-GB" altLang="en-US" dirty="0">
                <a:latin typeface="Comic Sans MS" panose="030F0702030302020204" pitchFamily="66" charset="0"/>
              </a:rPr>
              <a:t>: </a:t>
            </a:r>
            <a:r>
              <a:rPr lang="tr-TR" altLang="en-US" dirty="0">
                <a:latin typeface="Comic Sans MS" panose="030F0702030302020204" pitchFamily="66" charset="0"/>
              </a:rPr>
              <a:t>D</a:t>
            </a:r>
            <a:r>
              <a:rPr lang="en-US" altLang="en-US" dirty="0" err="1">
                <a:latin typeface="Comic Sans MS" panose="030F0702030302020204" pitchFamily="66" charset="0"/>
              </a:rPr>
              <a:t>iffusion</a:t>
            </a:r>
            <a:r>
              <a:rPr lang="en-US" altLang="en-US" dirty="0">
                <a:latin typeface="Comic Sans MS" panose="030F0702030302020204" pitchFamily="66" charset="0"/>
              </a:rPr>
              <a:t> length</a:t>
            </a:r>
            <a:r>
              <a:rPr lang="tr-TR" altLang="en-US" dirty="0">
                <a:latin typeface="Comic Sans MS" panose="030F0702030302020204" pitchFamily="66" charset="0"/>
              </a:rPr>
              <a:t> </a:t>
            </a:r>
            <a:r>
              <a:rPr lang="en-US" altLang="en-US" dirty="0">
                <a:latin typeface="Comic Sans MS" panose="030F0702030302020204" pitchFamily="66" charset="0"/>
              </a:rPr>
              <a:t>of</a:t>
            </a:r>
            <a:r>
              <a:rPr lang="tr-TR" altLang="en-US" dirty="0">
                <a:latin typeface="Comic Sans MS" panose="030F0702030302020204" pitchFamily="66" charset="0"/>
              </a:rPr>
              <a:t> </a:t>
            </a:r>
            <a:r>
              <a:rPr lang="tr-TR" altLang="en-US" dirty="0" err="1">
                <a:latin typeface="Comic Sans MS" panose="030F0702030302020204" pitchFamily="66" charset="0"/>
              </a:rPr>
              <a:t>electrons</a:t>
            </a:r>
            <a:r>
              <a:rPr lang="en-US" altLang="en-US" dirty="0">
                <a:latin typeface="Comic Sans MS" panose="030F0702030302020204" pitchFamily="66" charset="0"/>
              </a:rPr>
              <a:t> holes in the </a:t>
            </a:r>
            <a:r>
              <a:rPr lang="tr-TR" altLang="en-US" dirty="0">
                <a:latin typeface="Comic Sans MS" panose="030F0702030302020204" pitchFamily="66" charset="0"/>
              </a:rPr>
              <a:t>p</a:t>
            </a:r>
            <a:r>
              <a:rPr lang="en-US" altLang="en-US" dirty="0">
                <a:latin typeface="Comic Sans MS" panose="030F0702030302020204" pitchFamily="66" charset="0"/>
              </a:rPr>
              <a:t> material.</a:t>
            </a:r>
            <a:endParaRPr lang="en-GB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251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18881</TotalTime>
  <Words>166</Words>
  <Application>Microsoft Office PowerPoint</Application>
  <PresentationFormat>On-screen Show (4:3)</PresentationFormat>
  <Paragraphs>32</Paragraphs>
  <Slides>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Tur</vt:lpstr>
      <vt:lpstr>Cambria Math</vt:lpstr>
      <vt:lpstr>Comic Sans MS</vt:lpstr>
      <vt:lpstr>Office Theme</vt:lpstr>
      <vt:lpstr>Equation</vt:lpstr>
      <vt:lpstr>Saturation Current of PN junction</vt:lpstr>
      <vt:lpstr>Einstein's Relation</vt:lpstr>
      <vt:lpstr>Saturation Current Calculation</vt:lpstr>
      <vt:lpstr>Diffusion length</vt:lpstr>
    </vt:vector>
  </TitlesOfParts>
  <Company>Cartography Division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Mühendislik Etiği CRN20543 DERS SUNUMLARI</dc:title>
  <dc:creator>ITU</dc:creator>
  <cp:lastModifiedBy>Bora Döken</cp:lastModifiedBy>
  <cp:revision>992</cp:revision>
  <dcterms:created xsi:type="dcterms:W3CDTF">2006-02-04T17:06:47Z</dcterms:created>
  <dcterms:modified xsi:type="dcterms:W3CDTF">2019-10-29T08:40:33Z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TC011594401055</vt:lpwstr>
  </property>
</Properties>
</file>