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34"/>
  </p:notesMasterIdLst>
  <p:handoutMasterIdLst>
    <p:handoutMasterId r:id="rId35"/>
  </p:handoutMasterIdLst>
  <p:sldIdLst>
    <p:sldId id="406" r:id="rId2"/>
    <p:sldId id="433" r:id="rId3"/>
    <p:sldId id="426" r:id="rId4"/>
    <p:sldId id="434" r:id="rId5"/>
    <p:sldId id="411" r:id="rId6"/>
    <p:sldId id="431" r:id="rId7"/>
    <p:sldId id="435" r:id="rId8"/>
    <p:sldId id="412" r:id="rId9"/>
    <p:sldId id="413" r:id="rId10"/>
    <p:sldId id="415" r:id="rId11"/>
    <p:sldId id="417" r:id="rId12"/>
    <p:sldId id="436" r:id="rId13"/>
    <p:sldId id="419" r:id="rId14"/>
    <p:sldId id="420" r:id="rId15"/>
    <p:sldId id="421" r:id="rId16"/>
    <p:sldId id="440" r:id="rId17"/>
    <p:sldId id="441" r:id="rId18"/>
    <p:sldId id="265" r:id="rId19"/>
    <p:sldId id="266" r:id="rId20"/>
    <p:sldId id="268" r:id="rId21"/>
    <p:sldId id="271" r:id="rId22"/>
    <p:sldId id="273" r:id="rId23"/>
    <p:sldId id="275" r:id="rId24"/>
    <p:sldId id="276" r:id="rId25"/>
    <p:sldId id="272" r:id="rId26"/>
    <p:sldId id="442" r:id="rId27"/>
    <p:sldId id="274" r:id="rId28"/>
    <p:sldId id="279" r:id="rId29"/>
    <p:sldId id="443" r:id="rId30"/>
    <p:sldId id="444" r:id="rId31"/>
    <p:sldId id="445" r:id="rId32"/>
    <p:sldId id="282" r:id="rId33"/>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CE1"/>
    <a:srgbClr val="FF3300"/>
    <a:srgbClr val="000000"/>
    <a:srgbClr val="4F81BD"/>
    <a:srgbClr val="D0D8E8"/>
    <a:srgbClr val="33CC33"/>
    <a:srgbClr val="66FF99"/>
    <a:srgbClr val="FF99CC"/>
    <a:srgbClr val="777777"/>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93441" autoAdjust="0"/>
  </p:normalViewPr>
  <p:slideViewPr>
    <p:cSldViewPr>
      <p:cViewPr varScale="1">
        <p:scale>
          <a:sx n="81" d="100"/>
          <a:sy n="81" d="100"/>
        </p:scale>
        <p:origin x="177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986"/>
    </p:cViewPr>
  </p:sorterViewPr>
  <p:notesViewPr>
    <p:cSldViewPr>
      <p:cViewPr varScale="1">
        <p:scale>
          <a:sx n="88" d="100"/>
          <a:sy n="88" d="100"/>
        </p:scale>
        <p:origin x="287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Tur" charset="-94"/>
              </a:defRPr>
            </a:lvl1pPr>
          </a:lstStyle>
          <a:p>
            <a:pPr>
              <a:defRPr/>
            </a:pPr>
            <a:endParaRPr lang="tr-TR"/>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Tur" charset="-94"/>
              </a:defRPr>
            </a:lvl1pPr>
          </a:lstStyle>
          <a:p>
            <a:pPr>
              <a:defRPr/>
            </a:pPr>
            <a:endParaRPr lang="tr-TR"/>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Tur" charset="-94"/>
              </a:defRPr>
            </a:lvl1pPr>
          </a:lstStyle>
          <a:p>
            <a:pPr>
              <a:defRPr/>
            </a:pPr>
            <a:endParaRPr lang="tr-TR"/>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1A6AD399-3EAC-441B-BA10-8075A1187ED1}" type="slidenum">
              <a:rPr lang="tr-TR"/>
              <a:pPr>
                <a:defRPr/>
              </a:pPr>
              <a:t>‹#›</a:t>
            </a:fld>
            <a:endParaRPr lang="tr-TR">
              <a:latin typeface="Arial Tur" charset="-94"/>
            </a:endParaRPr>
          </a:p>
        </p:txBody>
      </p:sp>
    </p:spTree>
    <p:extLst>
      <p:ext uri="{BB962C8B-B14F-4D97-AF65-F5344CB8AC3E}">
        <p14:creationId xmlns:p14="http://schemas.microsoft.com/office/powerpoint/2010/main" val="69481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Tur" charset="-94"/>
              </a:defRPr>
            </a:lvl1pPr>
          </a:lstStyle>
          <a:p>
            <a:pPr>
              <a:defRPr/>
            </a:pPr>
            <a:endParaRPr lang="tr-T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Tur" charset="-94"/>
              </a:defRPr>
            </a:lvl1pPr>
          </a:lstStyle>
          <a:p>
            <a:pPr>
              <a:defRPr/>
            </a:pPr>
            <a:endParaRPr lang="tr-TR"/>
          </a:p>
        </p:txBody>
      </p:sp>
      <p:sp>
        <p:nvSpPr>
          <p:cNvPr id="45060"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tr-TR" noProof="0"/>
              <a:t>Ana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Tur" charset="-94"/>
              </a:defRPr>
            </a:lvl1pPr>
          </a:lstStyle>
          <a:p>
            <a:pPr>
              <a:defRPr/>
            </a:pPr>
            <a:endParaRPr lang="tr-T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00DDDAD0-3984-40CB-A4F9-19D1E1D12574}" type="slidenum">
              <a:rPr lang="tr-TR"/>
              <a:pPr>
                <a:defRPr/>
              </a:pPr>
              <a:t>‹#›</a:t>
            </a:fld>
            <a:endParaRPr lang="tr-TR">
              <a:latin typeface="Arial Tur" charset="-94"/>
            </a:endParaRPr>
          </a:p>
        </p:txBody>
      </p:sp>
    </p:spTree>
    <p:extLst>
      <p:ext uri="{BB962C8B-B14F-4D97-AF65-F5344CB8AC3E}">
        <p14:creationId xmlns:p14="http://schemas.microsoft.com/office/powerpoint/2010/main" val="1609614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A1F06-4700-46A6-A321-D7E7F095FCE7}" type="slidenum">
              <a:rPr lang="en-US" altLang="en-US"/>
              <a:pPr/>
              <a:t>1</a:t>
            </a:fld>
            <a:endParaRPr lang="en-US" altLang="en-US" dirty="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52851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28A72-C7BE-4E79-80F4-F374194FB9E1}" type="slidenum">
              <a:rPr lang="en-US" altLang="en-US"/>
              <a:pPr/>
              <a:t>13</a:t>
            </a:fld>
            <a:endParaRPr lang="en-US"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0901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8DF291-4FD2-47B4-89E3-067A315F853B}" type="slidenum">
              <a:rPr lang="en-US" altLang="en-US"/>
              <a:pPr/>
              <a:t>14</a:t>
            </a:fld>
            <a:endParaRPr lang="en-US"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65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69D64-D3A1-4982-B45C-AEF9CD00D176}" type="slidenum">
              <a:rPr lang="en-US" altLang="en-US"/>
              <a:pPr/>
              <a:t>15</a:t>
            </a:fld>
            <a:endParaRPr lang="en-US" alt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06810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E73504EF-2D94-482A-A9D2-4C4F8168F398}" type="slidenum">
              <a:rPr lang="en-US" altLang="en-US" sz="1200"/>
              <a:pPr eaLnBrk="1" hangingPunct="1"/>
              <a:t>16</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2301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382A5-6B99-48BC-921D-56EA385F3D04}" type="slidenum">
              <a:rPr lang="en-US" altLang="en-US"/>
              <a:pPr/>
              <a:t>3</a:t>
            </a:fld>
            <a:endParaRPr lang="en-US" altLang="en-US" dirty="0"/>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6640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EB92A-B511-4C97-9187-763FB29FC607}" type="slidenum">
              <a:rPr lang="en-US" altLang="en-US"/>
              <a:pPr/>
              <a:t>5</a:t>
            </a:fld>
            <a:endParaRPr lang="en-US" alt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9938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charset="0"/>
                <a:ea typeface="ＭＳ Ｐゴシック" charset="0"/>
                <a:cs typeface="ＭＳ Ｐゴシック" charset="0"/>
              </a:defRPr>
            </a:lvl1pPr>
            <a:lvl2pPr marL="37931725" indent="-37474525">
              <a:defRPr sz="1600">
                <a:solidFill>
                  <a:schemeClr val="tx1"/>
                </a:solidFill>
                <a:latin typeface="Times" charset="0"/>
                <a:ea typeface="ＭＳ Ｐゴシック" charset="0"/>
              </a:defRPr>
            </a:lvl2pPr>
            <a:lvl3pPr>
              <a:defRPr sz="1600">
                <a:solidFill>
                  <a:schemeClr val="tx1"/>
                </a:solidFill>
                <a:latin typeface="Times" charset="0"/>
                <a:ea typeface="ＭＳ Ｐゴシック" charset="0"/>
              </a:defRPr>
            </a:lvl3pPr>
            <a:lvl4pPr>
              <a:defRPr sz="1600">
                <a:solidFill>
                  <a:schemeClr val="tx1"/>
                </a:solidFill>
                <a:latin typeface="Times" charset="0"/>
                <a:ea typeface="ＭＳ Ｐゴシック" charset="0"/>
              </a:defRPr>
            </a:lvl4pPr>
            <a:lvl5pPr>
              <a:defRPr sz="1600">
                <a:solidFill>
                  <a:schemeClr val="tx1"/>
                </a:solidFill>
                <a:latin typeface="Times" charset="0"/>
                <a:ea typeface="ＭＳ Ｐゴシック" charset="0"/>
              </a:defRPr>
            </a:lvl5pPr>
            <a:lvl6pPr marL="457200" eaLnBrk="0" fontAlgn="base" hangingPunct="0">
              <a:spcBef>
                <a:spcPct val="0"/>
              </a:spcBef>
              <a:spcAft>
                <a:spcPct val="0"/>
              </a:spcAft>
              <a:defRPr sz="1600">
                <a:solidFill>
                  <a:schemeClr val="tx1"/>
                </a:solidFill>
                <a:latin typeface="Times" charset="0"/>
                <a:ea typeface="ＭＳ Ｐゴシック" charset="0"/>
              </a:defRPr>
            </a:lvl6pPr>
            <a:lvl7pPr marL="914400" eaLnBrk="0" fontAlgn="base" hangingPunct="0">
              <a:spcBef>
                <a:spcPct val="0"/>
              </a:spcBef>
              <a:spcAft>
                <a:spcPct val="0"/>
              </a:spcAft>
              <a:defRPr sz="1600">
                <a:solidFill>
                  <a:schemeClr val="tx1"/>
                </a:solidFill>
                <a:latin typeface="Times" charset="0"/>
                <a:ea typeface="ＭＳ Ｐゴシック" charset="0"/>
              </a:defRPr>
            </a:lvl7pPr>
            <a:lvl8pPr marL="1371600" eaLnBrk="0" fontAlgn="base" hangingPunct="0">
              <a:spcBef>
                <a:spcPct val="0"/>
              </a:spcBef>
              <a:spcAft>
                <a:spcPct val="0"/>
              </a:spcAft>
              <a:defRPr sz="1600">
                <a:solidFill>
                  <a:schemeClr val="tx1"/>
                </a:solidFill>
                <a:latin typeface="Times" charset="0"/>
                <a:ea typeface="ＭＳ Ｐゴシック" charset="0"/>
              </a:defRPr>
            </a:lvl8pPr>
            <a:lvl9pPr marL="1828800" eaLnBrk="0" fontAlgn="base" hangingPunct="0">
              <a:spcBef>
                <a:spcPct val="0"/>
              </a:spcBef>
              <a:spcAft>
                <a:spcPct val="0"/>
              </a:spcAft>
              <a:defRPr sz="1600">
                <a:solidFill>
                  <a:schemeClr val="tx1"/>
                </a:solidFill>
                <a:latin typeface="Times" charset="0"/>
                <a:ea typeface="ＭＳ Ｐゴシック" charset="0"/>
              </a:defRPr>
            </a:lvl9pPr>
          </a:lstStyle>
          <a:p>
            <a:fld id="{8E91282F-3AD5-B440-BBDE-9DBCECDF9AF2}" type="slidenum">
              <a:rPr lang="en-US" sz="1200"/>
              <a:pPr/>
              <a:t>6</a:t>
            </a:fld>
            <a:endParaRPr lang="en-US" sz="1200" dirty="0"/>
          </a:p>
        </p:txBody>
      </p:sp>
      <p:sp>
        <p:nvSpPr>
          <p:cNvPr id="74755" name="Rectangle 2"/>
          <p:cNvSpPr>
            <a:spLocks noGrp="1" noRot="1" noChangeAspect="1" noChangeArrowheads="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0788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94C5AD-6BAA-4DC5-A65E-E72DB4B78599}" type="slidenum">
              <a:rPr lang="en-US" altLang="en-US"/>
              <a:pPr/>
              <a:t>8</a:t>
            </a:fld>
            <a:endParaRPr lang="en-US"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1479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C0D79-FDE4-4858-8399-B0779A23B3D2}" type="slidenum">
              <a:rPr lang="en-US" altLang="en-US"/>
              <a:pPr/>
              <a:t>9</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36575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CB9426-8D4E-465D-B9E4-8BFB32C6F58B}" type="slidenum">
              <a:rPr lang="en-US" altLang="en-US"/>
              <a:pPr/>
              <a:t>10</a:t>
            </a:fld>
            <a:endParaRPr lang="en-US" alt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753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9A541-720B-44D6-BD4D-C7D5CFF80445}" type="slidenum">
              <a:rPr lang="en-US" altLang="en-US"/>
              <a:pPr/>
              <a:t>11</a:t>
            </a:fld>
            <a:endParaRPr lang="en-US"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38981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7990857F-BAE9-41C5-98CC-A7E3E80006EB}" type="slidenum">
              <a:rPr lang="en-US" altLang="en-US" sz="1200"/>
              <a:pPr eaLnBrk="1" hangingPunct="1"/>
              <a:t>12</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1529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anose="030F0702030302020204"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Slide Number Placeholder 6"/>
          <p:cNvSpPr>
            <a:spLocks noGrp="1"/>
          </p:cNvSpPr>
          <p:nvPr>
            <p:ph type="sldNum" sz="quarter" idx="10"/>
          </p:nvPr>
        </p:nvSpPr>
        <p:spPr/>
        <p:txBody>
          <a:bodyPr/>
          <a:lstStyle/>
          <a:p>
            <a:pPr>
              <a:defRPr/>
            </a:pPr>
            <a:fld id="{6492EC4C-CACE-4180-8A44-D6D04606C1A3}" type="slidenum">
              <a:rPr lang="tr-TR" smtClean="0"/>
              <a:pPr>
                <a:defRPr/>
              </a:pPr>
              <a:t>‹#›</a:t>
            </a:fld>
            <a:endParaRPr lang="tr-TR"/>
          </a:p>
        </p:txBody>
      </p:sp>
      <p:sp>
        <p:nvSpPr>
          <p:cNvPr id="11" name="Title 10"/>
          <p:cNvSpPr>
            <a:spLocks noGrp="1"/>
          </p:cNvSpPr>
          <p:nvPr>
            <p:ph type="title"/>
          </p:nvPr>
        </p:nvSpPr>
        <p:spPr>
          <a:xfrm>
            <a:off x="457200" y="274638"/>
            <a:ext cx="8229600" cy="540000"/>
          </a:xfrm>
        </p:spPr>
        <p:txBody>
          <a:bodyPr/>
          <a:lstStyle/>
          <a:p>
            <a:r>
              <a:rPr lang="en-US" dirty="0"/>
              <a:t>Click to edit Master title style</a:t>
            </a:r>
          </a:p>
        </p:txBody>
      </p:sp>
    </p:spTree>
    <p:extLst>
      <p:ext uri="{BB962C8B-B14F-4D97-AF65-F5344CB8AC3E}">
        <p14:creationId xmlns:p14="http://schemas.microsoft.com/office/powerpoint/2010/main" val="1240742625"/>
      </p:ext>
    </p:extLst>
  </p:cSld>
  <p:clrMapOvr>
    <a:masterClrMapping/>
  </p:clrMapOvr>
  <p:transition>
    <p:plu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112568"/>
          </a:xfrm>
        </p:spPr>
        <p:txBody>
          <a:bodyPr/>
          <a:lstStyle>
            <a:lvl1pPr marL="0" indent="457200">
              <a:buNone/>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a:t>Click to edit Master text styles</a:t>
            </a:r>
          </a:p>
        </p:txBody>
      </p:sp>
      <p:sp>
        <p:nvSpPr>
          <p:cNvPr id="7" name="Slide Number Placeholder 6"/>
          <p:cNvSpPr>
            <a:spLocks noGrp="1"/>
          </p:cNvSpPr>
          <p:nvPr>
            <p:ph type="sldNum" sz="quarter" idx="10"/>
          </p:nvPr>
        </p:nvSpPr>
        <p:spPr/>
        <p:txBody>
          <a:bodyPr/>
          <a:lstStyle/>
          <a:p>
            <a:pPr>
              <a:defRPr/>
            </a:pPr>
            <a:fld id="{6492EC4C-CACE-4180-8A44-D6D04606C1A3}" type="slidenum">
              <a:rPr lang="tr-TR" smtClean="0"/>
              <a:pPr>
                <a:defRPr/>
              </a:pPr>
              <a:t>‹#›</a:t>
            </a:fld>
            <a:endParaRPr lang="tr-TR"/>
          </a:p>
        </p:txBody>
      </p:sp>
      <p:sp>
        <p:nvSpPr>
          <p:cNvPr id="9" name="Title 8"/>
          <p:cNvSpPr>
            <a:spLocks noGrp="1"/>
          </p:cNvSpPr>
          <p:nvPr>
            <p:ph type="title"/>
          </p:nvPr>
        </p:nvSpPr>
        <p:spPr>
          <a:xfrm>
            <a:off x="457200" y="274638"/>
            <a:ext cx="8229600" cy="648000"/>
          </a:xfrm>
        </p:spPr>
        <p:txBody>
          <a:bodyPr>
            <a:noAutofit/>
          </a:bodyPr>
          <a:lstStyle>
            <a:lvl1pPr>
              <a:defRPr sz="3200">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52867959"/>
      </p:ext>
    </p:extLst>
  </p:cSld>
  <p:clrMapOvr>
    <a:masterClrMapping/>
  </p:clrMapOvr>
  <p:transition>
    <p:plu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E9E0DF4-D676-48FF-946B-177BD1062EAD}" type="slidenum">
              <a:rPr lang="en-US" altLang="en-US"/>
              <a:pPr/>
              <a:t>‹#›</a:t>
            </a:fld>
            <a:endParaRPr lang="en-US" altLang="en-US"/>
          </a:p>
        </p:txBody>
      </p:sp>
    </p:spTree>
    <p:extLst>
      <p:ext uri="{BB962C8B-B14F-4D97-AF65-F5344CB8AC3E}">
        <p14:creationId xmlns:p14="http://schemas.microsoft.com/office/powerpoint/2010/main" val="423365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4917-3C0A-4ADB-A69C-4B135B44FD29}"/>
              </a:ext>
            </a:extLst>
          </p:cNvPr>
          <p:cNvSpPr>
            <a:spLocks noGrp="1"/>
          </p:cNvSpPr>
          <p:nvPr>
            <p:ph type="title"/>
          </p:nvPr>
        </p:nvSpPr>
        <p:spPr>
          <a:xfrm>
            <a:off x="609600" y="152400"/>
            <a:ext cx="7848600" cy="7620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64E4F7-308F-4B79-B894-7407DA85A063}"/>
              </a:ext>
            </a:extLst>
          </p:cNvPr>
          <p:cNvSpPr>
            <a:spLocks noGrp="1"/>
          </p:cNvSpPr>
          <p:nvPr>
            <p:ph type="body" sz="half" idx="1"/>
          </p:nvPr>
        </p:nvSpPr>
        <p:spPr>
          <a:xfrm>
            <a:off x="685800" y="4800600"/>
            <a:ext cx="3810000" cy="152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321C59-E14B-443F-B25A-46658BC2C63B}"/>
              </a:ext>
            </a:extLst>
          </p:cNvPr>
          <p:cNvSpPr>
            <a:spLocks noGrp="1"/>
          </p:cNvSpPr>
          <p:nvPr>
            <p:ph sz="quarter" idx="2"/>
          </p:nvPr>
        </p:nvSpPr>
        <p:spPr>
          <a:xfrm>
            <a:off x="4648200" y="4800600"/>
            <a:ext cx="3810000" cy="68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a:extLst>
              <a:ext uri="{FF2B5EF4-FFF2-40B4-BE49-F238E27FC236}">
                <a16:creationId xmlns:a16="http://schemas.microsoft.com/office/drawing/2014/main" id="{B116977A-5D8A-4282-8E16-751366A7617B}"/>
              </a:ext>
            </a:extLst>
          </p:cNvPr>
          <p:cNvSpPr>
            <a:spLocks noGrp="1"/>
          </p:cNvSpPr>
          <p:nvPr>
            <p:ph sz="quarter" idx="3"/>
          </p:nvPr>
        </p:nvSpPr>
        <p:spPr>
          <a:xfrm>
            <a:off x="4648200" y="5638800"/>
            <a:ext cx="3810000" cy="68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8C7BFD3C-3B01-41FF-AFBF-BC4181A34C49}"/>
              </a:ext>
            </a:extLst>
          </p:cNvPr>
          <p:cNvSpPr>
            <a:spLocks noGrp="1"/>
          </p:cNvSpPr>
          <p:nvPr>
            <p:ph type="ftr" sz="quarter" idx="10"/>
          </p:nvPr>
        </p:nvSpPr>
        <p:spPr>
          <a:xfrm>
            <a:off x="685800" y="6400800"/>
            <a:ext cx="4800600" cy="3048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EAC8EAF-2C00-4FD2-9ADC-F8A6DE44C300}"/>
              </a:ext>
            </a:extLst>
          </p:cNvPr>
          <p:cNvSpPr>
            <a:spLocks noGrp="1"/>
          </p:cNvSpPr>
          <p:nvPr>
            <p:ph type="sldNum" sz="quarter" idx="11"/>
          </p:nvPr>
        </p:nvSpPr>
        <p:spPr>
          <a:xfrm>
            <a:off x="6553200" y="6400800"/>
            <a:ext cx="1905000" cy="304800"/>
          </a:xfrm>
        </p:spPr>
        <p:txBody>
          <a:bodyPr/>
          <a:lstStyle>
            <a:lvl1pPr>
              <a:defRPr/>
            </a:lvl1pPr>
          </a:lstStyle>
          <a:p>
            <a:fld id="{EC68C1DE-8D9C-445E-8588-6857B134E399}" type="slidenum">
              <a:rPr lang="en-US" altLang="en-US"/>
              <a:pPr/>
              <a:t>‹#›</a:t>
            </a:fld>
            <a:endParaRPr lang="en-US" altLang="en-US"/>
          </a:p>
        </p:txBody>
      </p:sp>
    </p:spTree>
    <p:extLst>
      <p:ext uri="{BB962C8B-B14F-4D97-AF65-F5344CB8AC3E}">
        <p14:creationId xmlns:p14="http://schemas.microsoft.com/office/powerpoint/2010/main" val="81724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ED2E-63A3-4102-BA0D-502944FA3BAB}"/>
              </a:ext>
            </a:extLst>
          </p:cNvPr>
          <p:cNvSpPr>
            <a:spLocks noGrp="1"/>
          </p:cNvSpPr>
          <p:nvPr>
            <p:ph type="title"/>
          </p:nvPr>
        </p:nvSpPr>
        <p:spPr>
          <a:xfrm>
            <a:off x="609600" y="152400"/>
            <a:ext cx="7848600" cy="7620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898E51-1F0E-4BBF-948F-7D883DC301BD}"/>
              </a:ext>
            </a:extLst>
          </p:cNvPr>
          <p:cNvSpPr>
            <a:spLocks noGrp="1"/>
          </p:cNvSpPr>
          <p:nvPr>
            <p:ph type="body" sz="half" idx="1"/>
          </p:nvPr>
        </p:nvSpPr>
        <p:spPr>
          <a:xfrm>
            <a:off x="685800" y="4800600"/>
            <a:ext cx="3810000" cy="152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C18C8C-4F34-4E64-A802-91DCE7BE8E7E}"/>
              </a:ext>
            </a:extLst>
          </p:cNvPr>
          <p:cNvSpPr>
            <a:spLocks noGrp="1"/>
          </p:cNvSpPr>
          <p:nvPr>
            <p:ph sz="half" idx="2"/>
          </p:nvPr>
        </p:nvSpPr>
        <p:spPr>
          <a:xfrm>
            <a:off x="4648200" y="4800600"/>
            <a:ext cx="3810000" cy="152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8946AAA4-09F0-424E-89D1-9F39A2A3657A}"/>
              </a:ext>
            </a:extLst>
          </p:cNvPr>
          <p:cNvSpPr>
            <a:spLocks noGrp="1"/>
          </p:cNvSpPr>
          <p:nvPr>
            <p:ph type="ftr" sz="quarter" idx="10"/>
          </p:nvPr>
        </p:nvSpPr>
        <p:spPr>
          <a:xfrm>
            <a:off x="685800" y="6400800"/>
            <a:ext cx="4800600" cy="3048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BF8F9E9-0783-4F2E-9DCB-9C8CFF7FEA8A}"/>
              </a:ext>
            </a:extLst>
          </p:cNvPr>
          <p:cNvSpPr>
            <a:spLocks noGrp="1"/>
          </p:cNvSpPr>
          <p:nvPr>
            <p:ph type="sldNum" sz="quarter" idx="11"/>
          </p:nvPr>
        </p:nvSpPr>
        <p:spPr>
          <a:xfrm>
            <a:off x="6553200" y="6400800"/>
            <a:ext cx="1905000" cy="304800"/>
          </a:xfrm>
        </p:spPr>
        <p:txBody>
          <a:bodyPr/>
          <a:lstStyle>
            <a:lvl1pPr>
              <a:defRPr/>
            </a:lvl1pPr>
          </a:lstStyle>
          <a:p>
            <a:fld id="{FEAE6E38-A650-48EB-9159-4213EE3C4607}" type="slidenum">
              <a:rPr lang="en-US" altLang="en-US"/>
              <a:pPr/>
              <a:t>‹#›</a:t>
            </a:fld>
            <a:endParaRPr lang="en-US" altLang="en-US"/>
          </a:p>
        </p:txBody>
      </p:sp>
    </p:spTree>
    <p:extLst>
      <p:ext uri="{BB962C8B-B14F-4D97-AF65-F5344CB8AC3E}">
        <p14:creationId xmlns:p14="http://schemas.microsoft.com/office/powerpoint/2010/main" val="2723054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40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80728"/>
            <a:ext cx="8229600" cy="51845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492EC4C-CACE-4180-8A44-D6D04606C1A3}" type="slidenum">
              <a:rPr lang="tr-TR" smtClean="0"/>
              <a:pPr>
                <a:defRPr/>
              </a:pPr>
              <a:t>‹#›</a:t>
            </a:fld>
            <a:endParaRPr lang="tr-TR"/>
          </a:p>
        </p:txBody>
      </p:sp>
    </p:spTree>
    <p:extLst>
      <p:ext uri="{BB962C8B-B14F-4D97-AF65-F5344CB8AC3E}">
        <p14:creationId xmlns:p14="http://schemas.microsoft.com/office/powerpoint/2010/main" val="179119254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Lst>
  <p:transition>
    <p:plus/>
  </p:transition>
  <p:txStyles>
    <p:titleStyle>
      <a:lvl1pPr algn="l" defTabSz="914400" rtl="0" eaLnBrk="1" latinLnBrk="0" hangingPunct="1">
        <a:spcBef>
          <a:spcPct val="0"/>
        </a:spcBef>
        <a:buNone/>
        <a:defRPr sz="2800" kern="1200">
          <a:solidFill>
            <a:schemeClr val="tx1"/>
          </a:solidFill>
          <a:latin typeface="Comic Sans MS" panose="030F0702030302020204" pitchFamily="66" charset="0"/>
          <a:ea typeface="+mj-ea"/>
          <a:cs typeface="+mj-cs"/>
        </a:defRPr>
      </a:lvl1pPr>
    </p:titleStyle>
    <p:bodyStyle>
      <a:lvl1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1pPr>
      <a:lvl2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3pPr>
      <a:lvl4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4pPr>
      <a:lvl5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cdn.sparkfun.com/assets/a/6/2/4/4/519fb817ce395fff0a000000.png" TargetMode="External"/><Relationship Id="rId2" Type="http://schemas.openxmlformats.org/officeDocument/2006/relationships/hyperlink" Target="https://en.wikipedia.org/wiki/Coulomb's_law"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2.wmf"/><Relationship Id="rId5" Type="http://schemas.openxmlformats.org/officeDocument/2006/relationships/oleObject" Target="../embeddings/oleObject5.bin"/><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31.png"/><Relationship Id="rId4" Type="http://schemas.openxmlformats.org/officeDocument/2006/relationships/image" Target="../media/image3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33.png"/><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oleObject" Target="../embeddings/oleObject8.bin"/><Relationship Id="rId7" Type="http://schemas.openxmlformats.org/officeDocument/2006/relationships/image" Target="../media/image37.pn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wmf"/><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48.pn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47.wmf"/><Relationship Id="rId5" Type="http://schemas.openxmlformats.org/officeDocument/2006/relationships/oleObject" Target="../embeddings/oleObject10.bin"/><Relationship Id="rId4" Type="http://schemas.openxmlformats.org/officeDocument/2006/relationships/image" Target="../media/image4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50.png"/><Relationship Id="rId4" Type="http://schemas.openxmlformats.org/officeDocument/2006/relationships/image" Target="../media/image49.wmf"/></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6"/>
          <p:cNvGrpSpPr>
            <a:grpSpLocks/>
          </p:cNvGrpSpPr>
          <p:nvPr/>
        </p:nvGrpSpPr>
        <p:grpSpPr bwMode="auto">
          <a:xfrm>
            <a:off x="539552" y="2478906"/>
            <a:ext cx="2736304" cy="3193678"/>
            <a:chOff x="3168" y="912"/>
            <a:chExt cx="2158" cy="2420"/>
          </a:xfrm>
        </p:grpSpPr>
        <p:pic>
          <p:nvPicPr>
            <p:cNvPr id="9" name="Picture 4" descr="Fig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912"/>
              <a:ext cx="2158" cy="2377"/>
            </a:xfrm>
            <a:prstGeom prst="rect">
              <a:avLst/>
            </a:prstGeom>
            <a:solidFill>
              <a:srgbClr val="FFFFFF"/>
            </a:solidFill>
          </p:spPr>
        </p:pic>
        <p:sp>
          <p:nvSpPr>
            <p:cNvPr id="10" name="Text Box 5"/>
            <p:cNvSpPr txBox="1">
              <a:spLocks noChangeArrowheads="1"/>
            </p:cNvSpPr>
            <p:nvPr/>
          </p:nvSpPr>
          <p:spPr bwMode="auto">
            <a:xfrm>
              <a:off x="4080" y="3120"/>
              <a:ext cx="970" cy="2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25000" noProof="0" dirty="0">
                  <a:ln>
                    <a:noFill/>
                  </a:ln>
                  <a:solidFill>
                    <a:srgbClr val="000000"/>
                  </a:solidFill>
                  <a:effectLst/>
                  <a:uLnTx/>
                  <a:uFillTx/>
                </a:rPr>
                <a:t>Copper Atom</a:t>
              </a:r>
            </a:p>
          </p:txBody>
        </p:sp>
      </p:grpSp>
      <p:sp>
        <p:nvSpPr>
          <p:cNvPr id="2050" name="Rectangle 2"/>
          <p:cNvSpPr>
            <a:spLocks noGrp="1" noChangeArrowheads="1"/>
          </p:cNvSpPr>
          <p:nvPr>
            <p:ph type="title"/>
          </p:nvPr>
        </p:nvSpPr>
        <p:spPr>
          <a:xfrm>
            <a:off x="395536" y="620688"/>
            <a:ext cx="8229600" cy="1858218"/>
          </a:xfrm>
        </p:spPr>
        <p:txBody>
          <a:bodyPr>
            <a:normAutofit/>
          </a:bodyPr>
          <a:lstStyle/>
          <a:p>
            <a:pPr algn="ctr"/>
            <a:r>
              <a:rPr lang="en-US" altLang="en-US" sz="3200" dirty="0"/>
              <a:t>Introduction to </a:t>
            </a:r>
            <a:br>
              <a:rPr lang="en-US" altLang="en-US" sz="3200" dirty="0"/>
            </a:br>
            <a:r>
              <a:rPr lang="en-US" altLang="en-US" sz="3200" dirty="0"/>
              <a:t>Semiconductor Materials</a:t>
            </a:r>
          </a:p>
        </p:txBody>
      </p:sp>
      <p:pic>
        <p:nvPicPr>
          <p:cNvPr id="7" name="Picture 4" descr="nodiodeadv.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8562" y="4350052"/>
            <a:ext cx="2452979" cy="210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5052" y="2181952"/>
            <a:ext cx="3495001" cy="166052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50721384"/>
      </p:ext>
    </p:extLst>
  </p:cSld>
  <p:clrMapOvr>
    <a:masterClrMapping/>
  </p:clrMapOvr>
  <p:transition>
    <p:plu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9" name="Picture 5" descr="Figure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475656" y="3237729"/>
            <a:ext cx="5353477" cy="32129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6" name="Rectangle 2"/>
          <p:cNvSpPr>
            <a:spLocks noGrp="1" noChangeArrowheads="1"/>
          </p:cNvSpPr>
          <p:nvPr>
            <p:ph type="title"/>
          </p:nvPr>
        </p:nvSpPr>
        <p:spPr/>
        <p:txBody>
          <a:bodyPr/>
          <a:lstStyle/>
          <a:p>
            <a:r>
              <a:rPr lang="en-US" altLang="en-US"/>
              <a:t>Crystal Lattice Structure</a:t>
            </a:r>
          </a:p>
        </p:txBody>
      </p:sp>
      <p:sp>
        <p:nvSpPr>
          <p:cNvPr id="11267" name="Rectangle 3"/>
          <p:cNvSpPr>
            <a:spLocks noGrp="1" noChangeArrowheads="1"/>
          </p:cNvSpPr>
          <p:nvPr>
            <p:ph type="body" sz="half" idx="4294967295"/>
          </p:nvPr>
        </p:nvSpPr>
        <p:spPr>
          <a:xfrm>
            <a:off x="460272" y="1015907"/>
            <a:ext cx="8435280" cy="2088232"/>
          </a:xfrm>
        </p:spPr>
        <p:txBody>
          <a:bodyPr>
            <a:normAutofit/>
          </a:bodyPr>
          <a:lstStyle/>
          <a:p>
            <a:pPr>
              <a:lnSpc>
                <a:spcPct val="90000"/>
              </a:lnSpc>
            </a:pPr>
            <a:r>
              <a:rPr lang="en-US" altLang="en-US" sz="2200" dirty="0"/>
              <a:t>The unique capability of semiconductor atoms is their ability to link together to form a physical structure called a crystal lattice. </a:t>
            </a:r>
          </a:p>
          <a:p>
            <a:pPr>
              <a:lnSpc>
                <a:spcPct val="90000"/>
              </a:lnSpc>
            </a:pPr>
            <a:r>
              <a:rPr lang="en-US" altLang="en-US" sz="2200" dirty="0"/>
              <a:t>The atoms link together with one another sharing their outer electrons.  </a:t>
            </a:r>
          </a:p>
          <a:p>
            <a:pPr>
              <a:lnSpc>
                <a:spcPct val="90000"/>
              </a:lnSpc>
            </a:pPr>
            <a:r>
              <a:rPr lang="en-US" altLang="en-US" sz="2200" dirty="0"/>
              <a:t>These links are called </a:t>
            </a:r>
            <a:r>
              <a:rPr lang="en-US" altLang="en-US" sz="2200" u="sng" dirty="0"/>
              <a:t>covalent bonds</a:t>
            </a:r>
            <a:r>
              <a:rPr lang="en-US" altLang="en-US" sz="2200" dirty="0"/>
              <a:t>.</a:t>
            </a:r>
          </a:p>
        </p:txBody>
      </p:sp>
      <p:sp>
        <p:nvSpPr>
          <p:cNvPr id="11270" name="Text Box 6"/>
          <p:cNvSpPr txBox="1">
            <a:spLocks noChangeArrowheads="1"/>
          </p:cNvSpPr>
          <p:nvPr/>
        </p:nvSpPr>
        <p:spPr bwMode="auto">
          <a:xfrm>
            <a:off x="6411832" y="4336385"/>
            <a:ext cx="23042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000" b="1" dirty="0">
                <a:latin typeface="Comic Sans MS" panose="030F0702030302020204" pitchFamily="66" charset="0"/>
              </a:rPr>
              <a:t>2D Crystal Lattice Structure</a:t>
            </a:r>
          </a:p>
        </p:txBody>
      </p:sp>
    </p:spTree>
    <p:extLst>
      <p:ext uri="{BB962C8B-B14F-4D97-AF65-F5344CB8AC3E}">
        <p14:creationId xmlns:p14="http://schemas.microsoft.com/office/powerpoint/2010/main" val="1991985513"/>
      </p:ext>
    </p:extLst>
  </p:cSld>
  <p:clrMapOvr>
    <a:masterClrMapping/>
  </p:clrMapOvr>
  <p:transition>
    <p:plu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Figure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a:xfrm>
            <a:off x="1547664" y="2852936"/>
            <a:ext cx="5398504" cy="324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1" name="Rectangle 3"/>
          <p:cNvSpPr>
            <a:spLocks noGrp="1" noChangeArrowheads="1"/>
          </p:cNvSpPr>
          <p:nvPr>
            <p:ph idx="1"/>
          </p:nvPr>
        </p:nvSpPr>
        <p:spPr>
          <a:xfrm>
            <a:off x="479328" y="923911"/>
            <a:ext cx="8229600" cy="1713001"/>
          </a:xfrm>
        </p:spPr>
        <p:txBody>
          <a:bodyPr>
            <a:normAutofit/>
          </a:bodyPr>
          <a:lstStyle/>
          <a:p>
            <a:pPr>
              <a:lnSpc>
                <a:spcPct val="90000"/>
              </a:lnSpc>
            </a:pPr>
            <a:r>
              <a:rPr lang="en-US" altLang="en-US" sz="2000" dirty="0"/>
              <a:t>If the material is pure semiconductor material like silicon, the crystal lattice structure forms an excellent insulator since all the atoms are bound to one another</a:t>
            </a:r>
            <a:r>
              <a:rPr lang="tr-TR" altLang="en-US" sz="2000" dirty="0"/>
              <a:t>.</a:t>
            </a:r>
          </a:p>
          <a:p>
            <a:pPr>
              <a:lnSpc>
                <a:spcPct val="90000"/>
              </a:lnSpc>
            </a:pPr>
            <a:endParaRPr lang="en-US" altLang="en-US" sz="2000" dirty="0"/>
          </a:p>
          <a:p>
            <a:pPr>
              <a:lnSpc>
                <a:spcPct val="90000"/>
              </a:lnSpc>
            </a:pPr>
            <a:r>
              <a:rPr lang="en-US" altLang="en-US" sz="2000" dirty="0"/>
              <a:t>Silicon in this form is a great insulator.</a:t>
            </a:r>
          </a:p>
        </p:txBody>
      </p:sp>
      <p:sp>
        <p:nvSpPr>
          <p:cNvPr id="12290" name="Rectangle 2"/>
          <p:cNvSpPr>
            <a:spLocks noGrp="1" noChangeArrowheads="1"/>
          </p:cNvSpPr>
          <p:nvPr>
            <p:ph type="title"/>
          </p:nvPr>
        </p:nvSpPr>
        <p:spPr>
          <a:xfrm>
            <a:off x="488088" y="160734"/>
            <a:ext cx="8229600" cy="648000"/>
          </a:xfrm>
        </p:spPr>
        <p:txBody>
          <a:bodyPr/>
          <a:lstStyle/>
          <a:p>
            <a:r>
              <a:rPr lang="en-US" altLang="en-US"/>
              <a:t>Semiconductors can be Insulators</a:t>
            </a:r>
          </a:p>
        </p:txBody>
      </p:sp>
    </p:spTree>
    <p:extLst>
      <p:ext uri="{BB962C8B-B14F-4D97-AF65-F5344CB8AC3E}">
        <p14:creationId xmlns:p14="http://schemas.microsoft.com/office/powerpoint/2010/main" val="2873217759"/>
      </p:ext>
    </p:extLst>
  </p:cSld>
  <p:clrMapOvr>
    <a:masterClrMapping/>
  </p:clrMapOvr>
  <p:transition>
    <p:plu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Group 8"/>
          <p:cNvGrpSpPr>
            <a:grpSpLocks/>
          </p:cNvGrpSpPr>
          <p:nvPr/>
        </p:nvGrpSpPr>
        <p:grpSpPr bwMode="auto">
          <a:xfrm>
            <a:off x="841375" y="1825204"/>
            <a:ext cx="1936750" cy="2870200"/>
            <a:chOff x="437" y="1151"/>
            <a:chExt cx="1220" cy="1808"/>
          </a:xfrm>
        </p:grpSpPr>
        <p:grpSp>
          <p:nvGrpSpPr>
            <p:cNvPr id="7356" name="Group 9"/>
            <p:cNvGrpSpPr>
              <a:grpSpLocks/>
            </p:cNvGrpSpPr>
            <p:nvPr/>
          </p:nvGrpSpPr>
          <p:grpSpPr bwMode="auto">
            <a:xfrm>
              <a:off x="437" y="1758"/>
              <a:ext cx="1220" cy="1201"/>
              <a:chOff x="2239" y="1321"/>
              <a:chExt cx="1220" cy="1201"/>
            </a:xfrm>
          </p:grpSpPr>
          <p:grpSp>
            <p:nvGrpSpPr>
              <p:cNvPr id="7369" name="Group 10"/>
              <p:cNvGrpSpPr>
                <a:grpSpLocks/>
              </p:cNvGrpSpPr>
              <p:nvPr/>
            </p:nvGrpSpPr>
            <p:grpSpPr bwMode="auto">
              <a:xfrm>
                <a:off x="2244" y="1321"/>
                <a:ext cx="1211" cy="1201"/>
                <a:chOff x="430" y="1336"/>
                <a:chExt cx="1211" cy="1201"/>
              </a:xfrm>
            </p:grpSpPr>
            <p:grpSp>
              <p:nvGrpSpPr>
                <p:cNvPr id="7391" name="Group 11"/>
                <p:cNvGrpSpPr>
                  <a:grpSpLocks/>
                </p:cNvGrpSpPr>
                <p:nvPr/>
              </p:nvGrpSpPr>
              <p:grpSpPr bwMode="auto">
                <a:xfrm>
                  <a:off x="523" y="1465"/>
                  <a:ext cx="1025" cy="943"/>
                  <a:chOff x="523" y="1467"/>
                  <a:chExt cx="1025" cy="943"/>
                </a:xfrm>
              </p:grpSpPr>
              <p:grpSp>
                <p:nvGrpSpPr>
                  <p:cNvPr id="7405" name="Group 12"/>
                  <p:cNvGrpSpPr>
                    <a:grpSpLocks/>
                  </p:cNvGrpSpPr>
                  <p:nvPr/>
                </p:nvGrpSpPr>
                <p:grpSpPr bwMode="auto">
                  <a:xfrm>
                    <a:off x="523" y="1467"/>
                    <a:ext cx="277" cy="943"/>
                    <a:chOff x="523" y="1464"/>
                    <a:chExt cx="277" cy="943"/>
                  </a:xfrm>
                </p:grpSpPr>
                <p:grpSp>
                  <p:nvGrpSpPr>
                    <p:cNvPr id="7426" name="Group 13"/>
                    <p:cNvGrpSpPr>
                      <a:grpSpLocks/>
                    </p:cNvGrpSpPr>
                    <p:nvPr/>
                  </p:nvGrpSpPr>
                  <p:grpSpPr bwMode="auto">
                    <a:xfrm>
                      <a:off x="523" y="1464"/>
                      <a:ext cx="277" cy="215"/>
                      <a:chOff x="2664" y="2644"/>
                      <a:chExt cx="277" cy="215"/>
                    </a:xfrm>
                  </p:grpSpPr>
                  <p:sp>
                    <p:nvSpPr>
                      <p:cNvPr id="7433" name="Oval 14"/>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11" name="Text Box 15"/>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27" name="Group 16"/>
                    <p:cNvGrpSpPr>
                      <a:grpSpLocks/>
                    </p:cNvGrpSpPr>
                    <p:nvPr/>
                  </p:nvGrpSpPr>
                  <p:grpSpPr bwMode="auto">
                    <a:xfrm>
                      <a:off x="523" y="1828"/>
                      <a:ext cx="277" cy="215"/>
                      <a:chOff x="2664" y="2644"/>
                      <a:chExt cx="277" cy="215"/>
                    </a:xfrm>
                  </p:grpSpPr>
                  <p:sp>
                    <p:nvSpPr>
                      <p:cNvPr id="7431" name="Oval 1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14" name="Text Box 1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28" name="Group 19"/>
                    <p:cNvGrpSpPr>
                      <a:grpSpLocks/>
                    </p:cNvGrpSpPr>
                    <p:nvPr/>
                  </p:nvGrpSpPr>
                  <p:grpSpPr bwMode="auto">
                    <a:xfrm>
                      <a:off x="523" y="2192"/>
                      <a:ext cx="277" cy="215"/>
                      <a:chOff x="2664" y="2644"/>
                      <a:chExt cx="277" cy="215"/>
                    </a:xfrm>
                  </p:grpSpPr>
                  <p:sp>
                    <p:nvSpPr>
                      <p:cNvPr id="7429" name="Oval 2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17" name="Text Box 2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406" name="Group 22"/>
                  <p:cNvGrpSpPr>
                    <a:grpSpLocks/>
                  </p:cNvGrpSpPr>
                  <p:nvPr/>
                </p:nvGrpSpPr>
                <p:grpSpPr bwMode="auto">
                  <a:xfrm>
                    <a:off x="897" y="1467"/>
                    <a:ext cx="277" cy="943"/>
                    <a:chOff x="523" y="1464"/>
                    <a:chExt cx="277" cy="943"/>
                  </a:xfrm>
                </p:grpSpPr>
                <p:grpSp>
                  <p:nvGrpSpPr>
                    <p:cNvPr id="7417" name="Group 23"/>
                    <p:cNvGrpSpPr>
                      <a:grpSpLocks/>
                    </p:cNvGrpSpPr>
                    <p:nvPr/>
                  </p:nvGrpSpPr>
                  <p:grpSpPr bwMode="auto">
                    <a:xfrm>
                      <a:off x="523" y="1464"/>
                      <a:ext cx="277" cy="215"/>
                      <a:chOff x="2664" y="2644"/>
                      <a:chExt cx="277" cy="215"/>
                    </a:xfrm>
                  </p:grpSpPr>
                  <p:sp>
                    <p:nvSpPr>
                      <p:cNvPr id="7424" name="Oval 24"/>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21" name="Text Box 25"/>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18" name="Group 26"/>
                    <p:cNvGrpSpPr>
                      <a:grpSpLocks/>
                    </p:cNvGrpSpPr>
                    <p:nvPr/>
                  </p:nvGrpSpPr>
                  <p:grpSpPr bwMode="auto">
                    <a:xfrm>
                      <a:off x="523" y="1828"/>
                      <a:ext cx="277" cy="215"/>
                      <a:chOff x="2664" y="2644"/>
                      <a:chExt cx="277" cy="215"/>
                    </a:xfrm>
                  </p:grpSpPr>
                  <p:sp>
                    <p:nvSpPr>
                      <p:cNvPr id="7422" name="Oval 2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24" name="Text Box 2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19" name="Group 29"/>
                    <p:cNvGrpSpPr>
                      <a:grpSpLocks/>
                    </p:cNvGrpSpPr>
                    <p:nvPr/>
                  </p:nvGrpSpPr>
                  <p:grpSpPr bwMode="auto">
                    <a:xfrm>
                      <a:off x="523" y="2192"/>
                      <a:ext cx="277" cy="215"/>
                      <a:chOff x="2664" y="2644"/>
                      <a:chExt cx="277" cy="215"/>
                    </a:xfrm>
                  </p:grpSpPr>
                  <p:sp>
                    <p:nvSpPr>
                      <p:cNvPr id="7420" name="Oval 3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27" name="Text Box 3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407" name="Group 32"/>
                  <p:cNvGrpSpPr>
                    <a:grpSpLocks/>
                  </p:cNvGrpSpPr>
                  <p:nvPr/>
                </p:nvGrpSpPr>
                <p:grpSpPr bwMode="auto">
                  <a:xfrm>
                    <a:off x="1271" y="1467"/>
                    <a:ext cx="277" cy="943"/>
                    <a:chOff x="523" y="1464"/>
                    <a:chExt cx="277" cy="943"/>
                  </a:xfrm>
                </p:grpSpPr>
                <p:grpSp>
                  <p:nvGrpSpPr>
                    <p:cNvPr id="7408" name="Group 33"/>
                    <p:cNvGrpSpPr>
                      <a:grpSpLocks/>
                    </p:cNvGrpSpPr>
                    <p:nvPr/>
                  </p:nvGrpSpPr>
                  <p:grpSpPr bwMode="auto">
                    <a:xfrm>
                      <a:off x="523" y="1464"/>
                      <a:ext cx="277" cy="215"/>
                      <a:chOff x="2664" y="2644"/>
                      <a:chExt cx="277" cy="215"/>
                    </a:xfrm>
                  </p:grpSpPr>
                  <p:sp>
                    <p:nvSpPr>
                      <p:cNvPr id="7415" name="Oval 34"/>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31" name="Text Box 35"/>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09" name="Group 36"/>
                    <p:cNvGrpSpPr>
                      <a:grpSpLocks/>
                    </p:cNvGrpSpPr>
                    <p:nvPr/>
                  </p:nvGrpSpPr>
                  <p:grpSpPr bwMode="auto">
                    <a:xfrm>
                      <a:off x="523" y="1828"/>
                      <a:ext cx="277" cy="215"/>
                      <a:chOff x="2664" y="2644"/>
                      <a:chExt cx="277" cy="215"/>
                    </a:xfrm>
                  </p:grpSpPr>
                  <p:sp>
                    <p:nvSpPr>
                      <p:cNvPr id="7413" name="Oval 3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34" name="Text Box 3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10" name="Group 39"/>
                    <p:cNvGrpSpPr>
                      <a:grpSpLocks/>
                    </p:cNvGrpSpPr>
                    <p:nvPr/>
                  </p:nvGrpSpPr>
                  <p:grpSpPr bwMode="auto">
                    <a:xfrm>
                      <a:off x="523" y="2192"/>
                      <a:ext cx="277" cy="215"/>
                      <a:chOff x="2664" y="2644"/>
                      <a:chExt cx="277" cy="215"/>
                    </a:xfrm>
                  </p:grpSpPr>
                  <p:sp>
                    <p:nvSpPr>
                      <p:cNvPr id="7411" name="Oval 4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37" name="Text Box 4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grpSp>
              <p:nvGrpSpPr>
                <p:cNvPr id="7392" name="Group 42"/>
                <p:cNvGrpSpPr>
                  <a:grpSpLocks/>
                </p:cNvGrpSpPr>
                <p:nvPr/>
              </p:nvGrpSpPr>
              <p:grpSpPr bwMode="auto">
                <a:xfrm>
                  <a:off x="430" y="1336"/>
                  <a:ext cx="1211" cy="1201"/>
                  <a:chOff x="687" y="1449"/>
                  <a:chExt cx="933" cy="923"/>
                </a:xfrm>
              </p:grpSpPr>
              <p:grpSp>
                <p:nvGrpSpPr>
                  <p:cNvPr id="7393" name="Group 43"/>
                  <p:cNvGrpSpPr>
                    <a:grpSpLocks/>
                  </p:cNvGrpSpPr>
                  <p:nvPr/>
                </p:nvGrpSpPr>
                <p:grpSpPr bwMode="auto">
                  <a:xfrm>
                    <a:off x="687" y="1449"/>
                    <a:ext cx="371" cy="923"/>
                    <a:chOff x="687" y="1440"/>
                    <a:chExt cx="371" cy="923"/>
                  </a:xfrm>
                </p:grpSpPr>
                <p:sp>
                  <p:nvSpPr>
                    <p:cNvPr id="7402" name="Oval 44"/>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403" name="Oval 45"/>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404" name="Oval 46"/>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94" name="Group 47"/>
                  <p:cNvGrpSpPr>
                    <a:grpSpLocks/>
                  </p:cNvGrpSpPr>
                  <p:nvPr/>
                </p:nvGrpSpPr>
                <p:grpSpPr bwMode="auto">
                  <a:xfrm>
                    <a:off x="968" y="1449"/>
                    <a:ext cx="371" cy="923"/>
                    <a:chOff x="687" y="1440"/>
                    <a:chExt cx="371" cy="923"/>
                  </a:xfrm>
                </p:grpSpPr>
                <p:sp>
                  <p:nvSpPr>
                    <p:cNvPr id="7399" name="Oval 48"/>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400" name="Oval 49"/>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401" name="Oval 50"/>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95" name="Group 51"/>
                  <p:cNvGrpSpPr>
                    <a:grpSpLocks/>
                  </p:cNvGrpSpPr>
                  <p:nvPr/>
                </p:nvGrpSpPr>
                <p:grpSpPr bwMode="auto">
                  <a:xfrm>
                    <a:off x="1249" y="1449"/>
                    <a:ext cx="371" cy="923"/>
                    <a:chOff x="687" y="1440"/>
                    <a:chExt cx="371" cy="923"/>
                  </a:xfrm>
                </p:grpSpPr>
                <p:sp>
                  <p:nvSpPr>
                    <p:cNvPr id="7396" name="Oval 52"/>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97" name="Oval 53"/>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98" name="Oval 54"/>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370" name="Group 55"/>
              <p:cNvGrpSpPr>
                <a:grpSpLocks/>
              </p:cNvGrpSpPr>
              <p:nvPr/>
            </p:nvGrpSpPr>
            <p:grpSpPr bwMode="auto">
              <a:xfrm>
                <a:off x="2239" y="1323"/>
                <a:ext cx="1220" cy="1199"/>
                <a:chOff x="2238" y="1333"/>
                <a:chExt cx="1220" cy="1199"/>
              </a:xfrm>
            </p:grpSpPr>
            <p:grpSp>
              <p:nvGrpSpPr>
                <p:cNvPr id="7371" name="Group 56"/>
                <p:cNvGrpSpPr>
                  <a:grpSpLocks/>
                </p:cNvGrpSpPr>
                <p:nvPr/>
              </p:nvGrpSpPr>
              <p:grpSpPr bwMode="auto">
                <a:xfrm>
                  <a:off x="2598" y="1333"/>
                  <a:ext cx="140" cy="1199"/>
                  <a:chOff x="2595" y="1321"/>
                  <a:chExt cx="140" cy="1199"/>
                </a:xfrm>
              </p:grpSpPr>
              <p:sp>
                <p:nvSpPr>
                  <p:cNvPr id="7387" name="Oval 57"/>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8" name="Oval 58"/>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9" name="Oval 59"/>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90" name="Oval 60"/>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72" name="Group 61"/>
                <p:cNvGrpSpPr>
                  <a:grpSpLocks/>
                </p:cNvGrpSpPr>
                <p:nvPr/>
              </p:nvGrpSpPr>
              <p:grpSpPr bwMode="auto">
                <a:xfrm>
                  <a:off x="3318" y="1333"/>
                  <a:ext cx="140" cy="1199"/>
                  <a:chOff x="2595" y="1321"/>
                  <a:chExt cx="140" cy="1199"/>
                </a:xfrm>
              </p:grpSpPr>
              <p:sp>
                <p:nvSpPr>
                  <p:cNvPr id="7383" name="Oval 62"/>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4" name="Oval 63"/>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5" name="Oval 64"/>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6" name="Oval 65"/>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73" name="Group 66"/>
                <p:cNvGrpSpPr>
                  <a:grpSpLocks/>
                </p:cNvGrpSpPr>
                <p:nvPr/>
              </p:nvGrpSpPr>
              <p:grpSpPr bwMode="auto">
                <a:xfrm>
                  <a:off x="2958" y="1333"/>
                  <a:ext cx="140" cy="1199"/>
                  <a:chOff x="2595" y="1321"/>
                  <a:chExt cx="140" cy="1199"/>
                </a:xfrm>
              </p:grpSpPr>
              <p:sp>
                <p:nvSpPr>
                  <p:cNvPr id="7379" name="Oval 67"/>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0" name="Oval 68"/>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1" name="Oval 69"/>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2" name="Oval 70"/>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74" name="Group 71"/>
                <p:cNvGrpSpPr>
                  <a:grpSpLocks/>
                </p:cNvGrpSpPr>
                <p:nvPr/>
              </p:nvGrpSpPr>
              <p:grpSpPr bwMode="auto">
                <a:xfrm>
                  <a:off x="2238" y="1333"/>
                  <a:ext cx="140" cy="1199"/>
                  <a:chOff x="2595" y="1321"/>
                  <a:chExt cx="140" cy="1199"/>
                </a:xfrm>
              </p:grpSpPr>
              <p:sp>
                <p:nvSpPr>
                  <p:cNvPr id="7375" name="Oval 72"/>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76" name="Oval 73"/>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77" name="Oval 74"/>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78" name="Oval 75"/>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357" name="Group 76"/>
            <p:cNvGrpSpPr>
              <a:grpSpLocks/>
            </p:cNvGrpSpPr>
            <p:nvPr/>
          </p:nvGrpSpPr>
          <p:grpSpPr bwMode="auto">
            <a:xfrm>
              <a:off x="810" y="1151"/>
              <a:ext cx="473" cy="494"/>
              <a:chOff x="648" y="1288"/>
              <a:chExt cx="473" cy="494"/>
            </a:xfrm>
          </p:grpSpPr>
          <p:grpSp>
            <p:nvGrpSpPr>
              <p:cNvPr id="7358" name="Group 77"/>
              <p:cNvGrpSpPr>
                <a:grpSpLocks/>
              </p:cNvGrpSpPr>
              <p:nvPr/>
            </p:nvGrpSpPr>
            <p:grpSpPr bwMode="auto">
              <a:xfrm>
                <a:off x="648" y="1288"/>
                <a:ext cx="473" cy="494"/>
                <a:chOff x="1677" y="2983"/>
                <a:chExt cx="473" cy="494"/>
              </a:xfrm>
            </p:grpSpPr>
            <p:grpSp>
              <p:nvGrpSpPr>
                <p:cNvPr id="7365" name="Group 78"/>
                <p:cNvGrpSpPr>
                  <a:grpSpLocks/>
                </p:cNvGrpSpPr>
                <p:nvPr/>
              </p:nvGrpSpPr>
              <p:grpSpPr bwMode="auto">
                <a:xfrm>
                  <a:off x="1775" y="3123"/>
                  <a:ext cx="277" cy="215"/>
                  <a:chOff x="2664" y="2644"/>
                  <a:chExt cx="277" cy="215"/>
                </a:xfrm>
              </p:grpSpPr>
              <p:sp>
                <p:nvSpPr>
                  <p:cNvPr id="7367" name="Oval 79"/>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76" name="Text Box 80"/>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sp>
              <p:nvSpPr>
                <p:cNvPr id="7366" name="Oval 81"/>
                <p:cNvSpPr>
                  <a:spLocks noChangeArrowheads="1"/>
                </p:cNvSpPr>
                <p:nvPr/>
              </p:nvSpPr>
              <p:spPr bwMode="auto">
                <a:xfrm>
                  <a:off x="1677" y="2983"/>
                  <a:ext cx="473" cy="494"/>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59" name="Group 82"/>
              <p:cNvGrpSpPr>
                <a:grpSpLocks/>
              </p:cNvGrpSpPr>
              <p:nvPr/>
            </p:nvGrpSpPr>
            <p:grpSpPr bwMode="auto">
              <a:xfrm>
                <a:off x="653" y="1297"/>
                <a:ext cx="462" cy="135"/>
                <a:chOff x="645" y="1297"/>
                <a:chExt cx="462" cy="135"/>
              </a:xfrm>
            </p:grpSpPr>
            <p:sp>
              <p:nvSpPr>
                <p:cNvPr id="7363" name="Oval 83"/>
                <p:cNvSpPr>
                  <a:spLocks noChangeArrowheads="1"/>
                </p:cNvSpPr>
                <p:nvPr/>
              </p:nvSpPr>
              <p:spPr bwMode="auto">
                <a:xfrm rot="5400000">
                  <a:off x="982"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64" name="Oval 84"/>
                <p:cNvSpPr>
                  <a:spLocks noChangeArrowheads="1"/>
                </p:cNvSpPr>
                <p:nvPr/>
              </p:nvSpPr>
              <p:spPr bwMode="auto">
                <a:xfrm rot="5400000">
                  <a:off x="635"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60" name="Group 85"/>
              <p:cNvGrpSpPr>
                <a:grpSpLocks/>
              </p:cNvGrpSpPr>
              <p:nvPr/>
            </p:nvGrpSpPr>
            <p:grpSpPr bwMode="auto">
              <a:xfrm>
                <a:off x="653" y="1627"/>
                <a:ext cx="462" cy="135"/>
                <a:chOff x="645" y="1297"/>
                <a:chExt cx="462" cy="135"/>
              </a:xfrm>
            </p:grpSpPr>
            <p:sp>
              <p:nvSpPr>
                <p:cNvPr id="7361" name="Oval 86"/>
                <p:cNvSpPr>
                  <a:spLocks noChangeArrowheads="1"/>
                </p:cNvSpPr>
                <p:nvPr/>
              </p:nvSpPr>
              <p:spPr bwMode="auto">
                <a:xfrm rot="5400000">
                  <a:off x="982"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62" name="Oval 87"/>
                <p:cNvSpPr>
                  <a:spLocks noChangeArrowheads="1"/>
                </p:cNvSpPr>
                <p:nvPr/>
              </p:nvSpPr>
              <p:spPr bwMode="auto">
                <a:xfrm rot="5400000">
                  <a:off x="635"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172" name="Group 88"/>
          <p:cNvGrpSpPr>
            <a:grpSpLocks/>
          </p:cNvGrpSpPr>
          <p:nvPr/>
        </p:nvGrpSpPr>
        <p:grpSpPr bwMode="auto">
          <a:xfrm>
            <a:off x="3549650" y="1772816"/>
            <a:ext cx="1936750" cy="2971800"/>
            <a:chOff x="2258" y="1108"/>
            <a:chExt cx="1220" cy="1872"/>
          </a:xfrm>
        </p:grpSpPr>
        <p:grpSp>
          <p:nvGrpSpPr>
            <p:cNvPr id="7264" name="Group 89"/>
            <p:cNvGrpSpPr>
              <a:grpSpLocks/>
            </p:cNvGrpSpPr>
            <p:nvPr/>
          </p:nvGrpSpPr>
          <p:grpSpPr bwMode="auto">
            <a:xfrm>
              <a:off x="2258" y="1777"/>
              <a:ext cx="1220" cy="1203"/>
              <a:chOff x="4127" y="2459"/>
              <a:chExt cx="1220" cy="1203"/>
            </a:xfrm>
          </p:grpSpPr>
          <p:grpSp>
            <p:nvGrpSpPr>
              <p:cNvPr id="7277" name="Group 90"/>
              <p:cNvGrpSpPr>
                <a:grpSpLocks/>
              </p:cNvGrpSpPr>
              <p:nvPr/>
            </p:nvGrpSpPr>
            <p:grpSpPr bwMode="auto">
              <a:xfrm>
                <a:off x="4127" y="2461"/>
                <a:ext cx="1220" cy="1201"/>
                <a:chOff x="2239" y="1321"/>
                <a:chExt cx="1220" cy="1201"/>
              </a:xfrm>
            </p:grpSpPr>
            <p:grpSp>
              <p:nvGrpSpPr>
                <p:cNvPr id="7290" name="Group 91"/>
                <p:cNvGrpSpPr>
                  <a:grpSpLocks/>
                </p:cNvGrpSpPr>
                <p:nvPr/>
              </p:nvGrpSpPr>
              <p:grpSpPr bwMode="auto">
                <a:xfrm>
                  <a:off x="2244" y="1321"/>
                  <a:ext cx="1211" cy="1201"/>
                  <a:chOff x="430" y="1336"/>
                  <a:chExt cx="1211" cy="1201"/>
                </a:xfrm>
              </p:grpSpPr>
              <p:grpSp>
                <p:nvGrpSpPr>
                  <p:cNvPr id="7312" name="Group 92"/>
                  <p:cNvGrpSpPr>
                    <a:grpSpLocks/>
                  </p:cNvGrpSpPr>
                  <p:nvPr/>
                </p:nvGrpSpPr>
                <p:grpSpPr bwMode="auto">
                  <a:xfrm>
                    <a:off x="523" y="1465"/>
                    <a:ext cx="1025" cy="943"/>
                    <a:chOff x="523" y="1467"/>
                    <a:chExt cx="1025" cy="943"/>
                  </a:xfrm>
                </p:grpSpPr>
                <p:grpSp>
                  <p:nvGrpSpPr>
                    <p:cNvPr id="7326" name="Group 93"/>
                    <p:cNvGrpSpPr>
                      <a:grpSpLocks/>
                    </p:cNvGrpSpPr>
                    <p:nvPr/>
                  </p:nvGrpSpPr>
                  <p:grpSpPr bwMode="auto">
                    <a:xfrm>
                      <a:off x="523" y="1467"/>
                      <a:ext cx="277" cy="943"/>
                      <a:chOff x="523" y="1464"/>
                      <a:chExt cx="277" cy="943"/>
                    </a:xfrm>
                  </p:grpSpPr>
                  <p:grpSp>
                    <p:nvGrpSpPr>
                      <p:cNvPr id="7347" name="Group 94"/>
                      <p:cNvGrpSpPr>
                        <a:grpSpLocks/>
                      </p:cNvGrpSpPr>
                      <p:nvPr/>
                    </p:nvGrpSpPr>
                    <p:grpSpPr bwMode="auto">
                      <a:xfrm>
                        <a:off x="523" y="1464"/>
                        <a:ext cx="277" cy="215"/>
                        <a:chOff x="2664" y="2644"/>
                        <a:chExt cx="277" cy="215"/>
                      </a:xfrm>
                    </p:grpSpPr>
                    <p:sp>
                      <p:nvSpPr>
                        <p:cNvPr id="7354" name="Oval 95"/>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92" name="Text Box 96"/>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48" name="Group 97"/>
                      <p:cNvGrpSpPr>
                        <a:grpSpLocks/>
                      </p:cNvGrpSpPr>
                      <p:nvPr/>
                    </p:nvGrpSpPr>
                    <p:grpSpPr bwMode="auto">
                      <a:xfrm>
                        <a:off x="523" y="1828"/>
                        <a:ext cx="277" cy="215"/>
                        <a:chOff x="2664" y="2644"/>
                        <a:chExt cx="277" cy="215"/>
                      </a:xfrm>
                    </p:grpSpPr>
                    <p:sp>
                      <p:nvSpPr>
                        <p:cNvPr id="7352" name="Oval 98"/>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95" name="Text Box 99"/>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49" name="Group 100"/>
                      <p:cNvGrpSpPr>
                        <a:grpSpLocks/>
                      </p:cNvGrpSpPr>
                      <p:nvPr/>
                    </p:nvGrpSpPr>
                    <p:grpSpPr bwMode="auto">
                      <a:xfrm>
                        <a:off x="523" y="2192"/>
                        <a:ext cx="277" cy="215"/>
                        <a:chOff x="2664" y="2644"/>
                        <a:chExt cx="277" cy="215"/>
                      </a:xfrm>
                    </p:grpSpPr>
                    <p:sp>
                      <p:nvSpPr>
                        <p:cNvPr id="7350" name="Oval 101"/>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98" name="Text Box 102"/>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327" name="Group 103"/>
                    <p:cNvGrpSpPr>
                      <a:grpSpLocks/>
                    </p:cNvGrpSpPr>
                    <p:nvPr/>
                  </p:nvGrpSpPr>
                  <p:grpSpPr bwMode="auto">
                    <a:xfrm>
                      <a:off x="897" y="1467"/>
                      <a:ext cx="277" cy="943"/>
                      <a:chOff x="523" y="1464"/>
                      <a:chExt cx="277" cy="943"/>
                    </a:xfrm>
                  </p:grpSpPr>
                  <p:grpSp>
                    <p:nvGrpSpPr>
                      <p:cNvPr id="7338" name="Group 104"/>
                      <p:cNvGrpSpPr>
                        <a:grpSpLocks/>
                      </p:cNvGrpSpPr>
                      <p:nvPr/>
                    </p:nvGrpSpPr>
                    <p:grpSpPr bwMode="auto">
                      <a:xfrm>
                        <a:off x="523" y="1464"/>
                        <a:ext cx="277" cy="215"/>
                        <a:chOff x="2664" y="2644"/>
                        <a:chExt cx="277" cy="215"/>
                      </a:xfrm>
                    </p:grpSpPr>
                    <p:sp>
                      <p:nvSpPr>
                        <p:cNvPr id="7345" name="Oval 105"/>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02" name="Text Box 106"/>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39" name="Group 107"/>
                      <p:cNvGrpSpPr>
                        <a:grpSpLocks/>
                      </p:cNvGrpSpPr>
                      <p:nvPr/>
                    </p:nvGrpSpPr>
                    <p:grpSpPr bwMode="auto">
                      <a:xfrm>
                        <a:off x="523" y="1828"/>
                        <a:ext cx="277" cy="215"/>
                        <a:chOff x="2664" y="2644"/>
                        <a:chExt cx="277" cy="215"/>
                      </a:xfrm>
                    </p:grpSpPr>
                    <p:sp>
                      <p:nvSpPr>
                        <p:cNvPr id="7343" name="Oval 108"/>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05" name="Text Box 109"/>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40" name="Group 110"/>
                      <p:cNvGrpSpPr>
                        <a:grpSpLocks/>
                      </p:cNvGrpSpPr>
                      <p:nvPr/>
                    </p:nvGrpSpPr>
                    <p:grpSpPr bwMode="auto">
                      <a:xfrm>
                        <a:off x="523" y="2192"/>
                        <a:ext cx="277" cy="215"/>
                        <a:chOff x="2664" y="2644"/>
                        <a:chExt cx="277" cy="215"/>
                      </a:xfrm>
                    </p:grpSpPr>
                    <p:sp>
                      <p:nvSpPr>
                        <p:cNvPr id="7341" name="Oval 111"/>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08" name="Text Box 112"/>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328" name="Group 113"/>
                    <p:cNvGrpSpPr>
                      <a:grpSpLocks/>
                    </p:cNvGrpSpPr>
                    <p:nvPr/>
                  </p:nvGrpSpPr>
                  <p:grpSpPr bwMode="auto">
                    <a:xfrm>
                      <a:off x="1271" y="1467"/>
                      <a:ext cx="277" cy="943"/>
                      <a:chOff x="523" y="1464"/>
                      <a:chExt cx="277" cy="943"/>
                    </a:xfrm>
                  </p:grpSpPr>
                  <p:grpSp>
                    <p:nvGrpSpPr>
                      <p:cNvPr id="7329" name="Group 114"/>
                      <p:cNvGrpSpPr>
                        <a:grpSpLocks/>
                      </p:cNvGrpSpPr>
                      <p:nvPr/>
                    </p:nvGrpSpPr>
                    <p:grpSpPr bwMode="auto">
                      <a:xfrm>
                        <a:off x="523" y="1464"/>
                        <a:ext cx="277" cy="215"/>
                        <a:chOff x="2664" y="2644"/>
                        <a:chExt cx="277" cy="215"/>
                      </a:xfrm>
                    </p:grpSpPr>
                    <p:sp>
                      <p:nvSpPr>
                        <p:cNvPr id="7336" name="Oval 115"/>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12" name="Text Box 116"/>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30" name="Group 117"/>
                      <p:cNvGrpSpPr>
                        <a:grpSpLocks/>
                      </p:cNvGrpSpPr>
                      <p:nvPr/>
                    </p:nvGrpSpPr>
                    <p:grpSpPr bwMode="auto">
                      <a:xfrm>
                        <a:off x="523" y="1828"/>
                        <a:ext cx="277" cy="215"/>
                        <a:chOff x="2664" y="2644"/>
                        <a:chExt cx="277" cy="215"/>
                      </a:xfrm>
                    </p:grpSpPr>
                    <p:sp>
                      <p:nvSpPr>
                        <p:cNvPr id="7334" name="Oval 118"/>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15" name="Text Box 119"/>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31" name="Group 120"/>
                      <p:cNvGrpSpPr>
                        <a:grpSpLocks/>
                      </p:cNvGrpSpPr>
                      <p:nvPr/>
                    </p:nvGrpSpPr>
                    <p:grpSpPr bwMode="auto">
                      <a:xfrm>
                        <a:off x="523" y="2192"/>
                        <a:ext cx="277" cy="215"/>
                        <a:chOff x="2664" y="2644"/>
                        <a:chExt cx="277" cy="215"/>
                      </a:xfrm>
                    </p:grpSpPr>
                    <p:sp>
                      <p:nvSpPr>
                        <p:cNvPr id="7332" name="Oval 121"/>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18" name="Text Box 122"/>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grpSp>
                <p:nvGrpSpPr>
                  <p:cNvPr id="7313" name="Group 123"/>
                  <p:cNvGrpSpPr>
                    <a:grpSpLocks/>
                  </p:cNvGrpSpPr>
                  <p:nvPr/>
                </p:nvGrpSpPr>
                <p:grpSpPr bwMode="auto">
                  <a:xfrm>
                    <a:off x="430" y="1336"/>
                    <a:ext cx="1211" cy="1201"/>
                    <a:chOff x="687" y="1449"/>
                    <a:chExt cx="933" cy="923"/>
                  </a:xfrm>
                </p:grpSpPr>
                <p:grpSp>
                  <p:nvGrpSpPr>
                    <p:cNvPr id="7314" name="Group 124"/>
                    <p:cNvGrpSpPr>
                      <a:grpSpLocks/>
                    </p:cNvGrpSpPr>
                    <p:nvPr/>
                  </p:nvGrpSpPr>
                  <p:grpSpPr bwMode="auto">
                    <a:xfrm>
                      <a:off x="687" y="1449"/>
                      <a:ext cx="371" cy="923"/>
                      <a:chOff x="687" y="1440"/>
                      <a:chExt cx="371" cy="923"/>
                    </a:xfrm>
                  </p:grpSpPr>
                  <p:sp>
                    <p:nvSpPr>
                      <p:cNvPr id="7323" name="Oval 125"/>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24" name="Oval 126"/>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25" name="Oval 127"/>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15" name="Group 128"/>
                    <p:cNvGrpSpPr>
                      <a:grpSpLocks/>
                    </p:cNvGrpSpPr>
                    <p:nvPr/>
                  </p:nvGrpSpPr>
                  <p:grpSpPr bwMode="auto">
                    <a:xfrm>
                      <a:off x="968" y="1449"/>
                      <a:ext cx="371" cy="923"/>
                      <a:chOff x="687" y="1440"/>
                      <a:chExt cx="371" cy="923"/>
                    </a:xfrm>
                  </p:grpSpPr>
                  <p:sp>
                    <p:nvSpPr>
                      <p:cNvPr id="7320" name="Oval 129"/>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21" name="Oval 130"/>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22" name="Oval 131"/>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16" name="Group 132"/>
                    <p:cNvGrpSpPr>
                      <a:grpSpLocks/>
                    </p:cNvGrpSpPr>
                    <p:nvPr/>
                  </p:nvGrpSpPr>
                  <p:grpSpPr bwMode="auto">
                    <a:xfrm>
                      <a:off x="1249" y="1449"/>
                      <a:ext cx="371" cy="923"/>
                      <a:chOff x="687" y="1440"/>
                      <a:chExt cx="371" cy="923"/>
                    </a:xfrm>
                  </p:grpSpPr>
                  <p:sp>
                    <p:nvSpPr>
                      <p:cNvPr id="7317" name="Oval 133"/>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18" name="Oval 134"/>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19" name="Oval 135"/>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291" name="Group 136"/>
                <p:cNvGrpSpPr>
                  <a:grpSpLocks/>
                </p:cNvGrpSpPr>
                <p:nvPr/>
              </p:nvGrpSpPr>
              <p:grpSpPr bwMode="auto">
                <a:xfrm>
                  <a:off x="2239" y="1323"/>
                  <a:ext cx="1220" cy="1199"/>
                  <a:chOff x="2238" y="1333"/>
                  <a:chExt cx="1220" cy="1199"/>
                </a:xfrm>
              </p:grpSpPr>
              <p:grpSp>
                <p:nvGrpSpPr>
                  <p:cNvPr id="7292" name="Group 137"/>
                  <p:cNvGrpSpPr>
                    <a:grpSpLocks/>
                  </p:cNvGrpSpPr>
                  <p:nvPr/>
                </p:nvGrpSpPr>
                <p:grpSpPr bwMode="auto">
                  <a:xfrm>
                    <a:off x="2598" y="1333"/>
                    <a:ext cx="140" cy="1199"/>
                    <a:chOff x="2595" y="1321"/>
                    <a:chExt cx="140" cy="1199"/>
                  </a:xfrm>
                </p:grpSpPr>
                <p:sp>
                  <p:nvSpPr>
                    <p:cNvPr id="7308" name="Oval 138"/>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9" name="Oval 139"/>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10" name="Oval 140"/>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11" name="Oval 141"/>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93" name="Group 142"/>
                  <p:cNvGrpSpPr>
                    <a:grpSpLocks/>
                  </p:cNvGrpSpPr>
                  <p:nvPr/>
                </p:nvGrpSpPr>
                <p:grpSpPr bwMode="auto">
                  <a:xfrm>
                    <a:off x="3318" y="1333"/>
                    <a:ext cx="140" cy="1199"/>
                    <a:chOff x="2595" y="1321"/>
                    <a:chExt cx="140" cy="1199"/>
                  </a:xfrm>
                </p:grpSpPr>
                <p:sp>
                  <p:nvSpPr>
                    <p:cNvPr id="7304" name="Oval 143"/>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5" name="Oval 144"/>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6" name="Oval 145"/>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7" name="Oval 146"/>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94" name="Group 147"/>
                  <p:cNvGrpSpPr>
                    <a:grpSpLocks/>
                  </p:cNvGrpSpPr>
                  <p:nvPr/>
                </p:nvGrpSpPr>
                <p:grpSpPr bwMode="auto">
                  <a:xfrm>
                    <a:off x="2958" y="1333"/>
                    <a:ext cx="140" cy="1199"/>
                    <a:chOff x="2595" y="1321"/>
                    <a:chExt cx="140" cy="1199"/>
                  </a:xfrm>
                </p:grpSpPr>
                <p:sp>
                  <p:nvSpPr>
                    <p:cNvPr id="7300" name="Oval 148"/>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1" name="Oval 149"/>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2" name="Oval 150"/>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3" name="Oval 151"/>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95" name="Group 152"/>
                  <p:cNvGrpSpPr>
                    <a:grpSpLocks/>
                  </p:cNvGrpSpPr>
                  <p:nvPr/>
                </p:nvGrpSpPr>
                <p:grpSpPr bwMode="auto">
                  <a:xfrm>
                    <a:off x="2238" y="1333"/>
                    <a:ext cx="140" cy="1199"/>
                    <a:chOff x="2595" y="1321"/>
                    <a:chExt cx="140" cy="1199"/>
                  </a:xfrm>
                </p:grpSpPr>
                <p:sp>
                  <p:nvSpPr>
                    <p:cNvPr id="7296" name="Oval 153"/>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97" name="Oval 154"/>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98" name="Oval 155"/>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99" name="Oval 156"/>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278" name="Group 157"/>
              <p:cNvGrpSpPr>
                <a:grpSpLocks/>
              </p:cNvGrpSpPr>
              <p:nvPr/>
            </p:nvGrpSpPr>
            <p:grpSpPr bwMode="auto">
              <a:xfrm>
                <a:off x="4491" y="2459"/>
                <a:ext cx="493" cy="579"/>
                <a:chOff x="4491" y="2459"/>
                <a:chExt cx="493" cy="579"/>
              </a:xfrm>
            </p:grpSpPr>
            <p:grpSp>
              <p:nvGrpSpPr>
                <p:cNvPr id="7279" name="Group 158"/>
                <p:cNvGrpSpPr>
                  <a:grpSpLocks/>
                </p:cNvGrpSpPr>
                <p:nvPr/>
              </p:nvGrpSpPr>
              <p:grpSpPr bwMode="auto">
                <a:xfrm>
                  <a:off x="4491" y="2459"/>
                  <a:ext cx="493" cy="579"/>
                  <a:chOff x="4486" y="2459"/>
                  <a:chExt cx="498" cy="574"/>
                </a:xfrm>
              </p:grpSpPr>
              <p:sp>
                <p:nvSpPr>
                  <p:cNvPr id="7281" name="Oval 159"/>
                  <p:cNvSpPr>
                    <a:spLocks noChangeArrowheads="1"/>
                  </p:cNvSpPr>
                  <p:nvPr/>
                </p:nvSpPr>
                <p:spPr bwMode="auto">
                  <a:xfrm flipV="1">
                    <a:off x="4493" y="2459"/>
                    <a:ext cx="485" cy="509"/>
                  </a:xfrm>
                  <a:prstGeom prst="ellipse">
                    <a:avLst/>
                  </a:prstGeom>
                  <a:noFill/>
                  <a:ln w="28575">
                    <a:solidFill>
                      <a:srgbClr val="D6009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82" name="Oval 160"/>
                  <p:cNvSpPr>
                    <a:spLocks noChangeArrowheads="1"/>
                  </p:cNvSpPr>
                  <p:nvPr/>
                </p:nvSpPr>
                <p:spPr bwMode="auto">
                  <a:xfrm flipV="1">
                    <a:off x="4638" y="2594"/>
                    <a:ext cx="195" cy="204"/>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7283" name="Group 161"/>
                  <p:cNvGrpSpPr>
                    <a:grpSpLocks/>
                  </p:cNvGrpSpPr>
                  <p:nvPr/>
                </p:nvGrpSpPr>
                <p:grpSpPr bwMode="auto">
                  <a:xfrm>
                    <a:off x="4487" y="2465"/>
                    <a:ext cx="496" cy="141"/>
                    <a:chOff x="4488" y="2465"/>
                    <a:chExt cx="496" cy="141"/>
                  </a:xfrm>
                </p:grpSpPr>
                <p:sp>
                  <p:nvSpPr>
                    <p:cNvPr id="7288" name="Oval 162"/>
                    <p:cNvSpPr>
                      <a:spLocks noChangeArrowheads="1"/>
                    </p:cNvSpPr>
                    <p:nvPr/>
                  </p:nvSpPr>
                  <p:spPr bwMode="auto">
                    <a:xfrm flipV="1">
                      <a:off x="4848" y="246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89" name="Oval 163"/>
                    <p:cNvSpPr>
                      <a:spLocks noChangeArrowheads="1"/>
                    </p:cNvSpPr>
                    <p:nvPr/>
                  </p:nvSpPr>
                  <p:spPr bwMode="auto">
                    <a:xfrm flipV="1">
                      <a:off x="4488" y="246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84" name="Group 164"/>
                  <p:cNvGrpSpPr>
                    <a:grpSpLocks/>
                  </p:cNvGrpSpPr>
                  <p:nvPr/>
                </p:nvGrpSpPr>
                <p:grpSpPr bwMode="auto">
                  <a:xfrm>
                    <a:off x="4486" y="2815"/>
                    <a:ext cx="498" cy="141"/>
                    <a:chOff x="4486" y="2815"/>
                    <a:chExt cx="498" cy="141"/>
                  </a:xfrm>
                </p:grpSpPr>
                <p:sp>
                  <p:nvSpPr>
                    <p:cNvPr id="7286" name="Oval 165"/>
                    <p:cNvSpPr>
                      <a:spLocks noChangeArrowheads="1"/>
                    </p:cNvSpPr>
                    <p:nvPr/>
                  </p:nvSpPr>
                  <p:spPr bwMode="auto">
                    <a:xfrm flipV="1">
                      <a:off x="4848" y="281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87" name="Oval 166"/>
                    <p:cNvSpPr>
                      <a:spLocks noChangeArrowheads="1"/>
                    </p:cNvSpPr>
                    <p:nvPr/>
                  </p:nvSpPr>
                  <p:spPr bwMode="auto">
                    <a:xfrm flipV="1">
                      <a:off x="4486" y="281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7285" name="Oval 167"/>
                  <p:cNvSpPr>
                    <a:spLocks noChangeArrowheads="1"/>
                  </p:cNvSpPr>
                  <p:nvPr/>
                </p:nvSpPr>
                <p:spPr bwMode="auto">
                  <a:xfrm flipV="1">
                    <a:off x="4667" y="2892"/>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1064" name="Text Box 168"/>
                <p:cNvSpPr txBox="1">
                  <a:spLocks noChangeArrowheads="1"/>
                </p:cNvSpPr>
                <p:nvPr/>
              </p:nvSpPr>
              <p:spPr bwMode="auto">
                <a:xfrm>
                  <a:off x="4633" y="258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grpSp>
          <p:nvGrpSpPr>
            <p:cNvPr id="7265" name="Group 169"/>
            <p:cNvGrpSpPr>
              <a:grpSpLocks/>
            </p:cNvGrpSpPr>
            <p:nvPr/>
          </p:nvGrpSpPr>
          <p:grpSpPr bwMode="auto">
            <a:xfrm>
              <a:off x="2621" y="1108"/>
              <a:ext cx="493" cy="579"/>
              <a:chOff x="3670" y="1605"/>
              <a:chExt cx="493" cy="579"/>
            </a:xfrm>
          </p:grpSpPr>
          <p:grpSp>
            <p:nvGrpSpPr>
              <p:cNvPr id="7266" name="Group 170"/>
              <p:cNvGrpSpPr>
                <a:grpSpLocks/>
              </p:cNvGrpSpPr>
              <p:nvPr/>
            </p:nvGrpSpPr>
            <p:grpSpPr bwMode="auto">
              <a:xfrm>
                <a:off x="3670" y="1605"/>
                <a:ext cx="493" cy="579"/>
                <a:chOff x="4486" y="2459"/>
                <a:chExt cx="498" cy="574"/>
              </a:xfrm>
            </p:grpSpPr>
            <p:sp>
              <p:nvSpPr>
                <p:cNvPr id="7268" name="Oval 171"/>
                <p:cNvSpPr>
                  <a:spLocks noChangeArrowheads="1"/>
                </p:cNvSpPr>
                <p:nvPr/>
              </p:nvSpPr>
              <p:spPr bwMode="auto">
                <a:xfrm flipV="1">
                  <a:off x="4493" y="2459"/>
                  <a:ext cx="485" cy="509"/>
                </a:xfrm>
                <a:prstGeom prst="ellipse">
                  <a:avLst/>
                </a:prstGeom>
                <a:noFill/>
                <a:ln w="28575">
                  <a:solidFill>
                    <a:srgbClr val="D6009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69" name="Oval 172"/>
                <p:cNvSpPr>
                  <a:spLocks noChangeArrowheads="1"/>
                </p:cNvSpPr>
                <p:nvPr/>
              </p:nvSpPr>
              <p:spPr bwMode="auto">
                <a:xfrm flipV="1">
                  <a:off x="4638" y="2594"/>
                  <a:ext cx="195" cy="204"/>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7270" name="Group 173"/>
                <p:cNvGrpSpPr>
                  <a:grpSpLocks/>
                </p:cNvGrpSpPr>
                <p:nvPr/>
              </p:nvGrpSpPr>
              <p:grpSpPr bwMode="auto">
                <a:xfrm>
                  <a:off x="4487" y="2465"/>
                  <a:ext cx="496" cy="141"/>
                  <a:chOff x="4488" y="2465"/>
                  <a:chExt cx="496" cy="141"/>
                </a:xfrm>
              </p:grpSpPr>
              <p:sp>
                <p:nvSpPr>
                  <p:cNvPr id="7275" name="Oval 174"/>
                  <p:cNvSpPr>
                    <a:spLocks noChangeArrowheads="1"/>
                  </p:cNvSpPr>
                  <p:nvPr/>
                </p:nvSpPr>
                <p:spPr bwMode="auto">
                  <a:xfrm flipV="1">
                    <a:off x="4848" y="246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76" name="Oval 175"/>
                  <p:cNvSpPr>
                    <a:spLocks noChangeArrowheads="1"/>
                  </p:cNvSpPr>
                  <p:nvPr/>
                </p:nvSpPr>
                <p:spPr bwMode="auto">
                  <a:xfrm flipV="1">
                    <a:off x="4488" y="246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71" name="Group 176"/>
                <p:cNvGrpSpPr>
                  <a:grpSpLocks/>
                </p:cNvGrpSpPr>
                <p:nvPr/>
              </p:nvGrpSpPr>
              <p:grpSpPr bwMode="auto">
                <a:xfrm>
                  <a:off x="4486" y="2815"/>
                  <a:ext cx="498" cy="141"/>
                  <a:chOff x="4486" y="2815"/>
                  <a:chExt cx="498" cy="141"/>
                </a:xfrm>
              </p:grpSpPr>
              <p:sp>
                <p:nvSpPr>
                  <p:cNvPr id="7273" name="Oval 177"/>
                  <p:cNvSpPr>
                    <a:spLocks noChangeArrowheads="1"/>
                  </p:cNvSpPr>
                  <p:nvPr/>
                </p:nvSpPr>
                <p:spPr bwMode="auto">
                  <a:xfrm flipV="1">
                    <a:off x="4848" y="281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74" name="Oval 178"/>
                  <p:cNvSpPr>
                    <a:spLocks noChangeArrowheads="1"/>
                  </p:cNvSpPr>
                  <p:nvPr/>
                </p:nvSpPr>
                <p:spPr bwMode="auto">
                  <a:xfrm flipV="1">
                    <a:off x="4486" y="281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7272" name="Oval 179"/>
                <p:cNvSpPr>
                  <a:spLocks noChangeArrowheads="1"/>
                </p:cNvSpPr>
                <p:nvPr/>
              </p:nvSpPr>
              <p:spPr bwMode="auto">
                <a:xfrm flipV="1">
                  <a:off x="4667" y="2892"/>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1076" name="Text Box 180"/>
              <p:cNvSpPr txBox="1">
                <a:spLocks noChangeArrowheads="1"/>
              </p:cNvSpPr>
              <p:nvPr/>
            </p:nvSpPr>
            <p:spPr bwMode="auto">
              <a:xfrm>
                <a:off x="3807" y="1726"/>
                <a:ext cx="263"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grpSp>
        <p:nvGrpSpPr>
          <p:cNvPr id="7173" name="Group 181"/>
          <p:cNvGrpSpPr>
            <a:grpSpLocks/>
          </p:cNvGrpSpPr>
          <p:nvPr/>
        </p:nvGrpSpPr>
        <p:grpSpPr bwMode="auto">
          <a:xfrm>
            <a:off x="6261100" y="1812504"/>
            <a:ext cx="1936750" cy="2894012"/>
            <a:chOff x="4080" y="1141"/>
            <a:chExt cx="1220" cy="1823"/>
          </a:xfrm>
        </p:grpSpPr>
        <p:grpSp>
          <p:nvGrpSpPr>
            <p:cNvPr id="7178" name="Group 182"/>
            <p:cNvGrpSpPr>
              <a:grpSpLocks/>
            </p:cNvGrpSpPr>
            <p:nvPr/>
          </p:nvGrpSpPr>
          <p:grpSpPr bwMode="auto">
            <a:xfrm>
              <a:off x="4442" y="1141"/>
              <a:ext cx="495" cy="513"/>
              <a:chOff x="2728" y="2859"/>
              <a:chExt cx="495" cy="513"/>
            </a:xfrm>
          </p:grpSpPr>
          <p:grpSp>
            <p:nvGrpSpPr>
              <p:cNvPr id="7257" name="Group 183"/>
              <p:cNvGrpSpPr>
                <a:grpSpLocks/>
              </p:cNvGrpSpPr>
              <p:nvPr/>
            </p:nvGrpSpPr>
            <p:grpSpPr bwMode="auto">
              <a:xfrm>
                <a:off x="2728" y="2859"/>
                <a:ext cx="495" cy="513"/>
                <a:chOff x="2728" y="2859"/>
                <a:chExt cx="495" cy="513"/>
              </a:xfrm>
            </p:grpSpPr>
            <p:sp>
              <p:nvSpPr>
                <p:cNvPr id="7259" name="Oval 184"/>
                <p:cNvSpPr>
                  <a:spLocks noChangeArrowheads="1"/>
                </p:cNvSpPr>
                <p:nvPr/>
              </p:nvSpPr>
              <p:spPr bwMode="auto">
                <a:xfrm>
                  <a:off x="2738" y="2859"/>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60" name="Oval 185"/>
                <p:cNvSpPr>
                  <a:spLocks noChangeArrowheads="1"/>
                </p:cNvSpPr>
                <p:nvPr/>
              </p:nvSpPr>
              <p:spPr bwMode="auto">
                <a:xfrm>
                  <a:off x="2876" y="3012"/>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61" name="Oval 186"/>
                <p:cNvSpPr>
                  <a:spLocks noChangeArrowheads="1"/>
                </p:cNvSpPr>
                <p:nvPr/>
              </p:nvSpPr>
              <p:spPr bwMode="auto">
                <a:xfrm>
                  <a:off x="3090" y="3217"/>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62" name="Oval 187"/>
                <p:cNvSpPr>
                  <a:spLocks noChangeArrowheads="1"/>
                </p:cNvSpPr>
                <p:nvPr/>
              </p:nvSpPr>
              <p:spPr bwMode="auto">
                <a:xfrm>
                  <a:off x="2730" y="2867"/>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63" name="Oval 188"/>
                <p:cNvSpPr>
                  <a:spLocks noChangeArrowheads="1"/>
                </p:cNvSpPr>
                <p:nvPr/>
              </p:nvSpPr>
              <p:spPr bwMode="auto">
                <a:xfrm>
                  <a:off x="2728" y="3219"/>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1085" name="Text Box 189"/>
              <p:cNvSpPr txBox="1">
                <a:spLocks noChangeArrowheads="1"/>
              </p:cNvSpPr>
              <p:nvPr/>
            </p:nvSpPr>
            <p:spPr bwMode="auto">
              <a:xfrm>
                <a:off x="2805" y="3000"/>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grpSp>
          <p:nvGrpSpPr>
            <p:cNvPr id="7179" name="Group 190"/>
            <p:cNvGrpSpPr>
              <a:grpSpLocks/>
            </p:cNvGrpSpPr>
            <p:nvPr/>
          </p:nvGrpSpPr>
          <p:grpSpPr bwMode="auto">
            <a:xfrm>
              <a:off x="4080" y="1763"/>
              <a:ext cx="1220" cy="1201"/>
              <a:chOff x="2309" y="2263"/>
              <a:chExt cx="1220" cy="1201"/>
            </a:xfrm>
          </p:grpSpPr>
          <p:grpSp>
            <p:nvGrpSpPr>
              <p:cNvPr id="7180" name="Group 191"/>
              <p:cNvGrpSpPr>
                <a:grpSpLocks/>
              </p:cNvGrpSpPr>
              <p:nvPr/>
            </p:nvGrpSpPr>
            <p:grpSpPr bwMode="auto">
              <a:xfrm>
                <a:off x="2309" y="2263"/>
                <a:ext cx="1220" cy="1201"/>
                <a:chOff x="2366" y="2514"/>
                <a:chExt cx="1220" cy="1201"/>
              </a:xfrm>
            </p:grpSpPr>
            <p:grpSp>
              <p:nvGrpSpPr>
                <p:cNvPr id="7182" name="Group 192"/>
                <p:cNvGrpSpPr>
                  <a:grpSpLocks/>
                </p:cNvGrpSpPr>
                <p:nvPr/>
              </p:nvGrpSpPr>
              <p:grpSpPr bwMode="auto">
                <a:xfrm>
                  <a:off x="2366" y="2514"/>
                  <a:ext cx="1220" cy="1201"/>
                  <a:chOff x="2239" y="1321"/>
                  <a:chExt cx="1220" cy="1201"/>
                </a:xfrm>
              </p:grpSpPr>
              <p:grpSp>
                <p:nvGrpSpPr>
                  <p:cNvPr id="7191" name="Group 193"/>
                  <p:cNvGrpSpPr>
                    <a:grpSpLocks/>
                  </p:cNvGrpSpPr>
                  <p:nvPr/>
                </p:nvGrpSpPr>
                <p:grpSpPr bwMode="auto">
                  <a:xfrm>
                    <a:off x="2244" y="1321"/>
                    <a:ext cx="1211" cy="1201"/>
                    <a:chOff x="430" y="1336"/>
                    <a:chExt cx="1211" cy="1201"/>
                  </a:xfrm>
                </p:grpSpPr>
                <p:grpSp>
                  <p:nvGrpSpPr>
                    <p:cNvPr id="7213" name="Group 194"/>
                    <p:cNvGrpSpPr>
                      <a:grpSpLocks/>
                    </p:cNvGrpSpPr>
                    <p:nvPr/>
                  </p:nvGrpSpPr>
                  <p:grpSpPr bwMode="auto">
                    <a:xfrm>
                      <a:off x="523" y="1465"/>
                      <a:ext cx="1025" cy="943"/>
                      <a:chOff x="523" y="1467"/>
                      <a:chExt cx="1025" cy="943"/>
                    </a:xfrm>
                  </p:grpSpPr>
                  <p:grpSp>
                    <p:nvGrpSpPr>
                      <p:cNvPr id="7227" name="Group 195"/>
                      <p:cNvGrpSpPr>
                        <a:grpSpLocks/>
                      </p:cNvGrpSpPr>
                      <p:nvPr/>
                    </p:nvGrpSpPr>
                    <p:grpSpPr bwMode="auto">
                      <a:xfrm>
                        <a:off x="523" y="1467"/>
                        <a:ext cx="277" cy="943"/>
                        <a:chOff x="523" y="1464"/>
                        <a:chExt cx="277" cy="943"/>
                      </a:xfrm>
                    </p:grpSpPr>
                    <p:grpSp>
                      <p:nvGrpSpPr>
                        <p:cNvPr id="7248" name="Group 196"/>
                        <p:cNvGrpSpPr>
                          <a:grpSpLocks/>
                        </p:cNvGrpSpPr>
                        <p:nvPr/>
                      </p:nvGrpSpPr>
                      <p:grpSpPr bwMode="auto">
                        <a:xfrm>
                          <a:off x="523" y="1464"/>
                          <a:ext cx="277" cy="215"/>
                          <a:chOff x="2664" y="2644"/>
                          <a:chExt cx="277" cy="215"/>
                        </a:xfrm>
                      </p:grpSpPr>
                      <p:sp>
                        <p:nvSpPr>
                          <p:cNvPr id="7255" name="Oval 19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94" name="Text Box 19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49" name="Group 199"/>
                        <p:cNvGrpSpPr>
                          <a:grpSpLocks/>
                        </p:cNvGrpSpPr>
                        <p:nvPr/>
                      </p:nvGrpSpPr>
                      <p:grpSpPr bwMode="auto">
                        <a:xfrm>
                          <a:off x="523" y="1828"/>
                          <a:ext cx="277" cy="215"/>
                          <a:chOff x="2664" y="2644"/>
                          <a:chExt cx="277" cy="215"/>
                        </a:xfrm>
                      </p:grpSpPr>
                      <p:sp>
                        <p:nvSpPr>
                          <p:cNvPr id="7253" name="Oval 20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97" name="Text Box 20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50" name="Group 202"/>
                        <p:cNvGrpSpPr>
                          <a:grpSpLocks/>
                        </p:cNvGrpSpPr>
                        <p:nvPr/>
                      </p:nvGrpSpPr>
                      <p:grpSpPr bwMode="auto">
                        <a:xfrm>
                          <a:off x="523" y="2192"/>
                          <a:ext cx="277" cy="215"/>
                          <a:chOff x="2664" y="2644"/>
                          <a:chExt cx="277" cy="215"/>
                        </a:xfrm>
                      </p:grpSpPr>
                      <p:sp>
                        <p:nvSpPr>
                          <p:cNvPr id="7251" name="Oval 203"/>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00" name="Text Box 204"/>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228" name="Group 205"/>
                      <p:cNvGrpSpPr>
                        <a:grpSpLocks/>
                      </p:cNvGrpSpPr>
                      <p:nvPr/>
                    </p:nvGrpSpPr>
                    <p:grpSpPr bwMode="auto">
                      <a:xfrm>
                        <a:off x="897" y="1467"/>
                        <a:ext cx="277" cy="943"/>
                        <a:chOff x="523" y="1464"/>
                        <a:chExt cx="277" cy="943"/>
                      </a:xfrm>
                    </p:grpSpPr>
                    <p:grpSp>
                      <p:nvGrpSpPr>
                        <p:cNvPr id="7239" name="Group 206"/>
                        <p:cNvGrpSpPr>
                          <a:grpSpLocks/>
                        </p:cNvGrpSpPr>
                        <p:nvPr/>
                      </p:nvGrpSpPr>
                      <p:grpSpPr bwMode="auto">
                        <a:xfrm>
                          <a:off x="523" y="1464"/>
                          <a:ext cx="277" cy="215"/>
                          <a:chOff x="2664" y="2644"/>
                          <a:chExt cx="277" cy="215"/>
                        </a:xfrm>
                      </p:grpSpPr>
                      <p:sp>
                        <p:nvSpPr>
                          <p:cNvPr id="7246" name="Oval 20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04" name="Text Box 20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40" name="Group 209"/>
                        <p:cNvGrpSpPr>
                          <a:grpSpLocks/>
                        </p:cNvGrpSpPr>
                        <p:nvPr/>
                      </p:nvGrpSpPr>
                      <p:grpSpPr bwMode="auto">
                        <a:xfrm>
                          <a:off x="523" y="1828"/>
                          <a:ext cx="277" cy="215"/>
                          <a:chOff x="2664" y="2644"/>
                          <a:chExt cx="277" cy="215"/>
                        </a:xfrm>
                      </p:grpSpPr>
                      <p:sp>
                        <p:nvSpPr>
                          <p:cNvPr id="7244" name="Oval 21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07" name="Text Box 21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41" name="Group 212"/>
                        <p:cNvGrpSpPr>
                          <a:grpSpLocks/>
                        </p:cNvGrpSpPr>
                        <p:nvPr/>
                      </p:nvGrpSpPr>
                      <p:grpSpPr bwMode="auto">
                        <a:xfrm>
                          <a:off x="523" y="2192"/>
                          <a:ext cx="277" cy="215"/>
                          <a:chOff x="2664" y="2644"/>
                          <a:chExt cx="277" cy="215"/>
                        </a:xfrm>
                      </p:grpSpPr>
                      <p:sp>
                        <p:nvSpPr>
                          <p:cNvPr id="7242" name="Oval 213"/>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10" name="Text Box 214"/>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229" name="Group 215"/>
                      <p:cNvGrpSpPr>
                        <a:grpSpLocks/>
                      </p:cNvGrpSpPr>
                      <p:nvPr/>
                    </p:nvGrpSpPr>
                    <p:grpSpPr bwMode="auto">
                      <a:xfrm>
                        <a:off x="1271" y="1467"/>
                        <a:ext cx="277" cy="943"/>
                        <a:chOff x="523" y="1464"/>
                        <a:chExt cx="277" cy="943"/>
                      </a:xfrm>
                    </p:grpSpPr>
                    <p:grpSp>
                      <p:nvGrpSpPr>
                        <p:cNvPr id="7230" name="Group 216"/>
                        <p:cNvGrpSpPr>
                          <a:grpSpLocks/>
                        </p:cNvGrpSpPr>
                        <p:nvPr/>
                      </p:nvGrpSpPr>
                      <p:grpSpPr bwMode="auto">
                        <a:xfrm>
                          <a:off x="523" y="1464"/>
                          <a:ext cx="277" cy="215"/>
                          <a:chOff x="2664" y="2644"/>
                          <a:chExt cx="277" cy="215"/>
                        </a:xfrm>
                      </p:grpSpPr>
                      <p:sp>
                        <p:nvSpPr>
                          <p:cNvPr id="7237" name="Oval 21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14" name="Text Box 21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31" name="Group 219"/>
                        <p:cNvGrpSpPr>
                          <a:grpSpLocks/>
                        </p:cNvGrpSpPr>
                        <p:nvPr/>
                      </p:nvGrpSpPr>
                      <p:grpSpPr bwMode="auto">
                        <a:xfrm>
                          <a:off x="523" y="1828"/>
                          <a:ext cx="277" cy="215"/>
                          <a:chOff x="2664" y="2644"/>
                          <a:chExt cx="277" cy="215"/>
                        </a:xfrm>
                      </p:grpSpPr>
                      <p:sp>
                        <p:nvSpPr>
                          <p:cNvPr id="7235" name="Oval 22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17" name="Text Box 22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32" name="Group 222"/>
                        <p:cNvGrpSpPr>
                          <a:grpSpLocks/>
                        </p:cNvGrpSpPr>
                        <p:nvPr/>
                      </p:nvGrpSpPr>
                      <p:grpSpPr bwMode="auto">
                        <a:xfrm>
                          <a:off x="523" y="2192"/>
                          <a:ext cx="277" cy="215"/>
                          <a:chOff x="2664" y="2644"/>
                          <a:chExt cx="277" cy="215"/>
                        </a:xfrm>
                      </p:grpSpPr>
                      <p:sp>
                        <p:nvSpPr>
                          <p:cNvPr id="7233" name="Oval 223"/>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20" name="Text Box 224"/>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grpSp>
                  <p:nvGrpSpPr>
                    <p:cNvPr id="7214" name="Group 225"/>
                    <p:cNvGrpSpPr>
                      <a:grpSpLocks/>
                    </p:cNvGrpSpPr>
                    <p:nvPr/>
                  </p:nvGrpSpPr>
                  <p:grpSpPr bwMode="auto">
                    <a:xfrm>
                      <a:off x="430" y="1336"/>
                      <a:ext cx="1211" cy="1201"/>
                      <a:chOff x="687" y="1449"/>
                      <a:chExt cx="933" cy="923"/>
                    </a:xfrm>
                  </p:grpSpPr>
                  <p:grpSp>
                    <p:nvGrpSpPr>
                      <p:cNvPr id="7215" name="Group 226"/>
                      <p:cNvGrpSpPr>
                        <a:grpSpLocks/>
                      </p:cNvGrpSpPr>
                      <p:nvPr/>
                    </p:nvGrpSpPr>
                    <p:grpSpPr bwMode="auto">
                      <a:xfrm>
                        <a:off x="687" y="1449"/>
                        <a:ext cx="371" cy="923"/>
                        <a:chOff x="687" y="1440"/>
                        <a:chExt cx="371" cy="923"/>
                      </a:xfrm>
                    </p:grpSpPr>
                    <p:sp>
                      <p:nvSpPr>
                        <p:cNvPr id="7224" name="Oval 227"/>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25" name="Oval 228"/>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26" name="Oval 229"/>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16" name="Group 230"/>
                      <p:cNvGrpSpPr>
                        <a:grpSpLocks/>
                      </p:cNvGrpSpPr>
                      <p:nvPr/>
                    </p:nvGrpSpPr>
                    <p:grpSpPr bwMode="auto">
                      <a:xfrm>
                        <a:off x="968" y="1449"/>
                        <a:ext cx="371" cy="923"/>
                        <a:chOff x="687" y="1440"/>
                        <a:chExt cx="371" cy="923"/>
                      </a:xfrm>
                    </p:grpSpPr>
                    <p:sp>
                      <p:nvSpPr>
                        <p:cNvPr id="7221" name="Oval 231"/>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22" name="Oval 232"/>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23" name="Oval 233"/>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17" name="Group 234"/>
                      <p:cNvGrpSpPr>
                        <a:grpSpLocks/>
                      </p:cNvGrpSpPr>
                      <p:nvPr/>
                    </p:nvGrpSpPr>
                    <p:grpSpPr bwMode="auto">
                      <a:xfrm>
                        <a:off x="1249" y="1449"/>
                        <a:ext cx="371" cy="923"/>
                        <a:chOff x="687" y="1440"/>
                        <a:chExt cx="371" cy="923"/>
                      </a:xfrm>
                    </p:grpSpPr>
                    <p:sp>
                      <p:nvSpPr>
                        <p:cNvPr id="7218" name="Oval 235"/>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19" name="Oval 236"/>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20" name="Oval 237"/>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192" name="Group 238"/>
                  <p:cNvGrpSpPr>
                    <a:grpSpLocks/>
                  </p:cNvGrpSpPr>
                  <p:nvPr/>
                </p:nvGrpSpPr>
                <p:grpSpPr bwMode="auto">
                  <a:xfrm>
                    <a:off x="2239" y="1323"/>
                    <a:ext cx="1220" cy="1199"/>
                    <a:chOff x="2238" y="1333"/>
                    <a:chExt cx="1220" cy="1199"/>
                  </a:xfrm>
                </p:grpSpPr>
                <p:grpSp>
                  <p:nvGrpSpPr>
                    <p:cNvPr id="7193" name="Group 239"/>
                    <p:cNvGrpSpPr>
                      <a:grpSpLocks/>
                    </p:cNvGrpSpPr>
                    <p:nvPr/>
                  </p:nvGrpSpPr>
                  <p:grpSpPr bwMode="auto">
                    <a:xfrm>
                      <a:off x="2598" y="1333"/>
                      <a:ext cx="140" cy="1199"/>
                      <a:chOff x="2595" y="1321"/>
                      <a:chExt cx="140" cy="1199"/>
                    </a:xfrm>
                  </p:grpSpPr>
                  <p:sp>
                    <p:nvSpPr>
                      <p:cNvPr id="7209" name="Oval 240"/>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10" name="Oval 241"/>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11" name="Oval 242"/>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12" name="Oval 243"/>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194" name="Group 244"/>
                    <p:cNvGrpSpPr>
                      <a:grpSpLocks/>
                    </p:cNvGrpSpPr>
                    <p:nvPr/>
                  </p:nvGrpSpPr>
                  <p:grpSpPr bwMode="auto">
                    <a:xfrm>
                      <a:off x="3318" y="1333"/>
                      <a:ext cx="140" cy="1199"/>
                      <a:chOff x="2595" y="1321"/>
                      <a:chExt cx="140" cy="1199"/>
                    </a:xfrm>
                  </p:grpSpPr>
                  <p:sp>
                    <p:nvSpPr>
                      <p:cNvPr id="7205" name="Oval 245"/>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6" name="Oval 246"/>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7" name="Oval 247"/>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8" name="Oval 248"/>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195" name="Group 249"/>
                    <p:cNvGrpSpPr>
                      <a:grpSpLocks/>
                    </p:cNvGrpSpPr>
                    <p:nvPr/>
                  </p:nvGrpSpPr>
                  <p:grpSpPr bwMode="auto">
                    <a:xfrm>
                      <a:off x="2958" y="1333"/>
                      <a:ext cx="140" cy="1199"/>
                      <a:chOff x="2595" y="1321"/>
                      <a:chExt cx="140" cy="1199"/>
                    </a:xfrm>
                  </p:grpSpPr>
                  <p:sp>
                    <p:nvSpPr>
                      <p:cNvPr id="7201" name="Oval 250"/>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2" name="Oval 251"/>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3" name="Oval 252"/>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4" name="Oval 253"/>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196" name="Group 254"/>
                    <p:cNvGrpSpPr>
                      <a:grpSpLocks/>
                    </p:cNvGrpSpPr>
                    <p:nvPr/>
                  </p:nvGrpSpPr>
                  <p:grpSpPr bwMode="auto">
                    <a:xfrm>
                      <a:off x="2238" y="1333"/>
                      <a:ext cx="140" cy="1199"/>
                      <a:chOff x="2595" y="1321"/>
                      <a:chExt cx="140" cy="1199"/>
                    </a:xfrm>
                  </p:grpSpPr>
                  <p:sp>
                    <p:nvSpPr>
                      <p:cNvPr id="7197" name="Oval 255"/>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98" name="Oval 256"/>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99" name="Oval 257"/>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0" name="Oval 258"/>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183" name="Group 259"/>
                <p:cNvGrpSpPr>
                  <a:grpSpLocks/>
                </p:cNvGrpSpPr>
                <p:nvPr/>
              </p:nvGrpSpPr>
              <p:grpSpPr bwMode="auto">
                <a:xfrm>
                  <a:off x="2728" y="2859"/>
                  <a:ext cx="495" cy="513"/>
                  <a:chOff x="2728" y="2859"/>
                  <a:chExt cx="495" cy="513"/>
                </a:xfrm>
              </p:grpSpPr>
              <p:grpSp>
                <p:nvGrpSpPr>
                  <p:cNvPr id="7184" name="Group 260"/>
                  <p:cNvGrpSpPr>
                    <a:grpSpLocks/>
                  </p:cNvGrpSpPr>
                  <p:nvPr/>
                </p:nvGrpSpPr>
                <p:grpSpPr bwMode="auto">
                  <a:xfrm>
                    <a:off x="2728" y="2859"/>
                    <a:ext cx="495" cy="513"/>
                    <a:chOff x="2728" y="2859"/>
                    <a:chExt cx="495" cy="513"/>
                  </a:xfrm>
                </p:grpSpPr>
                <p:sp>
                  <p:nvSpPr>
                    <p:cNvPr id="7186" name="Oval 261"/>
                    <p:cNvSpPr>
                      <a:spLocks noChangeArrowheads="1"/>
                    </p:cNvSpPr>
                    <p:nvPr/>
                  </p:nvSpPr>
                  <p:spPr bwMode="auto">
                    <a:xfrm>
                      <a:off x="2738" y="2859"/>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87" name="Oval 262"/>
                    <p:cNvSpPr>
                      <a:spLocks noChangeArrowheads="1"/>
                    </p:cNvSpPr>
                    <p:nvPr/>
                  </p:nvSpPr>
                  <p:spPr bwMode="auto">
                    <a:xfrm>
                      <a:off x="2876" y="3012"/>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88" name="Oval 263"/>
                    <p:cNvSpPr>
                      <a:spLocks noChangeArrowheads="1"/>
                    </p:cNvSpPr>
                    <p:nvPr/>
                  </p:nvSpPr>
                  <p:spPr bwMode="auto">
                    <a:xfrm>
                      <a:off x="3090" y="3217"/>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89" name="Oval 264"/>
                    <p:cNvSpPr>
                      <a:spLocks noChangeArrowheads="1"/>
                    </p:cNvSpPr>
                    <p:nvPr/>
                  </p:nvSpPr>
                  <p:spPr bwMode="auto">
                    <a:xfrm>
                      <a:off x="2730" y="2867"/>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90" name="Oval 265"/>
                    <p:cNvSpPr>
                      <a:spLocks noChangeArrowheads="1"/>
                    </p:cNvSpPr>
                    <p:nvPr/>
                  </p:nvSpPr>
                  <p:spPr bwMode="auto">
                    <a:xfrm>
                      <a:off x="2728" y="3219"/>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1162" name="Text Box 266"/>
                  <p:cNvSpPr txBox="1">
                    <a:spLocks noChangeArrowheads="1"/>
                  </p:cNvSpPr>
                  <p:nvPr/>
                </p:nvSpPr>
                <p:spPr bwMode="auto">
                  <a:xfrm>
                    <a:off x="2805" y="3000"/>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grpSp>
          <p:sp>
            <p:nvSpPr>
              <p:cNvPr id="7181" name="Oval 267"/>
              <p:cNvSpPr>
                <a:spLocks noChangeArrowheads="1"/>
              </p:cNvSpPr>
              <p:nvPr/>
            </p:nvSpPr>
            <p:spPr bwMode="auto">
              <a:xfrm>
                <a:off x="2986" y="2603"/>
                <a:ext cx="193" cy="191"/>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sp>
        <p:nvSpPr>
          <p:cNvPr id="81164" name="Text Box 268"/>
          <p:cNvSpPr txBox="1">
            <a:spLocks noChangeArrowheads="1"/>
          </p:cNvSpPr>
          <p:nvPr/>
        </p:nvSpPr>
        <p:spPr bwMode="auto">
          <a:xfrm>
            <a:off x="693365" y="4712717"/>
            <a:ext cx="2419350" cy="1338828"/>
          </a:xfrm>
          <a:prstGeom prst="rect">
            <a:avLst/>
          </a:prstGeom>
          <a:noFill/>
          <a:ln w="9525">
            <a:noFill/>
            <a:miter lim="800000"/>
            <a:headEnd/>
            <a:tailEnd/>
          </a:ln>
          <a:effectLst/>
        </p:spPr>
        <p:txBody>
          <a:bodyPr>
            <a:spAutoFit/>
          </a:bodyPr>
          <a:lstStyle/>
          <a:p>
            <a:pPr algn="ctr">
              <a:spcBef>
                <a:spcPct val="50000"/>
              </a:spcBef>
              <a:defRPr/>
            </a:pPr>
            <a:r>
              <a:rPr lang="en-US" sz="1800" b="1" dirty="0">
                <a:latin typeface="Comic Sans MS" panose="030F0702030302020204" pitchFamily="66" charset="0"/>
              </a:rPr>
              <a:t>Covalent Bonding</a:t>
            </a:r>
          </a:p>
          <a:p>
            <a:pPr algn="ctr">
              <a:spcBef>
                <a:spcPct val="50000"/>
              </a:spcBef>
              <a:defRPr/>
            </a:pPr>
            <a:r>
              <a:rPr lang="en-US" sz="1400" b="1" dirty="0" err="1">
                <a:solidFill>
                  <a:srgbClr val="0000FF"/>
                </a:solidFill>
                <a:effectLst>
                  <a:outerShdw blurRad="38100" dist="38100" dir="2700000" algn="tl">
                    <a:srgbClr val="C0C0C0"/>
                  </a:outerShdw>
                </a:effectLst>
                <a:latin typeface="Comic Sans MS" panose="030F0702030302020204" pitchFamily="66" charset="0"/>
              </a:rPr>
              <a:t>Undoped</a:t>
            </a:r>
            <a:r>
              <a:rPr lang="en-US" sz="1400" b="1" dirty="0">
                <a:solidFill>
                  <a:srgbClr val="0000FF"/>
                </a:solidFill>
                <a:effectLst>
                  <a:outerShdw blurRad="38100" dist="38100" dir="2700000" algn="tl">
                    <a:srgbClr val="C0C0C0"/>
                  </a:outerShdw>
                </a:effectLst>
                <a:latin typeface="Comic Sans MS" panose="030F0702030302020204" pitchFamily="66" charset="0"/>
              </a:rPr>
              <a:t> Material</a:t>
            </a:r>
            <a:r>
              <a:rPr lang="en-US" sz="1400" b="1" dirty="0">
                <a:latin typeface="Comic Sans MS" panose="030F0702030302020204" pitchFamily="66" charset="0"/>
              </a:rPr>
              <a:t>  Shares its 4 electrons w/other atoms and forms a pure crystal.</a:t>
            </a:r>
          </a:p>
        </p:txBody>
      </p:sp>
      <p:sp>
        <p:nvSpPr>
          <p:cNvPr id="81165" name="Text Box 269"/>
          <p:cNvSpPr txBox="1">
            <a:spLocks noChangeArrowheads="1"/>
          </p:cNvSpPr>
          <p:nvPr/>
        </p:nvSpPr>
        <p:spPr bwMode="auto">
          <a:xfrm>
            <a:off x="3334965" y="4862190"/>
            <a:ext cx="2554288" cy="1477328"/>
          </a:xfrm>
          <a:prstGeom prst="rect">
            <a:avLst/>
          </a:prstGeom>
          <a:noFill/>
          <a:ln w="9525">
            <a:noFill/>
            <a:miter lim="800000"/>
            <a:headEnd/>
            <a:tailEnd/>
          </a:ln>
          <a:effectLst/>
        </p:spPr>
        <p:txBody>
          <a:bodyPr>
            <a:spAutoFit/>
          </a:bodyPr>
          <a:lstStyle/>
          <a:p>
            <a:pPr algn="ctr">
              <a:spcBef>
                <a:spcPct val="50000"/>
              </a:spcBef>
              <a:defRPr/>
            </a:pPr>
            <a:r>
              <a:rPr lang="en-US" sz="1400" b="1" u="sng" dirty="0">
                <a:solidFill>
                  <a:srgbClr val="D60093"/>
                </a:solidFill>
                <a:effectLst>
                  <a:outerShdw blurRad="38100" dist="38100" dir="2700000" algn="tl">
                    <a:srgbClr val="C0C0C0"/>
                  </a:outerShdw>
                </a:effectLst>
                <a:latin typeface="Comic Sans MS" panose="030F0702030302020204" pitchFamily="66" charset="0"/>
              </a:rPr>
              <a:t>N</a:t>
            </a:r>
            <a:r>
              <a:rPr lang="en-US" sz="1400" b="1" u="sng" dirty="0">
                <a:latin typeface="Comic Sans MS" panose="030F0702030302020204" pitchFamily="66" charset="0"/>
              </a:rPr>
              <a:t> type</a:t>
            </a:r>
            <a:r>
              <a:rPr lang="en-US" sz="1400" b="1" dirty="0">
                <a:latin typeface="Comic Sans MS" panose="030F0702030302020204" pitchFamily="66" charset="0"/>
              </a:rPr>
              <a:t> Material</a:t>
            </a:r>
            <a:endParaRPr lang="tr-TR" sz="1400" b="1" dirty="0">
              <a:latin typeface="Comic Sans MS" panose="030F0702030302020204" pitchFamily="66" charset="0"/>
            </a:endParaRPr>
          </a:p>
          <a:p>
            <a:pPr algn="ctr">
              <a:spcBef>
                <a:spcPct val="50000"/>
              </a:spcBef>
              <a:defRPr/>
            </a:pPr>
            <a:r>
              <a:rPr lang="en-US" sz="1400" b="1" dirty="0">
                <a:latin typeface="Comic Sans MS" panose="030F0702030302020204" pitchFamily="66" charset="0"/>
              </a:rPr>
              <a:t>Impurities that have an excess of electrons</a:t>
            </a:r>
            <a:r>
              <a:rPr lang="tr-TR" sz="1400" b="1" dirty="0">
                <a:latin typeface="Comic Sans MS" panose="030F0702030302020204" pitchFamily="66" charset="0"/>
              </a:rPr>
              <a:t> </a:t>
            </a:r>
            <a:r>
              <a:rPr lang="tr-TR" sz="1400" b="1" dirty="0" err="1">
                <a:latin typeface="Comic Sans MS" panose="030F0702030302020204" pitchFamily="66" charset="0"/>
              </a:rPr>
              <a:t>are</a:t>
            </a:r>
            <a:r>
              <a:rPr lang="tr-TR" sz="1400" b="1" dirty="0">
                <a:latin typeface="Comic Sans MS" panose="030F0702030302020204" pitchFamily="66" charset="0"/>
              </a:rPr>
              <a:t> </a:t>
            </a:r>
            <a:r>
              <a:rPr lang="tr-TR" sz="1400" b="1" dirty="0" err="1">
                <a:latin typeface="Comic Sans MS" panose="030F0702030302020204" pitchFamily="66" charset="0"/>
              </a:rPr>
              <a:t>added</a:t>
            </a:r>
            <a:r>
              <a:rPr lang="en-US" sz="1400" b="1" dirty="0">
                <a:latin typeface="Comic Sans MS" panose="030F0702030302020204" pitchFamily="66" charset="0"/>
              </a:rPr>
              <a:t>. </a:t>
            </a:r>
            <a:endParaRPr lang="tr-TR" sz="1400" b="1" dirty="0">
              <a:latin typeface="Comic Sans MS" panose="030F0702030302020204" pitchFamily="66" charset="0"/>
            </a:endParaRPr>
          </a:p>
          <a:p>
            <a:pPr algn="ctr">
              <a:spcBef>
                <a:spcPct val="50000"/>
              </a:spcBef>
              <a:defRPr/>
            </a:pPr>
            <a:r>
              <a:rPr lang="en-US" b="1" dirty="0">
                <a:solidFill>
                  <a:srgbClr val="D60093"/>
                </a:solidFill>
                <a:latin typeface="Comic Sans MS" panose="030F0702030302020204" pitchFamily="66" charset="0"/>
              </a:rPr>
              <a:t>-</a:t>
            </a:r>
            <a:r>
              <a:rPr lang="en-US" b="1" dirty="0">
                <a:latin typeface="Comic Sans MS" panose="030F0702030302020204" pitchFamily="66" charset="0"/>
              </a:rPr>
              <a:t> charged</a:t>
            </a:r>
          </a:p>
        </p:txBody>
      </p:sp>
      <p:sp>
        <p:nvSpPr>
          <p:cNvPr id="81166" name="Text Box 270"/>
          <p:cNvSpPr txBox="1">
            <a:spLocks noChangeArrowheads="1"/>
          </p:cNvSpPr>
          <p:nvPr/>
        </p:nvSpPr>
        <p:spPr bwMode="auto">
          <a:xfrm>
            <a:off x="6113090" y="4862190"/>
            <a:ext cx="2419350" cy="1477328"/>
          </a:xfrm>
          <a:prstGeom prst="rect">
            <a:avLst/>
          </a:prstGeom>
          <a:noFill/>
          <a:ln w="9525">
            <a:noFill/>
            <a:miter lim="800000"/>
            <a:headEnd/>
            <a:tailEnd/>
          </a:ln>
          <a:effectLst/>
        </p:spPr>
        <p:txBody>
          <a:bodyPr>
            <a:spAutoFit/>
          </a:bodyPr>
          <a:lstStyle/>
          <a:p>
            <a:pPr algn="ctr">
              <a:spcBef>
                <a:spcPct val="50000"/>
              </a:spcBef>
              <a:defRPr/>
            </a:pPr>
            <a:r>
              <a:rPr lang="en-US" sz="1400" b="1" u="sng" dirty="0">
                <a:solidFill>
                  <a:srgbClr val="FF0000"/>
                </a:solidFill>
                <a:effectLst>
                  <a:outerShdw blurRad="38100" dist="38100" dir="2700000" algn="tl">
                    <a:srgbClr val="C0C0C0"/>
                  </a:outerShdw>
                </a:effectLst>
                <a:latin typeface="Comic Sans MS" panose="030F0702030302020204" pitchFamily="66" charset="0"/>
              </a:rPr>
              <a:t>P</a:t>
            </a:r>
            <a:r>
              <a:rPr lang="en-US" sz="1400" b="1" u="sng" dirty="0">
                <a:latin typeface="Comic Sans MS" panose="030F0702030302020204" pitchFamily="66" charset="0"/>
              </a:rPr>
              <a:t> type</a:t>
            </a:r>
            <a:r>
              <a:rPr lang="en-US" sz="1400" b="1" dirty="0">
                <a:latin typeface="Comic Sans MS" panose="030F0702030302020204" pitchFamily="66" charset="0"/>
              </a:rPr>
              <a:t> Material.  </a:t>
            </a:r>
            <a:endParaRPr lang="tr-TR" sz="1400" b="1" dirty="0">
              <a:latin typeface="Comic Sans MS" panose="030F0702030302020204" pitchFamily="66" charset="0"/>
            </a:endParaRPr>
          </a:p>
          <a:p>
            <a:pPr algn="ctr">
              <a:spcBef>
                <a:spcPct val="50000"/>
              </a:spcBef>
              <a:defRPr/>
            </a:pPr>
            <a:r>
              <a:rPr lang="en-US" sz="1400" b="1" dirty="0">
                <a:latin typeface="Comic Sans MS" panose="030F0702030302020204" pitchFamily="66" charset="0"/>
              </a:rPr>
              <a:t>Impurities that have missing electron</a:t>
            </a:r>
            <a:r>
              <a:rPr lang="tr-TR" sz="1400" b="1" dirty="0">
                <a:latin typeface="Comic Sans MS" panose="030F0702030302020204" pitchFamily="66" charset="0"/>
              </a:rPr>
              <a:t> </a:t>
            </a:r>
            <a:r>
              <a:rPr lang="tr-TR" sz="1400" b="1" dirty="0" err="1">
                <a:latin typeface="Comic Sans MS" panose="030F0702030302020204" pitchFamily="66" charset="0"/>
              </a:rPr>
              <a:t>are</a:t>
            </a:r>
            <a:r>
              <a:rPr lang="tr-TR" sz="1400" b="1" dirty="0">
                <a:latin typeface="Comic Sans MS" panose="030F0702030302020204" pitchFamily="66" charset="0"/>
              </a:rPr>
              <a:t> </a:t>
            </a:r>
            <a:r>
              <a:rPr lang="tr-TR" sz="1400" b="1" dirty="0" err="1">
                <a:latin typeface="Comic Sans MS" panose="030F0702030302020204" pitchFamily="66" charset="0"/>
              </a:rPr>
              <a:t>added</a:t>
            </a:r>
            <a:r>
              <a:rPr lang="tr-TR" sz="1400" b="1" dirty="0">
                <a:latin typeface="Comic Sans MS" panose="030F0702030302020204" pitchFamily="66" charset="0"/>
              </a:rPr>
              <a:t>.</a:t>
            </a:r>
          </a:p>
          <a:p>
            <a:pPr algn="ctr">
              <a:spcBef>
                <a:spcPct val="50000"/>
              </a:spcBef>
              <a:defRPr/>
            </a:pPr>
            <a:r>
              <a:rPr lang="en-US" dirty="0">
                <a:solidFill>
                  <a:srgbClr val="FF0000"/>
                </a:solidFill>
                <a:latin typeface="Comic Sans MS" panose="030F0702030302020204" pitchFamily="66" charset="0"/>
              </a:rPr>
              <a:t>+</a:t>
            </a:r>
            <a:r>
              <a:rPr lang="en-US" b="1" dirty="0">
                <a:latin typeface="Comic Sans MS" panose="030F0702030302020204" pitchFamily="66" charset="0"/>
              </a:rPr>
              <a:t> charged.</a:t>
            </a:r>
          </a:p>
        </p:txBody>
      </p:sp>
      <p:sp>
        <p:nvSpPr>
          <p:cNvPr id="81167" name="Rectangle 271"/>
          <p:cNvSpPr>
            <a:spLocks noChangeArrowheads="1"/>
          </p:cNvSpPr>
          <p:nvPr/>
        </p:nvSpPr>
        <p:spPr bwMode="auto">
          <a:xfrm>
            <a:off x="457200" y="852637"/>
            <a:ext cx="8382000" cy="769441"/>
          </a:xfrm>
          <a:prstGeom prst="rect">
            <a:avLst/>
          </a:prstGeom>
          <a:noFill/>
          <a:ln w="9525">
            <a:noFill/>
            <a:miter lim="800000"/>
            <a:headEnd/>
            <a:tailEnd/>
          </a:ln>
          <a:effectLst/>
        </p:spPr>
        <p:txBody>
          <a:bodyPr>
            <a:spAutoFit/>
          </a:bodyPr>
          <a:lstStyle/>
          <a:p>
            <a:pPr>
              <a:spcBef>
                <a:spcPct val="50000"/>
              </a:spcBef>
              <a:defRPr/>
            </a:pPr>
            <a:r>
              <a:rPr lang="en-US" sz="2200" dirty="0">
                <a:latin typeface="Comic Sans MS" pitchFamily="66" charset="0"/>
              </a:rPr>
              <a:t>To make the semiconductor conduct electricity, other atoms called impurities must be added.</a:t>
            </a:r>
            <a:r>
              <a:rPr lang="tr-TR" sz="2200" dirty="0">
                <a:latin typeface="Comic Sans MS" pitchFamily="66" charset="0"/>
              </a:rPr>
              <a:t> </a:t>
            </a:r>
            <a:endParaRPr lang="en-US" sz="2200" dirty="0">
              <a:latin typeface="Comic Sans MS" pitchFamily="66" charset="0"/>
            </a:endParaRPr>
          </a:p>
        </p:txBody>
      </p:sp>
      <p:sp>
        <p:nvSpPr>
          <p:cNvPr id="267" name="Rectangle 2"/>
          <p:cNvSpPr txBox="1">
            <a:spLocks noChangeArrowheads="1"/>
          </p:cNvSpPr>
          <p:nvPr/>
        </p:nvSpPr>
        <p:spPr>
          <a:xfrm>
            <a:off x="457200" y="274638"/>
            <a:ext cx="8229600" cy="648000"/>
          </a:xfrm>
          <a:prstGeom prst="rect">
            <a:avLst/>
          </a:prstGeom>
        </p:spPr>
        <p:txBody>
          <a:bodyPr/>
          <a:lstStyle>
            <a:lvl1pPr algn="l" defTabSz="914400" rtl="0" eaLnBrk="1" latinLnBrk="0" hangingPunct="1">
              <a:spcBef>
                <a:spcPct val="0"/>
              </a:spcBef>
              <a:buNone/>
              <a:defRPr sz="2800" kern="1200">
                <a:solidFill>
                  <a:schemeClr val="tx1"/>
                </a:solidFill>
                <a:latin typeface="Comic Sans MS" panose="030F0702030302020204" pitchFamily="66" charset="0"/>
                <a:ea typeface="+mj-ea"/>
                <a:cs typeface="+mj-cs"/>
              </a:defRPr>
            </a:lvl1pPr>
          </a:lstStyle>
          <a:p>
            <a:pPr fontAlgn="auto">
              <a:spcAft>
                <a:spcPts val="0"/>
              </a:spcAft>
            </a:pPr>
            <a:r>
              <a:rPr lang="en-US" altLang="en-US"/>
              <a:t>Doping</a:t>
            </a:r>
            <a:endParaRPr lang="en-US" altLang="en-US" dirty="0"/>
          </a:p>
        </p:txBody>
      </p:sp>
      <p:sp>
        <p:nvSpPr>
          <p:cNvPr id="268" name="Rectangle 267"/>
          <p:cNvSpPr/>
          <p:nvPr/>
        </p:nvSpPr>
        <p:spPr>
          <a:xfrm>
            <a:off x="8083778" y="1784213"/>
            <a:ext cx="780983" cy="461665"/>
          </a:xfrm>
          <a:prstGeom prst="rect">
            <a:avLst/>
          </a:prstGeom>
          <a:ln>
            <a:solidFill>
              <a:schemeClr val="tx1"/>
            </a:solidFill>
          </a:ln>
        </p:spPr>
        <p:txBody>
          <a:bodyPr wrap="none">
            <a:spAutoFit/>
          </a:bodyPr>
          <a:lstStyle/>
          <a:p>
            <a:pPr>
              <a:defRPr/>
            </a:pPr>
            <a:r>
              <a:rPr lang="tr-TR" sz="2400" b="1" dirty="0">
                <a:solidFill>
                  <a:srgbClr val="0000FF"/>
                </a:solidFill>
                <a:effectLst>
                  <a:outerShdw blurRad="38100" dist="38100" dir="2700000" algn="tl">
                    <a:srgbClr val="C0C0C0"/>
                  </a:outerShdw>
                </a:effectLst>
                <a:latin typeface="Comic Sans MS" pitchFamily="66" charset="0"/>
              </a:rPr>
              <a:t>hole</a:t>
            </a:r>
            <a:endParaRPr lang="en-US" sz="2400" b="1" dirty="0">
              <a:solidFill>
                <a:srgbClr val="0000FF"/>
              </a:solidFill>
              <a:effectLst>
                <a:outerShdw blurRad="38100" dist="38100" dir="2700000" algn="tl">
                  <a:srgbClr val="C0C0C0"/>
                </a:outerShdw>
              </a:effectLst>
              <a:latin typeface="Comic Sans MS" pitchFamily="66" charset="0"/>
            </a:endParaRPr>
          </a:p>
        </p:txBody>
      </p:sp>
      <p:sp>
        <p:nvSpPr>
          <p:cNvPr id="269" name="Line 42"/>
          <p:cNvSpPr>
            <a:spLocks noChangeShapeType="1"/>
          </p:cNvSpPr>
          <p:nvPr/>
        </p:nvSpPr>
        <p:spPr bwMode="auto">
          <a:xfrm flipH="1">
            <a:off x="7468482" y="2241129"/>
            <a:ext cx="814230" cy="12012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latin typeface="Comic Sans MS" panose="030F0702030302020204" pitchFamily="66" charset="0"/>
            </a:endParaRPr>
          </a:p>
        </p:txBody>
      </p:sp>
      <p:sp>
        <p:nvSpPr>
          <p:cNvPr id="2" name="Rectangle 1">
            <a:extLst>
              <a:ext uri="{FF2B5EF4-FFF2-40B4-BE49-F238E27FC236}">
                <a16:creationId xmlns:a16="http://schemas.microsoft.com/office/drawing/2014/main" id="{144ADF0D-AE9D-41C5-A239-182F526C76A7}"/>
              </a:ext>
            </a:extLst>
          </p:cNvPr>
          <p:cNvSpPr/>
          <p:nvPr/>
        </p:nvSpPr>
        <p:spPr>
          <a:xfrm>
            <a:off x="3282931" y="1839406"/>
            <a:ext cx="825520" cy="646331"/>
          </a:xfrm>
          <a:prstGeom prst="rect">
            <a:avLst/>
          </a:prstGeom>
        </p:spPr>
        <p:txBody>
          <a:bodyPr wrap="square">
            <a:spAutoFit/>
          </a:bodyPr>
          <a:lstStyle/>
          <a:p>
            <a:pPr algn="ctr"/>
            <a:r>
              <a:rPr lang="tr-TR" dirty="0" err="1">
                <a:latin typeface="Comic Sans MS" panose="030F0702030302020204" pitchFamily="66" charset="0"/>
              </a:rPr>
              <a:t>donor</a:t>
            </a:r>
            <a:r>
              <a:rPr lang="tr-TR" dirty="0">
                <a:latin typeface="Comic Sans MS" panose="030F0702030302020204" pitchFamily="66" charset="0"/>
              </a:rPr>
              <a:t> atom</a:t>
            </a:r>
            <a:endParaRPr lang="en-GB" dirty="0"/>
          </a:p>
        </p:txBody>
      </p:sp>
      <p:sp>
        <p:nvSpPr>
          <p:cNvPr id="270" name="Rectangle 269">
            <a:extLst>
              <a:ext uri="{FF2B5EF4-FFF2-40B4-BE49-F238E27FC236}">
                <a16:creationId xmlns:a16="http://schemas.microsoft.com/office/drawing/2014/main" id="{9D8B1340-EC7E-48E4-BFAC-CA59A52E89E0}"/>
              </a:ext>
            </a:extLst>
          </p:cNvPr>
          <p:cNvSpPr/>
          <p:nvPr/>
        </p:nvSpPr>
        <p:spPr>
          <a:xfrm>
            <a:off x="5739744" y="1834325"/>
            <a:ext cx="1152428" cy="646331"/>
          </a:xfrm>
          <a:prstGeom prst="rect">
            <a:avLst/>
          </a:prstGeom>
        </p:spPr>
        <p:txBody>
          <a:bodyPr wrap="square">
            <a:spAutoFit/>
          </a:bodyPr>
          <a:lstStyle/>
          <a:p>
            <a:pPr algn="ctr"/>
            <a:r>
              <a:rPr lang="tr-TR" dirty="0" err="1">
                <a:latin typeface="Comic Sans MS" panose="030F0702030302020204" pitchFamily="66" charset="0"/>
              </a:rPr>
              <a:t>acceptor</a:t>
            </a:r>
            <a:r>
              <a:rPr lang="tr-TR" dirty="0">
                <a:latin typeface="Comic Sans MS" panose="030F0702030302020204" pitchFamily="66" charset="0"/>
              </a:rPr>
              <a:t> atom</a:t>
            </a:r>
            <a:endParaRPr lang="en-GB" dirty="0"/>
          </a:p>
        </p:txBody>
      </p:sp>
    </p:spTree>
    <p:extLst>
      <p:ext uri="{BB962C8B-B14F-4D97-AF65-F5344CB8AC3E}">
        <p14:creationId xmlns:p14="http://schemas.microsoft.com/office/powerpoint/2010/main" val="247036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2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8" name="Picture 6" descr="Figure5"/>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611560" y="2996952"/>
            <a:ext cx="5717640" cy="30204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6" name="Rectangle 4"/>
          <p:cNvSpPr>
            <a:spLocks noGrp="1" noChangeArrowheads="1"/>
          </p:cNvSpPr>
          <p:nvPr>
            <p:ph type="title"/>
          </p:nvPr>
        </p:nvSpPr>
        <p:spPr/>
        <p:txBody>
          <a:bodyPr/>
          <a:lstStyle/>
          <a:p>
            <a:r>
              <a:rPr lang="en-US" altLang="en-US" sz="3200"/>
              <a:t>Semiconductors can be Conductors</a:t>
            </a:r>
          </a:p>
        </p:txBody>
      </p:sp>
      <p:sp>
        <p:nvSpPr>
          <p:cNvPr id="28675" name="Rectangle 3"/>
          <p:cNvSpPr>
            <a:spLocks noGrp="1" noChangeArrowheads="1"/>
          </p:cNvSpPr>
          <p:nvPr>
            <p:ph type="body" sz="half" idx="4294967295"/>
          </p:nvPr>
        </p:nvSpPr>
        <p:spPr>
          <a:xfrm>
            <a:off x="477888" y="922639"/>
            <a:ext cx="8208912" cy="1930298"/>
          </a:xfrm>
        </p:spPr>
        <p:txBody>
          <a:bodyPr>
            <a:normAutofit/>
          </a:bodyPr>
          <a:lstStyle/>
          <a:p>
            <a:r>
              <a:rPr lang="en-US" altLang="en-US" sz="2200" dirty="0"/>
              <a:t>An impurity, or element like arsenic, has 5 valence electrons.</a:t>
            </a:r>
          </a:p>
          <a:p>
            <a:r>
              <a:rPr lang="en-US" altLang="en-US" sz="2200" dirty="0"/>
              <a:t>Adding arsenic (doping) will allow four of the arsenic valence electrons to bond with the neighboring silicon atoms. </a:t>
            </a:r>
          </a:p>
          <a:p>
            <a:r>
              <a:rPr lang="en-US" altLang="en-US" sz="2200" dirty="0"/>
              <a:t>The one electron left over for each arsenic atom becomes available to conduct current flow.</a:t>
            </a:r>
          </a:p>
        </p:txBody>
      </p:sp>
      <p:sp>
        <p:nvSpPr>
          <p:cNvPr id="2" name="Rectangle 1"/>
          <p:cNvSpPr/>
          <p:nvPr/>
        </p:nvSpPr>
        <p:spPr>
          <a:xfrm>
            <a:off x="6444208" y="4276352"/>
            <a:ext cx="2534668" cy="461665"/>
          </a:xfrm>
          <a:prstGeom prst="rect">
            <a:avLst/>
          </a:prstGeom>
        </p:spPr>
        <p:txBody>
          <a:bodyPr wrap="none">
            <a:spAutoFit/>
          </a:bodyPr>
          <a:lstStyle/>
          <a:p>
            <a:pPr>
              <a:defRPr/>
            </a:pPr>
            <a:r>
              <a:rPr lang="en-US" sz="2400" b="1" dirty="0">
                <a:solidFill>
                  <a:srgbClr val="0000FF"/>
                </a:solidFill>
                <a:effectLst>
                  <a:outerShdw blurRad="38100" dist="38100" dir="2700000" algn="tl">
                    <a:srgbClr val="C0C0C0"/>
                  </a:outerShdw>
                </a:effectLst>
                <a:latin typeface="Comic Sans MS" pitchFamily="66" charset="0"/>
              </a:rPr>
              <a:t>n-type material</a:t>
            </a:r>
          </a:p>
        </p:txBody>
      </p:sp>
      <p:sp>
        <p:nvSpPr>
          <p:cNvPr id="6" name="Line 42"/>
          <p:cNvSpPr>
            <a:spLocks noChangeShapeType="1"/>
          </p:cNvSpPr>
          <p:nvPr/>
        </p:nvSpPr>
        <p:spPr bwMode="auto">
          <a:xfrm flipH="1">
            <a:off x="5148063" y="4547096"/>
            <a:ext cx="1296144" cy="3403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latin typeface="Comic Sans MS" panose="030F0702030302020204" pitchFamily="66" charset="0"/>
            </a:endParaRPr>
          </a:p>
        </p:txBody>
      </p:sp>
    </p:spTree>
    <p:extLst>
      <p:ext uri="{BB962C8B-B14F-4D97-AF65-F5344CB8AC3E}">
        <p14:creationId xmlns:p14="http://schemas.microsoft.com/office/powerpoint/2010/main" val="1085223423"/>
      </p:ext>
    </p:extLst>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Figure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a:xfrm>
            <a:off x="457200" y="4229681"/>
            <a:ext cx="3609600" cy="190684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9" name="Rectangle 3"/>
          <p:cNvSpPr>
            <a:spLocks noGrp="1" noChangeArrowheads="1"/>
          </p:cNvSpPr>
          <p:nvPr>
            <p:ph idx="1"/>
          </p:nvPr>
        </p:nvSpPr>
        <p:spPr>
          <a:xfrm>
            <a:off x="457200" y="922638"/>
            <a:ext cx="8229600" cy="2957048"/>
          </a:xfrm>
        </p:spPr>
        <p:txBody>
          <a:bodyPr>
            <a:normAutofit/>
          </a:bodyPr>
          <a:lstStyle/>
          <a:p>
            <a:r>
              <a:rPr lang="en-US" altLang="en-US" sz="2200" dirty="0"/>
              <a:t>If you use lots of arsenic atoms for doping, there will be lots of extra electrons so the resistance of the material will be low and current will flow freely.</a:t>
            </a:r>
          </a:p>
          <a:p>
            <a:r>
              <a:rPr lang="en-US" altLang="en-US" sz="2200" dirty="0"/>
              <a:t>If you use only a few arsenic atoms, there will be fewer free electrons so the resistance will be high and less current will flow.</a:t>
            </a:r>
          </a:p>
          <a:p>
            <a:r>
              <a:rPr lang="en-US" altLang="en-US" sz="2200" b="1" i="1" dirty="0"/>
              <a:t>By controlling the doping amount, virtually any resistance can be achieved</a:t>
            </a:r>
            <a:r>
              <a:rPr lang="en-US" altLang="en-US" sz="2200" dirty="0"/>
              <a:t>.</a:t>
            </a:r>
          </a:p>
        </p:txBody>
      </p:sp>
      <p:sp>
        <p:nvSpPr>
          <p:cNvPr id="14338" name="Rectangle 2"/>
          <p:cNvSpPr>
            <a:spLocks noGrp="1" noChangeArrowheads="1"/>
          </p:cNvSpPr>
          <p:nvPr>
            <p:ph type="title"/>
          </p:nvPr>
        </p:nvSpPr>
        <p:spPr>
          <a:xfrm>
            <a:off x="457200" y="274638"/>
            <a:ext cx="3322712" cy="648000"/>
          </a:xfrm>
        </p:spPr>
        <p:txBody>
          <a:bodyPr/>
          <a:lstStyle/>
          <a:p>
            <a:pPr>
              <a:defRPr/>
            </a:pPr>
            <a:r>
              <a:rPr lang="en-US" b="1" dirty="0">
                <a:solidFill>
                  <a:srgbClr val="0000FF"/>
                </a:solidFill>
                <a:effectLst>
                  <a:outerShdw blurRad="38100" dist="38100" dir="2700000" algn="tl">
                    <a:srgbClr val="C0C0C0"/>
                  </a:outerShdw>
                </a:effectLst>
              </a:rPr>
              <a:t>n-type material</a:t>
            </a:r>
          </a:p>
        </p:txBody>
      </p:sp>
      <p:sp>
        <p:nvSpPr>
          <p:cNvPr id="2" name="Rectangle 1"/>
          <p:cNvSpPr/>
          <p:nvPr/>
        </p:nvSpPr>
        <p:spPr>
          <a:xfrm>
            <a:off x="4653945" y="3547457"/>
            <a:ext cx="3466728" cy="707886"/>
          </a:xfrm>
          <a:prstGeom prst="rect">
            <a:avLst/>
          </a:prstGeom>
        </p:spPr>
        <p:txBody>
          <a:bodyPr wrap="square">
            <a:spAutoFit/>
          </a:bodyPr>
          <a:lstStyle/>
          <a:p>
            <a:pPr lvl="0" algn="ctr">
              <a:buClr>
                <a:srgbClr val="FF0000"/>
              </a:buClr>
              <a:buFont typeface="Wingdings" pitchFamily="2" charset="2"/>
              <a:buChar char="Ø"/>
              <a:defRPr/>
            </a:pPr>
            <a:r>
              <a:rPr lang="en-US" sz="2000" u="sng" dirty="0">
                <a:solidFill>
                  <a:prstClr val="black"/>
                </a:solidFill>
                <a:effectLst>
                  <a:outerShdw blurRad="38100" dist="38100" dir="2700000" algn="tl">
                    <a:srgbClr val="C0C0C0"/>
                  </a:outerShdw>
                </a:effectLst>
                <a:latin typeface="Comic Sans MS" pitchFamily="66" charset="0"/>
              </a:rPr>
              <a:t>Majority </a:t>
            </a:r>
            <a:r>
              <a:rPr lang="tr-TR" sz="2000" u="sng" dirty="0" err="1">
                <a:solidFill>
                  <a:prstClr val="black"/>
                </a:solidFill>
                <a:effectLst>
                  <a:outerShdw blurRad="38100" dist="38100" dir="2700000" algn="tl">
                    <a:srgbClr val="C0C0C0"/>
                  </a:outerShdw>
                </a:effectLst>
                <a:latin typeface="Comic Sans MS" pitchFamily="66" charset="0"/>
              </a:rPr>
              <a:t>Charge</a:t>
            </a:r>
            <a:r>
              <a:rPr lang="tr-TR" sz="2000" u="sng" dirty="0">
                <a:solidFill>
                  <a:prstClr val="black"/>
                </a:solidFill>
                <a:effectLst>
                  <a:outerShdw blurRad="38100" dist="38100" dir="2700000" algn="tl">
                    <a:srgbClr val="C0C0C0"/>
                  </a:outerShdw>
                </a:effectLst>
                <a:latin typeface="Comic Sans MS" pitchFamily="66" charset="0"/>
              </a:rPr>
              <a:t> </a:t>
            </a:r>
            <a:r>
              <a:rPr lang="en-US" sz="2000" u="sng" dirty="0">
                <a:solidFill>
                  <a:prstClr val="black"/>
                </a:solidFill>
                <a:effectLst>
                  <a:outerShdw blurRad="38100" dist="38100" dir="2700000" algn="tl">
                    <a:srgbClr val="C0C0C0"/>
                  </a:outerShdw>
                </a:effectLst>
                <a:latin typeface="Comic Sans MS" pitchFamily="66" charset="0"/>
              </a:rPr>
              <a:t>Carriers</a:t>
            </a:r>
            <a:r>
              <a:rPr lang="en-US" sz="2000" dirty="0">
                <a:solidFill>
                  <a:prstClr val="black"/>
                </a:solidFill>
                <a:latin typeface="Comic Sans MS" pitchFamily="66" charset="0"/>
              </a:rPr>
              <a:t> are </a:t>
            </a:r>
            <a:r>
              <a:rPr lang="en-US" sz="2000" b="1" dirty="0">
                <a:solidFill>
                  <a:srgbClr val="0000FF"/>
                </a:solidFill>
                <a:effectLst>
                  <a:outerShdw blurRad="38100" dist="38100" dir="2700000" algn="tl">
                    <a:srgbClr val="C0C0C0"/>
                  </a:outerShdw>
                </a:effectLst>
                <a:latin typeface="Comic Sans MS" pitchFamily="66" charset="0"/>
              </a:rPr>
              <a:t>Electrons</a:t>
            </a:r>
            <a:r>
              <a:rPr lang="en-US" sz="2000" dirty="0">
                <a:solidFill>
                  <a:srgbClr val="0000FF"/>
                </a:solidFill>
                <a:effectLst>
                  <a:outerShdw blurRad="38100" dist="38100" dir="2700000" algn="tl">
                    <a:srgbClr val="C0C0C0"/>
                  </a:outerShdw>
                </a:effectLst>
                <a:latin typeface="Comic Sans MS" pitchFamily="66" charset="0"/>
              </a:rPr>
              <a:t>.</a:t>
            </a:r>
          </a:p>
        </p:txBody>
      </p:sp>
      <p:grpSp>
        <p:nvGrpSpPr>
          <p:cNvPr id="10" name="Group 12"/>
          <p:cNvGrpSpPr>
            <a:grpSpLocks/>
          </p:cNvGrpSpPr>
          <p:nvPr/>
        </p:nvGrpSpPr>
        <p:grpSpPr bwMode="auto">
          <a:xfrm>
            <a:off x="4604455" y="4280495"/>
            <a:ext cx="3662363" cy="2028825"/>
            <a:chOff x="1723" y="1728"/>
            <a:chExt cx="2307" cy="1278"/>
          </a:xfrm>
        </p:grpSpPr>
        <p:grpSp>
          <p:nvGrpSpPr>
            <p:cNvPr id="27" name="Group 13"/>
            <p:cNvGrpSpPr>
              <a:grpSpLocks/>
            </p:cNvGrpSpPr>
            <p:nvPr/>
          </p:nvGrpSpPr>
          <p:grpSpPr bwMode="auto">
            <a:xfrm>
              <a:off x="1729" y="1732"/>
              <a:ext cx="2301" cy="1201"/>
              <a:chOff x="550" y="1677"/>
              <a:chExt cx="2301" cy="1201"/>
            </a:xfrm>
          </p:grpSpPr>
          <p:grpSp>
            <p:nvGrpSpPr>
              <p:cNvPr id="83" name="Group 14"/>
              <p:cNvGrpSpPr>
                <a:grpSpLocks/>
              </p:cNvGrpSpPr>
              <p:nvPr/>
            </p:nvGrpSpPr>
            <p:grpSpPr bwMode="auto">
              <a:xfrm>
                <a:off x="550" y="1677"/>
                <a:ext cx="1220" cy="1201"/>
                <a:chOff x="550" y="1677"/>
                <a:chExt cx="1220" cy="1201"/>
              </a:xfrm>
            </p:grpSpPr>
            <p:grpSp>
              <p:nvGrpSpPr>
                <p:cNvPr id="151" name="Group 15"/>
                <p:cNvGrpSpPr>
                  <a:grpSpLocks/>
                </p:cNvGrpSpPr>
                <p:nvPr/>
              </p:nvGrpSpPr>
              <p:grpSpPr bwMode="auto">
                <a:xfrm>
                  <a:off x="554" y="1677"/>
                  <a:ext cx="1211" cy="1201"/>
                  <a:chOff x="687" y="1449"/>
                  <a:chExt cx="933" cy="923"/>
                </a:xfrm>
              </p:grpSpPr>
              <p:grpSp>
                <p:nvGrpSpPr>
                  <p:cNvPr id="205" name="Group 16"/>
                  <p:cNvGrpSpPr>
                    <a:grpSpLocks/>
                  </p:cNvGrpSpPr>
                  <p:nvPr/>
                </p:nvGrpSpPr>
                <p:grpSpPr bwMode="auto">
                  <a:xfrm>
                    <a:off x="687" y="1449"/>
                    <a:ext cx="371" cy="923"/>
                    <a:chOff x="687" y="1440"/>
                    <a:chExt cx="371" cy="923"/>
                  </a:xfrm>
                </p:grpSpPr>
                <p:sp>
                  <p:nvSpPr>
                    <p:cNvPr id="214" name="Oval 17"/>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15" name="Oval 18"/>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16" name="Oval 19"/>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206" name="Group 20"/>
                  <p:cNvGrpSpPr>
                    <a:grpSpLocks/>
                  </p:cNvGrpSpPr>
                  <p:nvPr/>
                </p:nvGrpSpPr>
                <p:grpSpPr bwMode="auto">
                  <a:xfrm>
                    <a:off x="968" y="1449"/>
                    <a:ext cx="371" cy="923"/>
                    <a:chOff x="687" y="1440"/>
                    <a:chExt cx="371" cy="923"/>
                  </a:xfrm>
                </p:grpSpPr>
                <p:sp>
                  <p:nvSpPr>
                    <p:cNvPr id="211" name="Oval 21"/>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12" name="Oval 22"/>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13" name="Oval 23"/>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207" name="Group 24"/>
                  <p:cNvGrpSpPr>
                    <a:grpSpLocks/>
                  </p:cNvGrpSpPr>
                  <p:nvPr/>
                </p:nvGrpSpPr>
                <p:grpSpPr bwMode="auto">
                  <a:xfrm>
                    <a:off x="1249" y="1449"/>
                    <a:ext cx="371" cy="923"/>
                    <a:chOff x="687" y="1440"/>
                    <a:chExt cx="371" cy="923"/>
                  </a:xfrm>
                </p:grpSpPr>
                <p:sp>
                  <p:nvSpPr>
                    <p:cNvPr id="208" name="Oval 25"/>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09" name="Oval 26"/>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10" name="Oval 27"/>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152" name="Group 28"/>
                <p:cNvGrpSpPr>
                  <a:grpSpLocks/>
                </p:cNvGrpSpPr>
                <p:nvPr/>
              </p:nvGrpSpPr>
              <p:grpSpPr bwMode="auto">
                <a:xfrm>
                  <a:off x="550" y="1679"/>
                  <a:ext cx="1220" cy="1199"/>
                  <a:chOff x="96" y="1574"/>
                  <a:chExt cx="1220" cy="1199"/>
                </a:xfrm>
              </p:grpSpPr>
              <p:grpSp>
                <p:nvGrpSpPr>
                  <p:cNvPr id="153" name="Group 29"/>
                  <p:cNvGrpSpPr>
                    <a:grpSpLocks/>
                  </p:cNvGrpSpPr>
                  <p:nvPr/>
                </p:nvGrpSpPr>
                <p:grpSpPr bwMode="auto">
                  <a:xfrm>
                    <a:off x="96" y="1574"/>
                    <a:ext cx="1220" cy="1199"/>
                    <a:chOff x="2238" y="1333"/>
                    <a:chExt cx="1220" cy="1199"/>
                  </a:xfrm>
                </p:grpSpPr>
                <p:grpSp>
                  <p:nvGrpSpPr>
                    <p:cNvPr id="185" name="Group 30"/>
                    <p:cNvGrpSpPr>
                      <a:grpSpLocks/>
                    </p:cNvGrpSpPr>
                    <p:nvPr/>
                  </p:nvGrpSpPr>
                  <p:grpSpPr bwMode="auto">
                    <a:xfrm>
                      <a:off x="2598" y="1333"/>
                      <a:ext cx="140" cy="1199"/>
                      <a:chOff x="2595" y="1321"/>
                      <a:chExt cx="140" cy="1199"/>
                    </a:xfrm>
                  </p:grpSpPr>
                  <p:sp>
                    <p:nvSpPr>
                      <p:cNvPr id="201" name="Oval 31"/>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02" name="Oval 32"/>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03" name="Oval 33"/>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04" name="Oval 34"/>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86" name="Group 35"/>
                    <p:cNvGrpSpPr>
                      <a:grpSpLocks/>
                    </p:cNvGrpSpPr>
                    <p:nvPr/>
                  </p:nvGrpSpPr>
                  <p:grpSpPr bwMode="auto">
                    <a:xfrm>
                      <a:off x="3318" y="1333"/>
                      <a:ext cx="140" cy="1199"/>
                      <a:chOff x="2595" y="1321"/>
                      <a:chExt cx="140" cy="1199"/>
                    </a:xfrm>
                  </p:grpSpPr>
                  <p:sp>
                    <p:nvSpPr>
                      <p:cNvPr id="197" name="Oval 36"/>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8" name="Oval 37"/>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9" name="Oval 38"/>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00" name="Oval 39"/>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87" name="Group 40"/>
                    <p:cNvGrpSpPr>
                      <a:grpSpLocks/>
                    </p:cNvGrpSpPr>
                    <p:nvPr/>
                  </p:nvGrpSpPr>
                  <p:grpSpPr bwMode="auto">
                    <a:xfrm>
                      <a:off x="2958" y="1333"/>
                      <a:ext cx="140" cy="1199"/>
                      <a:chOff x="2595" y="1321"/>
                      <a:chExt cx="140" cy="1199"/>
                    </a:xfrm>
                  </p:grpSpPr>
                  <p:sp>
                    <p:nvSpPr>
                      <p:cNvPr id="193" name="Oval 41"/>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4" name="Oval 42"/>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5" name="Oval 43"/>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6" name="Oval 44"/>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88" name="Group 45"/>
                    <p:cNvGrpSpPr>
                      <a:grpSpLocks/>
                    </p:cNvGrpSpPr>
                    <p:nvPr/>
                  </p:nvGrpSpPr>
                  <p:grpSpPr bwMode="auto">
                    <a:xfrm>
                      <a:off x="2238" y="1333"/>
                      <a:ext cx="140" cy="1199"/>
                      <a:chOff x="2595" y="1321"/>
                      <a:chExt cx="140" cy="1199"/>
                    </a:xfrm>
                  </p:grpSpPr>
                  <p:sp>
                    <p:nvSpPr>
                      <p:cNvPr id="189" name="Oval 46"/>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0" name="Oval 47"/>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1" name="Oval 48"/>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2" name="Oval 49"/>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154" name="Group 50"/>
                  <p:cNvGrpSpPr>
                    <a:grpSpLocks/>
                  </p:cNvGrpSpPr>
                  <p:nvPr/>
                </p:nvGrpSpPr>
                <p:grpSpPr bwMode="auto">
                  <a:xfrm>
                    <a:off x="194" y="1703"/>
                    <a:ext cx="1025" cy="941"/>
                    <a:chOff x="226" y="1712"/>
                    <a:chExt cx="1025" cy="941"/>
                  </a:xfrm>
                </p:grpSpPr>
                <p:grpSp>
                  <p:nvGrpSpPr>
                    <p:cNvPr id="155" name="Group 51"/>
                    <p:cNvGrpSpPr>
                      <a:grpSpLocks/>
                    </p:cNvGrpSpPr>
                    <p:nvPr/>
                  </p:nvGrpSpPr>
                  <p:grpSpPr bwMode="auto">
                    <a:xfrm>
                      <a:off x="974" y="1712"/>
                      <a:ext cx="277" cy="941"/>
                      <a:chOff x="974" y="1716"/>
                      <a:chExt cx="277" cy="941"/>
                    </a:xfrm>
                  </p:grpSpPr>
                  <p:grpSp>
                    <p:nvGrpSpPr>
                      <p:cNvPr id="176" name="Group 52"/>
                      <p:cNvGrpSpPr>
                        <a:grpSpLocks/>
                      </p:cNvGrpSpPr>
                      <p:nvPr/>
                    </p:nvGrpSpPr>
                    <p:grpSpPr bwMode="auto">
                      <a:xfrm>
                        <a:off x="974" y="1716"/>
                        <a:ext cx="277" cy="215"/>
                        <a:chOff x="974" y="1716"/>
                        <a:chExt cx="277" cy="215"/>
                      </a:xfrm>
                    </p:grpSpPr>
                    <p:sp>
                      <p:nvSpPr>
                        <p:cNvPr id="183" name="Oval 53"/>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4" name="Text Box 54"/>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77" name="Group 55"/>
                      <p:cNvGrpSpPr>
                        <a:grpSpLocks/>
                      </p:cNvGrpSpPr>
                      <p:nvPr/>
                    </p:nvGrpSpPr>
                    <p:grpSpPr bwMode="auto">
                      <a:xfrm>
                        <a:off x="974" y="2076"/>
                        <a:ext cx="277" cy="215"/>
                        <a:chOff x="974" y="2076"/>
                        <a:chExt cx="277" cy="215"/>
                      </a:xfrm>
                    </p:grpSpPr>
                    <p:sp>
                      <p:nvSpPr>
                        <p:cNvPr id="181" name="Oval 56"/>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2" name="Text Box 57"/>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78" name="Group 58"/>
                      <p:cNvGrpSpPr>
                        <a:grpSpLocks/>
                      </p:cNvGrpSpPr>
                      <p:nvPr/>
                    </p:nvGrpSpPr>
                    <p:grpSpPr bwMode="auto">
                      <a:xfrm>
                        <a:off x="974" y="2442"/>
                        <a:ext cx="277" cy="215"/>
                        <a:chOff x="974" y="2442"/>
                        <a:chExt cx="277" cy="215"/>
                      </a:xfrm>
                    </p:grpSpPr>
                    <p:sp>
                      <p:nvSpPr>
                        <p:cNvPr id="179" name="Oval 59"/>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0" name="Text Box 60"/>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156" name="Group 61"/>
                    <p:cNvGrpSpPr>
                      <a:grpSpLocks/>
                    </p:cNvGrpSpPr>
                    <p:nvPr/>
                  </p:nvGrpSpPr>
                  <p:grpSpPr bwMode="auto">
                    <a:xfrm>
                      <a:off x="226" y="1712"/>
                      <a:ext cx="277" cy="941"/>
                      <a:chOff x="974" y="1716"/>
                      <a:chExt cx="277" cy="941"/>
                    </a:xfrm>
                  </p:grpSpPr>
                  <p:grpSp>
                    <p:nvGrpSpPr>
                      <p:cNvPr id="167" name="Group 62"/>
                      <p:cNvGrpSpPr>
                        <a:grpSpLocks/>
                      </p:cNvGrpSpPr>
                      <p:nvPr/>
                    </p:nvGrpSpPr>
                    <p:grpSpPr bwMode="auto">
                      <a:xfrm>
                        <a:off x="974" y="1716"/>
                        <a:ext cx="277" cy="215"/>
                        <a:chOff x="974" y="1716"/>
                        <a:chExt cx="277" cy="215"/>
                      </a:xfrm>
                    </p:grpSpPr>
                    <p:sp>
                      <p:nvSpPr>
                        <p:cNvPr id="174" name="Oval 63"/>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75" name="Text Box 64"/>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68" name="Group 65"/>
                      <p:cNvGrpSpPr>
                        <a:grpSpLocks/>
                      </p:cNvGrpSpPr>
                      <p:nvPr/>
                    </p:nvGrpSpPr>
                    <p:grpSpPr bwMode="auto">
                      <a:xfrm>
                        <a:off x="974" y="2076"/>
                        <a:ext cx="277" cy="215"/>
                        <a:chOff x="974" y="2076"/>
                        <a:chExt cx="277" cy="215"/>
                      </a:xfrm>
                    </p:grpSpPr>
                    <p:sp>
                      <p:nvSpPr>
                        <p:cNvPr id="172" name="Oval 66"/>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73" name="Text Box 67"/>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69" name="Group 68"/>
                      <p:cNvGrpSpPr>
                        <a:grpSpLocks/>
                      </p:cNvGrpSpPr>
                      <p:nvPr/>
                    </p:nvGrpSpPr>
                    <p:grpSpPr bwMode="auto">
                      <a:xfrm>
                        <a:off x="974" y="2442"/>
                        <a:ext cx="277" cy="215"/>
                        <a:chOff x="974" y="2442"/>
                        <a:chExt cx="277" cy="215"/>
                      </a:xfrm>
                    </p:grpSpPr>
                    <p:sp>
                      <p:nvSpPr>
                        <p:cNvPr id="170" name="Oval 69"/>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71" name="Text Box 70"/>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157" name="Group 71"/>
                    <p:cNvGrpSpPr>
                      <a:grpSpLocks/>
                    </p:cNvGrpSpPr>
                    <p:nvPr/>
                  </p:nvGrpSpPr>
                  <p:grpSpPr bwMode="auto">
                    <a:xfrm>
                      <a:off x="600" y="1712"/>
                      <a:ext cx="277" cy="941"/>
                      <a:chOff x="974" y="1716"/>
                      <a:chExt cx="277" cy="941"/>
                    </a:xfrm>
                  </p:grpSpPr>
                  <p:grpSp>
                    <p:nvGrpSpPr>
                      <p:cNvPr id="158" name="Group 72"/>
                      <p:cNvGrpSpPr>
                        <a:grpSpLocks/>
                      </p:cNvGrpSpPr>
                      <p:nvPr/>
                    </p:nvGrpSpPr>
                    <p:grpSpPr bwMode="auto">
                      <a:xfrm>
                        <a:off x="974" y="1716"/>
                        <a:ext cx="277" cy="215"/>
                        <a:chOff x="974" y="1716"/>
                        <a:chExt cx="277" cy="215"/>
                      </a:xfrm>
                    </p:grpSpPr>
                    <p:sp>
                      <p:nvSpPr>
                        <p:cNvPr id="165" name="Oval 73"/>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66" name="Text Box 74"/>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59" name="Group 75"/>
                      <p:cNvGrpSpPr>
                        <a:grpSpLocks/>
                      </p:cNvGrpSpPr>
                      <p:nvPr/>
                    </p:nvGrpSpPr>
                    <p:grpSpPr bwMode="auto">
                      <a:xfrm>
                        <a:off x="974" y="2076"/>
                        <a:ext cx="277" cy="215"/>
                        <a:chOff x="974" y="2076"/>
                        <a:chExt cx="277" cy="215"/>
                      </a:xfrm>
                    </p:grpSpPr>
                    <p:sp>
                      <p:nvSpPr>
                        <p:cNvPr id="163" name="Oval 76"/>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64" name="Text Box 77"/>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60" name="Group 78"/>
                      <p:cNvGrpSpPr>
                        <a:grpSpLocks/>
                      </p:cNvGrpSpPr>
                      <p:nvPr/>
                    </p:nvGrpSpPr>
                    <p:grpSpPr bwMode="auto">
                      <a:xfrm>
                        <a:off x="974" y="2442"/>
                        <a:ext cx="277" cy="215"/>
                        <a:chOff x="974" y="2442"/>
                        <a:chExt cx="277" cy="215"/>
                      </a:xfrm>
                    </p:grpSpPr>
                    <p:sp>
                      <p:nvSpPr>
                        <p:cNvPr id="161" name="Oval 79"/>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62" name="Text Box 80"/>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grpSp>
          </p:grpSp>
          <p:grpSp>
            <p:nvGrpSpPr>
              <p:cNvPr id="84" name="Group 81"/>
              <p:cNvGrpSpPr>
                <a:grpSpLocks/>
              </p:cNvGrpSpPr>
              <p:nvPr/>
            </p:nvGrpSpPr>
            <p:grpSpPr bwMode="auto">
              <a:xfrm>
                <a:off x="1631" y="1677"/>
                <a:ext cx="1220" cy="1201"/>
                <a:chOff x="550" y="1677"/>
                <a:chExt cx="1220" cy="1201"/>
              </a:xfrm>
            </p:grpSpPr>
            <p:grpSp>
              <p:nvGrpSpPr>
                <p:cNvPr id="85" name="Group 82"/>
                <p:cNvGrpSpPr>
                  <a:grpSpLocks/>
                </p:cNvGrpSpPr>
                <p:nvPr/>
              </p:nvGrpSpPr>
              <p:grpSpPr bwMode="auto">
                <a:xfrm>
                  <a:off x="554" y="1677"/>
                  <a:ext cx="1211" cy="1201"/>
                  <a:chOff x="687" y="1449"/>
                  <a:chExt cx="933" cy="923"/>
                </a:xfrm>
              </p:grpSpPr>
              <p:grpSp>
                <p:nvGrpSpPr>
                  <p:cNvPr id="139" name="Group 83"/>
                  <p:cNvGrpSpPr>
                    <a:grpSpLocks/>
                  </p:cNvGrpSpPr>
                  <p:nvPr/>
                </p:nvGrpSpPr>
                <p:grpSpPr bwMode="auto">
                  <a:xfrm>
                    <a:off x="687" y="1449"/>
                    <a:ext cx="371" cy="923"/>
                    <a:chOff x="687" y="1440"/>
                    <a:chExt cx="371" cy="923"/>
                  </a:xfrm>
                </p:grpSpPr>
                <p:sp>
                  <p:nvSpPr>
                    <p:cNvPr id="148" name="Oval 84"/>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49" name="Oval 85"/>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50" name="Oval 86"/>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40" name="Group 87"/>
                  <p:cNvGrpSpPr>
                    <a:grpSpLocks/>
                  </p:cNvGrpSpPr>
                  <p:nvPr/>
                </p:nvGrpSpPr>
                <p:grpSpPr bwMode="auto">
                  <a:xfrm>
                    <a:off x="968" y="1449"/>
                    <a:ext cx="371" cy="923"/>
                    <a:chOff x="687" y="1440"/>
                    <a:chExt cx="371" cy="923"/>
                  </a:xfrm>
                </p:grpSpPr>
                <p:sp>
                  <p:nvSpPr>
                    <p:cNvPr id="145" name="Oval 88"/>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46" name="Oval 89"/>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47" name="Oval 90"/>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41" name="Group 91"/>
                  <p:cNvGrpSpPr>
                    <a:grpSpLocks/>
                  </p:cNvGrpSpPr>
                  <p:nvPr/>
                </p:nvGrpSpPr>
                <p:grpSpPr bwMode="auto">
                  <a:xfrm>
                    <a:off x="1249" y="1449"/>
                    <a:ext cx="371" cy="923"/>
                    <a:chOff x="687" y="1440"/>
                    <a:chExt cx="371" cy="923"/>
                  </a:xfrm>
                </p:grpSpPr>
                <p:sp>
                  <p:nvSpPr>
                    <p:cNvPr id="142" name="Oval 92"/>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43" name="Oval 93"/>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44" name="Oval 94"/>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86" name="Group 95"/>
                <p:cNvGrpSpPr>
                  <a:grpSpLocks/>
                </p:cNvGrpSpPr>
                <p:nvPr/>
              </p:nvGrpSpPr>
              <p:grpSpPr bwMode="auto">
                <a:xfrm>
                  <a:off x="550" y="1679"/>
                  <a:ext cx="1220" cy="1199"/>
                  <a:chOff x="96" y="1574"/>
                  <a:chExt cx="1220" cy="1199"/>
                </a:xfrm>
              </p:grpSpPr>
              <p:grpSp>
                <p:nvGrpSpPr>
                  <p:cNvPr id="87" name="Group 96"/>
                  <p:cNvGrpSpPr>
                    <a:grpSpLocks/>
                  </p:cNvGrpSpPr>
                  <p:nvPr/>
                </p:nvGrpSpPr>
                <p:grpSpPr bwMode="auto">
                  <a:xfrm>
                    <a:off x="96" y="1574"/>
                    <a:ext cx="1220" cy="1199"/>
                    <a:chOff x="2238" y="1333"/>
                    <a:chExt cx="1220" cy="1199"/>
                  </a:xfrm>
                </p:grpSpPr>
                <p:grpSp>
                  <p:nvGrpSpPr>
                    <p:cNvPr id="119" name="Group 97"/>
                    <p:cNvGrpSpPr>
                      <a:grpSpLocks/>
                    </p:cNvGrpSpPr>
                    <p:nvPr/>
                  </p:nvGrpSpPr>
                  <p:grpSpPr bwMode="auto">
                    <a:xfrm>
                      <a:off x="2598" y="1333"/>
                      <a:ext cx="140" cy="1199"/>
                      <a:chOff x="2595" y="1321"/>
                      <a:chExt cx="140" cy="1199"/>
                    </a:xfrm>
                  </p:grpSpPr>
                  <p:sp>
                    <p:nvSpPr>
                      <p:cNvPr id="135" name="Oval 98"/>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6" name="Oval 99"/>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7" name="Oval 100"/>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8" name="Oval 101"/>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20" name="Group 102"/>
                    <p:cNvGrpSpPr>
                      <a:grpSpLocks/>
                    </p:cNvGrpSpPr>
                    <p:nvPr/>
                  </p:nvGrpSpPr>
                  <p:grpSpPr bwMode="auto">
                    <a:xfrm>
                      <a:off x="3318" y="1333"/>
                      <a:ext cx="140" cy="1199"/>
                      <a:chOff x="2595" y="1321"/>
                      <a:chExt cx="140" cy="1199"/>
                    </a:xfrm>
                  </p:grpSpPr>
                  <p:sp>
                    <p:nvSpPr>
                      <p:cNvPr id="131" name="Oval 103"/>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2" name="Oval 104"/>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3" name="Oval 105"/>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4" name="Oval 106"/>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21" name="Group 107"/>
                    <p:cNvGrpSpPr>
                      <a:grpSpLocks/>
                    </p:cNvGrpSpPr>
                    <p:nvPr/>
                  </p:nvGrpSpPr>
                  <p:grpSpPr bwMode="auto">
                    <a:xfrm>
                      <a:off x="2958" y="1333"/>
                      <a:ext cx="140" cy="1199"/>
                      <a:chOff x="2595" y="1321"/>
                      <a:chExt cx="140" cy="1199"/>
                    </a:xfrm>
                  </p:grpSpPr>
                  <p:sp>
                    <p:nvSpPr>
                      <p:cNvPr id="127" name="Oval 108"/>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8" name="Oval 109"/>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9" name="Oval 110"/>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0" name="Oval 111"/>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22" name="Group 112"/>
                    <p:cNvGrpSpPr>
                      <a:grpSpLocks/>
                    </p:cNvGrpSpPr>
                    <p:nvPr/>
                  </p:nvGrpSpPr>
                  <p:grpSpPr bwMode="auto">
                    <a:xfrm>
                      <a:off x="2238" y="1333"/>
                      <a:ext cx="140" cy="1199"/>
                      <a:chOff x="2595" y="1321"/>
                      <a:chExt cx="140" cy="1199"/>
                    </a:xfrm>
                  </p:grpSpPr>
                  <p:sp>
                    <p:nvSpPr>
                      <p:cNvPr id="123" name="Oval 113"/>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4" name="Oval 114"/>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5" name="Oval 115"/>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6" name="Oval 116"/>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88" name="Group 117"/>
                  <p:cNvGrpSpPr>
                    <a:grpSpLocks/>
                  </p:cNvGrpSpPr>
                  <p:nvPr/>
                </p:nvGrpSpPr>
                <p:grpSpPr bwMode="auto">
                  <a:xfrm>
                    <a:off x="194" y="1703"/>
                    <a:ext cx="1025" cy="941"/>
                    <a:chOff x="226" y="1712"/>
                    <a:chExt cx="1025" cy="941"/>
                  </a:xfrm>
                </p:grpSpPr>
                <p:grpSp>
                  <p:nvGrpSpPr>
                    <p:cNvPr id="89" name="Group 118"/>
                    <p:cNvGrpSpPr>
                      <a:grpSpLocks/>
                    </p:cNvGrpSpPr>
                    <p:nvPr/>
                  </p:nvGrpSpPr>
                  <p:grpSpPr bwMode="auto">
                    <a:xfrm>
                      <a:off x="974" y="1712"/>
                      <a:ext cx="277" cy="941"/>
                      <a:chOff x="974" y="1716"/>
                      <a:chExt cx="277" cy="941"/>
                    </a:xfrm>
                  </p:grpSpPr>
                  <p:grpSp>
                    <p:nvGrpSpPr>
                      <p:cNvPr id="110" name="Group 119"/>
                      <p:cNvGrpSpPr>
                        <a:grpSpLocks/>
                      </p:cNvGrpSpPr>
                      <p:nvPr/>
                    </p:nvGrpSpPr>
                    <p:grpSpPr bwMode="auto">
                      <a:xfrm>
                        <a:off x="974" y="1716"/>
                        <a:ext cx="277" cy="215"/>
                        <a:chOff x="974" y="1716"/>
                        <a:chExt cx="277" cy="215"/>
                      </a:xfrm>
                    </p:grpSpPr>
                    <p:sp>
                      <p:nvSpPr>
                        <p:cNvPr id="117" name="Oval 120"/>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18" name="Text Box 121"/>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11" name="Group 122"/>
                      <p:cNvGrpSpPr>
                        <a:grpSpLocks/>
                      </p:cNvGrpSpPr>
                      <p:nvPr/>
                    </p:nvGrpSpPr>
                    <p:grpSpPr bwMode="auto">
                      <a:xfrm>
                        <a:off x="974" y="2076"/>
                        <a:ext cx="277" cy="215"/>
                        <a:chOff x="974" y="2076"/>
                        <a:chExt cx="277" cy="215"/>
                      </a:xfrm>
                    </p:grpSpPr>
                    <p:sp>
                      <p:nvSpPr>
                        <p:cNvPr id="115" name="Oval 123"/>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16" name="Text Box 124"/>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12" name="Group 125"/>
                      <p:cNvGrpSpPr>
                        <a:grpSpLocks/>
                      </p:cNvGrpSpPr>
                      <p:nvPr/>
                    </p:nvGrpSpPr>
                    <p:grpSpPr bwMode="auto">
                      <a:xfrm>
                        <a:off x="974" y="2442"/>
                        <a:ext cx="277" cy="215"/>
                        <a:chOff x="974" y="2442"/>
                        <a:chExt cx="277" cy="215"/>
                      </a:xfrm>
                    </p:grpSpPr>
                    <p:sp>
                      <p:nvSpPr>
                        <p:cNvPr id="113" name="Oval 126"/>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14" name="Text Box 127"/>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90" name="Group 128"/>
                    <p:cNvGrpSpPr>
                      <a:grpSpLocks/>
                    </p:cNvGrpSpPr>
                    <p:nvPr/>
                  </p:nvGrpSpPr>
                  <p:grpSpPr bwMode="auto">
                    <a:xfrm>
                      <a:off x="226" y="1712"/>
                      <a:ext cx="277" cy="941"/>
                      <a:chOff x="974" y="1716"/>
                      <a:chExt cx="277" cy="941"/>
                    </a:xfrm>
                  </p:grpSpPr>
                  <p:grpSp>
                    <p:nvGrpSpPr>
                      <p:cNvPr id="101" name="Group 129"/>
                      <p:cNvGrpSpPr>
                        <a:grpSpLocks/>
                      </p:cNvGrpSpPr>
                      <p:nvPr/>
                    </p:nvGrpSpPr>
                    <p:grpSpPr bwMode="auto">
                      <a:xfrm>
                        <a:off x="974" y="1716"/>
                        <a:ext cx="277" cy="215"/>
                        <a:chOff x="974" y="1716"/>
                        <a:chExt cx="277" cy="215"/>
                      </a:xfrm>
                    </p:grpSpPr>
                    <p:sp>
                      <p:nvSpPr>
                        <p:cNvPr id="108" name="Oval 130"/>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09" name="Text Box 131"/>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02" name="Group 132"/>
                      <p:cNvGrpSpPr>
                        <a:grpSpLocks/>
                      </p:cNvGrpSpPr>
                      <p:nvPr/>
                    </p:nvGrpSpPr>
                    <p:grpSpPr bwMode="auto">
                      <a:xfrm>
                        <a:off x="974" y="2076"/>
                        <a:ext cx="277" cy="215"/>
                        <a:chOff x="974" y="2076"/>
                        <a:chExt cx="277" cy="215"/>
                      </a:xfrm>
                    </p:grpSpPr>
                    <p:sp>
                      <p:nvSpPr>
                        <p:cNvPr id="106" name="Oval 133"/>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07" name="Text Box 134"/>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03" name="Group 135"/>
                      <p:cNvGrpSpPr>
                        <a:grpSpLocks/>
                      </p:cNvGrpSpPr>
                      <p:nvPr/>
                    </p:nvGrpSpPr>
                    <p:grpSpPr bwMode="auto">
                      <a:xfrm>
                        <a:off x="974" y="2442"/>
                        <a:ext cx="277" cy="215"/>
                        <a:chOff x="974" y="2442"/>
                        <a:chExt cx="277" cy="215"/>
                      </a:xfrm>
                    </p:grpSpPr>
                    <p:sp>
                      <p:nvSpPr>
                        <p:cNvPr id="104" name="Oval 136"/>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05" name="Text Box 137"/>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91" name="Group 138"/>
                    <p:cNvGrpSpPr>
                      <a:grpSpLocks/>
                    </p:cNvGrpSpPr>
                    <p:nvPr/>
                  </p:nvGrpSpPr>
                  <p:grpSpPr bwMode="auto">
                    <a:xfrm>
                      <a:off x="600" y="1712"/>
                      <a:ext cx="277" cy="941"/>
                      <a:chOff x="974" y="1716"/>
                      <a:chExt cx="277" cy="941"/>
                    </a:xfrm>
                  </p:grpSpPr>
                  <p:grpSp>
                    <p:nvGrpSpPr>
                      <p:cNvPr id="92" name="Group 139"/>
                      <p:cNvGrpSpPr>
                        <a:grpSpLocks/>
                      </p:cNvGrpSpPr>
                      <p:nvPr/>
                    </p:nvGrpSpPr>
                    <p:grpSpPr bwMode="auto">
                      <a:xfrm>
                        <a:off x="974" y="1716"/>
                        <a:ext cx="277" cy="215"/>
                        <a:chOff x="974" y="1716"/>
                        <a:chExt cx="277" cy="215"/>
                      </a:xfrm>
                    </p:grpSpPr>
                    <p:sp>
                      <p:nvSpPr>
                        <p:cNvPr id="99" name="Oval 140"/>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00" name="Text Box 141"/>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3" name="Group 142"/>
                      <p:cNvGrpSpPr>
                        <a:grpSpLocks/>
                      </p:cNvGrpSpPr>
                      <p:nvPr/>
                    </p:nvGrpSpPr>
                    <p:grpSpPr bwMode="auto">
                      <a:xfrm>
                        <a:off x="974" y="2076"/>
                        <a:ext cx="277" cy="215"/>
                        <a:chOff x="974" y="2076"/>
                        <a:chExt cx="277" cy="215"/>
                      </a:xfrm>
                    </p:grpSpPr>
                    <p:sp>
                      <p:nvSpPr>
                        <p:cNvPr id="97" name="Oval 143"/>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8" name="Text Box 144"/>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dirty="0">
                              <a:solidFill>
                                <a:schemeClr val="bg1"/>
                              </a:solidFill>
                              <a:effectLst>
                                <a:outerShdw blurRad="38100" dist="38100" dir="2700000" algn="tl">
                                  <a:srgbClr val="C0C0C0"/>
                                </a:outerShdw>
                              </a:effectLst>
                              <a:latin typeface="Tahoma" pitchFamily="34" charset="0"/>
                            </a:rPr>
                            <a:t>SI</a:t>
                          </a:r>
                        </a:p>
                      </p:txBody>
                    </p:sp>
                  </p:grpSp>
                  <p:grpSp>
                    <p:nvGrpSpPr>
                      <p:cNvPr id="94" name="Group 145"/>
                      <p:cNvGrpSpPr>
                        <a:grpSpLocks/>
                      </p:cNvGrpSpPr>
                      <p:nvPr/>
                    </p:nvGrpSpPr>
                    <p:grpSpPr bwMode="auto">
                      <a:xfrm>
                        <a:off x="974" y="2442"/>
                        <a:ext cx="277" cy="215"/>
                        <a:chOff x="974" y="2442"/>
                        <a:chExt cx="277" cy="215"/>
                      </a:xfrm>
                    </p:grpSpPr>
                    <p:sp>
                      <p:nvSpPr>
                        <p:cNvPr id="95" name="Oval 146"/>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6" name="Text Box 147"/>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grpSp>
          </p:grpSp>
        </p:grpSp>
        <p:grpSp>
          <p:nvGrpSpPr>
            <p:cNvPr id="28" name="Group 148"/>
            <p:cNvGrpSpPr>
              <a:grpSpLocks/>
            </p:cNvGrpSpPr>
            <p:nvPr/>
          </p:nvGrpSpPr>
          <p:grpSpPr bwMode="auto">
            <a:xfrm>
              <a:off x="3536" y="1728"/>
              <a:ext cx="493" cy="579"/>
              <a:chOff x="1875" y="1973"/>
              <a:chExt cx="493" cy="579"/>
            </a:xfrm>
          </p:grpSpPr>
          <p:sp>
            <p:nvSpPr>
              <p:cNvPr id="73" name="Oval 149"/>
              <p:cNvSpPr>
                <a:spLocks noChangeArrowheads="1"/>
              </p:cNvSpPr>
              <p:nvPr/>
            </p:nvSpPr>
            <p:spPr bwMode="auto">
              <a:xfrm flipV="1">
                <a:off x="1882" y="1973"/>
                <a:ext cx="480" cy="51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4" name="Oval 150"/>
              <p:cNvSpPr>
                <a:spLocks noChangeArrowheads="1"/>
              </p:cNvSpPr>
              <p:nvPr/>
            </p:nvSpPr>
            <p:spPr bwMode="auto">
              <a:xfrm flipV="1">
                <a:off x="2025" y="2109"/>
                <a:ext cx="194" cy="206"/>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75" name="Group 151"/>
              <p:cNvGrpSpPr>
                <a:grpSpLocks/>
              </p:cNvGrpSpPr>
              <p:nvPr/>
            </p:nvGrpSpPr>
            <p:grpSpPr bwMode="auto">
              <a:xfrm>
                <a:off x="1876" y="1979"/>
                <a:ext cx="491" cy="142"/>
                <a:chOff x="4488" y="2465"/>
                <a:chExt cx="496" cy="141"/>
              </a:xfrm>
            </p:grpSpPr>
            <p:sp>
              <p:nvSpPr>
                <p:cNvPr id="81" name="Oval 152"/>
                <p:cNvSpPr>
                  <a:spLocks noChangeArrowheads="1"/>
                </p:cNvSpPr>
                <p:nvPr/>
              </p:nvSpPr>
              <p:spPr bwMode="auto">
                <a:xfrm flipV="1">
                  <a:off x="484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 name="Oval 153"/>
                <p:cNvSpPr>
                  <a:spLocks noChangeArrowheads="1"/>
                </p:cNvSpPr>
                <p:nvPr/>
              </p:nvSpPr>
              <p:spPr bwMode="auto">
                <a:xfrm flipV="1">
                  <a:off x="448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6" name="Group 154"/>
              <p:cNvGrpSpPr>
                <a:grpSpLocks/>
              </p:cNvGrpSpPr>
              <p:nvPr/>
            </p:nvGrpSpPr>
            <p:grpSpPr bwMode="auto">
              <a:xfrm>
                <a:off x="1875" y="2332"/>
                <a:ext cx="493" cy="142"/>
                <a:chOff x="4486" y="2815"/>
                <a:chExt cx="498" cy="141"/>
              </a:xfrm>
            </p:grpSpPr>
            <p:sp>
              <p:nvSpPr>
                <p:cNvPr id="79" name="Oval 155"/>
                <p:cNvSpPr>
                  <a:spLocks noChangeArrowheads="1"/>
                </p:cNvSpPr>
                <p:nvPr/>
              </p:nvSpPr>
              <p:spPr bwMode="auto">
                <a:xfrm flipV="1">
                  <a:off x="4848"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 name="Oval 156"/>
                <p:cNvSpPr>
                  <a:spLocks noChangeArrowheads="1"/>
                </p:cNvSpPr>
                <p:nvPr/>
              </p:nvSpPr>
              <p:spPr bwMode="auto">
                <a:xfrm flipV="1">
                  <a:off x="4486"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77" name="Oval 157"/>
              <p:cNvSpPr>
                <a:spLocks noChangeArrowheads="1"/>
              </p:cNvSpPr>
              <p:nvPr/>
            </p:nvSpPr>
            <p:spPr bwMode="auto">
              <a:xfrm flipV="1">
                <a:off x="2054" y="2410"/>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8" name="Text Box 158"/>
              <p:cNvSpPr txBox="1">
                <a:spLocks noChangeArrowheads="1"/>
              </p:cNvSpPr>
              <p:nvPr/>
            </p:nvSpPr>
            <p:spPr bwMode="auto">
              <a:xfrm>
                <a:off x="2004" y="210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nvGrpSpPr>
            <p:cNvPr id="29" name="Group 159"/>
            <p:cNvGrpSpPr>
              <a:grpSpLocks/>
            </p:cNvGrpSpPr>
            <p:nvPr/>
          </p:nvGrpSpPr>
          <p:grpSpPr bwMode="auto">
            <a:xfrm>
              <a:off x="2799" y="1729"/>
              <a:ext cx="498" cy="579"/>
              <a:chOff x="1875" y="1973"/>
              <a:chExt cx="493" cy="579"/>
            </a:xfrm>
          </p:grpSpPr>
          <p:sp>
            <p:nvSpPr>
              <p:cNvPr id="63" name="Oval 160"/>
              <p:cNvSpPr>
                <a:spLocks noChangeArrowheads="1"/>
              </p:cNvSpPr>
              <p:nvPr/>
            </p:nvSpPr>
            <p:spPr bwMode="auto">
              <a:xfrm flipV="1">
                <a:off x="1882" y="1973"/>
                <a:ext cx="480" cy="51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64" name="Oval 161"/>
              <p:cNvSpPr>
                <a:spLocks noChangeArrowheads="1"/>
              </p:cNvSpPr>
              <p:nvPr/>
            </p:nvSpPr>
            <p:spPr bwMode="auto">
              <a:xfrm flipV="1">
                <a:off x="2025" y="2109"/>
                <a:ext cx="194" cy="206"/>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65" name="Group 162"/>
              <p:cNvGrpSpPr>
                <a:grpSpLocks/>
              </p:cNvGrpSpPr>
              <p:nvPr/>
            </p:nvGrpSpPr>
            <p:grpSpPr bwMode="auto">
              <a:xfrm>
                <a:off x="1876" y="1979"/>
                <a:ext cx="491" cy="142"/>
                <a:chOff x="4488" y="2465"/>
                <a:chExt cx="496" cy="141"/>
              </a:xfrm>
            </p:grpSpPr>
            <p:sp>
              <p:nvSpPr>
                <p:cNvPr id="71" name="Oval 163"/>
                <p:cNvSpPr>
                  <a:spLocks noChangeArrowheads="1"/>
                </p:cNvSpPr>
                <p:nvPr/>
              </p:nvSpPr>
              <p:spPr bwMode="auto">
                <a:xfrm flipV="1">
                  <a:off x="484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 name="Oval 164"/>
                <p:cNvSpPr>
                  <a:spLocks noChangeArrowheads="1"/>
                </p:cNvSpPr>
                <p:nvPr/>
              </p:nvSpPr>
              <p:spPr bwMode="auto">
                <a:xfrm flipV="1">
                  <a:off x="448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66" name="Group 165"/>
              <p:cNvGrpSpPr>
                <a:grpSpLocks/>
              </p:cNvGrpSpPr>
              <p:nvPr/>
            </p:nvGrpSpPr>
            <p:grpSpPr bwMode="auto">
              <a:xfrm>
                <a:off x="1875" y="2332"/>
                <a:ext cx="493" cy="142"/>
                <a:chOff x="4486" y="2815"/>
                <a:chExt cx="498" cy="141"/>
              </a:xfrm>
            </p:grpSpPr>
            <p:sp>
              <p:nvSpPr>
                <p:cNvPr id="69" name="Oval 166"/>
                <p:cNvSpPr>
                  <a:spLocks noChangeArrowheads="1"/>
                </p:cNvSpPr>
                <p:nvPr/>
              </p:nvSpPr>
              <p:spPr bwMode="auto">
                <a:xfrm flipV="1">
                  <a:off x="4848"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0" name="Oval 167"/>
                <p:cNvSpPr>
                  <a:spLocks noChangeArrowheads="1"/>
                </p:cNvSpPr>
                <p:nvPr/>
              </p:nvSpPr>
              <p:spPr bwMode="auto">
                <a:xfrm flipV="1">
                  <a:off x="4486"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67" name="Oval 168"/>
              <p:cNvSpPr>
                <a:spLocks noChangeArrowheads="1"/>
              </p:cNvSpPr>
              <p:nvPr/>
            </p:nvSpPr>
            <p:spPr bwMode="auto">
              <a:xfrm flipV="1">
                <a:off x="2054" y="2410"/>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68" name="Text Box 169"/>
              <p:cNvSpPr txBox="1">
                <a:spLocks noChangeArrowheads="1"/>
              </p:cNvSpPr>
              <p:nvPr/>
            </p:nvSpPr>
            <p:spPr bwMode="auto">
              <a:xfrm>
                <a:off x="2004" y="210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nvGrpSpPr>
            <p:cNvPr id="30" name="Group 170"/>
            <p:cNvGrpSpPr>
              <a:grpSpLocks/>
            </p:cNvGrpSpPr>
            <p:nvPr/>
          </p:nvGrpSpPr>
          <p:grpSpPr bwMode="auto">
            <a:xfrm>
              <a:off x="3172" y="2426"/>
              <a:ext cx="493" cy="579"/>
              <a:chOff x="1875" y="1973"/>
              <a:chExt cx="493" cy="579"/>
            </a:xfrm>
          </p:grpSpPr>
          <p:sp>
            <p:nvSpPr>
              <p:cNvPr id="53" name="Oval 171"/>
              <p:cNvSpPr>
                <a:spLocks noChangeArrowheads="1"/>
              </p:cNvSpPr>
              <p:nvPr/>
            </p:nvSpPr>
            <p:spPr bwMode="auto">
              <a:xfrm flipV="1">
                <a:off x="1882" y="1973"/>
                <a:ext cx="480" cy="51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54" name="Oval 172"/>
              <p:cNvSpPr>
                <a:spLocks noChangeArrowheads="1"/>
              </p:cNvSpPr>
              <p:nvPr/>
            </p:nvSpPr>
            <p:spPr bwMode="auto">
              <a:xfrm flipV="1">
                <a:off x="2025" y="2109"/>
                <a:ext cx="194" cy="206"/>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55" name="Group 173"/>
              <p:cNvGrpSpPr>
                <a:grpSpLocks/>
              </p:cNvGrpSpPr>
              <p:nvPr/>
            </p:nvGrpSpPr>
            <p:grpSpPr bwMode="auto">
              <a:xfrm>
                <a:off x="1876" y="1979"/>
                <a:ext cx="491" cy="142"/>
                <a:chOff x="4488" y="2465"/>
                <a:chExt cx="496" cy="141"/>
              </a:xfrm>
            </p:grpSpPr>
            <p:sp>
              <p:nvSpPr>
                <p:cNvPr id="61" name="Oval 174"/>
                <p:cNvSpPr>
                  <a:spLocks noChangeArrowheads="1"/>
                </p:cNvSpPr>
                <p:nvPr/>
              </p:nvSpPr>
              <p:spPr bwMode="auto">
                <a:xfrm flipV="1">
                  <a:off x="484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62" name="Oval 175"/>
                <p:cNvSpPr>
                  <a:spLocks noChangeArrowheads="1"/>
                </p:cNvSpPr>
                <p:nvPr/>
              </p:nvSpPr>
              <p:spPr bwMode="auto">
                <a:xfrm flipV="1">
                  <a:off x="448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56" name="Group 176"/>
              <p:cNvGrpSpPr>
                <a:grpSpLocks/>
              </p:cNvGrpSpPr>
              <p:nvPr/>
            </p:nvGrpSpPr>
            <p:grpSpPr bwMode="auto">
              <a:xfrm>
                <a:off x="1875" y="2332"/>
                <a:ext cx="493" cy="142"/>
                <a:chOff x="4486" y="2815"/>
                <a:chExt cx="498" cy="141"/>
              </a:xfrm>
            </p:grpSpPr>
            <p:sp>
              <p:nvSpPr>
                <p:cNvPr id="59" name="Oval 177"/>
                <p:cNvSpPr>
                  <a:spLocks noChangeArrowheads="1"/>
                </p:cNvSpPr>
                <p:nvPr/>
              </p:nvSpPr>
              <p:spPr bwMode="auto">
                <a:xfrm flipV="1">
                  <a:off x="4848"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60" name="Oval 178"/>
                <p:cNvSpPr>
                  <a:spLocks noChangeArrowheads="1"/>
                </p:cNvSpPr>
                <p:nvPr/>
              </p:nvSpPr>
              <p:spPr bwMode="auto">
                <a:xfrm flipV="1">
                  <a:off x="4486"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57" name="Oval 179"/>
              <p:cNvSpPr>
                <a:spLocks noChangeArrowheads="1"/>
              </p:cNvSpPr>
              <p:nvPr/>
            </p:nvSpPr>
            <p:spPr bwMode="auto">
              <a:xfrm flipV="1">
                <a:off x="2054" y="2410"/>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58" name="Text Box 180"/>
              <p:cNvSpPr txBox="1">
                <a:spLocks noChangeArrowheads="1"/>
              </p:cNvSpPr>
              <p:nvPr/>
            </p:nvSpPr>
            <p:spPr bwMode="auto">
              <a:xfrm>
                <a:off x="2004" y="210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nvGrpSpPr>
            <p:cNvPr id="31" name="Group 181"/>
            <p:cNvGrpSpPr>
              <a:grpSpLocks/>
            </p:cNvGrpSpPr>
            <p:nvPr/>
          </p:nvGrpSpPr>
          <p:grpSpPr bwMode="auto">
            <a:xfrm>
              <a:off x="1723" y="1731"/>
              <a:ext cx="503" cy="579"/>
              <a:chOff x="1875" y="1973"/>
              <a:chExt cx="493" cy="579"/>
            </a:xfrm>
          </p:grpSpPr>
          <p:sp>
            <p:nvSpPr>
              <p:cNvPr id="43" name="Oval 182"/>
              <p:cNvSpPr>
                <a:spLocks noChangeArrowheads="1"/>
              </p:cNvSpPr>
              <p:nvPr/>
            </p:nvSpPr>
            <p:spPr bwMode="auto">
              <a:xfrm flipV="1">
                <a:off x="1882" y="1973"/>
                <a:ext cx="480" cy="51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44" name="Oval 183"/>
              <p:cNvSpPr>
                <a:spLocks noChangeArrowheads="1"/>
              </p:cNvSpPr>
              <p:nvPr/>
            </p:nvSpPr>
            <p:spPr bwMode="auto">
              <a:xfrm flipV="1">
                <a:off x="2025" y="2109"/>
                <a:ext cx="194" cy="206"/>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45" name="Group 184"/>
              <p:cNvGrpSpPr>
                <a:grpSpLocks/>
              </p:cNvGrpSpPr>
              <p:nvPr/>
            </p:nvGrpSpPr>
            <p:grpSpPr bwMode="auto">
              <a:xfrm>
                <a:off x="1876" y="1979"/>
                <a:ext cx="491" cy="142"/>
                <a:chOff x="4488" y="2465"/>
                <a:chExt cx="496" cy="141"/>
              </a:xfrm>
            </p:grpSpPr>
            <p:sp>
              <p:nvSpPr>
                <p:cNvPr id="51" name="Oval 185"/>
                <p:cNvSpPr>
                  <a:spLocks noChangeArrowheads="1"/>
                </p:cNvSpPr>
                <p:nvPr/>
              </p:nvSpPr>
              <p:spPr bwMode="auto">
                <a:xfrm flipV="1">
                  <a:off x="484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52" name="Oval 186"/>
                <p:cNvSpPr>
                  <a:spLocks noChangeArrowheads="1"/>
                </p:cNvSpPr>
                <p:nvPr/>
              </p:nvSpPr>
              <p:spPr bwMode="auto">
                <a:xfrm flipV="1">
                  <a:off x="448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46" name="Group 187"/>
              <p:cNvGrpSpPr>
                <a:grpSpLocks/>
              </p:cNvGrpSpPr>
              <p:nvPr/>
            </p:nvGrpSpPr>
            <p:grpSpPr bwMode="auto">
              <a:xfrm>
                <a:off x="1875" y="2332"/>
                <a:ext cx="493" cy="142"/>
                <a:chOff x="4486" y="2815"/>
                <a:chExt cx="498" cy="141"/>
              </a:xfrm>
            </p:grpSpPr>
            <p:sp>
              <p:nvSpPr>
                <p:cNvPr id="49" name="Oval 188"/>
                <p:cNvSpPr>
                  <a:spLocks noChangeArrowheads="1"/>
                </p:cNvSpPr>
                <p:nvPr/>
              </p:nvSpPr>
              <p:spPr bwMode="auto">
                <a:xfrm flipV="1">
                  <a:off x="4848"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50" name="Oval 189"/>
                <p:cNvSpPr>
                  <a:spLocks noChangeArrowheads="1"/>
                </p:cNvSpPr>
                <p:nvPr/>
              </p:nvSpPr>
              <p:spPr bwMode="auto">
                <a:xfrm flipV="1">
                  <a:off x="4486"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47" name="Oval 190"/>
              <p:cNvSpPr>
                <a:spLocks noChangeArrowheads="1"/>
              </p:cNvSpPr>
              <p:nvPr/>
            </p:nvSpPr>
            <p:spPr bwMode="auto">
              <a:xfrm flipV="1">
                <a:off x="2054" y="2410"/>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48" name="Text Box 191"/>
              <p:cNvSpPr txBox="1">
                <a:spLocks noChangeArrowheads="1"/>
              </p:cNvSpPr>
              <p:nvPr/>
            </p:nvSpPr>
            <p:spPr bwMode="auto">
              <a:xfrm>
                <a:off x="2004" y="210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nvGrpSpPr>
            <p:cNvPr id="32" name="Group 192"/>
            <p:cNvGrpSpPr>
              <a:grpSpLocks/>
            </p:cNvGrpSpPr>
            <p:nvPr/>
          </p:nvGrpSpPr>
          <p:grpSpPr bwMode="auto">
            <a:xfrm>
              <a:off x="2095" y="2427"/>
              <a:ext cx="493" cy="579"/>
              <a:chOff x="1875" y="1973"/>
              <a:chExt cx="493" cy="579"/>
            </a:xfrm>
          </p:grpSpPr>
          <p:sp>
            <p:nvSpPr>
              <p:cNvPr id="33" name="Oval 193"/>
              <p:cNvSpPr>
                <a:spLocks noChangeArrowheads="1"/>
              </p:cNvSpPr>
              <p:nvPr/>
            </p:nvSpPr>
            <p:spPr bwMode="auto">
              <a:xfrm flipV="1">
                <a:off x="1882" y="1973"/>
                <a:ext cx="480" cy="51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34" name="Oval 194"/>
              <p:cNvSpPr>
                <a:spLocks noChangeArrowheads="1"/>
              </p:cNvSpPr>
              <p:nvPr/>
            </p:nvSpPr>
            <p:spPr bwMode="auto">
              <a:xfrm flipV="1">
                <a:off x="2025" y="2109"/>
                <a:ext cx="194" cy="206"/>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35" name="Group 195"/>
              <p:cNvGrpSpPr>
                <a:grpSpLocks/>
              </p:cNvGrpSpPr>
              <p:nvPr/>
            </p:nvGrpSpPr>
            <p:grpSpPr bwMode="auto">
              <a:xfrm>
                <a:off x="1876" y="1979"/>
                <a:ext cx="491" cy="142"/>
                <a:chOff x="4488" y="2465"/>
                <a:chExt cx="496" cy="141"/>
              </a:xfrm>
            </p:grpSpPr>
            <p:sp>
              <p:nvSpPr>
                <p:cNvPr id="41" name="Oval 196"/>
                <p:cNvSpPr>
                  <a:spLocks noChangeArrowheads="1"/>
                </p:cNvSpPr>
                <p:nvPr/>
              </p:nvSpPr>
              <p:spPr bwMode="auto">
                <a:xfrm flipV="1">
                  <a:off x="484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42" name="Oval 197"/>
                <p:cNvSpPr>
                  <a:spLocks noChangeArrowheads="1"/>
                </p:cNvSpPr>
                <p:nvPr/>
              </p:nvSpPr>
              <p:spPr bwMode="auto">
                <a:xfrm flipV="1">
                  <a:off x="448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36" name="Group 198"/>
              <p:cNvGrpSpPr>
                <a:grpSpLocks/>
              </p:cNvGrpSpPr>
              <p:nvPr/>
            </p:nvGrpSpPr>
            <p:grpSpPr bwMode="auto">
              <a:xfrm>
                <a:off x="1875" y="2332"/>
                <a:ext cx="493" cy="142"/>
                <a:chOff x="4486" y="2815"/>
                <a:chExt cx="498" cy="141"/>
              </a:xfrm>
            </p:grpSpPr>
            <p:sp>
              <p:nvSpPr>
                <p:cNvPr id="39" name="Oval 199"/>
                <p:cNvSpPr>
                  <a:spLocks noChangeArrowheads="1"/>
                </p:cNvSpPr>
                <p:nvPr/>
              </p:nvSpPr>
              <p:spPr bwMode="auto">
                <a:xfrm flipV="1">
                  <a:off x="4848"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40" name="Oval 200"/>
                <p:cNvSpPr>
                  <a:spLocks noChangeArrowheads="1"/>
                </p:cNvSpPr>
                <p:nvPr/>
              </p:nvSpPr>
              <p:spPr bwMode="auto">
                <a:xfrm flipV="1">
                  <a:off x="4486"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37" name="Oval 201"/>
              <p:cNvSpPr>
                <a:spLocks noChangeArrowheads="1"/>
              </p:cNvSpPr>
              <p:nvPr/>
            </p:nvSpPr>
            <p:spPr bwMode="auto">
              <a:xfrm flipV="1">
                <a:off x="2054" y="2410"/>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38" name="Text Box 202"/>
              <p:cNvSpPr txBox="1">
                <a:spLocks noChangeArrowheads="1"/>
              </p:cNvSpPr>
              <p:nvPr/>
            </p:nvSpPr>
            <p:spPr bwMode="auto">
              <a:xfrm>
                <a:off x="2004" y="210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spTree>
    <p:extLst>
      <p:ext uri="{BB962C8B-B14F-4D97-AF65-F5344CB8AC3E}">
        <p14:creationId xmlns:p14="http://schemas.microsoft.com/office/powerpoint/2010/main" val="1238656300"/>
      </p:ext>
    </p:extLst>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descr="Figure6"/>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513549" y="4498185"/>
            <a:ext cx="3748075" cy="1980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3" name="Rectangle 3"/>
          <p:cNvSpPr>
            <a:spLocks noGrp="1" noChangeArrowheads="1"/>
          </p:cNvSpPr>
          <p:nvPr>
            <p:ph type="body" sz="half" idx="4294967295"/>
          </p:nvPr>
        </p:nvSpPr>
        <p:spPr>
          <a:xfrm>
            <a:off x="305780" y="922639"/>
            <a:ext cx="8532440" cy="3370458"/>
          </a:xfrm>
        </p:spPr>
        <p:txBody>
          <a:bodyPr>
            <a:normAutofit/>
          </a:bodyPr>
          <a:lstStyle/>
          <a:p>
            <a:r>
              <a:rPr lang="tr-TR" altLang="en-US" sz="2000" dirty="0"/>
              <a:t> </a:t>
            </a:r>
            <a:r>
              <a:rPr lang="en-US" altLang="en-US" sz="2000" dirty="0"/>
              <a:t>You can also </a:t>
            </a:r>
            <a:r>
              <a:rPr lang="en-US" altLang="en-US" sz="2000" u="sng" dirty="0"/>
              <a:t>dope</a:t>
            </a:r>
            <a:r>
              <a:rPr lang="en-US" altLang="en-US" sz="2000" dirty="0"/>
              <a:t> a semiconductor material with an atom such as boron </a:t>
            </a:r>
            <a:r>
              <a:rPr lang="en-US" altLang="en-US" sz="2000" u="sng" dirty="0"/>
              <a:t>that has only 3 valence electrons</a:t>
            </a:r>
            <a:r>
              <a:rPr lang="en-US" altLang="en-US" sz="2000" dirty="0"/>
              <a:t>.</a:t>
            </a:r>
          </a:p>
          <a:p>
            <a:r>
              <a:rPr lang="tr-TR" altLang="en-US" sz="2000" dirty="0"/>
              <a:t> </a:t>
            </a:r>
            <a:r>
              <a:rPr lang="en-US" altLang="en-US" sz="2000" dirty="0"/>
              <a:t>The 3 electrons in the outer orbit do form covalent bonds with its neighboring semiconductor atoms as before.  But </a:t>
            </a:r>
            <a:r>
              <a:rPr lang="en-US" altLang="en-US" sz="2000" u="sng" dirty="0"/>
              <a:t>one electron is missing from the bond</a:t>
            </a:r>
            <a:r>
              <a:rPr lang="en-US" altLang="en-US" sz="2000" dirty="0"/>
              <a:t>.</a:t>
            </a:r>
            <a:r>
              <a:rPr lang="tr-TR" altLang="en-US" sz="2000" dirty="0"/>
              <a:t> </a:t>
            </a:r>
            <a:r>
              <a:rPr lang="en-US" altLang="en-US" sz="2000" u="sng" dirty="0"/>
              <a:t>This place, where a fourth electron should be</a:t>
            </a:r>
            <a:r>
              <a:rPr lang="en-US" altLang="en-US" sz="2000" dirty="0"/>
              <a:t> is referred to as a </a:t>
            </a:r>
            <a:r>
              <a:rPr lang="en-US" altLang="en-US" sz="2000" u="sng" dirty="0"/>
              <a:t>hole</a:t>
            </a:r>
            <a:r>
              <a:rPr lang="en-US" altLang="en-US" sz="2000" dirty="0"/>
              <a:t>.  </a:t>
            </a:r>
          </a:p>
          <a:p>
            <a:r>
              <a:rPr lang="tr-TR" altLang="en-US" sz="2000" dirty="0"/>
              <a:t> </a:t>
            </a:r>
            <a:r>
              <a:rPr lang="en-US" altLang="en-US" sz="2000" dirty="0"/>
              <a:t>The hole is assumed as a positive charge so it can attract electrons from some other source.</a:t>
            </a:r>
          </a:p>
          <a:p>
            <a:r>
              <a:rPr lang="tr-TR" altLang="en-US" sz="2000" u="sng" dirty="0"/>
              <a:t> </a:t>
            </a:r>
            <a:r>
              <a:rPr lang="en-US" altLang="en-US" sz="2000" u="sng" dirty="0"/>
              <a:t>Holes</a:t>
            </a:r>
            <a:r>
              <a:rPr lang="en-US" altLang="en-US" sz="2000" dirty="0"/>
              <a:t> become a type of current carrier like the electron to </a:t>
            </a:r>
            <a:r>
              <a:rPr lang="en-US" altLang="en-US" sz="2000" u="sng" dirty="0"/>
              <a:t>support current flow</a:t>
            </a:r>
            <a:r>
              <a:rPr lang="en-US" altLang="en-US" sz="2000" dirty="0"/>
              <a:t>.</a:t>
            </a:r>
          </a:p>
        </p:txBody>
      </p:sp>
      <p:sp>
        <p:nvSpPr>
          <p:cNvPr id="2" name="Rectangle 1"/>
          <p:cNvSpPr/>
          <p:nvPr/>
        </p:nvSpPr>
        <p:spPr>
          <a:xfrm>
            <a:off x="4528438" y="4004094"/>
            <a:ext cx="3931994" cy="400110"/>
          </a:xfrm>
          <a:prstGeom prst="rect">
            <a:avLst/>
          </a:prstGeom>
        </p:spPr>
        <p:txBody>
          <a:bodyPr wrap="square">
            <a:spAutoFit/>
          </a:bodyPr>
          <a:lstStyle/>
          <a:p>
            <a:pPr lvl="0">
              <a:buClr>
                <a:srgbClr val="FF0000"/>
              </a:buClr>
              <a:buFont typeface="Wingdings" pitchFamily="2" charset="2"/>
              <a:buChar char="Ø"/>
              <a:defRPr/>
            </a:pPr>
            <a:r>
              <a:rPr lang="en-US" sz="2000" u="sng" dirty="0">
                <a:solidFill>
                  <a:prstClr val="black"/>
                </a:solidFill>
                <a:effectLst>
                  <a:outerShdw blurRad="38100" dist="38100" dir="2700000" algn="tl">
                    <a:srgbClr val="C0C0C0"/>
                  </a:outerShdw>
                </a:effectLst>
                <a:latin typeface="Comic Sans MS" pitchFamily="66" charset="0"/>
              </a:rPr>
              <a:t>Majority Carriers</a:t>
            </a:r>
            <a:r>
              <a:rPr lang="en-US" sz="2000" dirty="0">
                <a:solidFill>
                  <a:prstClr val="black"/>
                </a:solidFill>
                <a:latin typeface="Comic Sans MS" pitchFamily="66" charset="0"/>
              </a:rPr>
              <a:t> are </a:t>
            </a:r>
            <a:r>
              <a:rPr lang="tr-TR" sz="2000" b="1" dirty="0" err="1">
                <a:solidFill>
                  <a:srgbClr val="0000FF"/>
                </a:solidFill>
                <a:effectLst>
                  <a:outerShdw blurRad="38100" dist="38100" dir="2700000" algn="tl">
                    <a:srgbClr val="C0C0C0"/>
                  </a:outerShdw>
                </a:effectLst>
                <a:latin typeface="Comic Sans MS" pitchFamily="66" charset="0"/>
              </a:rPr>
              <a:t>Holes</a:t>
            </a:r>
            <a:r>
              <a:rPr lang="en-US" sz="2000" b="1" dirty="0">
                <a:solidFill>
                  <a:srgbClr val="0000FF"/>
                </a:solidFill>
                <a:effectLst>
                  <a:outerShdw blurRad="38100" dist="38100" dir="2700000" algn="tl">
                    <a:srgbClr val="C0C0C0"/>
                  </a:outerShdw>
                </a:effectLst>
                <a:latin typeface="Comic Sans MS" pitchFamily="66" charset="0"/>
              </a:rPr>
              <a:t>.</a:t>
            </a:r>
          </a:p>
        </p:txBody>
      </p:sp>
      <p:grpSp>
        <p:nvGrpSpPr>
          <p:cNvPr id="14" name="Group 30"/>
          <p:cNvGrpSpPr>
            <a:grpSpLocks/>
          </p:cNvGrpSpPr>
          <p:nvPr/>
        </p:nvGrpSpPr>
        <p:grpSpPr bwMode="auto">
          <a:xfrm>
            <a:off x="4662460" y="4509120"/>
            <a:ext cx="3663951" cy="1935163"/>
            <a:chOff x="1722" y="1518"/>
            <a:chExt cx="2308" cy="1219"/>
          </a:xfrm>
        </p:grpSpPr>
        <p:grpSp>
          <p:nvGrpSpPr>
            <p:cNvPr id="32" name="Group 31"/>
            <p:cNvGrpSpPr>
              <a:grpSpLocks/>
            </p:cNvGrpSpPr>
            <p:nvPr/>
          </p:nvGrpSpPr>
          <p:grpSpPr bwMode="auto">
            <a:xfrm>
              <a:off x="1729" y="1525"/>
              <a:ext cx="2301" cy="1201"/>
              <a:chOff x="550" y="1677"/>
              <a:chExt cx="2301" cy="1201"/>
            </a:xfrm>
          </p:grpSpPr>
          <p:grpSp>
            <p:nvGrpSpPr>
              <p:cNvPr id="73" name="Group 32"/>
              <p:cNvGrpSpPr>
                <a:grpSpLocks/>
              </p:cNvGrpSpPr>
              <p:nvPr/>
            </p:nvGrpSpPr>
            <p:grpSpPr bwMode="auto">
              <a:xfrm>
                <a:off x="550" y="1677"/>
                <a:ext cx="1220" cy="1201"/>
                <a:chOff x="550" y="1677"/>
                <a:chExt cx="1220" cy="1201"/>
              </a:xfrm>
            </p:grpSpPr>
            <p:grpSp>
              <p:nvGrpSpPr>
                <p:cNvPr id="141" name="Group 33"/>
                <p:cNvGrpSpPr>
                  <a:grpSpLocks/>
                </p:cNvGrpSpPr>
                <p:nvPr/>
              </p:nvGrpSpPr>
              <p:grpSpPr bwMode="auto">
                <a:xfrm>
                  <a:off x="554" y="1677"/>
                  <a:ext cx="1211" cy="1201"/>
                  <a:chOff x="687" y="1449"/>
                  <a:chExt cx="933" cy="923"/>
                </a:xfrm>
              </p:grpSpPr>
              <p:grpSp>
                <p:nvGrpSpPr>
                  <p:cNvPr id="195" name="Group 34"/>
                  <p:cNvGrpSpPr>
                    <a:grpSpLocks/>
                  </p:cNvGrpSpPr>
                  <p:nvPr/>
                </p:nvGrpSpPr>
                <p:grpSpPr bwMode="auto">
                  <a:xfrm>
                    <a:off x="687" y="1449"/>
                    <a:ext cx="371" cy="923"/>
                    <a:chOff x="687" y="1440"/>
                    <a:chExt cx="371" cy="923"/>
                  </a:xfrm>
                </p:grpSpPr>
                <p:sp>
                  <p:nvSpPr>
                    <p:cNvPr id="204" name="Oval 35"/>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05" name="Oval 36"/>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06" name="Oval 37"/>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96" name="Group 38"/>
                  <p:cNvGrpSpPr>
                    <a:grpSpLocks/>
                  </p:cNvGrpSpPr>
                  <p:nvPr/>
                </p:nvGrpSpPr>
                <p:grpSpPr bwMode="auto">
                  <a:xfrm>
                    <a:off x="968" y="1449"/>
                    <a:ext cx="371" cy="923"/>
                    <a:chOff x="687" y="1440"/>
                    <a:chExt cx="371" cy="923"/>
                  </a:xfrm>
                </p:grpSpPr>
                <p:sp>
                  <p:nvSpPr>
                    <p:cNvPr id="201" name="Oval 39"/>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02" name="Oval 40"/>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03" name="Oval 41"/>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97" name="Group 42"/>
                  <p:cNvGrpSpPr>
                    <a:grpSpLocks/>
                  </p:cNvGrpSpPr>
                  <p:nvPr/>
                </p:nvGrpSpPr>
                <p:grpSpPr bwMode="auto">
                  <a:xfrm>
                    <a:off x="1249" y="1449"/>
                    <a:ext cx="371" cy="923"/>
                    <a:chOff x="687" y="1440"/>
                    <a:chExt cx="371" cy="923"/>
                  </a:xfrm>
                </p:grpSpPr>
                <p:sp>
                  <p:nvSpPr>
                    <p:cNvPr id="198" name="Oval 43"/>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9" name="Oval 44"/>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00" name="Oval 45"/>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142" name="Group 46"/>
                <p:cNvGrpSpPr>
                  <a:grpSpLocks/>
                </p:cNvGrpSpPr>
                <p:nvPr/>
              </p:nvGrpSpPr>
              <p:grpSpPr bwMode="auto">
                <a:xfrm>
                  <a:off x="550" y="1679"/>
                  <a:ext cx="1220" cy="1199"/>
                  <a:chOff x="96" y="1574"/>
                  <a:chExt cx="1220" cy="1199"/>
                </a:xfrm>
              </p:grpSpPr>
              <p:grpSp>
                <p:nvGrpSpPr>
                  <p:cNvPr id="143" name="Group 47"/>
                  <p:cNvGrpSpPr>
                    <a:grpSpLocks/>
                  </p:cNvGrpSpPr>
                  <p:nvPr/>
                </p:nvGrpSpPr>
                <p:grpSpPr bwMode="auto">
                  <a:xfrm>
                    <a:off x="96" y="1574"/>
                    <a:ext cx="1220" cy="1199"/>
                    <a:chOff x="2238" y="1333"/>
                    <a:chExt cx="1220" cy="1199"/>
                  </a:xfrm>
                </p:grpSpPr>
                <p:grpSp>
                  <p:nvGrpSpPr>
                    <p:cNvPr id="175" name="Group 48"/>
                    <p:cNvGrpSpPr>
                      <a:grpSpLocks/>
                    </p:cNvGrpSpPr>
                    <p:nvPr/>
                  </p:nvGrpSpPr>
                  <p:grpSpPr bwMode="auto">
                    <a:xfrm>
                      <a:off x="2598" y="1333"/>
                      <a:ext cx="140" cy="1199"/>
                      <a:chOff x="2595" y="1321"/>
                      <a:chExt cx="140" cy="1199"/>
                    </a:xfrm>
                  </p:grpSpPr>
                  <p:sp>
                    <p:nvSpPr>
                      <p:cNvPr id="191" name="Oval 49"/>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2" name="Oval 50"/>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3" name="Oval 51"/>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4" name="Oval 52"/>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76" name="Group 53"/>
                    <p:cNvGrpSpPr>
                      <a:grpSpLocks/>
                    </p:cNvGrpSpPr>
                    <p:nvPr/>
                  </p:nvGrpSpPr>
                  <p:grpSpPr bwMode="auto">
                    <a:xfrm>
                      <a:off x="3318" y="1333"/>
                      <a:ext cx="140" cy="1199"/>
                      <a:chOff x="2595" y="1321"/>
                      <a:chExt cx="140" cy="1199"/>
                    </a:xfrm>
                  </p:grpSpPr>
                  <p:sp>
                    <p:nvSpPr>
                      <p:cNvPr id="187" name="Oval 54"/>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8" name="Oval 55"/>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9" name="Oval 56"/>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90" name="Oval 57"/>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77" name="Group 58"/>
                    <p:cNvGrpSpPr>
                      <a:grpSpLocks/>
                    </p:cNvGrpSpPr>
                    <p:nvPr/>
                  </p:nvGrpSpPr>
                  <p:grpSpPr bwMode="auto">
                    <a:xfrm>
                      <a:off x="2958" y="1333"/>
                      <a:ext cx="140" cy="1199"/>
                      <a:chOff x="2595" y="1321"/>
                      <a:chExt cx="140" cy="1199"/>
                    </a:xfrm>
                  </p:grpSpPr>
                  <p:sp>
                    <p:nvSpPr>
                      <p:cNvPr id="183" name="Oval 59"/>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4" name="Oval 60"/>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5" name="Oval 61"/>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6" name="Oval 62"/>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78" name="Group 63"/>
                    <p:cNvGrpSpPr>
                      <a:grpSpLocks/>
                    </p:cNvGrpSpPr>
                    <p:nvPr/>
                  </p:nvGrpSpPr>
                  <p:grpSpPr bwMode="auto">
                    <a:xfrm>
                      <a:off x="2238" y="1333"/>
                      <a:ext cx="140" cy="1199"/>
                      <a:chOff x="2595" y="1321"/>
                      <a:chExt cx="140" cy="1199"/>
                    </a:xfrm>
                  </p:grpSpPr>
                  <p:sp>
                    <p:nvSpPr>
                      <p:cNvPr id="179" name="Oval 64"/>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0" name="Oval 65"/>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1" name="Oval 66"/>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2" name="Oval 67"/>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144" name="Group 68"/>
                  <p:cNvGrpSpPr>
                    <a:grpSpLocks/>
                  </p:cNvGrpSpPr>
                  <p:nvPr/>
                </p:nvGrpSpPr>
                <p:grpSpPr bwMode="auto">
                  <a:xfrm>
                    <a:off x="194" y="1703"/>
                    <a:ext cx="1025" cy="941"/>
                    <a:chOff x="226" y="1712"/>
                    <a:chExt cx="1025" cy="941"/>
                  </a:xfrm>
                </p:grpSpPr>
                <p:grpSp>
                  <p:nvGrpSpPr>
                    <p:cNvPr id="145" name="Group 69"/>
                    <p:cNvGrpSpPr>
                      <a:grpSpLocks/>
                    </p:cNvGrpSpPr>
                    <p:nvPr/>
                  </p:nvGrpSpPr>
                  <p:grpSpPr bwMode="auto">
                    <a:xfrm>
                      <a:off x="974" y="1712"/>
                      <a:ext cx="277" cy="941"/>
                      <a:chOff x="974" y="1716"/>
                      <a:chExt cx="277" cy="941"/>
                    </a:xfrm>
                  </p:grpSpPr>
                  <p:grpSp>
                    <p:nvGrpSpPr>
                      <p:cNvPr id="166" name="Group 70"/>
                      <p:cNvGrpSpPr>
                        <a:grpSpLocks/>
                      </p:cNvGrpSpPr>
                      <p:nvPr/>
                    </p:nvGrpSpPr>
                    <p:grpSpPr bwMode="auto">
                      <a:xfrm>
                        <a:off x="974" y="1716"/>
                        <a:ext cx="277" cy="215"/>
                        <a:chOff x="974" y="1716"/>
                        <a:chExt cx="277" cy="215"/>
                      </a:xfrm>
                    </p:grpSpPr>
                    <p:sp>
                      <p:nvSpPr>
                        <p:cNvPr id="173" name="Oval 71"/>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74" name="Text Box 72"/>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67" name="Group 73"/>
                      <p:cNvGrpSpPr>
                        <a:grpSpLocks/>
                      </p:cNvGrpSpPr>
                      <p:nvPr/>
                    </p:nvGrpSpPr>
                    <p:grpSpPr bwMode="auto">
                      <a:xfrm>
                        <a:off x="974" y="2076"/>
                        <a:ext cx="277" cy="215"/>
                        <a:chOff x="974" y="2076"/>
                        <a:chExt cx="277" cy="215"/>
                      </a:xfrm>
                    </p:grpSpPr>
                    <p:sp>
                      <p:nvSpPr>
                        <p:cNvPr id="171" name="Oval 74"/>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72" name="Text Box 75"/>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68" name="Group 76"/>
                      <p:cNvGrpSpPr>
                        <a:grpSpLocks/>
                      </p:cNvGrpSpPr>
                      <p:nvPr/>
                    </p:nvGrpSpPr>
                    <p:grpSpPr bwMode="auto">
                      <a:xfrm>
                        <a:off x="974" y="2442"/>
                        <a:ext cx="277" cy="215"/>
                        <a:chOff x="974" y="2442"/>
                        <a:chExt cx="277" cy="215"/>
                      </a:xfrm>
                    </p:grpSpPr>
                    <p:sp>
                      <p:nvSpPr>
                        <p:cNvPr id="169" name="Oval 77"/>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70" name="Text Box 78"/>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146" name="Group 79"/>
                    <p:cNvGrpSpPr>
                      <a:grpSpLocks/>
                    </p:cNvGrpSpPr>
                    <p:nvPr/>
                  </p:nvGrpSpPr>
                  <p:grpSpPr bwMode="auto">
                    <a:xfrm>
                      <a:off x="226" y="1712"/>
                      <a:ext cx="277" cy="941"/>
                      <a:chOff x="974" y="1716"/>
                      <a:chExt cx="277" cy="941"/>
                    </a:xfrm>
                  </p:grpSpPr>
                  <p:grpSp>
                    <p:nvGrpSpPr>
                      <p:cNvPr id="157" name="Group 80"/>
                      <p:cNvGrpSpPr>
                        <a:grpSpLocks/>
                      </p:cNvGrpSpPr>
                      <p:nvPr/>
                    </p:nvGrpSpPr>
                    <p:grpSpPr bwMode="auto">
                      <a:xfrm>
                        <a:off x="974" y="1716"/>
                        <a:ext cx="277" cy="215"/>
                        <a:chOff x="974" y="1716"/>
                        <a:chExt cx="277" cy="215"/>
                      </a:xfrm>
                    </p:grpSpPr>
                    <p:sp>
                      <p:nvSpPr>
                        <p:cNvPr id="164" name="Oval 81"/>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65" name="Text Box 82"/>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58" name="Group 83"/>
                      <p:cNvGrpSpPr>
                        <a:grpSpLocks/>
                      </p:cNvGrpSpPr>
                      <p:nvPr/>
                    </p:nvGrpSpPr>
                    <p:grpSpPr bwMode="auto">
                      <a:xfrm>
                        <a:off x="974" y="2076"/>
                        <a:ext cx="277" cy="215"/>
                        <a:chOff x="974" y="2076"/>
                        <a:chExt cx="277" cy="215"/>
                      </a:xfrm>
                    </p:grpSpPr>
                    <p:sp>
                      <p:nvSpPr>
                        <p:cNvPr id="162" name="Oval 84"/>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63" name="Text Box 85"/>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59" name="Group 86"/>
                      <p:cNvGrpSpPr>
                        <a:grpSpLocks/>
                      </p:cNvGrpSpPr>
                      <p:nvPr/>
                    </p:nvGrpSpPr>
                    <p:grpSpPr bwMode="auto">
                      <a:xfrm>
                        <a:off x="974" y="2442"/>
                        <a:ext cx="277" cy="215"/>
                        <a:chOff x="974" y="2442"/>
                        <a:chExt cx="277" cy="215"/>
                      </a:xfrm>
                    </p:grpSpPr>
                    <p:sp>
                      <p:nvSpPr>
                        <p:cNvPr id="160" name="Oval 87"/>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61" name="Text Box 88"/>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147" name="Group 89"/>
                    <p:cNvGrpSpPr>
                      <a:grpSpLocks/>
                    </p:cNvGrpSpPr>
                    <p:nvPr/>
                  </p:nvGrpSpPr>
                  <p:grpSpPr bwMode="auto">
                    <a:xfrm>
                      <a:off x="600" y="1712"/>
                      <a:ext cx="277" cy="941"/>
                      <a:chOff x="974" y="1716"/>
                      <a:chExt cx="277" cy="941"/>
                    </a:xfrm>
                  </p:grpSpPr>
                  <p:grpSp>
                    <p:nvGrpSpPr>
                      <p:cNvPr id="148" name="Group 90"/>
                      <p:cNvGrpSpPr>
                        <a:grpSpLocks/>
                      </p:cNvGrpSpPr>
                      <p:nvPr/>
                    </p:nvGrpSpPr>
                    <p:grpSpPr bwMode="auto">
                      <a:xfrm>
                        <a:off x="974" y="1716"/>
                        <a:ext cx="277" cy="215"/>
                        <a:chOff x="974" y="1716"/>
                        <a:chExt cx="277" cy="215"/>
                      </a:xfrm>
                    </p:grpSpPr>
                    <p:sp>
                      <p:nvSpPr>
                        <p:cNvPr id="155" name="Oval 91"/>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56" name="Text Box 92"/>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49" name="Group 93"/>
                      <p:cNvGrpSpPr>
                        <a:grpSpLocks/>
                      </p:cNvGrpSpPr>
                      <p:nvPr/>
                    </p:nvGrpSpPr>
                    <p:grpSpPr bwMode="auto">
                      <a:xfrm>
                        <a:off x="974" y="2076"/>
                        <a:ext cx="277" cy="215"/>
                        <a:chOff x="974" y="2076"/>
                        <a:chExt cx="277" cy="215"/>
                      </a:xfrm>
                    </p:grpSpPr>
                    <p:sp>
                      <p:nvSpPr>
                        <p:cNvPr id="153" name="Oval 94"/>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54" name="Text Box 95"/>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50" name="Group 96"/>
                      <p:cNvGrpSpPr>
                        <a:grpSpLocks/>
                      </p:cNvGrpSpPr>
                      <p:nvPr/>
                    </p:nvGrpSpPr>
                    <p:grpSpPr bwMode="auto">
                      <a:xfrm>
                        <a:off x="974" y="2442"/>
                        <a:ext cx="277" cy="215"/>
                        <a:chOff x="974" y="2442"/>
                        <a:chExt cx="277" cy="215"/>
                      </a:xfrm>
                    </p:grpSpPr>
                    <p:sp>
                      <p:nvSpPr>
                        <p:cNvPr id="151" name="Oval 97"/>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52" name="Text Box 98"/>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grpSp>
          </p:grpSp>
          <p:grpSp>
            <p:nvGrpSpPr>
              <p:cNvPr id="74" name="Group 99"/>
              <p:cNvGrpSpPr>
                <a:grpSpLocks/>
              </p:cNvGrpSpPr>
              <p:nvPr/>
            </p:nvGrpSpPr>
            <p:grpSpPr bwMode="auto">
              <a:xfrm>
                <a:off x="1631" y="1677"/>
                <a:ext cx="1220" cy="1201"/>
                <a:chOff x="550" y="1677"/>
                <a:chExt cx="1220" cy="1201"/>
              </a:xfrm>
            </p:grpSpPr>
            <p:grpSp>
              <p:nvGrpSpPr>
                <p:cNvPr id="75" name="Group 100"/>
                <p:cNvGrpSpPr>
                  <a:grpSpLocks/>
                </p:cNvGrpSpPr>
                <p:nvPr/>
              </p:nvGrpSpPr>
              <p:grpSpPr bwMode="auto">
                <a:xfrm>
                  <a:off x="554" y="1677"/>
                  <a:ext cx="1211" cy="1201"/>
                  <a:chOff x="687" y="1449"/>
                  <a:chExt cx="933" cy="923"/>
                </a:xfrm>
              </p:grpSpPr>
              <p:grpSp>
                <p:nvGrpSpPr>
                  <p:cNvPr id="129" name="Group 101"/>
                  <p:cNvGrpSpPr>
                    <a:grpSpLocks/>
                  </p:cNvGrpSpPr>
                  <p:nvPr/>
                </p:nvGrpSpPr>
                <p:grpSpPr bwMode="auto">
                  <a:xfrm>
                    <a:off x="687" y="1449"/>
                    <a:ext cx="371" cy="923"/>
                    <a:chOff x="687" y="1440"/>
                    <a:chExt cx="371" cy="923"/>
                  </a:xfrm>
                </p:grpSpPr>
                <p:sp>
                  <p:nvSpPr>
                    <p:cNvPr id="138" name="Oval 102"/>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9" name="Oval 103"/>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40" name="Oval 104"/>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30" name="Group 105"/>
                  <p:cNvGrpSpPr>
                    <a:grpSpLocks/>
                  </p:cNvGrpSpPr>
                  <p:nvPr/>
                </p:nvGrpSpPr>
                <p:grpSpPr bwMode="auto">
                  <a:xfrm>
                    <a:off x="968" y="1449"/>
                    <a:ext cx="371" cy="923"/>
                    <a:chOff x="687" y="1440"/>
                    <a:chExt cx="371" cy="923"/>
                  </a:xfrm>
                </p:grpSpPr>
                <p:sp>
                  <p:nvSpPr>
                    <p:cNvPr id="135" name="Oval 106"/>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6" name="Oval 107"/>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7" name="Oval 108"/>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31" name="Group 109"/>
                  <p:cNvGrpSpPr>
                    <a:grpSpLocks/>
                  </p:cNvGrpSpPr>
                  <p:nvPr/>
                </p:nvGrpSpPr>
                <p:grpSpPr bwMode="auto">
                  <a:xfrm>
                    <a:off x="1249" y="1449"/>
                    <a:ext cx="371" cy="923"/>
                    <a:chOff x="687" y="1440"/>
                    <a:chExt cx="371" cy="923"/>
                  </a:xfrm>
                </p:grpSpPr>
                <p:sp>
                  <p:nvSpPr>
                    <p:cNvPr id="132" name="Oval 110"/>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3" name="Oval 111"/>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34" name="Oval 112"/>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76" name="Group 113"/>
                <p:cNvGrpSpPr>
                  <a:grpSpLocks/>
                </p:cNvGrpSpPr>
                <p:nvPr/>
              </p:nvGrpSpPr>
              <p:grpSpPr bwMode="auto">
                <a:xfrm>
                  <a:off x="550" y="1679"/>
                  <a:ext cx="1220" cy="1199"/>
                  <a:chOff x="96" y="1574"/>
                  <a:chExt cx="1220" cy="1199"/>
                </a:xfrm>
              </p:grpSpPr>
              <p:grpSp>
                <p:nvGrpSpPr>
                  <p:cNvPr id="77" name="Group 114"/>
                  <p:cNvGrpSpPr>
                    <a:grpSpLocks/>
                  </p:cNvGrpSpPr>
                  <p:nvPr/>
                </p:nvGrpSpPr>
                <p:grpSpPr bwMode="auto">
                  <a:xfrm>
                    <a:off x="96" y="1574"/>
                    <a:ext cx="1220" cy="1199"/>
                    <a:chOff x="2238" y="1333"/>
                    <a:chExt cx="1220" cy="1199"/>
                  </a:xfrm>
                </p:grpSpPr>
                <p:grpSp>
                  <p:nvGrpSpPr>
                    <p:cNvPr id="109" name="Group 115"/>
                    <p:cNvGrpSpPr>
                      <a:grpSpLocks/>
                    </p:cNvGrpSpPr>
                    <p:nvPr/>
                  </p:nvGrpSpPr>
                  <p:grpSpPr bwMode="auto">
                    <a:xfrm>
                      <a:off x="2598" y="1333"/>
                      <a:ext cx="140" cy="1199"/>
                      <a:chOff x="2595" y="1321"/>
                      <a:chExt cx="140" cy="1199"/>
                    </a:xfrm>
                  </p:grpSpPr>
                  <p:sp>
                    <p:nvSpPr>
                      <p:cNvPr id="125" name="Oval 116"/>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6" name="Oval 117"/>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7" name="Oval 118"/>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8" name="Oval 119"/>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10" name="Group 120"/>
                    <p:cNvGrpSpPr>
                      <a:grpSpLocks/>
                    </p:cNvGrpSpPr>
                    <p:nvPr/>
                  </p:nvGrpSpPr>
                  <p:grpSpPr bwMode="auto">
                    <a:xfrm>
                      <a:off x="3318" y="1333"/>
                      <a:ext cx="140" cy="1199"/>
                      <a:chOff x="2595" y="1321"/>
                      <a:chExt cx="140" cy="1199"/>
                    </a:xfrm>
                  </p:grpSpPr>
                  <p:sp>
                    <p:nvSpPr>
                      <p:cNvPr id="121" name="Oval 121"/>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2" name="Oval 122"/>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3" name="Oval 123"/>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4" name="Oval 124"/>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11" name="Group 125"/>
                    <p:cNvGrpSpPr>
                      <a:grpSpLocks/>
                    </p:cNvGrpSpPr>
                    <p:nvPr/>
                  </p:nvGrpSpPr>
                  <p:grpSpPr bwMode="auto">
                    <a:xfrm>
                      <a:off x="2958" y="1333"/>
                      <a:ext cx="140" cy="1199"/>
                      <a:chOff x="2595" y="1321"/>
                      <a:chExt cx="140" cy="1199"/>
                    </a:xfrm>
                  </p:grpSpPr>
                  <p:sp>
                    <p:nvSpPr>
                      <p:cNvPr id="117" name="Oval 126"/>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18" name="Oval 127"/>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19" name="Oval 128"/>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0" name="Oval 129"/>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12" name="Group 130"/>
                    <p:cNvGrpSpPr>
                      <a:grpSpLocks/>
                    </p:cNvGrpSpPr>
                    <p:nvPr/>
                  </p:nvGrpSpPr>
                  <p:grpSpPr bwMode="auto">
                    <a:xfrm>
                      <a:off x="2238" y="1333"/>
                      <a:ext cx="140" cy="1199"/>
                      <a:chOff x="2595" y="1321"/>
                      <a:chExt cx="140" cy="1199"/>
                    </a:xfrm>
                  </p:grpSpPr>
                  <p:sp>
                    <p:nvSpPr>
                      <p:cNvPr id="113" name="Oval 131"/>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14" name="Oval 132"/>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15" name="Oval 133"/>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16" name="Oval 134"/>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78" name="Group 135"/>
                  <p:cNvGrpSpPr>
                    <a:grpSpLocks/>
                  </p:cNvGrpSpPr>
                  <p:nvPr/>
                </p:nvGrpSpPr>
                <p:grpSpPr bwMode="auto">
                  <a:xfrm>
                    <a:off x="194" y="1703"/>
                    <a:ext cx="1025" cy="941"/>
                    <a:chOff x="226" y="1712"/>
                    <a:chExt cx="1025" cy="941"/>
                  </a:xfrm>
                </p:grpSpPr>
                <p:grpSp>
                  <p:nvGrpSpPr>
                    <p:cNvPr id="79" name="Group 136"/>
                    <p:cNvGrpSpPr>
                      <a:grpSpLocks/>
                    </p:cNvGrpSpPr>
                    <p:nvPr/>
                  </p:nvGrpSpPr>
                  <p:grpSpPr bwMode="auto">
                    <a:xfrm>
                      <a:off x="974" y="1712"/>
                      <a:ext cx="277" cy="941"/>
                      <a:chOff x="974" y="1716"/>
                      <a:chExt cx="277" cy="941"/>
                    </a:xfrm>
                  </p:grpSpPr>
                  <p:grpSp>
                    <p:nvGrpSpPr>
                      <p:cNvPr id="100" name="Group 137"/>
                      <p:cNvGrpSpPr>
                        <a:grpSpLocks/>
                      </p:cNvGrpSpPr>
                      <p:nvPr/>
                    </p:nvGrpSpPr>
                    <p:grpSpPr bwMode="auto">
                      <a:xfrm>
                        <a:off x="974" y="1716"/>
                        <a:ext cx="277" cy="215"/>
                        <a:chOff x="974" y="1716"/>
                        <a:chExt cx="277" cy="215"/>
                      </a:xfrm>
                    </p:grpSpPr>
                    <p:sp>
                      <p:nvSpPr>
                        <p:cNvPr id="107" name="Oval 138"/>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08" name="Text Box 139"/>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01" name="Group 140"/>
                      <p:cNvGrpSpPr>
                        <a:grpSpLocks/>
                      </p:cNvGrpSpPr>
                      <p:nvPr/>
                    </p:nvGrpSpPr>
                    <p:grpSpPr bwMode="auto">
                      <a:xfrm>
                        <a:off x="974" y="2076"/>
                        <a:ext cx="277" cy="215"/>
                        <a:chOff x="974" y="2076"/>
                        <a:chExt cx="277" cy="215"/>
                      </a:xfrm>
                    </p:grpSpPr>
                    <p:sp>
                      <p:nvSpPr>
                        <p:cNvPr id="105" name="Oval 141"/>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06" name="Text Box 142"/>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102" name="Group 143"/>
                      <p:cNvGrpSpPr>
                        <a:grpSpLocks/>
                      </p:cNvGrpSpPr>
                      <p:nvPr/>
                    </p:nvGrpSpPr>
                    <p:grpSpPr bwMode="auto">
                      <a:xfrm>
                        <a:off x="974" y="2442"/>
                        <a:ext cx="277" cy="215"/>
                        <a:chOff x="974" y="2442"/>
                        <a:chExt cx="277" cy="215"/>
                      </a:xfrm>
                    </p:grpSpPr>
                    <p:sp>
                      <p:nvSpPr>
                        <p:cNvPr id="103" name="Oval 144"/>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04" name="Text Box 145"/>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80" name="Group 146"/>
                    <p:cNvGrpSpPr>
                      <a:grpSpLocks/>
                    </p:cNvGrpSpPr>
                    <p:nvPr/>
                  </p:nvGrpSpPr>
                  <p:grpSpPr bwMode="auto">
                    <a:xfrm>
                      <a:off x="226" y="1712"/>
                      <a:ext cx="277" cy="941"/>
                      <a:chOff x="974" y="1716"/>
                      <a:chExt cx="277" cy="941"/>
                    </a:xfrm>
                  </p:grpSpPr>
                  <p:grpSp>
                    <p:nvGrpSpPr>
                      <p:cNvPr id="91" name="Group 147"/>
                      <p:cNvGrpSpPr>
                        <a:grpSpLocks/>
                      </p:cNvGrpSpPr>
                      <p:nvPr/>
                    </p:nvGrpSpPr>
                    <p:grpSpPr bwMode="auto">
                      <a:xfrm>
                        <a:off x="974" y="1716"/>
                        <a:ext cx="277" cy="215"/>
                        <a:chOff x="974" y="1716"/>
                        <a:chExt cx="277" cy="215"/>
                      </a:xfrm>
                    </p:grpSpPr>
                    <p:sp>
                      <p:nvSpPr>
                        <p:cNvPr id="98" name="Oval 148"/>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9" name="Text Box 149"/>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2" name="Group 150"/>
                      <p:cNvGrpSpPr>
                        <a:grpSpLocks/>
                      </p:cNvGrpSpPr>
                      <p:nvPr/>
                    </p:nvGrpSpPr>
                    <p:grpSpPr bwMode="auto">
                      <a:xfrm>
                        <a:off x="974" y="2076"/>
                        <a:ext cx="277" cy="215"/>
                        <a:chOff x="974" y="2076"/>
                        <a:chExt cx="277" cy="215"/>
                      </a:xfrm>
                    </p:grpSpPr>
                    <p:sp>
                      <p:nvSpPr>
                        <p:cNvPr id="96" name="Oval 151"/>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7" name="Text Box 152"/>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dirty="0">
                              <a:solidFill>
                                <a:schemeClr val="bg1"/>
                              </a:solidFill>
                              <a:effectLst>
                                <a:outerShdw blurRad="38100" dist="38100" dir="2700000" algn="tl">
                                  <a:srgbClr val="C0C0C0"/>
                                </a:outerShdw>
                              </a:effectLst>
                              <a:latin typeface="Tahoma" pitchFamily="34" charset="0"/>
                            </a:rPr>
                            <a:t>SI</a:t>
                          </a:r>
                        </a:p>
                      </p:txBody>
                    </p:sp>
                  </p:grpSp>
                  <p:grpSp>
                    <p:nvGrpSpPr>
                      <p:cNvPr id="93" name="Group 153"/>
                      <p:cNvGrpSpPr>
                        <a:grpSpLocks/>
                      </p:cNvGrpSpPr>
                      <p:nvPr/>
                    </p:nvGrpSpPr>
                    <p:grpSpPr bwMode="auto">
                      <a:xfrm>
                        <a:off x="974" y="2442"/>
                        <a:ext cx="277" cy="215"/>
                        <a:chOff x="974" y="2442"/>
                        <a:chExt cx="277" cy="215"/>
                      </a:xfrm>
                    </p:grpSpPr>
                    <p:sp>
                      <p:nvSpPr>
                        <p:cNvPr id="94" name="Oval 154"/>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5" name="Text Box 155"/>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81" name="Group 156"/>
                    <p:cNvGrpSpPr>
                      <a:grpSpLocks/>
                    </p:cNvGrpSpPr>
                    <p:nvPr/>
                  </p:nvGrpSpPr>
                  <p:grpSpPr bwMode="auto">
                    <a:xfrm>
                      <a:off x="600" y="1712"/>
                      <a:ext cx="277" cy="941"/>
                      <a:chOff x="974" y="1716"/>
                      <a:chExt cx="277" cy="941"/>
                    </a:xfrm>
                  </p:grpSpPr>
                  <p:grpSp>
                    <p:nvGrpSpPr>
                      <p:cNvPr id="82" name="Group 157"/>
                      <p:cNvGrpSpPr>
                        <a:grpSpLocks/>
                      </p:cNvGrpSpPr>
                      <p:nvPr/>
                    </p:nvGrpSpPr>
                    <p:grpSpPr bwMode="auto">
                      <a:xfrm>
                        <a:off x="974" y="1716"/>
                        <a:ext cx="277" cy="215"/>
                        <a:chOff x="974" y="1716"/>
                        <a:chExt cx="277" cy="215"/>
                      </a:xfrm>
                    </p:grpSpPr>
                    <p:sp>
                      <p:nvSpPr>
                        <p:cNvPr id="89" name="Oval 158"/>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0" name="Text Box 159"/>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3" name="Group 160"/>
                      <p:cNvGrpSpPr>
                        <a:grpSpLocks/>
                      </p:cNvGrpSpPr>
                      <p:nvPr/>
                    </p:nvGrpSpPr>
                    <p:grpSpPr bwMode="auto">
                      <a:xfrm>
                        <a:off x="974" y="2076"/>
                        <a:ext cx="277" cy="215"/>
                        <a:chOff x="974" y="2076"/>
                        <a:chExt cx="277" cy="215"/>
                      </a:xfrm>
                    </p:grpSpPr>
                    <p:sp>
                      <p:nvSpPr>
                        <p:cNvPr id="87" name="Oval 161"/>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8" name="Text Box 162"/>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4" name="Group 163"/>
                      <p:cNvGrpSpPr>
                        <a:grpSpLocks/>
                      </p:cNvGrpSpPr>
                      <p:nvPr/>
                    </p:nvGrpSpPr>
                    <p:grpSpPr bwMode="auto">
                      <a:xfrm>
                        <a:off x="974" y="2442"/>
                        <a:ext cx="277" cy="215"/>
                        <a:chOff x="974" y="2442"/>
                        <a:chExt cx="277" cy="215"/>
                      </a:xfrm>
                    </p:grpSpPr>
                    <p:sp>
                      <p:nvSpPr>
                        <p:cNvPr id="85" name="Oval 164"/>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6" name="Text Box 165"/>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grpSp>
          </p:grpSp>
        </p:grpSp>
        <p:grpSp>
          <p:nvGrpSpPr>
            <p:cNvPr id="33" name="Group 166"/>
            <p:cNvGrpSpPr>
              <a:grpSpLocks/>
            </p:cNvGrpSpPr>
            <p:nvPr/>
          </p:nvGrpSpPr>
          <p:grpSpPr bwMode="auto">
            <a:xfrm>
              <a:off x="2816" y="2224"/>
              <a:ext cx="495" cy="513"/>
              <a:chOff x="2683" y="3182"/>
              <a:chExt cx="495" cy="513"/>
            </a:xfrm>
          </p:grpSpPr>
          <p:sp>
            <p:nvSpPr>
              <p:cNvPr id="64" name="Oval 167"/>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65" name="Oval 168"/>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66" name="Group 169"/>
              <p:cNvGrpSpPr>
                <a:grpSpLocks/>
              </p:cNvGrpSpPr>
              <p:nvPr/>
            </p:nvGrpSpPr>
            <p:grpSpPr bwMode="auto">
              <a:xfrm>
                <a:off x="2683" y="3541"/>
                <a:ext cx="495" cy="145"/>
                <a:chOff x="2683" y="3541"/>
                <a:chExt cx="495" cy="145"/>
              </a:xfrm>
            </p:grpSpPr>
            <p:sp>
              <p:nvSpPr>
                <p:cNvPr id="71" name="Oval 170"/>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 name="Oval 171"/>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67" name="Text Box 172"/>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68" name="Group 173"/>
              <p:cNvGrpSpPr>
                <a:grpSpLocks/>
              </p:cNvGrpSpPr>
              <p:nvPr/>
            </p:nvGrpSpPr>
            <p:grpSpPr bwMode="auto">
              <a:xfrm>
                <a:off x="2688" y="3185"/>
                <a:ext cx="485" cy="145"/>
                <a:chOff x="2685" y="3185"/>
                <a:chExt cx="485" cy="145"/>
              </a:xfrm>
            </p:grpSpPr>
            <p:sp>
              <p:nvSpPr>
                <p:cNvPr id="69" name="Oval 174"/>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0" name="Oval 175"/>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34" name="Group 176"/>
            <p:cNvGrpSpPr>
              <a:grpSpLocks/>
            </p:cNvGrpSpPr>
            <p:nvPr/>
          </p:nvGrpSpPr>
          <p:grpSpPr bwMode="auto">
            <a:xfrm>
              <a:off x="2092" y="1525"/>
              <a:ext cx="495" cy="513"/>
              <a:chOff x="2683" y="3182"/>
              <a:chExt cx="495" cy="513"/>
            </a:xfrm>
          </p:grpSpPr>
          <p:sp>
            <p:nvSpPr>
              <p:cNvPr id="55" name="Oval 177"/>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56" name="Oval 178"/>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57" name="Group 179"/>
              <p:cNvGrpSpPr>
                <a:grpSpLocks/>
              </p:cNvGrpSpPr>
              <p:nvPr/>
            </p:nvGrpSpPr>
            <p:grpSpPr bwMode="auto">
              <a:xfrm>
                <a:off x="2683" y="3541"/>
                <a:ext cx="495" cy="145"/>
                <a:chOff x="2683" y="3541"/>
                <a:chExt cx="495" cy="145"/>
              </a:xfrm>
            </p:grpSpPr>
            <p:sp>
              <p:nvSpPr>
                <p:cNvPr id="62" name="Oval 180"/>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63" name="Oval 181"/>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58" name="Text Box 182"/>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59" name="Group 183"/>
              <p:cNvGrpSpPr>
                <a:grpSpLocks/>
              </p:cNvGrpSpPr>
              <p:nvPr/>
            </p:nvGrpSpPr>
            <p:grpSpPr bwMode="auto">
              <a:xfrm>
                <a:off x="2688" y="3185"/>
                <a:ext cx="485" cy="145"/>
                <a:chOff x="2685" y="3185"/>
                <a:chExt cx="485" cy="145"/>
              </a:xfrm>
            </p:grpSpPr>
            <p:sp>
              <p:nvSpPr>
                <p:cNvPr id="60" name="Oval 184"/>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61" name="Oval 185"/>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35" name="Group 186"/>
            <p:cNvGrpSpPr>
              <a:grpSpLocks/>
            </p:cNvGrpSpPr>
            <p:nvPr/>
          </p:nvGrpSpPr>
          <p:grpSpPr bwMode="auto">
            <a:xfrm>
              <a:off x="1722" y="2222"/>
              <a:ext cx="495" cy="513"/>
              <a:chOff x="2683" y="3182"/>
              <a:chExt cx="495" cy="513"/>
            </a:xfrm>
          </p:grpSpPr>
          <p:sp>
            <p:nvSpPr>
              <p:cNvPr id="46" name="Oval 187"/>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47" name="Oval 188"/>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48" name="Group 189"/>
              <p:cNvGrpSpPr>
                <a:grpSpLocks/>
              </p:cNvGrpSpPr>
              <p:nvPr/>
            </p:nvGrpSpPr>
            <p:grpSpPr bwMode="auto">
              <a:xfrm>
                <a:off x="2683" y="3541"/>
                <a:ext cx="495" cy="145"/>
                <a:chOff x="2683" y="3541"/>
                <a:chExt cx="495" cy="145"/>
              </a:xfrm>
            </p:grpSpPr>
            <p:sp>
              <p:nvSpPr>
                <p:cNvPr id="53" name="Oval 190"/>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54" name="Oval 191"/>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49" name="Text Box 192"/>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50" name="Group 193"/>
              <p:cNvGrpSpPr>
                <a:grpSpLocks/>
              </p:cNvGrpSpPr>
              <p:nvPr/>
            </p:nvGrpSpPr>
            <p:grpSpPr bwMode="auto">
              <a:xfrm>
                <a:off x="2688" y="3185"/>
                <a:ext cx="485" cy="145"/>
                <a:chOff x="2685" y="3185"/>
                <a:chExt cx="485" cy="145"/>
              </a:xfrm>
            </p:grpSpPr>
            <p:sp>
              <p:nvSpPr>
                <p:cNvPr id="51" name="Oval 194"/>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52" name="Oval 195"/>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36" name="Group 196"/>
            <p:cNvGrpSpPr>
              <a:grpSpLocks/>
            </p:cNvGrpSpPr>
            <p:nvPr/>
          </p:nvGrpSpPr>
          <p:grpSpPr bwMode="auto">
            <a:xfrm>
              <a:off x="3169" y="1518"/>
              <a:ext cx="495" cy="513"/>
              <a:chOff x="2683" y="3182"/>
              <a:chExt cx="495" cy="513"/>
            </a:xfrm>
          </p:grpSpPr>
          <p:sp>
            <p:nvSpPr>
              <p:cNvPr id="37" name="Oval 197"/>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38" name="Oval 198"/>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39" name="Group 199"/>
              <p:cNvGrpSpPr>
                <a:grpSpLocks/>
              </p:cNvGrpSpPr>
              <p:nvPr/>
            </p:nvGrpSpPr>
            <p:grpSpPr bwMode="auto">
              <a:xfrm>
                <a:off x="2683" y="3541"/>
                <a:ext cx="495" cy="145"/>
                <a:chOff x="2683" y="3541"/>
                <a:chExt cx="495" cy="145"/>
              </a:xfrm>
            </p:grpSpPr>
            <p:sp>
              <p:nvSpPr>
                <p:cNvPr id="44" name="Oval 200"/>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45" name="Oval 201"/>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40" name="Text Box 202"/>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41" name="Group 203"/>
              <p:cNvGrpSpPr>
                <a:grpSpLocks/>
              </p:cNvGrpSpPr>
              <p:nvPr/>
            </p:nvGrpSpPr>
            <p:grpSpPr bwMode="auto">
              <a:xfrm>
                <a:off x="2688" y="3185"/>
                <a:ext cx="485" cy="145"/>
                <a:chOff x="2685" y="3185"/>
                <a:chExt cx="485" cy="145"/>
              </a:xfrm>
            </p:grpSpPr>
            <p:sp>
              <p:nvSpPr>
                <p:cNvPr id="42" name="Oval 204"/>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43" name="Oval 205"/>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sp>
        <p:nvSpPr>
          <p:cNvPr id="207" name="Rectangle 2"/>
          <p:cNvSpPr>
            <a:spLocks noGrp="1" noChangeArrowheads="1"/>
          </p:cNvSpPr>
          <p:nvPr>
            <p:ph type="title"/>
          </p:nvPr>
        </p:nvSpPr>
        <p:spPr>
          <a:xfrm>
            <a:off x="305780" y="264699"/>
            <a:ext cx="3322712" cy="648000"/>
          </a:xfrm>
        </p:spPr>
        <p:txBody>
          <a:bodyPr/>
          <a:lstStyle/>
          <a:p>
            <a:pPr>
              <a:defRPr/>
            </a:pPr>
            <a:r>
              <a:rPr lang="tr-TR" b="1" dirty="0">
                <a:solidFill>
                  <a:srgbClr val="0000FF"/>
                </a:solidFill>
                <a:effectLst>
                  <a:outerShdw blurRad="38100" dist="38100" dir="2700000" algn="tl">
                    <a:srgbClr val="C0C0C0"/>
                  </a:outerShdw>
                </a:effectLst>
              </a:rPr>
              <a:t>p</a:t>
            </a:r>
            <a:r>
              <a:rPr lang="en-US" b="1" dirty="0">
                <a:solidFill>
                  <a:srgbClr val="0000FF"/>
                </a:solidFill>
                <a:effectLst>
                  <a:outerShdw blurRad="38100" dist="38100" dir="2700000" algn="tl">
                    <a:srgbClr val="C0C0C0"/>
                  </a:outerShdw>
                </a:effectLst>
              </a:rPr>
              <a:t>-type material</a:t>
            </a:r>
          </a:p>
        </p:txBody>
      </p:sp>
    </p:spTree>
    <p:extLst>
      <p:ext uri="{BB962C8B-B14F-4D97-AF65-F5344CB8AC3E}">
        <p14:creationId xmlns:p14="http://schemas.microsoft.com/office/powerpoint/2010/main" val="3166097632"/>
      </p:ext>
    </p:extLst>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71600" y="3632448"/>
            <a:ext cx="6875463" cy="2089150"/>
            <a:chOff x="971600" y="3632448"/>
            <a:chExt cx="6875463" cy="2089150"/>
          </a:xfrm>
        </p:grpSpPr>
        <p:grpSp>
          <p:nvGrpSpPr>
            <p:cNvPr id="9221" name="Group 224"/>
            <p:cNvGrpSpPr>
              <a:grpSpLocks/>
            </p:cNvGrpSpPr>
            <p:nvPr/>
          </p:nvGrpSpPr>
          <p:grpSpPr bwMode="auto">
            <a:xfrm>
              <a:off x="971600" y="3861048"/>
              <a:ext cx="6875463" cy="1200150"/>
              <a:chOff x="864" y="2975"/>
              <a:chExt cx="4331" cy="756"/>
            </a:xfrm>
          </p:grpSpPr>
          <p:grpSp>
            <p:nvGrpSpPr>
              <p:cNvPr id="9234" name="Group 225"/>
              <p:cNvGrpSpPr>
                <a:grpSpLocks/>
              </p:cNvGrpSpPr>
              <p:nvPr/>
            </p:nvGrpSpPr>
            <p:grpSpPr bwMode="auto">
              <a:xfrm>
                <a:off x="864" y="3218"/>
                <a:ext cx="4331" cy="513"/>
                <a:chOff x="864" y="3218"/>
                <a:chExt cx="4331" cy="513"/>
              </a:xfrm>
            </p:grpSpPr>
            <p:grpSp>
              <p:nvGrpSpPr>
                <p:cNvPr id="9246" name="Group 226"/>
                <p:cNvGrpSpPr>
                  <a:grpSpLocks/>
                </p:cNvGrpSpPr>
                <p:nvPr/>
              </p:nvGrpSpPr>
              <p:grpSpPr bwMode="auto">
                <a:xfrm>
                  <a:off x="1863" y="3218"/>
                  <a:ext cx="2309" cy="513"/>
                  <a:chOff x="1916" y="2413"/>
                  <a:chExt cx="2309" cy="513"/>
                </a:xfrm>
              </p:grpSpPr>
              <p:grpSp>
                <p:nvGrpSpPr>
                  <p:cNvPr id="9264" name="Group 227"/>
                  <p:cNvGrpSpPr>
                    <a:grpSpLocks/>
                  </p:cNvGrpSpPr>
                  <p:nvPr/>
                </p:nvGrpSpPr>
                <p:grpSpPr bwMode="auto">
                  <a:xfrm>
                    <a:off x="1916" y="2413"/>
                    <a:ext cx="495" cy="513"/>
                    <a:chOff x="2683" y="3182"/>
                    <a:chExt cx="495" cy="513"/>
                  </a:xfrm>
                </p:grpSpPr>
                <p:sp>
                  <p:nvSpPr>
                    <p:cNvPr id="9285" name="Oval 228"/>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86" name="Oval 229"/>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287" name="Group 230"/>
                    <p:cNvGrpSpPr>
                      <a:grpSpLocks/>
                    </p:cNvGrpSpPr>
                    <p:nvPr/>
                  </p:nvGrpSpPr>
                  <p:grpSpPr bwMode="auto">
                    <a:xfrm>
                      <a:off x="2683" y="3541"/>
                      <a:ext cx="495" cy="145"/>
                      <a:chOff x="2683" y="3541"/>
                      <a:chExt cx="495" cy="145"/>
                    </a:xfrm>
                  </p:grpSpPr>
                  <p:sp>
                    <p:nvSpPr>
                      <p:cNvPr id="9292" name="Oval 231"/>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93" name="Oval 232"/>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4201" name="Text Box 233"/>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9289" name="Group 234"/>
                    <p:cNvGrpSpPr>
                      <a:grpSpLocks/>
                    </p:cNvGrpSpPr>
                    <p:nvPr/>
                  </p:nvGrpSpPr>
                  <p:grpSpPr bwMode="auto">
                    <a:xfrm>
                      <a:off x="2688" y="3185"/>
                      <a:ext cx="485" cy="145"/>
                      <a:chOff x="2685" y="3185"/>
                      <a:chExt cx="485" cy="145"/>
                    </a:xfrm>
                  </p:grpSpPr>
                  <p:sp>
                    <p:nvSpPr>
                      <p:cNvPr id="9290" name="Oval 235"/>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91" name="Oval 236"/>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265" name="Group 237"/>
                  <p:cNvGrpSpPr>
                    <a:grpSpLocks/>
                  </p:cNvGrpSpPr>
                  <p:nvPr/>
                </p:nvGrpSpPr>
                <p:grpSpPr bwMode="auto">
                  <a:xfrm>
                    <a:off x="2823" y="2413"/>
                    <a:ext cx="495" cy="513"/>
                    <a:chOff x="2683" y="3182"/>
                    <a:chExt cx="495" cy="513"/>
                  </a:xfrm>
                </p:grpSpPr>
                <p:sp>
                  <p:nvSpPr>
                    <p:cNvPr id="9276" name="Oval 238"/>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77" name="Oval 239"/>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278" name="Group 240"/>
                    <p:cNvGrpSpPr>
                      <a:grpSpLocks/>
                    </p:cNvGrpSpPr>
                    <p:nvPr/>
                  </p:nvGrpSpPr>
                  <p:grpSpPr bwMode="auto">
                    <a:xfrm>
                      <a:off x="2683" y="3541"/>
                      <a:ext cx="495" cy="145"/>
                      <a:chOff x="2683" y="3541"/>
                      <a:chExt cx="495" cy="145"/>
                    </a:xfrm>
                  </p:grpSpPr>
                  <p:sp>
                    <p:nvSpPr>
                      <p:cNvPr id="9283" name="Oval 241"/>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84" name="Oval 242"/>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4211" name="Text Box 243"/>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9280" name="Group 244"/>
                    <p:cNvGrpSpPr>
                      <a:grpSpLocks/>
                    </p:cNvGrpSpPr>
                    <p:nvPr/>
                  </p:nvGrpSpPr>
                  <p:grpSpPr bwMode="auto">
                    <a:xfrm>
                      <a:off x="2688" y="3185"/>
                      <a:ext cx="485" cy="145"/>
                      <a:chOff x="2685" y="3185"/>
                      <a:chExt cx="485" cy="145"/>
                    </a:xfrm>
                  </p:grpSpPr>
                  <p:sp>
                    <p:nvSpPr>
                      <p:cNvPr id="9281" name="Oval 245"/>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82" name="Oval 246"/>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266" name="Group 247"/>
                  <p:cNvGrpSpPr>
                    <a:grpSpLocks/>
                  </p:cNvGrpSpPr>
                  <p:nvPr/>
                </p:nvGrpSpPr>
                <p:grpSpPr bwMode="auto">
                  <a:xfrm>
                    <a:off x="3730" y="2413"/>
                    <a:ext cx="495" cy="513"/>
                    <a:chOff x="2683" y="3182"/>
                    <a:chExt cx="495" cy="513"/>
                  </a:xfrm>
                </p:grpSpPr>
                <p:sp>
                  <p:nvSpPr>
                    <p:cNvPr id="9267" name="Oval 248"/>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68" name="Oval 249"/>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269" name="Group 250"/>
                    <p:cNvGrpSpPr>
                      <a:grpSpLocks/>
                    </p:cNvGrpSpPr>
                    <p:nvPr/>
                  </p:nvGrpSpPr>
                  <p:grpSpPr bwMode="auto">
                    <a:xfrm>
                      <a:off x="2683" y="3541"/>
                      <a:ext cx="495" cy="145"/>
                      <a:chOff x="2683" y="3541"/>
                      <a:chExt cx="495" cy="145"/>
                    </a:xfrm>
                  </p:grpSpPr>
                  <p:sp>
                    <p:nvSpPr>
                      <p:cNvPr id="9274" name="Oval 251"/>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75" name="Oval 252"/>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4221" name="Text Box 253"/>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9271" name="Group 254"/>
                    <p:cNvGrpSpPr>
                      <a:grpSpLocks/>
                    </p:cNvGrpSpPr>
                    <p:nvPr/>
                  </p:nvGrpSpPr>
                  <p:grpSpPr bwMode="auto">
                    <a:xfrm>
                      <a:off x="2688" y="3185"/>
                      <a:ext cx="485" cy="145"/>
                      <a:chOff x="2685" y="3185"/>
                      <a:chExt cx="485" cy="145"/>
                    </a:xfrm>
                  </p:grpSpPr>
                  <p:sp>
                    <p:nvSpPr>
                      <p:cNvPr id="9272" name="Oval 255"/>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73" name="Oval 256"/>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9247" name="Group 257"/>
                <p:cNvGrpSpPr>
                  <a:grpSpLocks/>
                </p:cNvGrpSpPr>
                <p:nvPr/>
              </p:nvGrpSpPr>
              <p:grpSpPr bwMode="auto">
                <a:xfrm>
                  <a:off x="864" y="3287"/>
                  <a:ext cx="4331" cy="375"/>
                  <a:chOff x="864" y="3211"/>
                  <a:chExt cx="4331" cy="375"/>
                </a:xfrm>
              </p:grpSpPr>
              <p:grpSp>
                <p:nvGrpSpPr>
                  <p:cNvPr id="9248" name="Group 258"/>
                  <p:cNvGrpSpPr>
                    <a:grpSpLocks/>
                  </p:cNvGrpSpPr>
                  <p:nvPr/>
                </p:nvGrpSpPr>
                <p:grpSpPr bwMode="auto">
                  <a:xfrm>
                    <a:off x="864" y="3211"/>
                    <a:ext cx="993" cy="374"/>
                    <a:chOff x="610" y="3060"/>
                    <a:chExt cx="993" cy="374"/>
                  </a:xfrm>
                </p:grpSpPr>
                <p:grpSp>
                  <p:nvGrpSpPr>
                    <p:cNvPr id="9257" name="Group 259"/>
                    <p:cNvGrpSpPr>
                      <a:grpSpLocks/>
                    </p:cNvGrpSpPr>
                    <p:nvPr/>
                  </p:nvGrpSpPr>
                  <p:grpSpPr bwMode="auto">
                    <a:xfrm>
                      <a:off x="701" y="3181"/>
                      <a:ext cx="811" cy="131"/>
                      <a:chOff x="669" y="3462"/>
                      <a:chExt cx="993" cy="143"/>
                    </a:xfrm>
                  </p:grpSpPr>
                  <p:sp>
                    <p:nvSpPr>
                      <p:cNvPr id="9259" name="Oval 260"/>
                      <p:cNvSpPr>
                        <a:spLocks noChangeArrowheads="1"/>
                      </p:cNvSpPr>
                      <p:nvPr/>
                    </p:nvSpPr>
                    <p:spPr bwMode="auto">
                      <a:xfrm flipV="1">
                        <a:off x="1527"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60" name="Oval 261"/>
                      <p:cNvSpPr>
                        <a:spLocks noChangeArrowheads="1"/>
                      </p:cNvSpPr>
                      <p:nvPr/>
                    </p:nvSpPr>
                    <p:spPr bwMode="auto">
                      <a:xfrm flipV="1">
                        <a:off x="669"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61" name="Oval 262"/>
                      <p:cNvSpPr>
                        <a:spLocks noChangeArrowheads="1"/>
                      </p:cNvSpPr>
                      <p:nvPr/>
                    </p:nvSpPr>
                    <p:spPr bwMode="auto">
                      <a:xfrm flipV="1">
                        <a:off x="1098" y="3462"/>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62" name="Oval 263"/>
                      <p:cNvSpPr>
                        <a:spLocks noChangeArrowheads="1"/>
                      </p:cNvSpPr>
                      <p:nvPr/>
                    </p:nvSpPr>
                    <p:spPr bwMode="auto">
                      <a:xfrm flipV="1">
                        <a:off x="883"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63" name="Oval 264"/>
                      <p:cNvSpPr>
                        <a:spLocks noChangeArrowheads="1"/>
                      </p:cNvSpPr>
                      <p:nvPr/>
                    </p:nvSpPr>
                    <p:spPr bwMode="auto">
                      <a:xfrm flipV="1">
                        <a:off x="1312"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9258" name="AutoShape 265"/>
                    <p:cNvSpPr>
                      <a:spLocks noChangeArrowheads="1"/>
                    </p:cNvSpPr>
                    <p:nvPr/>
                  </p:nvSpPr>
                  <p:spPr bwMode="auto">
                    <a:xfrm>
                      <a:off x="610" y="3060"/>
                      <a:ext cx="993" cy="374"/>
                    </a:xfrm>
                    <a:prstGeom prst="rightArrow">
                      <a:avLst>
                        <a:gd name="adj1" fmla="val 50000"/>
                        <a:gd name="adj2" fmla="val 66377"/>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249" name="Group 266"/>
                  <p:cNvGrpSpPr>
                    <a:grpSpLocks/>
                  </p:cNvGrpSpPr>
                  <p:nvPr/>
                </p:nvGrpSpPr>
                <p:grpSpPr bwMode="auto">
                  <a:xfrm>
                    <a:off x="4202" y="3212"/>
                    <a:ext cx="993" cy="374"/>
                    <a:chOff x="4202" y="3233"/>
                    <a:chExt cx="993" cy="374"/>
                  </a:xfrm>
                </p:grpSpPr>
                <p:grpSp>
                  <p:nvGrpSpPr>
                    <p:cNvPr id="9250" name="Group 267"/>
                    <p:cNvGrpSpPr>
                      <a:grpSpLocks/>
                    </p:cNvGrpSpPr>
                    <p:nvPr/>
                  </p:nvGrpSpPr>
                  <p:grpSpPr bwMode="auto">
                    <a:xfrm>
                      <a:off x="4293" y="3354"/>
                      <a:ext cx="811" cy="131"/>
                      <a:chOff x="669" y="3462"/>
                      <a:chExt cx="993" cy="143"/>
                    </a:xfrm>
                  </p:grpSpPr>
                  <p:sp>
                    <p:nvSpPr>
                      <p:cNvPr id="9252" name="Oval 268"/>
                      <p:cNvSpPr>
                        <a:spLocks noChangeArrowheads="1"/>
                      </p:cNvSpPr>
                      <p:nvPr/>
                    </p:nvSpPr>
                    <p:spPr bwMode="auto">
                      <a:xfrm flipV="1">
                        <a:off x="1527"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53" name="Oval 269"/>
                      <p:cNvSpPr>
                        <a:spLocks noChangeArrowheads="1"/>
                      </p:cNvSpPr>
                      <p:nvPr/>
                    </p:nvSpPr>
                    <p:spPr bwMode="auto">
                      <a:xfrm flipV="1">
                        <a:off x="669"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54" name="Oval 270"/>
                      <p:cNvSpPr>
                        <a:spLocks noChangeArrowheads="1"/>
                      </p:cNvSpPr>
                      <p:nvPr/>
                    </p:nvSpPr>
                    <p:spPr bwMode="auto">
                      <a:xfrm flipV="1">
                        <a:off x="1098" y="3462"/>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55" name="Oval 271"/>
                      <p:cNvSpPr>
                        <a:spLocks noChangeArrowheads="1"/>
                      </p:cNvSpPr>
                      <p:nvPr/>
                    </p:nvSpPr>
                    <p:spPr bwMode="auto">
                      <a:xfrm flipV="1">
                        <a:off x="883"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56" name="Oval 272"/>
                      <p:cNvSpPr>
                        <a:spLocks noChangeArrowheads="1"/>
                      </p:cNvSpPr>
                      <p:nvPr/>
                    </p:nvSpPr>
                    <p:spPr bwMode="auto">
                      <a:xfrm flipV="1">
                        <a:off x="1312"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9251" name="AutoShape 273"/>
                    <p:cNvSpPr>
                      <a:spLocks noChangeArrowheads="1"/>
                    </p:cNvSpPr>
                    <p:nvPr/>
                  </p:nvSpPr>
                  <p:spPr bwMode="auto">
                    <a:xfrm>
                      <a:off x="4202" y="3233"/>
                      <a:ext cx="993" cy="374"/>
                    </a:xfrm>
                    <a:prstGeom prst="rightArrow">
                      <a:avLst>
                        <a:gd name="adj1" fmla="val 50000"/>
                        <a:gd name="adj2" fmla="val 66377"/>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9235" name="Group 274"/>
              <p:cNvGrpSpPr>
                <a:grpSpLocks/>
              </p:cNvGrpSpPr>
              <p:nvPr/>
            </p:nvGrpSpPr>
            <p:grpSpPr bwMode="auto">
              <a:xfrm>
                <a:off x="1690" y="2975"/>
                <a:ext cx="2901" cy="299"/>
                <a:chOff x="1690" y="2975"/>
                <a:chExt cx="2901" cy="299"/>
              </a:xfrm>
            </p:grpSpPr>
            <p:sp>
              <p:nvSpPr>
                <p:cNvPr id="9241" name="AutoShape 275"/>
                <p:cNvSpPr>
                  <a:spLocks noChangeArrowheads="1"/>
                </p:cNvSpPr>
                <p:nvPr/>
              </p:nvSpPr>
              <p:spPr bwMode="auto">
                <a:xfrm rot="-5400000">
                  <a:off x="4197" y="2858"/>
                  <a:ext cx="277" cy="511"/>
                </a:xfrm>
                <a:prstGeom prst="curvedLeftArrow">
                  <a:avLst>
                    <a:gd name="adj1" fmla="val 14510"/>
                    <a:gd name="adj2" fmla="val 51406"/>
                    <a:gd name="adj3" fmla="val 33333"/>
                  </a:avLst>
                </a:prstGeom>
                <a:gradFill rotWithShape="0">
                  <a:gsLst>
                    <a:gs pos="0">
                      <a:srgbClr val="FF00FF"/>
                    </a:gs>
                    <a:gs pos="100000">
                      <a:srgbClr val="000000"/>
                    </a:gs>
                  </a:gsLst>
                  <a:lin ang="5400000" scaled="1"/>
                </a:gradFill>
                <a:ln w="9525">
                  <a:solidFill>
                    <a:srgbClr val="FF0066"/>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242" name="Group 276"/>
                <p:cNvGrpSpPr>
                  <a:grpSpLocks/>
                </p:cNvGrpSpPr>
                <p:nvPr/>
              </p:nvGrpSpPr>
              <p:grpSpPr bwMode="auto">
                <a:xfrm>
                  <a:off x="2257" y="3017"/>
                  <a:ext cx="1994" cy="235"/>
                  <a:chOff x="2267" y="2949"/>
                  <a:chExt cx="1962" cy="235"/>
                </a:xfrm>
              </p:grpSpPr>
              <p:sp>
                <p:nvSpPr>
                  <p:cNvPr id="9244" name="AutoShape 277"/>
                  <p:cNvSpPr>
                    <a:spLocks noChangeArrowheads="1"/>
                  </p:cNvSpPr>
                  <p:nvPr/>
                </p:nvSpPr>
                <p:spPr bwMode="auto">
                  <a:xfrm rot="-5400000">
                    <a:off x="3573" y="2528"/>
                    <a:ext cx="235" cy="1077"/>
                  </a:xfrm>
                  <a:prstGeom prst="curvedLeftArrow">
                    <a:avLst>
                      <a:gd name="adj1" fmla="val 36049"/>
                      <a:gd name="adj2" fmla="val 127708"/>
                      <a:gd name="adj3" fmla="val 33333"/>
                    </a:avLst>
                  </a:prstGeom>
                  <a:gradFill rotWithShape="0">
                    <a:gsLst>
                      <a:gs pos="0">
                        <a:srgbClr val="FF00FF"/>
                      </a:gs>
                      <a:gs pos="100000">
                        <a:srgbClr val="000000"/>
                      </a:gs>
                    </a:gsLst>
                    <a:lin ang="5400000" scaled="1"/>
                  </a:gradFill>
                  <a:ln w="9525">
                    <a:solidFill>
                      <a:srgbClr val="FF0066"/>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45" name="AutoShape 278"/>
                  <p:cNvSpPr>
                    <a:spLocks noChangeArrowheads="1"/>
                  </p:cNvSpPr>
                  <p:nvPr/>
                </p:nvSpPr>
                <p:spPr bwMode="auto">
                  <a:xfrm rot="-5400000">
                    <a:off x="2688" y="2528"/>
                    <a:ext cx="235" cy="1077"/>
                  </a:xfrm>
                  <a:prstGeom prst="curvedLeftArrow">
                    <a:avLst>
                      <a:gd name="adj1" fmla="val 36049"/>
                      <a:gd name="adj2" fmla="val 127708"/>
                      <a:gd name="adj3" fmla="val 33333"/>
                    </a:avLst>
                  </a:prstGeom>
                  <a:gradFill rotWithShape="0">
                    <a:gsLst>
                      <a:gs pos="0">
                        <a:srgbClr val="FF00FF"/>
                      </a:gs>
                      <a:gs pos="100000">
                        <a:srgbClr val="000000"/>
                      </a:gs>
                    </a:gsLst>
                    <a:lin ang="5400000" scaled="1"/>
                  </a:gradFill>
                  <a:ln w="9525">
                    <a:solidFill>
                      <a:srgbClr val="FF0066"/>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9243" name="AutoShape 279"/>
                <p:cNvSpPr>
                  <a:spLocks noChangeArrowheads="1"/>
                </p:cNvSpPr>
                <p:nvPr/>
              </p:nvSpPr>
              <p:spPr bwMode="auto">
                <a:xfrm rot="-5400000">
                  <a:off x="1897" y="2789"/>
                  <a:ext cx="278" cy="692"/>
                </a:xfrm>
                <a:prstGeom prst="curvedLeftArrow">
                  <a:avLst>
                    <a:gd name="adj1" fmla="val 19579"/>
                    <a:gd name="adj2" fmla="val 69364"/>
                    <a:gd name="adj3" fmla="val 33333"/>
                  </a:avLst>
                </a:prstGeom>
                <a:gradFill rotWithShape="0">
                  <a:gsLst>
                    <a:gs pos="0">
                      <a:srgbClr val="FF00FF"/>
                    </a:gs>
                    <a:gs pos="100000">
                      <a:srgbClr val="000000"/>
                    </a:gs>
                  </a:gsLst>
                  <a:lin ang="5400000" scaled="1"/>
                </a:gradFill>
                <a:ln w="9525">
                  <a:solidFill>
                    <a:srgbClr val="FF0066"/>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236" name="Group 280"/>
              <p:cNvGrpSpPr>
                <a:grpSpLocks/>
              </p:cNvGrpSpPr>
              <p:nvPr/>
            </p:nvGrpSpPr>
            <p:grpSpPr bwMode="auto">
              <a:xfrm>
                <a:off x="1775" y="2992"/>
                <a:ext cx="2480" cy="130"/>
                <a:chOff x="1775" y="2992"/>
                <a:chExt cx="2480" cy="130"/>
              </a:xfrm>
            </p:grpSpPr>
            <p:sp>
              <p:nvSpPr>
                <p:cNvPr id="9237" name="Oval 281"/>
                <p:cNvSpPr>
                  <a:spLocks noChangeArrowheads="1"/>
                </p:cNvSpPr>
                <p:nvPr/>
              </p:nvSpPr>
              <p:spPr bwMode="auto">
                <a:xfrm flipV="1">
                  <a:off x="1775" y="2992"/>
                  <a:ext cx="110" cy="130"/>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38" name="Oval 282"/>
                <p:cNvSpPr>
                  <a:spLocks noChangeArrowheads="1"/>
                </p:cNvSpPr>
                <p:nvPr/>
              </p:nvSpPr>
              <p:spPr bwMode="auto">
                <a:xfrm flipV="1">
                  <a:off x="3363" y="2992"/>
                  <a:ext cx="111" cy="130"/>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39" name="Oval 283"/>
                <p:cNvSpPr>
                  <a:spLocks noChangeArrowheads="1"/>
                </p:cNvSpPr>
                <p:nvPr/>
              </p:nvSpPr>
              <p:spPr bwMode="auto">
                <a:xfrm flipV="1">
                  <a:off x="2472" y="2992"/>
                  <a:ext cx="110" cy="130"/>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40" name="Oval 284"/>
                <p:cNvSpPr>
                  <a:spLocks noChangeArrowheads="1"/>
                </p:cNvSpPr>
                <p:nvPr/>
              </p:nvSpPr>
              <p:spPr bwMode="auto">
                <a:xfrm flipV="1">
                  <a:off x="4145" y="2992"/>
                  <a:ext cx="110" cy="130"/>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222" name="Group 285"/>
            <p:cNvGrpSpPr>
              <a:grpSpLocks/>
            </p:cNvGrpSpPr>
            <p:nvPr/>
          </p:nvGrpSpPr>
          <p:grpSpPr bwMode="auto">
            <a:xfrm>
              <a:off x="1285925" y="4116636"/>
              <a:ext cx="6245225" cy="339725"/>
              <a:chOff x="908" y="2170"/>
              <a:chExt cx="3934" cy="214"/>
            </a:xfrm>
          </p:grpSpPr>
          <p:sp>
            <p:nvSpPr>
              <p:cNvPr id="9230" name="Rectangle 286"/>
              <p:cNvSpPr>
                <a:spLocks noChangeArrowheads="1"/>
              </p:cNvSpPr>
              <p:nvPr/>
            </p:nvSpPr>
            <p:spPr bwMode="auto">
              <a:xfrm>
                <a:off x="908" y="2250"/>
                <a:ext cx="213" cy="54"/>
              </a:xfrm>
              <a:prstGeom prst="rect">
                <a:avLst/>
              </a:prstGeom>
              <a:gradFill rotWithShape="0">
                <a:gsLst>
                  <a:gs pos="0">
                    <a:srgbClr val="000000"/>
                  </a:gs>
                  <a:gs pos="50000">
                    <a:srgbClr val="0000FF"/>
                  </a:gs>
                  <a:gs pos="100000">
                    <a:srgbClr val="000000"/>
                  </a:gs>
                </a:gsLst>
                <a:lin ang="5400000" scaled="1"/>
              </a:gradFill>
              <a:ln w="9525">
                <a:solidFill>
                  <a:schemeClr val="tx1"/>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231" name="Group 287"/>
              <p:cNvGrpSpPr>
                <a:grpSpLocks/>
              </p:cNvGrpSpPr>
              <p:nvPr/>
            </p:nvGrpSpPr>
            <p:grpSpPr bwMode="auto">
              <a:xfrm>
                <a:off x="4618" y="2170"/>
                <a:ext cx="224" cy="214"/>
                <a:chOff x="4769" y="1861"/>
                <a:chExt cx="288" cy="288"/>
              </a:xfrm>
            </p:grpSpPr>
            <p:sp>
              <p:nvSpPr>
                <p:cNvPr id="9232" name="Rectangle 288"/>
                <p:cNvSpPr>
                  <a:spLocks noChangeArrowheads="1"/>
                </p:cNvSpPr>
                <p:nvPr/>
              </p:nvSpPr>
              <p:spPr bwMode="auto">
                <a:xfrm>
                  <a:off x="4769" y="1973"/>
                  <a:ext cx="288" cy="64"/>
                </a:xfrm>
                <a:prstGeom prst="rect">
                  <a:avLst/>
                </a:prstGeom>
                <a:gradFill rotWithShape="0">
                  <a:gsLst>
                    <a:gs pos="0">
                      <a:srgbClr val="FF0000"/>
                    </a:gs>
                    <a:gs pos="100000">
                      <a:srgbClr val="84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33" name="Rectangle 289"/>
                <p:cNvSpPr>
                  <a:spLocks noChangeArrowheads="1"/>
                </p:cNvSpPr>
                <p:nvPr/>
              </p:nvSpPr>
              <p:spPr bwMode="auto">
                <a:xfrm rot="5400000">
                  <a:off x="4769" y="1973"/>
                  <a:ext cx="288" cy="64"/>
                </a:xfrm>
                <a:prstGeom prst="rect">
                  <a:avLst/>
                </a:prstGeom>
                <a:gradFill rotWithShape="0">
                  <a:gsLst>
                    <a:gs pos="0">
                      <a:srgbClr val="FF0000"/>
                    </a:gs>
                    <a:gs pos="100000">
                      <a:srgbClr val="84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sp>
          <p:nvSpPr>
            <p:cNvPr id="9226" name="Rectangle 293"/>
            <p:cNvSpPr>
              <a:spLocks noChangeArrowheads="1"/>
            </p:cNvSpPr>
            <p:nvPr/>
          </p:nvSpPr>
          <p:spPr bwMode="auto">
            <a:xfrm>
              <a:off x="4035475" y="5080248"/>
              <a:ext cx="481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a:latin typeface="Comic Sans MS" panose="030F0702030302020204" pitchFamily="66" charset="0"/>
                </a:rPr>
                <a:t>V</a:t>
              </a:r>
            </a:p>
          </p:txBody>
        </p:sp>
        <p:sp>
          <p:nvSpPr>
            <p:cNvPr id="9227" name="Line 294"/>
            <p:cNvSpPr>
              <a:spLocks noChangeShapeType="1"/>
            </p:cNvSpPr>
            <p:nvPr/>
          </p:nvSpPr>
          <p:spPr bwMode="auto">
            <a:xfrm flipH="1">
              <a:off x="2587675" y="5385048"/>
              <a:ext cx="1447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8" name="Line 295"/>
            <p:cNvSpPr>
              <a:spLocks noChangeShapeType="1"/>
            </p:cNvSpPr>
            <p:nvPr/>
          </p:nvSpPr>
          <p:spPr bwMode="auto">
            <a:xfrm>
              <a:off x="4492675" y="5385048"/>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9" name="Rectangle 296"/>
            <p:cNvSpPr>
              <a:spLocks noChangeArrowheads="1"/>
            </p:cNvSpPr>
            <p:nvPr/>
          </p:nvSpPr>
          <p:spPr bwMode="auto">
            <a:xfrm>
              <a:off x="1216075" y="3632448"/>
              <a:ext cx="43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a:latin typeface="Comic Sans MS" panose="030F0702030302020204" pitchFamily="66" charset="0"/>
                </a:rPr>
                <a:t>I</a:t>
              </a:r>
            </a:p>
          </p:txBody>
        </p:sp>
      </p:grpSp>
      <p:sp>
        <p:nvSpPr>
          <p:cNvPr id="2" name="Rectangle 1"/>
          <p:cNvSpPr/>
          <p:nvPr/>
        </p:nvSpPr>
        <p:spPr>
          <a:xfrm>
            <a:off x="229254" y="917536"/>
            <a:ext cx="8178040" cy="2308324"/>
          </a:xfrm>
          <a:prstGeom prst="rect">
            <a:avLst/>
          </a:prstGeom>
        </p:spPr>
        <p:txBody>
          <a:bodyPr wrap="square">
            <a:spAutoFit/>
          </a:bodyPr>
          <a:lstStyle/>
          <a:p>
            <a:r>
              <a:rPr lang="en-US" altLang="en-US" dirty="0">
                <a:latin typeface="Comic Sans MS" panose="030F0702030302020204" pitchFamily="66" charset="0"/>
              </a:rPr>
              <a:t>The positive terminal of the voltage source pulls the electrons from the holes and leaving the holes to attract more electrons. </a:t>
            </a:r>
          </a:p>
          <a:p>
            <a:endParaRPr lang="en-US" altLang="en-US" dirty="0">
              <a:latin typeface="Comic Sans MS" panose="030F0702030302020204" pitchFamily="66" charset="0"/>
            </a:endParaRPr>
          </a:p>
          <a:p>
            <a:r>
              <a:rPr lang="en-US" altLang="en-US" dirty="0">
                <a:latin typeface="Comic Sans MS" panose="030F0702030302020204" pitchFamily="66" charset="0"/>
              </a:rPr>
              <a:t>Current (electrons) flows from the negative terminal to the positive terminal of the voltage source. </a:t>
            </a:r>
          </a:p>
          <a:p>
            <a:endParaRPr lang="en-US" altLang="en-US" dirty="0">
              <a:latin typeface="Comic Sans MS" panose="030F0702030302020204" pitchFamily="66" charset="0"/>
            </a:endParaRPr>
          </a:p>
          <a:p>
            <a:r>
              <a:rPr lang="en-US" altLang="en-US" dirty="0">
                <a:latin typeface="Comic Sans MS" panose="030F0702030302020204" pitchFamily="66" charset="0"/>
              </a:rPr>
              <a:t>Inside the semiconductor</a:t>
            </a:r>
            <a:r>
              <a:rPr lang="tr-TR" altLang="en-US" dirty="0">
                <a:latin typeface="Comic Sans MS" panose="030F0702030302020204" pitchFamily="66" charset="0"/>
              </a:rPr>
              <a:t>,</a:t>
            </a:r>
            <a:r>
              <a:rPr lang="en-US" altLang="en-US" dirty="0">
                <a:latin typeface="Comic Sans MS" panose="030F0702030302020204" pitchFamily="66" charset="0"/>
              </a:rPr>
              <a:t> current flow is actually by the movement of the holes from positive to negative</a:t>
            </a:r>
            <a:r>
              <a:rPr lang="tr-TR" altLang="en-US" dirty="0">
                <a:latin typeface="Comic Sans MS" panose="030F0702030302020204" pitchFamily="66" charset="0"/>
              </a:rPr>
              <a:t>.</a:t>
            </a:r>
            <a:endParaRPr lang="en-US" altLang="en-US" dirty="0">
              <a:latin typeface="Comic Sans MS" panose="030F0702030302020204" pitchFamily="66" charset="0"/>
            </a:endParaRPr>
          </a:p>
        </p:txBody>
      </p:sp>
      <p:sp>
        <p:nvSpPr>
          <p:cNvPr id="275" name="Rectangle 2"/>
          <p:cNvSpPr txBox="1">
            <a:spLocks noChangeArrowheads="1"/>
          </p:cNvSpPr>
          <p:nvPr/>
        </p:nvSpPr>
        <p:spPr>
          <a:xfrm>
            <a:off x="305780" y="264699"/>
            <a:ext cx="3322712" cy="648000"/>
          </a:xfrm>
          <a:prstGeom prst="rect">
            <a:avLst/>
          </a:prstGeom>
        </p:spPr>
        <p:txBody>
          <a:bodyPr/>
          <a:lstStyle>
            <a:lvl1pPr algn="l" defTabSz="914400" rtl="0" eaLnBrk="1" latinLnBrk="0" hangingPunct="1">
              <a:spcBef>
                <a:spcPct val="0"/>
              </a:spcBef>
              <a:buNone/>
              <a:defRPr sz="2800" kern="1200">
                <a:solidFill>
                  <a:schemeClr val="tx1"/>
                </a:solidFill>
                <a:latin typeface="Comic Sans MS" panose="030F0702030302020204" pitchFamily="66" charset="0"/>
                <a:ea typeface="+mj-ea"/>
                <a:cs typeface="+mj-cs"/>
              </a:defRPr>
            </a:lvl1pPr>
          </a:lstStyle>
          <a:p>
            <a:pPr fontAlgn="auto">
              <a:spcAft>
                <a:spcPts val="0"/>
              </a:spcAft>
              <a:defRPr/>
            </a:pPr>
            <a:r>
              <a:rPr lang="tr-TR" b="1">
                <a:solidFill>
                  <a:srgbClr val="0000FF"/>
                </a:solidFill>
                <a:effectLst>
                  <a:outerShdw blurRad="38100" dist="38100" dir="2700000" algn="tl">
                    <a:srgbClr val="C0C0C0"/>
                  </a:outerShdw>
                </a:effectLst>
              </a:rPr>
              <a:t>p</a:t>
            </a:r>
            <a:r>
              <a:rPr lang="en-US" b="1">
                <a:solidFill>
                  <a:srgbClr val="0000FF"/>
                </a:solidFill>
                <a:effectLst>
                  <a:outerShdw blurRad="38100" dist="38100" dir="2700000" algn="tl">
                    <a:srgbClr val="C0C0C0"/>
                  </a:outerShdw>
                </a:effectLst>
              </a:rPr>
              <a:t>-type material</a:t>
            </a:r>
            <a:endParaRPr lang="en-US" b="1" dirty="0">
              <a:solidFill>
                <a:srgbClr val="0000FF"/>
              </a:solidFill>
              <a:effectLst>
                <a:outerShdw blurRad="38100" dist="38100" dir="2700000" algn="tl">
                  <a:srgbClr val="C0C0C0"/>
                </a:outerShdw>
              </a:effectLst>
            </a:endParaRPr>
          </a:p>
        </p:txBody>
      </p:sp>
    </p:spTree>
    <p:extLst>
      <p:ext uri="{BB962C8B-B14F-4D97-AF65-F5344CB8AC3E}">
        <p14:creationId xmlns:p14="http://schemas.microsoft.com/office/powerpoint/2010/main" val="108623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234CC9-D2A8-45DE-9631-181655F7349D}"/>
              </a:ext>
            </a:extLst>
          </p:cNvPr>
          <p:cNvSpPr/>
          <p:nvPr/>
        </p:nvSpPr>
        <p:spPr>
          <a:xfrm>
            <a:off x="683568" y="404664"/>
            <a:ext cx="7848872" cy="2954655"/>
          </a:xfrm>
          <a:prstGeom prst="rect">
            <a:avLst/>
          </a:prstGeom>
        </p:spPr>
        <p:txBody>
          <a:bodyPr wrap="square">
            <a:spAutoFit/>
          </a:bodyPr>
          <a:lstStyle/>
          <a:p>
            <a:r>
              <a:rPr lang="en-US" sz="2400" dirty="0">
                <a:latin typeface="Comic Sans MS" panose="030F0702030302020204" pitchFamily="66" charset="0"/>
              </a:rPr>
              <a:t>Carrier Concentration </a:t>
            </a:r>
          </a:p>
          <a:p>
            <a:endParaRPr lang="en-US" dirty="0">
              <a:latin typeface="Comic Sans MS" panose="030F0702030302020204" pitchFamily="66" charset="0"/>
            </a:endParaRPr>
          </a:p>
          <a:p>
            <a:r>
              <a:rPr lang="en-US" dirty="0">
                <a:latin typeface="Comic Sans MS" panose="030F0702030302020204" pitchFamily="66" charset="0"/>
              </a:rPr>
              <a:t>Intrinsic Semiconductors </a:t>
            </a:r>
            <a:r>
              <a:rPr lang="en-US" i="1" dirty="0">
                <a:solidFill>
                  <a:srgbClr val="FF3300"/>
                </a:solidFill>
                <a:latin typeface="Comic Sans MS" panose="030F0702030302020204" pitchFamily="66" charset="0"/>
              </a:rPr>
              <a:t> (Pure single-crystal material)</a:t>
            </a:r>
          </a:p>
          <a:p>
            <a:pPr marL="342900" indent="-342900">
              <a:buAutoNum type="alphaLcParenR"/>
            </a:pPr>
            <a:endParaRPr lang="en-US" dirty="0">
              <a:latin typeface="Comic Sans MS" panose="030F0702030302020204" pitchFamily="66" charset="0"/>
            </a:endParaRPr>
          </a:p>
          <a:p>
            <a:r>
              <a:rPr lang="en-US" dirty="0">
                <a:latin typeface="Comic Sans MS" panose="030F0702030302020204" pitchFamily="66" charset="0"/>
              </a:rPr>
              <a:t>For an intrinsic semiconductor, the concentration of electrons (</a:t>
            </a:r>
            <a:r>
              <a:rPr lang="en-US" dirty="0" err="1">
                <a:latin typeface="Comic Sans MS" panose="030F0702030302020204" pitchFamily="66" charset="0"/>
              </a:rPr>
              <a:t>n</a:t>
            </a:r>
            <a:r>
              <a:rPr lang="en-US" baseline="-25000" dirty="0" err="1">
                <a:latin typeface="Comic Sans MS" panose="030F0702030302020204" pitchFamily="66" charset="0"/>
              </a:rPr>
              <a:t>i</a:t>
            </a:r>
            <a:r>
              <a:rPr lang="en-US" dirty="0">
                <a:latin typeface="Comic Sans MS" panose="030F0702030302020204" pitchFamily="66" charset="0"/>
              </a:rPr>
              <a:t>) in the conduction band is equal to the concentration of holes (p</a:t>
            </a:r>
            <a:r>
              <a:rPr lang="en-US" baseline="-25000" dirty="0">
                <a:latin typeface="Comic Sans MS" panose="030F0702030302020204" pitchFamily="66" charset="0"/>
              </a:rPr>
              <a:t>i</a:t>
            </a:r>
            <a:r>
              <a:rPr lang="en-US" dirty="0">
                <a:latin typeface="Comic Sans MS" panose="030F0702030302020204" pitchFamily="66" charset="0"/>
              </a:rPr>
              <a:t>) in the valence band. </a:t>
            </a:r>
          </a:p>
          <a:p>
            <a:endParaRPr lang="en-US" dirty="0">
              <a:latin typeface="Comic Sans MS" panose="030F0702030302020204" pitchFamily="66" charset="0"/>
            </a:endParaRPr>
          </a:p>
          <a:p>
            <a:r>
              <a:rPr lang="en-US" dirty="0" err="1">
                <a:latin typeface="Comic Sans MS" panose="030F0702030302020204" pitchFamily="66" charset="0"/>
              </a:rPr>
              <a:t>n</a:t>
            </a:r>
            <a:r>
              <a:rPr lang="en-US" baseline="-25000" dirty="0" err="1">
                <a:latin typeface="Comic Sans MS" panose="030F0702030302020204" pitchFamily="66" charset="0"/>
              </a:rPr>
              <a:t>i</a:t>
            </a:r>
            <a:r>
              <a:rPr lang="en-US" dirty="0">
                <a:latin typeface="Comic Sans MS" panose="030F0702030302020204" pitchFamily="66" charset="0"/>
              </a:rPr>
              <a:t> : intrinsic electron concentration </a:t>
            </a:r>
          </a:p>
          <a:p>
            <a:r>
              <a:rPr lang="en-US" dirty="0">
                <a:latin typeface="Comic Sans MS" panose="030F0702030302020204" pitchFamily="66" charset="0"/>
              </a:rPr>
              <a:t>p</a:t>
            </a:r>
            <a:r>
              <a:rPr lang="en-US" baseline="-25000" dirty="0">
                <a:latin typeface="Comic Sans MS" panose="030F0702030302020204" pitchFamily="66" charset="0"/>
              </a:rPr>
              <a:t>i</a:t>
            </a:r>
            <a:r>
              <a:rPr lang="en-US" dirty="0">
                <a:latin typeface="Comic Sans MS" panose="030F0702030302020204" pitchFamily="66" charset="0"/>
              </a:rPr>
              <a:t> : intrinsic hole concentration</a:t>
            </a:r>
            <a:endParaRPr lang="tr-TR" dirty="0">
              <a:latin typeface="Comic Sans MS" panose="030F0702030302020204" pitchFamily="66" charset="0"/>
            </a:endParaRPr>
          </a:p>
        </p:txBody>
      </p:sp>
      <p:sp>
        <p:nvSpPr>
          <p:cNvPr id="4" name="Rectangle 3">
            <a:extLst>
              <a:ext uri="{FF2B5EF4-FFF2-40B4-BE49-F238E27FC236}">
                <a16:creationId xmlns:a16="http://schemas.microsoft.com/office/drawing/2014/main" id="{861F6462-970D-4F86-8D25-C96422C96AFE}"/>
              </a:ext>
            </a:extLst>
          </p:cNvPr>
          <p:cNvSpPr/>
          <p:nvPr/>
        </p:nvSpPr>
        <p:spPr>
          <a:xfrm>
            <a:off x="657521" y="3539173"/>
            <a:ext cx="5781155" cy="1200329"/>
          </a:xfrm>
          <a:prstGeom prst="rect">
            <a:avLst/>
          </a:prstGeom>
        </p:spPr>
        <p:txBody>
          <a:bodyPr wrap="square">
            <a:spAutoFit/>
          </a:bodyPr>
          <a:lstStyle/>
          <a:p>
            <a:r>
              <a:rPr lang="en-US" dirty="0" err="1">
                <a:latin typeface="Comic Sans MS" panose="030F0702030302020204" pitchFamily="66" charset="0"/>
              </a:rPr>
              <a:t>n</a:t>
            </a:r>
            <a:r>
              <a:rPr lang="en-US" baseline="-25000" dirty="0" err="1">
                <a:latin typeface="Comic Sans MS" panose="030F0702030302020204" pitchFamily="66" charset="0"/>
              </a:rPr>
              <a:t>i</a:t>
            </a:r>
            <a:r>
              <a:rPr lang="en-US" baseline="-25000" dirty="0">
                <a:latin typeface="Comic Sans MS" panose="030F0702030302020204" pitchFamily="66" charset="0"/>
              </a:rPr>
              <a:t> </a:t>
            </a:r>
            <a:r>
              <a:rPr lang="en-US" dirty="0">
                <a:latin typeface="Comic Sans MS" panose="030F0702030302020204" pitchFamily="66" charset="0"/>
              </a:rPr>
              <a:t>=</a:t>
            </a:r>
            <a:r>
              <a:rPr lang="en-US" baseline="-25000" dirty="0">
                <a:latin typeface="Comic Sans MS" panose="030F0702030302020204" pitchFamily="66" charset="0"/>
              </a:rPr>
              <a:t> </a:t>
            </a:r>
            <a:r>
              <a:rPr lang="en-US" dirty="0">
                <a:latin typeface="Comic Sans MS" panose="030F0702030302020204" pitchFamily="66" charset="0"/>
              </a:rPr>
              <a:t>p</a:t>
            </a:r>
            <a:r>
              <a:rPr lang="en-US" baseline="-25000" dirty="0">
                <a:latin typeface="Comic Sans MS" panose="030F0702030302020204" pitchFamily="66" charset="0"/>
              </a:rPr>
              <a:t>i</a:t>
            </a:r>
            <a:endParaRPr lang="en-US" dirty="0">
              <a:latin typeface="Comic Sans MS" panose="030F0702030302020204" pitchFamily="66" charset="0"/>
            </a:endParaRPr>
          </a:p>
          <a:p>
            <a:endParaRPr lang="en-US" dirty="0">
              <a:latin typeface="Comic Sans MS" panose="030F0702030302020204" pitchFamily="66" charset="0"/>
            </a:endParaRPr>
          </a:p>
          <a:p>
            <a:r>
              <a:rPr lang="en-US" dirty="0" err="1">
                <a:latin typeface="Comic Sans MS" panose="030F0702030302020204" pitchFamily="66" charset="0"/>
              </a:rPr>
              <a:t>ni</a:t>
            </a:r>
            <a:r>
              <a:rPr lang="en-US" dirty="0">
                <a:latin typeface="Comic Sans MS" panose="030F0702030302020204" pitchFamily="66" charset="0"/>
              </a:rPr>
              <a:t> :intrinsic carrier concentration, which refers to either the intrinsic electron or hole concentration</a:t>
            </a:r>
          </a:p>
        </p:txBody>
      </p:sp>
      <p:grpSp>
        <p:nvGrpSpPr>
          <p:cNvPr id="5" name="Group 8">
            <a:extLst>
              <a:ext uri="{FF2B5EF4-FFF2-40B4-BE49-F238E27FC236}">
                <a16:creationId xmlns:a16="http://schemas.microsoft.com/office/drawing/2014/main" id="{78C566C1-9368-4CC8-B7BC-D02069CC81D8}"/>
              </a:ext>
            </a:extLst>
          </p:cNvPr>
          <p:cNvGrpSpPr>
            <a:grpSpLocks/>
          </p:cNvGrpSpPr>
          <p:nvPr/>
        </p:nvGrpSpPr>
        <p:grpSpPr bwMode="auto">
          <a:xfrm>
            <a:off x="6498784" y="2996952"/>
            <a:ext cx="1936750" cy="2870200"/>
            <a:chOff x="437" y="1151"/>
            <a:chExt cx="1220" cy="1808"/>
          </a:xfrm>
        </p:grpSpPr>
        <p:grpSp>
          <p:nvGrpSpPr>
            <p:cNvPr id="6" name="Group 9">
              <a:extLst>
                <a:ext uri="{FF2B5EF4-FFF2-40B4-BE49-F238E27FC236}">
                  <a16:creationId xmlns:a16="http://schemas.microsoft.com/office/drawing/2014/main" id="{2F9BC1CD-779D-49E9-A515-8E7297801089}"/>
                </a:ext>
              </a:extLst>
            </p:cNvPr>
            <p:cNvGrpSpPr>
              <a:grpSpLocks/>
            </p:cNvGrpSpPr>
            <p:nvPr/>
          </p:nvGrpSpPr>
          <p:grpSpPr bwMode="auto">
            <a:xfrm>
              <a:off x="437" y="1758"/>
              <a:ext cx="1220" cy="1201"/>
              <a:chOff x="2239" y="1321"/>
              <a:chExt cx="1220" cy="1201"/>
            </a:xfrm>
          </p:grpSpPr>
          <p:grpSp>
            <p:nvGrpSpPr>
              <p:cNvPr id="19" name="Group 10">
                <a:extLst>
                  <a:ext uri="{FF2B5EF4-FFF2-40B4-BE49-F238E27FC236}">
                    <a16:creationId xmlns:a16="http://schemas.microsoft.com/office/drawing/2014/main" id="{D5793F6F-C467-4573-96B7-CC59DBE8104A}"/>
                  </a:ext>
                </a:extLst>
              </p:cNvPr>
              <p:cNvGrpSpPr>
                <a:grpSpLocks/>
              </p:cNvGrpSpPr>
              <p:nvPr/>
            </p:nvGrpSpPr>
            <p:grpSpPr bwMode="auto">
              <a:xfrm>
                <a:off x="2244" y="1321"/>
                <a:ext cx="1211" cy="1201"/>
                <a:chOff x="430" y="1336"/>
                <a:chExt cx="1211" cy="1201"/>
              </a:xfrm>
            </p:grpSpPr>
            <p:grpSp>
              <p:nvGrpSpPr>
                <p:cNvPr id="41" name="Group 11">
                  <a:extLst>
                    <a:ext uri="{FF2B5EF4-FFF2-40B4-BE49-F238E27FC236}">
                      <a16:creationId xmlns:a16="http://schemas.microsoft.com/office/drawing/2014/main" id="{EB7C7E4A-703D-40A4-8C4F-6B8A39B28F17}"/>
                    </a:ext>
                  </a:extLst>
                </p:cNvPr>
                <p:cNvGrpSpPr>
                  <a:grpSpLocks/>
                </p:cNvGrpSpPr>
                <p:nvPr/>
              </p:nvGrpSpPr>
              <p:grpSpPr bwMode="auto">
                <a:xfrm>
                  <a:off x="523" y="1465"/>
                  <a:ext cx="1025" cy="943"/>
                  <a:chOff x="523" y="1467"/>
                  <a:chExt cx="1025" cy="943"/>
                </a:xfrm>
              </p:grpSpPr>
              <p:grpSp>
                <p:nvGrpSpPr>
                  <p:cNvPr id="55" name="Group 12">
                    <a:extLst>
                      <a:ext uri="{FF2B5EF4-FFF2-40B4-BE49-F238E27FC236}">
                        <a16:creationId xmlns:a16="http://schemas.microsoft.com/office/drawing/2014/main" id="{5C7A0D95-71F7-4DDC-9784-64EB6E6E2C19}"/>
                      </a:ext>
                    </a:extLst>
                  </p:cNvPr>
                  <p:cNvGrpSpPr>
                    <a:grpSpLocks/>
                  </p:cNvGrpSpPr>
                  <p:nvPr/>
                </p:nvGrpSpPr>
                <p:grpSpPr bwMode="auto">
                  <a:xfrm>
                    <a:off x="523" y="1467"/>
                    <a:ext cx="277" cy="943"/>
                    <a:chOff x="523" y="1464"/>
                    <a:chExt cx="277" cy="943"/>
                  </a:xfrm>
                </p:grpSpPr>
                <p:grpSp>
                  <p:nvGrpSpPr>
                    <p:cNvPr id="76" name="Group 13">
                      <a:extLst>
                        <a:ext uri="{FF2B5EF4-FFF2-40B4-BE49-F238E27FC236}">
                          <a16:creationId xmlns:a16="http://schemas.microsoft.com/office/drawing/2014/main" id="{063DCF52-C0F6-4CA7-A9FA-1A3794C5AAD4}"/>
                        </a:ext>
                      </a:extLst>
                    </p:cNvPr>
                    <p:cNvGrpSpPr>
                      <a:grpSpLocks/>
                    </p:cNvGrpSpPr>
                    <p:nvPr/>
                  </p:nvGrpSpPr>
                  <p:grpSpPr bwMode="auto">
                    <a:xfrm>
                      <a:off x="523" y="1464"/>
                      <a:ext cx="277" cy="215"/>
                      <a:chOff x="2664" y="2644"/>
                      <a:chExt cx="277" cy="215"/>
                    </a:xfrm>
                  </p:grpSpPr>
                  <p:sp>
                    <p:nvSpPr>
                      <p:cNvPr id="83" name="Oval 14">
                        <a:extLst>
                          <a:ext uri="{FF2B5EF4-FFF2-40B4-BE49-F238E27FC236}">
                            <a16:creationId xmlns:a16="http://schemas.microsoft.com/office/drawing/2014/main" id="{75D99AFE-EA42-45B9-995A-CDD01A9A5636}"/>
                          </a:ext>
                        </a:extLst>
                      </p:cNvPr>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 name="Text Box 15">
                        <a:extLst>
                          <a:ext uri="{FF2B5EF4-FFF2-40B4-BE49-F238E27FC236}">
                            <a16:creationId xmlns:a16="http://schemas.microsoft.com/office/drawing/2014/main" id="{0424DF39-13E0-4788-993D-869CE7B9C64F}"/>
                          </a:ext>
                        </a:extLst>
                      </p:cNvPr>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7" name="Group 16">
                      <a:extLst>
                        <a:ext uri="{FF2B5EF4-FFF2-40B4-BE49-F238E27FC236}">
                          <a16:creationId xmlns:a16="http://schemas.microsoft.com/office/drawing/2014/main" id="{061F857A-DD05-4114-8CC7-03244CCF2862}"/>
                        </a:ext>
                      </a:extLst>
                    </p:cNvPr>
                    <p:cNvGrpSpPr>
                      <a:grpSpLocks/>
                    </p:cNvGrpSpPr>
                    <p:nvPr/>
                  </p:nvGrpSpPr>
                  <p:grpSpPr bwMode="auto">
                    <a:xfrm>
                      <a:off x="523" y="1828"/>
                      <a:ext cx="277" cy="215"/>
                      <a:chOff x="2664" y="2644"/>
                      <a:chExt cx="277" cy="215"/>
                    </a:xfrm>
                  </p:grpSpPr>
                  <p:sp>
                    <p:nvSpPr>
                      <p:cNvPr id="81" name="Oval 17">
                        <a:extLst>
                          <a:ext uri="{FF2B5EF4-FFF2-40B4-BE49-F238E27FC236}">
                            <a16:creationId xmlns:a16="http://schemas.microsoft.com/office/drawing/2014/main" id="{3D0D6D62-6B4A-442F-B4FF-8590D6A6F630}"/>
                          </a:ext>
                        </a:extLst>
                      </p:cNvPr>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 name="Text Box 18">
                        <a:extLst>
                          <a:ext uri="{FF2B5EF4-FFF2-40B4-BE49-F238E27FC236}">
                            <a16:creationId xmlns:a16="http://schemas.microsoft.com/office/drawing/2014/main" id="{721733C5-EA9C-4556-A15F-7C50100345C3}"/>
                          </a:ext>
                        </a:extLst>
                      </p:cNvPr>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8" name="Group 19">
                      <a:extLst>
                        <a:ext uri="{FF2B5EF4-FFF2-40B4-BE49-F238E27FC236}">
                          <a16:creationId xmlns:a16="http://schemas.microsoft.com/office/drawing/2014/main" id="{A79E7A6C-B50F-44C4-841C-E6DC9731414F}"/>
                        </a:ext>
                      </a:extLst>
                    </p:cNvPr>
                    <p:cNvGrpSpPr>
                      <a:grpSpLocks/>
                    </p:cNvGrpSpPr>
                    <p:nvPr/>
                  </p:nvGrpSpPr>
                  <p:grpSpPr bwMode="auto">
                    <a:xfrm>
                      <a:off x="523" y="2192"/>
                      <a:ext cx="277" cy="215"/>
                      <a:chOff x="2664" y="2644"/>
                      <a:chExt cx="277" cy="215"/>
                    </a:xfrm>
                  </p:grpSpPr>
                  <p:sp>
                    <p:nvSpPr>
                      <p:cNvPr id="79" name="Oval 20">
                        <a:extLst>
                          <a:ext uri="{FF2B5EF4-FFF2-40B4-BE49-F238E27FC236}">
                            <a16:creationId xmlns:a16="http://schemas.microsoft.com/office/drawing/2014/main" id="{F358CF99-C1B7-4291-993F-C222F6572D64}"/>
                          </a:ext>
                        </a:extLst>
                      </p:cNvPr>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 name="Text Box 21">
                        <a:extLst>
                          <a:ext uri="{FF2B5EF4-FFF2-40B4-BE49-F238E27FC236}">
                            <a16:creationId xmlns:a16="http://schemas.microsoft.com/office/drawing/2014/main" id="{04A95E13-FBCD-4C9E-9B5A-A772999722EC}"/>
                          </a:ext>
                        </a:extLst>
                      </p:cNvPr>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56" name="Group 22">
                    <a:extLst>
                      <a:ext uri="{FF2B5EF4-FFF2-40B4-BE49-F238E27FC236}">
                        <a16:creationId xmlns:a16="http://schemas.microsoft.com/office/drawing/2014/main" id="{86DF1B59-33D2-4A55-B625-DC9987334AAC}"/>
                      </a:ext>
                    </a:extLst>
                  </p:cNvPr>
                  <p:cNvGrpSpPr>
                    <a:grpSpLocks/>
                  </p:cNvGrpSpPr>
                  <p:nvPr/>
                </p:nvGrpSpPr>
                <p:grpSpPr bwMode="auto">
                  <a:xfrm>
                    <a:off x="897" y="1467"/>
                    <a:ext cx="277" cy="943"/>
                    <a:chOff x="523" y="1464"/>
                    <a:chExt cx="277" cy="943"/>
                  </a:xfrm>
                </p:grpSpPr>
                <p:grpSp>
                  <p:nvGrpSpPr>
                    <p:cNvPr id="67" name="Group 23">
                      <a:extLst>
                        <a:ext uri="{FF2B5EF4-FFF2-40B4-BE49-F238E27FC236}">
                          <a16:creationId xmlns:a16="http://schemas.microsoft.com/office/drawing/2014/main" id="{10353210-6283-4D66-B7F1-FAA699003107}"/>
                        </a:ext>
                      </a:extLst>
                    </p:cNvPr>
                    <p:cNvGrpSpPr>
                      <a:grpSpLocks/>
                    </p:cNvGrpSpPr>
                    <p:nvPr/>
                  </p:nvGrpSpPr>
                  <p:grpSpPr bwMode="auto">
                    <a:xfrm>
                      <a:off x="523" y="1464"/>
                      <a:ext cx="277" cy="215"/>
                      <a:chOff x="2664" y="2644"/>
                      <a:chExt cx="277" cy="215"/>
                    </a:xfrm>
                  </p:grpSpPr>
                  <p:sp>
                    <p:nvSpPr>
                      <p:cNvPr id="74" name="Oval 24">
                        <a:extLst>
                          <a:ext uri="{FF2B5EF4-FFF2-40B4-BE49-F238E27FC236}">
                            <a16:creationId xmlns:a16="http://schemas.microsoft.com/office/drawing/2014/main" id="{EBE64B5D-F4C2-4B41-8616-89D9578C93D5}"/>
                          </a:ext>
                        </a:extLst>
                      </p:cNvPr>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5" name="Text Box 25">
                        <a:extLst>
                          <a:ext uri="{FF2B5EF4-FFF2-40B4-BE49-F238E27FC236}">
                            <a16:creationId xmlns:a16="http://schemas.microsoft.com/office/drawing/2014/main" id="{C1124F1F-C7BB-420E-8064-5B3C3410F0BC}"/>
                          </a:ext>
                        </a:extLst>
                      </p:cNvPr>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68" name="Group 26">
                      <a:extLst>
                        <a:ext uri="{FF2B5EF4-FFF2-40B4-BE49-F238E27FC236}">
                          <a16:creationId xmlns:a16="http://schemas.microsoft.com/office/drawing/2014/main" id="{2D1AC5EF-A3EE-4D66-8A96-4BEB68E495B1}"/>
                        </a:ext>
                      </a:extLst>
                    </p:cNvPr>
                    <p:cNvGrpSpPr>
                      <a:grpSpLocks/>
                    </p:cNvGrpSpPr>
                    <p:nvPr/>
                  </p:nvGrpSpPr>
                  <p:grpSpPr bwMode="auto">
                    <a:xfrm>
                      <a:off x="523" y="1828"/>
                      <a:ext cx="277" cy="215"/>
                      <a:chOff x="2664" y="2644"/>
                      <a:chExt cx="277" cy="215"/>
                    </a:xfrm>
                  </p:grpSpPr>
                  <p:sp>
                    <p:nvSpPr>
                      <p:cNvPr id="72" name="Oval 27">
                        <a:extLst>
                          <a:ext uri="{FF2B5EF4-FFF2-40B4-BE49-F238E27FC236}">
                            <a16:creationId xmlns:a16="http://schemas.microsoft.com/office/drawing/2014/main" id="{E105CF0F-3568-4A0A-A948-744AB4673D6D}"/>
                          </a:ext>
                        </a:extLst>
                      </p:cNvPr>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 name="Text Box 28">
                        <a:extLst>
                          <a:ext uri="{FF2B5EF4-FFF2-40B4-BE49-F238E27FC236}">
                            <a16:creationId xmlns:a16="http://schemas.microsoft.com/office/drawing/2014/main" id="{4680F160-AEB4-4AB4-A718-7D9125E1022E}"/>
                          </a:ext>
                        </a:extLst>
                      </p:cNvPr>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69" name="Group 29">
                      <a:extLst>
                        <a:ext uri="{FF2B5EF4-FFF2-40B4-BE49-F238E27FC236}">
                          <a16:creationId xmlns:a16="http://schemas.microsoft.com/office/drawing/2014/main" id="{6639A646-9D77-40B8-9C03-72345E2BA769}"/>
                        </a:ext>
                      </a:extLst>
                    </p:cNvPr>
                    <p:cNvGrpSpPr>
                      <a:grpSpLocks/>
                    </p:cNvGrpSpPr>
                    <p:nvPr/>
                  </p:nvGrpSpPr>
                  <p:grpSpPr bwMode="auto">
                    <a:xfrm>
                      <a:off x="523" y="2192"/>
                      <a:ext cx="277" cy="215"/>
                      <a:chOff x="2664" y="2644"/>
                      <a:chExt cx="277" cy="215"/>
                    </a:xfrm>
                  </p:grpSpPr>
                  <p:sp>
                    <p:nvSpPr>
                      <p:cNvPr id="70" name="Oval 30">
                        <a:extLst>
                          <a:ext uri="{FF2B5EF4-FFF2-40B4-BE49-F238E27FC236}">
                            <a16:creationId xmlns:a16="http://schemas.microsoft.com/office/drawing/2014/main" id="{27E7EE31-AD3B-4CC3-AFF1-AF9A0F312DF4}"/>
                          </a:ext>
                        </a:extLst>
                      </p:cNvPr>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 name="Text Box 31">
                        <a:extLst>
                          <a:ext uri="{FF2B5EF4-FFF2-40B4-BE49-F238E27FC236}">
                            <a16:creationId xmlns:a16="http://schemas.microsoft.com/office/drawing/2014/main" id="{59516812-A41C-4CE7-BAE6-863CDFCA5D2C}"/>
                          </a:ext>
                        </a:extLst>
                      </p:cNvPr>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dirty="0">
                            <a:effectLst>
                              <a:outerShdw blurRad="38100" dist="38100" dir="2700000" algn="tl">
                                <a:srgbClr val="C0C0C0"/>
                              </a:outerShdw>
                            </a:effectLst>
                            <a:latin typeface="Tahoma" pitchFamily="34" charset="0"/>
                          </a:rPr>
                          <a:t>SI</a:t>
                        </a:r>
                      </a:p>
                    </p:txBody>
                  </p:sp>
                </p:grpSp>
              </p:grpSp>
              <p:grpSp>
                <p:nvGrpSpPr>
                  <p:cNvPr id="57" name="Group 32">
                    <a:extLst>
                      <a:ext uri="{FF2B5EF4-FFF2-40B4-BE49-F238E27FC236}">
                        <a16:creationId xmlns:a16="http://schemas.microsoft.com/office/drawing/2014/main" id="{1A0C7472-D939-46D8-8E19-8E1380356799}"/>
                      </a:ext>
                    </a:extLst>
                  </p:cNvPr>
                  <p:cNvGrpSpPr>
                    <a:grpSpLocks/>
                  </p:cNvGrpSpPr>
                  <p:nvPr/>
                </p:nvGrpSpPr>
                <p:grpSpPr bwMode="auto">
                  <a:xfrm>
                    <a:off x="1271" y="1467"/>
                    <a:ext cx="277" cy="943"/>
                    <a:chOff x="523" y="1464"/>
                    <a:chExt cx="277" cy="943"/>
                  </a:xfrm>
                </p:grpSpPr>
                <p:grpSp>
                  <p:nvGrpSpPr>
                    <p:cNvPr id="58" name="Group 33">
                      <a:extLst>
                        <a:ext uri="{FF2B5EF4-FFF2-40B4-BE49-F238E27FC236}">
                          <a16:creationId xmlns:a16="http://schemas.microsoft.com/office/drawing/2014/main" id="{04F0F0CE-19AF-42CD-9DB4-C5D0D46B8F1E}"/>
                        </a:ext>
                      </a:extLst>
                    </p:cNvPr>
                    <p:cNvGrpSpPr>
                      <a:grpSpLocks/>
                    </p:cNvGrpSpPr>
                    <p:nvPr/>
                  </p:nvGrpSpPr>
                  <p:grpSpPr bwMode="auto">
                    <a:xfrm>
                      <a:off x="523" y="1464"/>
                      <a:ext cx="277" cy="215"/>
                      <a:chOff x="2664" y="2644"/>
                      <a:chExt cx="277" cy="215"/>
                    </a:xfrm>
                  </p:grpSpPr>
                  <p:sp>
                    <p:nvSpPr>
                      <p:cNvPr id="65" name="Oval 34">
                        <a:extLst>
                          <a:ext uri="{FF2B5EF4-FFF2-40B4-BE49-F238E27FC236}">
                            <a16:creationId xmlns:a16="http://schemas.microsoft.com/office/drawing/2014/main" id="{52DA2AE5-866A-4DD0-8525-B472E6BCF1CB}"/>
                          </a:ext>
                        </a:extLst>
                      </p:cNvPr>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66" name="Text Box 35">
                        <a:extLst>
                          <a:ext uri="{FF2B5EF4-FFF2-40B4-BE49-F238E27FC236}">
                            <a16:creationId xmlns:a16="http://schemas.microsoft.com/office/drawing/2014/main" id="{8AC0DFEB-A213-4F04-BB4C-1078C8AD418A}"/>
                          </a:ext>
                        </a:extLst>
                      </p:cNvPr>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59" name="Group 36">
                      <a:extLst>
                        <a:ext uri="{FF2B5EF4-FFF2-40B4-BE49-F238E27FC236}">
                          <a16:creationId xmlns:a16="http://schemas.microsoft.com/office/drawing/2014/main" id="{90588701-4772-4D6E-A3DE-4DF078E7985C}"/>
                        </a:ext>
                      </a:extLst>
                    </p:cNvPr>
                    <p:cNvGrpSpPr>
                      <a:grpSpLocks/>
                    </p:cNvGrpSpPr>
                    <p:nvPr/>
                  </p:nvGrpSpPr>
                  <p:grpSpPr bwMode="auto">
                    <a:xfrm>
                      <a:off x="523" y="1828"/>
                      <a:ext cx="277" cy="215"/>
                      <a:chOff x="2664" y="2644"/>
                      <a:chExt cx="277" cy="215"/>
                    </a:xfrm>
                  </p:grpSpPr>
                  <p:sp>
                    <p:nvSpPr>
                      <p:cNvPr id="63" name="Oval 37">
                        <a:extLst>
                          <a:ext uri="{FF2B5EF4-FFF2-40B4-BE49-F238E27FC236}">
                            <a16:creationId xmlns:a16="http://schemas.microsoft.com/office/drawing/2014/main" id="{41E63101-DB84-4BD7-929B-8C6BFE70B39A}"/>
                          </a:ext>
                        </a:extLst>
                      </p:cNvPr>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64" name="Text Box 38">
                        <a:extLst>
                          <a:ext uri="{FF2B5EF4-FFF2-40B4-BE49-F238E27FC236}">
                            <a16:creationId xmlns:a16="http://schemas.microsoft.com/office/drawing/2014/main" id="{708F30E5-95A6-4EDD-A7DC-9DB16096A113}"/>
                          </a:ext>
                        </a:extLst>
                      </p:cNvPr>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60" name="Group 39">
                      <a:extLst>
                        <a:ext uri="{FF2B5EF4-FFF2-40B4-BE49-F238E27FC236}">
                          <a16:creationId xmlns:a16="http://schemas.microsoft.com/office/drawing/2014/main" id="{BAC88207-A2FF-4836-9918-0DE89D1745C0}"/>
                        </a:ext>
                      </a:extLst>
                    </p:cNvPr>
                    <p:cNvGrpSpPr>
                      <a:grpSpLocks/>
                    </p:cNvGrpSpPr>
                    <p:nvPr/>
                  </p:nvGrpSpPr>
                  <p:grpSpPr bwMode="auto">
                    <a:xfrm>
                      <a:off x="523" y="2192"/>
                      <a:ext cx="277" cy="215"/>
                      <a:chOff x="2664" y="2644"/>
                      <a:chExt cx="277" cy="215"/>
                    </a:xfrm>
                  </p:grpSpPr>
                  <p:sp>
                    <p:nvSpPr>
                      <p:cNvPr id="61" name="Oval 40">
                        <a:extLst>
                          <a:ext uri="{FF2B5EF4-FFF2-40B4-BE49-F238E27FC236}">
                            <a16:creationId xmlns:a16="http://schemas.microsoft.com/office/drawing/2014/main" id="{30DA0EE8-C625-4986-ACB9-47EBB0976975}"/>
                          </a:ext>
                        </a:extLst>
                      </p:cNvPr>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62" name="Text Box 41">
                        <a:extLst>
                          <a:ext uri="{FF2B5EF4-FFF2-40B4-BE49-F238E27FC236}">
                            <a16:creationId xmlns:a16="http://schemas.microsoft.com/office/drawing/2014/main" id="{DA7C74C8-F6C4-4195-BA2A-5FB92AB45678}"/>
                          </a:ext>
                        </a:extLst>
                      </p:cNvPr>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grpSp>
              <p:nvGrpSpPr>
                <p:cNvPr id="42" name="Group 42">
                  <a:extLst>
                    <a:ext uri="{FF2B5EF4-FFF2-40B4-BE49-F238E27FC236}">
                      <a16:creationId xmlns:a16="http://schemas.microsoft.com/office/drawing/2014/main" id="{00D7B683-78DF-470C-B7AA-63D741EF1DE0}"/>
                    </a:ext>
                  </a:extLst>
                </p:cNvPr>
                <p:cNvGrpSpPr>
                  <a:grpSpLocks/>
                </p:cNvGrpSpPr>
                <p:nvPr/>
              </p:nvGrpSpPr>
              <p:grpSpPr bwMode="auto">
                <a:xfrm>
                  <a:off x="430" y="1336"/>
                  <a:ext cx="1211" cy="1201"/>
                  <a:chOff x="687" y="1449"/>
                  <a:chExt cx="933" cy="923"/>
                </a:xfrm>
              </p:grpSpPr>
              <p:grpSp>
                <p:nvGrpSpPr>
                  <p:cNvPr id="43" name="Group 43">
                    <a:extLst>
                      <a:ext uri="{FF2B5EF4-FFF2-40B4-BE49-F238E27FC236}">
                        <a16:creationId xmlns:a16="http://schemas.microsoft.com/office/drawing/2014/main" id="{52EB4D95-3982-4A40-9664-6FBDEA6330A6}"/>
                      </a:ext>
                    </a:extLst>
                  </p:cNvPr>
                  <p:cNvGrpSpPr>
                    <a:grpSpLocks/>
                  </p:cNvGrpSpPr>
                  <p:nvPr/>
                </p:nvGrpSpPr>
                <p:grpSpPr bwMode="auto">
                  <a:xfrm>
                    <a:off x="687" y="1449"/>
                    <a:ext cx="371" cy="923"/>
                    <a:chOff x="687" y="1440"/>
                    <a:chExt cx="371" cy="923"/>
                  </a:xfrm>
                </p:grpSpPr>
                <p:sp>
                  <p:nvSpPr>
                    <p:cNvPr id="52" name="Oval 44">
                      <a:extLst>
                        <a:ext uri="{FF2B5EF4-FFF2-40B4-BE49-F238E27FC236}">
                          <a16:creationId xmlns:a16="http://schemas.microsoft.com/office/drawing/2014/main" id="{852A7FD0-B4CA-4551-81CD-C02BA3D11B10}"/>
                        </a:ext>
                      </a:extLst>
                    </p:cNvPr>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53" name="Oval 45">
                      <a:extLst>
                        <a:ext uri="{FF2B5EF4-FFF2-40B4-BE49-F238E27FC236}">
                          <a16:creationId xmlns:a16="http://schemas.microsoft.com/office/drawing/2014/main" id="{8A83A205-6A8F-468E-B436-75C689BC20ED}"/>
                        </a:ext>
                      </a:extLst>
                    </p:cNvPr>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54" name="Oval 46">
                      <a:extLst>
                        <a:ext uri="{FF2B5EF4-FFF2-40B4-BE49-F238E27FC236}">
                          <a16:creationId xmlns:a16="http://schemas.microsoft.com/office/drawing/2014/main" id="{FCFB4DB5-8D55-48B8-A932-94F94C93C4AC}"/>
                        </a:ext>
                      </a:extLst>
                    </p:cNvPr>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44" name="Group 47">
                    <a:extLst>
                      <a:ext uri="{FF2B5EF4-FFF2-40B4-BE49-F238E27FC236}">
                        <a16:creationId xmlns:a16="http://schemas.microsoft.com/office/drawing/2014/main" id="{158BD4F4-7AFB-4718-A926-C5454F1FE207}"/>
                      </a:ext>
                    </a:extLst>
                  </p:cNvPr>
                  <p:cNvGrpSpPr>
                    <a:grpSpLocks/>
                  </p:cNvGrpSpPr>
                  <p:nvPr/>
                </p:nvGrpSpPr>
                <p:grpSpPr bwMode="auto">
                  <a:xfrm>
                    <a:off x="968" y="1449"/>
                    <a:ext cx="371" cy="923"/>
                    <a:chOff x="687" y="1440"/>
                    <a:chExt cx="371" cy="923"/>
                  </a:xfrm>
                </p:grpSpPr>
                <p:sp>
                  <p:nvSpPr>
                    <p:cNvPr id="49" name="Oval 48">
                      <a:extLst>
                        <a:ext uri="{FF2B5EF4-FFF2-40B4-BE49-F238E27FC236}">
                          <a16:creationId xmlns:a16="http://schemas.microsoft.com/office/drawing/2014/main" id="{0ADC6DA9-D1B7-4E8E-B48A-E50A4753EE8F}"/>
                        </a:ext>
                      </a:extLst>
                    </p:cNvPr>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50" name="Oval 49">
                      <a:extLst>
                        <a:ext uri="{FF2B5EF4-FFF2-40B4-BE49-F238E27FC236}">
                          <a16:creationId xmlns:a16="http://schemas.microsoft.com/office/drawing/2014/main" id="{D56BA667-5569-412A-B662-3CB4B860BE6C}"/>
                        </a:ext>
                      </a:extLst>
                    </p:cNvPr>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51" name="Oval 50">
                      <a:extLst>
                        <a:ext uri="{FF2B5EF4-FFF2-40B4-BE49-F238E27FC236}">
                          <a16:creationId xmlns:a16="http://schemas.microsoft.com/office/drawing/2014/main" id="{1C693B2F-8BB4-4017-88FA-57A3C0FD51AA}"/>
                        </a:ext>
                      </a:extLst>
                    </p:cNvPr>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45" name="Group 51">
                    <a:extLst>
                      <a:ext uri="{FF2B5EF4-FFF2-40B4-BE49-F238E27FC236}">
                        <a16:creationId xmlns:a16="http://schemas.microsoft.com/office/drawing/2014/main" id="{8D2D1C44-4392-459C-ABAF-FB32040EFB6D}"/>
                      </a:ext>
                    </a:extLst>
                  </p:cNvPr>
                  <p:cNvGrpSpPr>
                    <a:grpSpLocks/>
                  </p:cNvGrpSpPr>
                  <p:nvPr/>
                </p:nvGrpSpPr>
                <p:grpSpPr bwMode="auto">
                  <a:xfrm>
                    <a:off x="1249" y="1449"/>
                    <a:ext cx="371" cy="923"/>
                    <a:chOff x="687" y="1440"/>
                    <a:chExt cx="371" cy="923"/>
                  </a:xfrm>
                </p:grpSpPr>
                <p:sp>
                  <p:nvSpPr>
                    <p:cNvPr id="46" name="Oval 52">
                      <a:extLst>
                        <a:ext uri="{FF2B5EF4-FFF2-40B4-BE49-F238E27FC236}">
                          <a16:creationId xmlns:a16="http://schemas.microsoft.com/office/drawing/2014/main" id="{2101C7AB-6AFF-4BFD-B850-208725EC192F}"/>
                        </a:ext>
                      </a:extLst>
                    </p:cNvPr>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47" name="Oval 53">
                      <a:extLst>
                        <a:ext uri="{FF2B5EF4-FFF2-40B4-BE49-F238E27FC236}">
                          <a16:creationId xmlns:a16="http://schemas.microsoft.com/office/drawing/2014/main" id="{D34241EA-9A14-4DAB-A92D-671F90F6F590}"/>
                        </a:ext>
                      </a:extLst>
                    </p:cNvPr>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48" name="Oval 54">
                      <a:extLst>
                        <a:ext uri="{FF2B5EF4-FFF2-40B4-BE49-F238E27FC236}">
                          <a16:creationId xmlns:a16="http://schemas.microsoft.com/office/drawing/2014/main" id="{37762594-4036-40FA-A07B-90BFBF3F2F57}"/>
                        </a:ext>
                      </a:extLst>
                    </p:cNvPr>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20" name="Group 55">
                <a:extLst>
                  <a:ext uri="{FF2B5EF4-FFF2-40B4-BE49-F238E27FC236}">
                    <a16:creationId xmlns:a16="http://schemas.microsoft.com/office/drawing/2014/main" id="{C9605192-8BDE-4935-9BD1-3F666C14E086}"/>
                  </a:ext>
                </a:extLst>
              </p:cNvPr>
              <p:cNvGrpSpPr>
                <a:grpSpLocks/>
              </p:cNvGrpSpPr>
              <p:nvPr/>
            </p:nvGrpSpPr>
            <p:grpSpPr bwMode="auto">
              <a:xfrm>
                <a:off x="2239" y="1323"/>
                <a:ext cx="1220" cy="1199"/>
                <a:chOff x="2238" y="1333"/>
                <a:chExt cx="1220" cy="1199"/>
              </a:xfrm>
            </p:grpSpPr>
            <p:grpSp>
              <p:nvGrpSpPr>
                <p:cNvPr id="21" name="Group 56">
                  <a:extLst>
                    <a:ext uri="{FF2B5EF4-FFF2-40B4-BE49-F238E27FC236}">
                      <a16:creationId xmlns:a16="http://schemas.microsoft.com/office/drawing/2014/main" id="{BC8A2DF6-2E88-4015-B476-19EC3CB14D81}"/>
                    </a:ext>
                  </a:extLst>
                </p:cNvPr>
                <p:cNvGrpSpPr>
                  <a:grpSpLocks/>
                </p:cNvGrpSpPr>
                <p:nvPr/>
              </p:nvGrpSpPr>
              <p:grpSpPr bwMode="auto">
                <a:xfrm>
                  <a:off x="2598" y="1333"/>
                  <a:ext cx="140" cy="1199"/>
                  <a:chOff x="2595" y="1321"/>
                  <a:chExt cx="140" cy="1199"/>
                </a:xfrm>
              </p:grpSpPr>
              <p:sp>
                <p:nvSpPr>
                  <p:cNvPr id="37" name="Oval 57">
                    <a:extLst>
                      <a:ext uri="{FF2B5EF4-FFF2-40B4-BE49-F238E27FC236}">
                        <a16:creationId xmlns:a16="http://schemas.microsoft.com/office/drawing/2014/main" id="{4F4A7C66-6080-49FF-8CE9-651634180204}"/>
                      </a:ext>
                    </a:extLst>
                  </p:cNvPr>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38" name="Oval 58">
                    <a:extLst>
                      <a:ext uri="{FF2B5EF4-FFF2-40B4-BE49-F238E27FC236}">
                        <a16:creationId xmlns:a16="http://schemas.microsoft.com/office/drawing/2014/main" id="{A94FB40E-9140-487A-A8F8-758B557DD480}"/>
                      </a:ext>
                    </a:extLst>
                  </p:cNvPr>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39" name="Oval 59">
                    <a:extLst>
                      <a:ext uri="{FF2B5EF4-FFF2-40B4-BE49-F238E27FC236}">
                        <a16:creationId xmlns:a16="http://schemas.microsoft.com/office/drawing/2014/main" id="{95D064F3-7AD6-4243-9B43-9849C12A8B75}"/>
                      </a:ext>
                    </a:extLst>
                  </p:cNvPr>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40" name="Oval 60">
                    <a:extLst>
                      <a:ext uri="{FF2B5EF4-FFF2-40B4-BE49-F238E27FC236}">
                        <a16:creationId xmlns:a16="http://schemas.microsoft.com/office/drawing/2014/main" id="{6388A743-8DC9-4AC4-9694-35EFECEB9104}"/>
                      </a:ext>
                    </a:extLst>
                  </p:cNvPr>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22" name="Group 61">
                  <a:extLst>
                    <a:ext uri="{FF2B5EF4-FFF2-40B4-BE49-F238E27FC236}">
                      <a16:creationId xmlns:a16="http://schemas.microsoft.com/office/drawing/2014/main" id="{6E0F851E-9D19-44C6-B12F-EC6FADD445B4}"/>
                    </a:ext>
                  </a:extLst>
                </p:cNvPr>
                <p:cNvGrpSpPr>
                  <a:grpSpLocks/>
                </p:cNvGrpSpPr>
                <p:nvPr/>
              </p:nvGrpSpPr>
              <p:grpSpPr bwMode="auto">
                <a:xfrm>
                  <a:off x="3318" y="1333"/>
                  <a:ext cx="140" cy="1199"/>
                  <a:chOff x="2595" y="1321"/>
                  <a:chExt cx="140" cy="1199"/>
                </a:xfrm>
              </p:grpSpPr>
              <p:sp>
                <p:nvSpPr>
                  <p:cNvPr id="33" name="Oval 62">
                    <a:extLst>
                      <a:ext uri="{FF2B5EF4-FFF2-40B4-BE49-F238E27FC236}">
                        <a16:creationId xmlns:a16="http://schemas.microsoft.com/office/drawing/2014/main" id="{CC1D477D-9F04-45F1-955C-108A30879269}"/>
                      </a:ext>
                    </a:extLst>
                  </p:cNvPr>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34" name="Oval 63">
                    <a:extLst>
                      <a:ext uri="{FF2B5EF4-FFF2-40B4-BE49-F238E27FC236}">
                        <a16:creationId xmlns:a16="http://schemas.microsoft.com/office/drawing/2014/main" id="{CB4C985F-2D22-4967-939D-D288EF5EFED2}"/>
                      </a:ext>
                    </a:extLst>
                  </p:cNvPr>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35" name="Oval 64">
                    <a:extLst>
                      <a:ext uri="{FF2B5EF4-FFF2-40B4-BE49-F238E27FC236}">
                        <a16:creationId xmlns:a16="http://schemas.microsoft.com/office/drawing/2014/main" id="{B553571C-D53F-4C49-AC83-11979B2B12D3}"/>
                      </a:ext>
                    </a:extLst>
                  </p:cNvPr>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36" name="Oval 65">
                    <a:extLst>
                      <a:ext uri="{FF2B5EF4-FFF2-40B4-BE49-F238E27FC236}">
                        <a16:creationId xmlns:a16="http://schemas.microsoft.com/office/drawing/2014/main" id="{686D149C-AD07-45FF-8FA5-7FE0D3BECB4C}"/>
                      </a:ext>
                    </a:extLst>
                  </p:cNvPr>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23" name="Group 66">
                  <a:extLst>
                    <a:ext uri="{FF2B5EF4-FFF2-40B4-BE49-F238E27FC236}">
                      <a16:creationId xmlns:a16="http://schemas.microsoft.com/office/drawing/2014/main" id="{791C379C-E851-4659-B404-BBD7C2B4054D}"/>
                    </a:ext>
                  </a:extLst>
                </p:cNvPr>
                <p:cNvGrpSpPr>
                  <a:grpSpLocks/>
                </p:cNvGrpSpPr>
                <p:nvPr/>
              </p:nvGrpSpPr>
              <p:grpSpPr bwMode="auto">
                <a:xfrm>
                  <a:off x="2958" y="1333"/>
                  <a:ext cx="140" cy="1199"/>
                  <a:chOff x="2595" y="1321"/>
                  <a:chExt cx="140" cy="1199"/>
                </a:xfrm>
              </p:grpSpPr>
              <p:sp>
                <p:nvSpPr>
                  <p:cNvPr id="29" name="Oval 67">
                    <a:extLst>
                      <a:ext uri="{FF2B5EF4-FFF2-40B4-BE49-F238E27FC236}">
                        <a16:creationId xmlns:a16="http://schemas.microsoft.com/office/drawing/2014/main" id="{562055B5-5EB8-4555-89EF-2FEEDA95740E}"/>
                      </a:ext>
                    </a:extLst>
                  </p:cNvPr>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30" name="Oval 68">
                    <a:extLst>
                      <a:ext uri="{FF2B5EF4-FFF2-40B4-BE49-F238E27FC236}">
                        <a16:creationId xmlns:a16="http://schemas.microsoft.com/office/drawing/2014/main" id="{3C947BAE-C4CE-4D80-A4E1-7FF9CB59302D}"/>
                      </a:ext>
                    </a:extLst>
                  </p:cNvPr>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31" name="Oval 69">
                    <a:extLst>
                      <a:ext uri="{FF2B5EF4-FFF2-40B4-BE49-F238E27FC236}">
                        <a16:creationId xmlns:a16="http://schemas.microsoft.com/office/drawing/2014/main" id="{77A44400-0799-42B6-8E31-5C533CECF1D7}"/>
                      </a:ext>
                    </a:extLst>
                  </p:cNvPr>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32" name="Oval 70">
                    <a:extLst>
                      <a:ext uri="{FF2B5EF4-FFF2-40B4-BE49-F238E27FC236}">
                        <a16:creationId xmlns:a16="http://schemas.microsoft.com/office/drawing/2014/main" id="{201FB3B6-A290-4471-A7DD-D579C0A6ACAF}"/>
                      </a:ext>
                    </a:extLst>
                  </p:cNvPr>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24" name="Group 71">
                  <a:extLst>
                    <a:ext uri="{FF2B5EF4-FFF2-40B4-BE49-F238E27FC236}">
                      <a16:creationId xmlns:a16="http://schemas.microsoft.com/office/drawing/2014/main" id="{5CA6CCD1-835E-40DF-9904-9B1020CDE5F3}"/>
                    </a:ext>
                  </a:extLst>
                </p:cNvPr>
                <p:cNvGrpSpPr>
                  <a:grpSpLocks/>
                </p:cNvGrpSpPr>
                <p:nvPr/>
              </p:nvGrpSpPr>
              <p:grpSpPr bwMode="auto">
                <a:xfrm>
                  <a:off x="2238" y="1333"/>
                  <a:ext cx="140" cy="1199"/>
                  <a:chOff x="2595" y="1321"/>
                  <a:chExt cx="140" cy="1199"/>
                </a:xfrm>
              </p:grpSpPr>
              <p:sp>
                <p:nvSpPr>
                  <p:cNvPr id="25" name="Oval 72">
                    <a:extLst>
                      <a:ext uri="{FF2B5EF4-FFF2-40B4-BE49-F238E27FC236}">
                        <a16:creationId xmlns:a16="http://schemas.microsoft.com/office/drawing/2014/main" id="{F60738FA-2919-4294-8CB8-F71DC3A4F483}"/>
                      </a:ext>
                    </a:extLst>
                  </p:cNvPr>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6" name="Oval 73">
                    <a:extLst>
                      <a:ext uri="{FF2B5EF4-FFF2-40B4-BE49-F238E27FC236}">
                        <a16:creationId xmlns:a16="http://schemas.microsoft.com/office/drawing/2014/main" id="{E7F6A77F-6055-47DF-AEBF-B71859048BB8}"/>
                      </a:ext>
                    </a:extLst>
                  </p:cNvPr>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7" name="Oval 74">
                    <a:extLst>
                      <a:ext uri="{FF2B5EF4-FFF2-40B4-BE49-F238E27FC236}">
                        <a16:creationId xmlns:a16="http://schemas.microsoft.com/office/drawing/2014/main" id="{EEB3BB06-F2F0-4C6A-9473-610E1F789023}"/>
                      </a:ext>
                    </a:extLst>
                  </p:cNvPr>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8" name="Oval 75">
                    <a:extLst>
                      <a:ext uri="{FF2B5EF4-FFF2-40B4-BE49-F238E27FC236}">
                        <a16:creationId xmlns:a16="http://schemas.microsoft.com/office/drawing/2014/main" id="{7EC44259-09DB-4145-AEE9-497A83C85FA9}"/>
                      </a:ext>
                    </a:extLst>
                  </p:cNvPr>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 name="Group 76">
              <a:extLst>
                <a:ext uri="{FF2B5EF4-FFF2-40B4-BE49-F238E27FC236}">
                  <a16:creationId xmlns:a16="http://schemas.microsoft.com/office/drawing/2014/main" id="{45B4B2A8-A59E-45A9-9F9E-AE9F2C83E88B}"/>
                </a:ext>
              </a:extLst>
            </p:cNvPr>
            <p:cNvGrpSpPr>
              <a:grpSpLocks/>
            </p:cNvGrpSpPr>
            <p:nvPr/>
          </p:nvGrpSpPr>
          <p:grpSpPr bwMode="auto">
            <a:xfrm>
              <a:off x="810" y="1151"/>
              <a:ext cx="473" cy="494"/>
              <a:chOff x="648" y="1288"/>
              <a:chExt cx="473" cy="494"/>
            </a:xfrm>
          </p:grpSpPr>
          <p:grpSp>
            <p:nvGrpSpPr>
              <p:cNvPr id="8" name="Group 77">
                <a:extLst>
                  <a:ext uri="{FF2B5EF4-FFF2-40B4-BE49-F238E27FC236}">
                    <a16:creationId xmlns:a16="http://schemas.microsoft.com/office/drawing/2014/main" id="{C5A1BBA8-B4D3-4463-B3B0-D5AFCE7B49CC}"/>
                  </a:ext>
                </a:extLst>
              </p:cNvPr>
              <p:cNvGrpSpPr>
                <a:grpSpLocks/>
              </p:cNvGrpSpPr>
              <p:nvPr/>
            </p:nvGrpSpPr>
            <p:grpSpPr bwMode="auto">
              <a:xfrm>
                <a:off x="648" y="1288"/>
                <a:ext cx="473" cy="494"/>
                <a:chOff x="1677" y="2983"/>
                <a:chExt cx="473" cy="494"/>
              </a:xfrm>
            </p:grpSpPr>
            <p:grpSp>
              <p:nvGrpSpPr>
                <p:cNvPr id="15" name="Group 78">
                  <a:extLst>
                    <a:ext uri="{FF2B5EF4-FFF2-40B4-BE49-F238E27FC236}">
                      <a16:creationId xmlns:a16="http://schemas.microsoft.com/office/drawing/2014/main" id="{6660141E-5A4B-46BF-93E5-07EFC9AF6FD1}"/>
                    </a:ext>
                  </a:extLst>
                </p:cNvPr>
                <p:cNvGrpSpPr>
                  <a:grpSpLocks/>
                </p:cNvGrpSpPr>
                <p:nvPr/>
              </p:nvGrpSpPr>
              <p:grpSpPr bwMode="auto">
                <a:xfrm>
                  <a:off x="1775" y="3123"/>
                  <a:ext cx="277" cy="215"/>
                  <a:chOff x="2664" y="2644"/>
                  <a:chExt cx="277" cy="215"/>
                </a:xfrm>
              </p:grpSpPr>
              <p:sp>
                <p:nvSpPr>
                  <p:cNvPr id="17" name="Oval 79">
                    <a:extLst>
                      <a:ext uri="{FF2B5EF4-FFF2-40B4-BE49-F238E27FC236}">
                        <a16:creationId xmlns:a16="http://schemas.microsoft.com/office/drawing/2014/main" id="{DFFDA838-A18C-494F-8F59-42AFCF2D5B1D}"/>
                      </a:ext>
                    </a:extLst>
                  </p:cNvPr>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8" name="Text Box 80">
                    <a:extLst>
                      <a:ext uri="{FF2B5EF4-FFF2-40B4-BE49-F238E27FC236}">
                        <a16:creationId xmlns:a16="http://schemas.microsoft.com/office/drawing/2014/main" id="{E3C46929-AFA8-404C-A1F2-D6188CDCFBA8}"/>
                      </a:ext>
                    </a:extLst>
                  </p:cNvPr>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sp>
              <p:nvSpPr>
                <p:cNvPr id="16" name="Oval 81">
                  <a:extLst>
                    <a:ext uri="{FF2B5EF4-FFF2-40B4-BE49-F238E27FC236}">
                      <a16:creationId xmlns:a16="http://schemas.microsoft.com/office/drawing/2014/main" id="{5CBDE793-74D1-47B0-B70B-1CEDF524B00C}"/>
                    </a:ext>
                  </a:extLst>
                </p:cNvPr>
                <p:cNvSpPr>
                  <a:spLocks noChangeArrowheads="1"/>
                </p:cNvSpPr>
                <p:nvPr/>
              </p:nvSpPr>
              <p:spPr bwMode="auto">
                <a:xfrm>
                  <a:off x="1677" y="2983"/>
                  <a:ext cx="473" cy="494"/>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 name="Group 82">
                <a:extLst>
                  <a:ext uri="{FF2B5EF4-FFF2-40B4-BE49-F238E27FC236}">
                    <a16:creationId xmlns:a16="http://schemas.microsoft.com/office/drawing/2014/main" id="{8972E96E-ACDC-4A92-9915-FCCA61D1B652}"/>
                  </a:ext>
                </a:extLst>
              </p:cNvPr>
              <p:cNvGrpSpPr>
                <a:grpSpLocks/>
              </p:cNvGrpSpPr>
              <p:nvPr/>
            </p:nvGrpSpPr>
            <p:grpSpPr bwMode="auto">
              <a:xfrm>
                <a:off x="653" y="1297"/>
                <a:ext cx="462" cy="135"/>
                <a:chOff x="645" y="1297"/>
                <a:chExt cx="462" cy="135"/>
              </a:xfrm>
            </p:grpSpPr>
            <p:sp>
              <p:nvSpPr>
                <p:cNvPr id="13" name="Oval 83">
                  <a:extLst>
                    <a:ext uri="{FF2B5EF4-FFF2-40B4-BE49-F238E27FC236}">
                      <a16:creationId xmlns:a16="http://schemas.microsoft.com/office/drawing/2014/main" id="{D805A4FC-92CE-4BFD-852F-A7158FAD248C}"/>
                    </a:ext>
                  </a:extLst>
                </p:cNvPr>
                <p:cNvSpPr>
                  <a:spLocks noChangeArrowheads="1"/>
                </p:cNvSpPr>
                <p:nvPr/>
              </p:nvSpPr>
              <p:spPr bwMode="auto">
                <a:xfrm rot="5400000">
                  <a:off x="982"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4" name="Oval 84">
                  <a:extLst>
                    <a:ext uri="{FF2B5EF4-FFF2-40B4-BE49-F238E27FC236}">
                      <a16:creationId xmlns:a16="http://schemas.microsoft.com/office/drawing/2014/main" id="{48A8AF8A-3F1F-48C3-BE8C-9076FDE9B450}"/>
                    </a:ext>
                  </a:extLst>
                </p:cNvPr>
                <p:cNvSpPr>
                  <a:spLocks noChangeArrowheads="1"/>
                </p:cNvSpPr>
                <p:nvPr/>
              </p:nvSpPr>
              <p:spPr bwMode="auto">
                <a:xfrm rot="5400000">
                  <a:off x="635"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10" name="Group 85">
                <a:extLst>
                  <a:ext uri="{FF2B5EF4-FFF2-40B4-BE49-F238E27FC236}">
                    <a16:creationId xmlns:a16="http://schemas.microsoft.com/office/drawing/2014/main" id="{56F84812-B709-41E6-8FD6-216C44A729E8}"/>
                  </a:ext>
                </a:extLst>
              </p:cNvPr>
              <p:cNvGrpSpPr>
                <a:grpSpLocks/>
              </p:cNvGrpSpPr>
              <p:nvPr/>
            </p:nvGrpSpPr>
            <p:grpSpPr bwMode="auto">
              <a:xfrm>
                <a:off x="653" y="1627"/>
                <a:ext cx="462" cy="135"/>
                <a:chOff x="645" y="1297"/>
                <a:chExt cx="462" cy="135"/>
              </a:xfrm>
            </p:grpSpPr>
            <p:sp>
              <p:nvSpPr>
                <p:cNvPr id="11" name="Oval 86">
                  <a:extLst>
                    <a:ext uri="{FF2B5EF4-FFF2-40B4-BE49-F238E27FC236}">
                      <a16:creationId xmlns:a16="http://schemas.microsoft.com/office/drawing/2014/main" id="{F45A8673-1756-4C01-AF86-00C15EAB0166}"/>
                    </a:ext>
                  </a:extLst>
                </p:cNvPr>
                <p:cNvSpPr>
                  <a:spLocks noChangeArrowheads="1"/>
                </p:cNvSpPr>
                <p:nvPr/>
              </p:nvSpPr>
              <p:spPr bwMode="auto">
                <a:xfrm rot="5400000">
                  <a:off x="982"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12" name="Oval 87">
                  <a:extLst>
                    <a:ext uri="{FF2B5EF4-FFF2-40B4-BE49-F238E27FC236}">
                      <a16:creationId xmlns:a16="http://schemas.microsoft.com/office/drawing/2014/main" id="{E6FCB96C-A82F-4EEB-97E1-96387DD013F9}"/>
                    </a:ext>
                  </a:extLst>
                </p:cNvPr>
                <p:cNvSpPr>
                  <a:spLocks noChangeArrowheads="1"/>
                </p:cNvSpPr>
                <p:nvPr/>
              </p:nvSpPr>
              <p:spPr bwMode="auto">
                <a:xfrm rot="5400000">
                  <a:off x="635"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spTree>
    <p:extLst>
      <p:ext uri="{BB962C8B-B14F-4D97-AF65-F5344CB8AC3E}">
        <p14:creationId xmlns:p14="http://schemas.microsoft.com/office/powerpoint/2010/main" val="233617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9348D5-D7B7-4F0C-889A-7DA8D6E6939E}"/>
              </a:ext>
            </a:extLst>
          </p:cNvPr>
          <p:cNvSpPr>
            <a:spLocks noGrp="1"/>
          </p:cNvSpPr>
          <p:nvPr>
            <p:ph type="sldNum" sz="quarter" idx="11"/>
          </p:nvPr>
        </p:nvSpPr>
        <p:spPr/>
        <p:txBody>
          <a:bodyPr/>
          <a:lstStyle/>
          <a:p>
            <a:fld id="{335ABC71-380D-4D3A-BCC1-FF011E2D3265}" type="slidenum">
              <a:rPr lang="en-US" altLang="en-US"/>
              <a:pPr/>
              <a:t>18</a:t>
            </a:fld>
            <a:endParaRPr lang="en-US" altLang="en-US"/>
          </a:p>
        </p:txBody>
      </p:sp>
      <p:sp>
        <p:nvSpPr>
          <p:cNvPr id="14338" name="Rectangle 2">
            <a:extLst>
              <a:ext uri="{FF2B5EF4-FFF2-40B4-BE49-F238E27FC236}">
                <a16:creationId xmlns:a16="http://schemas.microsoft.com/office/drawing/2014/main" id="{682AF242-1333-4B02-82DF-1F086B2FA499}"/>
              </a:ext>
            </a:extLst>
          </p:cNvPr>
          <p:cNvSpPr>
            <a:spLocks noGrp="1" noChangeArrowheads="1"/>
          </p:cNvSpPr>
          <p:nvPr>
            <p:ph type="title"/>
          </p:nvPr>
        </p:nvSpPr>
        <p:spPr>
          <a:xfrm>
            <a:off x="609600" y="152400"/>
            <a:ext cx="7772400" cy="762000"/>
          </a:xfrm>
        </p:spPr>
        <p:txBody>
          <a:bodyPr/>
          <a:lstStyle/>
          <a:p>
            <a:r>
              <a:rPr lang="en-US" altLang="en-US"/>
              <a:t>Silicon</a:t>
            </a:r>
          </a:p>
        </p:txBody>
      </p:sp>
      <p:sp>
        <p:nvSpPr>
          <p:cNvPr id="14339" name="Rectangle 3">
            <a:extLst>
              <a:ext uri="{FF2B5EF4-FFF2-40B4-BE49-F238E27FC236}">
                <a16:creationId xmlns:a16="http://schemas.microsoft.com/office/drawing/2014/main" id="{D3DEF60E-23C3-4734-AF83-58C1E93CC023}"/>
              </a:ext>
            </a:extLst>
          </p:cNvPr>
          <p:cNvSpPr>
            <a:spLocks noGrp="1" noChangeArrowheads="1"/>
          </p:cNvSpPr>
          <p:nvPr>
            <p:ph type="body" sz="half" idx="1"/>
          </p:nvPr>
        </p:nvSpPr>
        <p:spPr>
          <a:xfrm>
            <a:off x="719462" y="4414042"/>
            <a:ext cx="7772400" cy="1524000"/>
          </a:xfrm>
          <a:ln/>
        </p:spPr>
        <p:txBody>
          <a:bodyPr>
            <a:normAutofit lnSpcReduction="10000"/>
          </a:bodyPr>
          <a:lstStyle/>
          <a:p>
            <a:r>
              <a:rPr lang="en-US" altLang="en-US" dirty="0"/>
              <a:t>Si has four valence electrons.  Therefore, it can form covalent bonds with four of its neighbors. </a:t>
            </a:r>
          </a:p>
          <a:p>
            <a:r>
              <a:rPr lang="en-US" altLang="en-US" dirty="0"/>
              <a:t>When temperature goes up, electrons in the covalent bond can become free.</a:t>
            </a:r>
            <a:r>
              <a:rPr lang="en-US" altLang="en-US" sz="1800" dirty="0"/>
              <a:t> </a:t>
            </a:r>
          </a:p>
        </p:txBody>
      </p:sp>
      <p:pic>
        <p:nvPicPr>
          <p:cNvPr id="14341" name="Picture 5">
            <a:extLst>
              <a:ext uri="{FF2B5EF4-FFF2-40B4-BE49-F238E27FC236}">
                <a16:creationId xmlns:a16="http://schemas.microsoft.com/office/drawing/2014/main" id="{C893A900-AF3B-4417-92CC-291E5B586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772400" cy="233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30ACB39-9300-4703-AF7E-69F6865E4A34}"/>
              </a:ext>
            </a:extLst>
          </p:cNvPr>
          <p:cNvSpPr>
            <a:spLocks noGrp="1"/>
          </p:cNvSpPr>
          <p:nvPr>
            <p:ph type="sldNum" sz="quarter" idx="11"/>
          </p:nvPr>
        </p:nvSpPr>
        <p:spPr/>
        <p:txBody>
          <a:bodyPr/>
          <a:lstStyle/>
          <a:p>
            <a:fld id="{59B3BC62-D715-440A-A545-5B52AC9C9250}" type="slidenum">
              <a:rPr lang="en-US" altLang="en-US"/>
              <a:pPr/>
              <a:t>19</a:t>
            </a:fld>
            <a:endParaRPr lang="en-US" altLang="en-US"/>
          </a:p>
        </p:txBody>
      </p:sp>
      <p:sp>
        <p:nvSpPr>
          <p:cNvPr id="15362" name="Rectangle 2">
            <a:extLst>
              <a:ext uri="{FF2B5EF4-FFF2-40B4-BE49-F238E27FC236}">
                <a16:creationId xmlns:a16="http://schemas.microsoft.com/office/drawing/2014/main" id="{0FA2BB8E-442B-4984-9C59-4BB8253FDE65}"/>
              </a:ext>
            </a:extLst>
          </p:cNvPr>
          <p:cNvSpPr>
            <a:spLocks noGrp="1" noChangeArrowheads="1"/>
          </p:cNvSpPr>
          <p:nvPr>
            <p:ph type="title"/>
          </p:nvPr>
        </p:nvSpPr>
        <p:spPr/>
        <p:txBody>
          <a:bodyPr/>
          <a:lstStyle/>
          <a:p>
            <a:r>
              <a:rPr lang="en-US" altLang="en-US"/>
              <a:t>Electron-Hole Pair Interaction</a:t>
            </a:r>
          </a:p>
        </p:txBody>
      </p:sp>
      <p:sp>
        <p:nvSpPr>
          <p:cNvPr id="15363" name="Rectangle 3">
            <a:extLst>
              <a:ext uri="{FF2B5EF4-FFF2-40B4-BE49-F238E27FC236}">
                <a16:creationId xmlns:a16="http://schemas.microsoft.com/office/drawing/2014/main" id="{226729A5-ACDA-403B-A411-C8024303C13F}"/>
              </a:ext>
            </a:extLst>
          </p:cNvPr>
          <p:cNvSpPr>
            <a:spLocks noGrp="1" noChangeArrowheads="1"/>
          </p:cNvSpPr>
          <p:nvPr>
            <p:ph type="body" sz="half" idx="1"/>
          </p:nvPr>
        </p:nvSpPr>
        <p:spPr>
          <a:xfrm>
            <a:off x="602634" y="4469606"/>
            <a:ext cx="7772400" cy="1460500"/>
          </a:xfrm>
          <a:ln/>
        </p:spPr>
        <p:txBody>
          <a:bodyPr>
            <a:normAutofit fontScale="92500" lnSpcReduction="10000"/>
          </a:bodyPr>
          <a:lstStyle/>
          <a:p>
            <a:r>
              <a:rPr lang="en-US" altLang="en-US" dirty="0"/>
              <a:t>With free electrons breaking off covalent bonds, holes are generated.</a:t>
            </a:r>
          </a:p>
          <a:p>
            <a:r>
              <a:rPr lang="en-US" altLang="en-US" dirty="0"/>
              <a:t>Holes can be filled by absorbing other free electrons, so effectively there is a flow of charge carriers.</a:t>
            </a:r>
          </a:p>
        </p:txBody>
      </p:sp>
      <p:pic>
        <p:nvPicPr>
          <p:cNvPr id="15365" name="Picture 5">
            <a:extLst>
              <a:ext uri="{FF2B5EF4-FFF2-40B4-BE49-F238E27FC236}">
                <a16:creationId xmlns:a16="http://schemas.microsoft.com/office/drawing/2014/main" id="{7EC2BDFF-D907-4ADE-8958-941314869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00250"/>
            <a:ext cx="7924800" cy="199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24744"/>
            <a:ext cx="8229600" cy="1368152"/>
          </a:xfrm>
        </p:spPr>
        <p:txBody>
          <a:bodyPr>
            <a:normAutofit/>
          </a:bodyPr>
          <a:lstStyle/>
          <a:p>
            <a:pPr lvl="0" indent="0" eaLnBrk="0" fontAlgn="base" hangingPunct="0">
              <a:spcBef>
                <a:spcPct val="0"/>
              </a:spcBef>
              <a:spcAft>
                <a:spcPct val="0"/>
              </a:spcAft>
            </a:pPr>
            <a:r>
              <a:rPr lang="en-US" altLang="en-US" sz="2000" dirty="0">
                <a:solidFill>
                  <a:srgbClr val="333333"/>
                </a:solidFill>
              </a:rPr>
              <a:t>Electrostatic force (also called </a:t>
            </a:r>
            <a:r>
              <a:rPr lang="en-US" altLang="en-US" sz="2000" dirty="0">
                <a:solidFill>
                  <a:srgbClr val="E0311D"/>
                </a:solidFill>
                <a:hlinkClick r:id="rId2"/>
              </a:rPr>
              <a:t>Coulomb’s law</a:t>
            </a:r>
            <a:r>
              <a:rPr lang="en-US" altLang="en-US" sz="2000" dirty="0">
                <a:solidFill>
                  <a:srgbClr val="333333"/>
                </a:solidFill>
              </a:rPr>
              <a:t>) is a force that operates between charges. It states that charges of the same type repel each other, while charges of opposite types are attracted together. </a:t>
            </a:r>
            <a:r>
              <a:rPr lang="en-US" altLang="en-US" sz="2000" b="1" dirty="0">
                <a:solidFill>
                  <a:srgbClr val="333333"/>
                </a:solidFill>
              </a:rPr>
              <a:t>Opposites attract, and likes repel</a:t>
            </a:r>
            <a:r>
              <a:rPr lang="en-US" altLang="en-US" sz="2000" dirty="0">
                <a:solidFill>
                  <a:srgbClr val="333333"/>
                </a:solidFill>
              </a:rPr>
              <a:t>.</a:t>
            </a:r>
            <a:endParaRPr lang="en-US" altLang="en-US" sz="2000" dirty="0"/>
          </a:p>
        </p:txBody>
      </p:sp>
      <p:sp>
        <p:nvSpPr>
          <p:cNvPr id="6" name="Title 5"/>
          <p:cNvSpPr>
            <a:spLocks noGrp="1"/>
          </p:cNvSpPr>
          <p:nvPr>
            <p:ph type="title"/>
          </p:nvPr>
        </p:nvSpPr>
        <p:spPr/>
        <p:txBody>
          <a:bodyPr vert="horz" lIns="91440" tIns="45720" rIns="91440" bIns="45720" rtlCol="0" anchor="ctr">
            <a:noAutofit/>
          </a:bodyPr>
          <a:lstStyle/>
          <a:p>
            <a:r>
              <a:rPr lang="en-US" altLang="en-US" dirty="0">
                <a:ea typeface="ＭＳ Ｐゴシック" charset="0"/>
                <a:cs typeface="ＭＳ Ｐゴシック" charset="0"/>
              </a:rPr>
              <a:t>Electrostatic force</a:t>
            </a:r>
            <a:endParaRPr lang="en-US" dirty="0">
              <a:ea typeface="ＭＳ Ｐゴシック" charset="0"/>
              <a:cs typeface="ＭＳ Ｐゴシック" charset="0"/>
            </a:endParaRPr>
          </a:p>
        </p:txBody>
      </p:sp>
      <p:pic>
        <p:nvPicPr>
          <p:cNvPr id="4100" name="Picture 4" descr="Charges attract/repe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625832"/>
            <a:ext cx="3512585" cy="21602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1960" y="2660683"/>
            <a:ext cx="4125879" cy="2016950"/>
          </a:xfrm>
          <a:prstGeom prst="rect">
            <a:avLst/>
          </a:prstGeom>
        </p:spPr>
      </p:pic>
      <p:sp>
        <p:nvSpPr>
          <p:cNvPr id="2" name="Rectangle 1"/>
          <p:cNvSpPr/>
          <p:nvPr/>
        </p:nvSpPr>
        <p:spPr>
          <a:xfrm>
            <a:off x="539552" y="5085184"/>
            <a:ext cx="7920880" cy="1462320"/>
          </a:xfrm>
          <a:prstGeom prst="rect">
            <a:avLst/>
          </a:prstGeom>
        </p:spPr>
        <p:txBody>
          <a:bodyPr vert="horz" lIns="91440" tIns="45720" rIns="91440" bIns="45720" rtlCol="0">
            <a:normAutofit fontScale="92500" lnSpcReduction="10000"/>
          </a:bodyPr>
          <a:lstStyle/>
          <a:p>
            <a:pPr eaLnBrk="0" hangingPunct="0">
              <a:buFont typeface="Arial" panose="020B0604020202020204" pitchFamily="34" charset="0"/>
              <a:buNone/>
            </a:pPr>
            <a:r>
              <a:rPr lang="en-US" sz="2000" dirty="0">
                <a:solidFill>
                  <a:srgbClr val="333333"/>
                </a:solidFill>
                <a:latin typeface="Comic Sans MS" panose="030F0702030302020204" pitchFamily="66" charset="0"/>
              </a:rPr>
              <a:t>A negative charge has an inward electric field because it attracts positive charges. </a:t>
            </a:r>
            <a:endParaRPr lang="tr-TR" sz="2000" dirty="0">
              <a:solidFill>
                <a:srgbClr val="333333"/>
              </a:solidFill>
              <a:latin typeface="Comic Sans MS" panose="030F0702030302020204" pitchFamily="66" charset="0"/>
            </a:endParaRPr>
          </a:p>
          <a:p>
            <a:pPr eaLnBrk="0" hangingPunct="0">
              <a:buFont typeface="Arial" panose="020B0604020202020204" pitchFamily="34" charset="0"/>
              <a:buNone/>
            </a:pPr>
            <a:endParaRPr lang="tr-TR" sz="2000" dirty="0">
              <a:solidFill>
                <a:srgbClr val="333333"/>
              </a:solidFill>
              <a:latin typeface="Comic Sans MS" panose="030F0702030302020204" pitchFamily="66" charset="0"/>
            </a:endParaRPr>
          </a:p>
          <a:p>
            <a:pPr eaLnBrk="0" hangingPunct="0">
              <a:buFont typeface="Arial" panose="020B0604020202020204" pitchFamily="34" charset="0"/>
              <a:buNone/>
            </a:pPr>
            <a:r>
              <a:rPr lang="en-US" sz="2000" dirty="0">
                <a:solidFill>
                  <a:srgbClr val="333333"/>
                </a:solidFill>
                <a:latin typeface="Comic Sans MS" panose="030F0702030302020204" pitchFamily="66" charset="0"/>
              </a:rPr>
              <a:t>The positive charge has an outward electric field, pushing away like charges.</a:t>
            </a:r>
          </a:p>
        </p:txBody>
      </p:sp>
    </p:spTree>
    <p:extLst>
      <p:ext uri="{BB962C8B-B14F-4D97-AF65-F5344CB8AC3E}">
        <p14:creationId xmlns:p14="http://schemas.microsoft.com/office/powerpoint/2010/main" val="493571245"/>
      </p:ext>
    </p:extLst>
  </p:cSld>
  <p:clrMapOvr>
    <a:masterClrMapping/>
  </p:clrMapOvr>
  <p:transition>
    <p:plu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en-US" altLang="tr-TR" sz="2400" dirty="0"/>
              <a:t>Electron and Hole Concentrations in n and p type materials</a:t>
            </a:r>
          </a:p>
        </p:txBody>
      </p:sp>
      <p:sp>
        <p:nvSpPr>
          <p:cNvPr id="2054" name="Rectangle 3"/>
          <p:cNvSpPr>
            <a:spLocks noGrp="1" noChangeArrowheads="1"/>
          </p:cNvSpPr>
          <p:nvPr>
            <p:ph type="body" sz="half" idx="4294967295"/>
          </p:nvPr>
        </p:nvSpPr>
        <p:spPr>
          <a:xfrm>
            <a:off x="507055" y="1080408"/>
            <a:ext cx="7416824" cy="910073"/>
          </a:xfrm>
        </p:spPr>
        <p:txBody>
          <a:bodyPr>
            <a:normAutofit lnSpcReduction="10000"/>
          </a:bodyPr>
          <a:lstStyle/>
          <a:p>
            <a:pPr>
              <a:buNone/>
            </a:pPr>
            <a:r>
              <a:rPr lang="en-US" altLang="tr-TR" sz="1800" dirty="0"/>
              <a:t>Under thermal equilibrium conditions, the product of the conduction-electron density and the hole density is ALWAYS equal to the square of </a:t>
            </a:r>
            <a:r>
              <a:rPr lang="en-US" altLang="tr-TR" sz="1800" i="1" dirty="0" err="1"/>
              <a:t>n</a:t>
            </a:r>
            <a:r>
              <a:rPr lang="en-US" altLang="tr-TR" sz="1800" i="1" baseline="-25000" dirty="0" err="1"/>
              <a:t>i</a:t>
            </a:r>
            <a:endParaRPr lang="en-US" altLang="tr-TR" sz="1800" dirty="0"/>
          </a:p>
        </p:txBody>
      </p:sp>
      <p:graphicFrame>
        <p:nvGraphicFramePr>
          <p:cNvPr id="2050" name="Object 2"/>
          <p:cNvGraphicFramePr>
            <a:graphicFrameLocks noChangeAspect="1"/>
          </p:cNvGraphicFramePr>
          <p:nvPr>
            <p:extLst>
              <p:ext uri="{D42A27DB-BD31-4B8C-83A1-F6EECF244321}">
                <p14:modId xmlns:p14="http://schemas.microsoft.com/office/powerpoint/2010/main" val="846484653"/>
              </p:ext>
            </p:extLst>
          </p:nvPr>
        </p:nvGraphicFramePr>
        <p:xfrm>
          <a:off x="3339902" y="2001785"/>
          <a:ext cx="851297" cy="381000"/>
        </p:xfrm>
        <a:graphic>
          <a:graphicData uri="http://schemas.openxmlformats.org/presentationml/2006/ole">
            <mc:AlternateContent xmlns:mc="http://schemas.openxmlformats.org/markup-compatibility/2006">
              <mc:Choice xmlns:v="urn:schemas-microsoft-com:vml" Requires="v">
                <p:oleObj spid="_x0000_s1221" name="Equation" r:id="rId3" imgW="965160" imgH="431640" progId="Equation.3">
                  <p:embed/>
                </p:oleObj>
              </mc:Choice>
              <mc:Fallback>
                <p:oleObj name="Equation" r:id="rId3" imgW="965160" imgH="431640" progId="Equation.3">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9902" y="2001785"/>
                        <a:ext cx="85129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Text Box 6"/>
          <p:cNvSpPr txBox="1">
            <a:spLocks noChangeArrowheads="1"/>
          </p:cNvSpPr>
          <p:nvPr/>
        </p:nvSpPr>
        <p:spPr bwMode="auto">
          <a:xfrm>
            <a:off x="3411910" y="4027519"/>
            <a:ext cx="12001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fontAlgn="base" hangingPunct="0">
              <a:spcBef>
                <a:spcPct val="50000"/>
              </a:spcBef>
              <a:spcAft>
                <a:spcPct val="0"/>
              </a:spcAft>
            </a:pPr>
            <a:endParaRPr lang="tr-TR" altLang="tr-TR" sz="2100" b="1">
              <a:solidFill>
                <a:prstClr val="black"/>
              </a:solidFill>
              <a:latin typeface="Arial" panose="020B0604020202020204" pitchFamily="34" charset="0"/>
            </a:endParaRPr>
          </a:p>
        </p:txBody>
      </p:sp>
      <p:sp>
        <p:nvSpPr>
          <p:cNvPr id="2056" name="Text Box 7"/>
          <p:cNvSpPr txBox="1">
            <a:spLocks noChangeArrowheads="1"/>
          </p:cNvSpPr>
          <p:nvPr/>
        </p:nvSpPr>
        <p:spPr bwMode="auto">
          <a:xfrm>
            <a:off x="4040560" y="3055969"/>
            <a:ext cx="24574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fontAlgn="base" hangingPunct="0">
              <a:spcBef>
                <a:spcPct val="50000"/>
              </a:spcBef>
              <a:spcAft>
                <a:spcPct val="0"/>
              </a:spcAft>
            </a:pPr>
            <a:r>
              <a:rPr lang="en-US" altLang="tr-TR" sz="2100" u="sng">
                <a:solidFill>
                  <a:prstClr val="black"/>
                </a:solidFill>
                <a:latin typeface="Comic Sans MS" panose="030F0702030302020204" pitchFamily="66" charset="0"/>
              </a:rPr>
              <a:t>P-type material</a:t>
            </a:r>
          </a:p>
        </p:txBody>
      </p:sp>
      <p:graphicFrame>
        <p:nvGraphicFramePr>
          <p:cNvPr id="2051" name="Object 4"/>
          <p:cNvGraphicFramePr>
            <a:graphicFrameLocks noGrp="1" noChangeAspect="1"/>
          </p:cNvGraphicFramePr>
          <p:nvPr>
            <p:ph idx="1"/>
            <p:extLst>
              <p:ext uri="{D42A27DB-BD31-4B8C-83A1-F6EECF244321}">
                <p14:modId xmlns:p14="http://schemas.microsoft.com/office/powerpoint/2010/main" val="2922552708"/>
              </p:ext>
            </p:extLst>
          </p:nvPr>
        </p:nvGraphicFramePr>
        <p:xfrm>
          <a:off x="4897810" y="3544126"/>
          <a:ext cx="723900" cy="1002506"/>
        </p:xfrm>
        <a:graphic>
          <a:graphicData uri="http://schemas.openxmlformats.org/presentationml/2006/ole">
            <mc:AlternateContent xmlns:mc="http://schemas.openxmlformats.org/markup-compatibility/2006">
              <mc:Choice xmlns:v="urn:schemas-microsoft-com:vml" Requires="v">
                <p:oleObj spid="_x0000_s1222" name="Equation" r:id="rId5" imgW="495000" imgH="685800" progId="Equation.3">
                  <p:embed/>
                </p:oleObj>
              </mc:Choice>
              <mc:Fallback>
                <p:oleObj name="Equation" r:id="rId5" imgW="495000" imgH="6858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7810" y="3544126"/>
                        <a:ext cx="723900" cy="1002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5"/>
          <p:cNvGraphicFramePr>
            <a:graphicFrameLocks noChangeAspect="1"/>
          </p:cNvGraphicFramePr>
          <p:nvPr>
            <p:extLst>
              <p:ext uri="{D42A27DB-BD31-4B8C-83A1-F6EECF244321}">
                <p14:modId xmlns:p14="http://schemas.microsoft.com/office/powerpoint/2010/main" val="59562050"/>
              </p:ext>
            </p:extLst>
          </p:nvPr>
        </p:nvGraphicFramePr>
        <p:xfrm>
          <a:off x="1468810" y="3554842"/>
          <a:ext cx="723900" cy="929878"/>
        </p:xfrm>
        <a:graphic>
          <a:graphicData uri="http://schemas.openxmlformats.org/presentationml/2006/ole">
            <mc:AlternateContent xmlns:mc="http://schemas.openxmlformats.org/markup-compatibility/2006">
              <mc:Choice xmlns:v="urn:schemas-microsoft-com:vml" Requires="v">
                <p:oleObj spid="_x0000_s1223" name="Equation" r:id="rId7" imgW="533160" imgH="685800" progId="Equation.3">
                  <p:embed/>
                </p:oleObj>
              </mc:Choice>
              <mc:Fallback>
                <p:oleObj name="Equation" r:id="rId7" imgW="533160" imgH="685800"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8810" y="3554842"/>
                        <a:ext cx="723900" cy="929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7" name="Text Box 7"/>
          <p:cNvSpPr txBox="1">
            <a:spLocks noChangeArrowheads="1"/>
          </p:cNvSpPr>
          <p:nvPr/>
        </p:nvSpPr>
        <p:spPr bwMode="auto">
          <a:xfrm>
            <a:off x="611560" y="3055969"/>
            <a:ext cx="24574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fontAlgn="base" hangingPunct="0">
              <a:spcBef>
                <a:spcPct val="50000"/>
              </a:spcBef>
              <a:spcAft>
                <a:spcPct val="0"/>
              </a:spcAft>
            </a:pPr>
            <a:r>
              <a:rPr lang="en-US" altLang="tr-TR" sz="2100" u="sng" dirty="0">
                <a:solidFill>
                  <a:prstClr val="black"/>
                </a:solidFill>
                <a:latin typeface="Comic Sans MS" panose="030F0702030302020204" pitchFamily="66" charset="0"/>
              </a:rPr>
              <a:t>N-type material</a:t>
            </a:r>
          </a:p>
        </p:txBody>
      </p:sp>
      <p:cxnSp>
        <p:nvCxnSpPr>
          <p:cNvPr id="16" name="Straight Connector 15"/>
          <p:cNvCxnSpPr/>
          <p:nvPr/>
        </p:nvCxnSpPr>
        <p:spPr>
          <a:xfrm rot="5400000">
            <a:off x="2554661" y="4115626"/>
            <a:ext cx="2057400" cy="23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93FA04F-8897-4208-A81F-219D3F3EF609}"/>
              </a:ext>
            </a:extLst>
          </p:cNvPr>
          <p:cNvSpPr txBox="1"/>
          <p:nvPr/>
        </p:nvSpPr>
        <p:spPr>
          <a:xfrm>
            <a:off x="685502" y="5464872"/>
            <a:ext cx="3077302" cy="369332"/>
          </a:xfrm>
          <a:prstGeom prst="rect">
            <a:avLst/>
          </a:prstGeom>
          <a:noFill/>
        </p:spPr>
        <p:txBody>
          <a:bodyPr wrap="square" rtlCol="0">
            <a:spAutoFit/>
          </a:bodyPr>
          <a:lstStyle/>
          <a:p>
            <a:r>
              <a:rPr lang="tr-TR" dirty="0" err="1">
                <a:latin typeface="Comic Sans MS" panose="030F0702030302020204" pitchFamily="66" charset="0"/>
              </a:rPr>
              <a:t>Number</a:t>
            </a:r>
            <a:r>
              <a:rPr lang="tr-TR" dirty="0">
                <a:latin typeface="Comic Sans MS" panose="030F0702030302020204" pitchFamily="66" charset="0"/>
              </a:rPr>
              <a:t> </a:t>
            </a:r>
            <a:r>
              <a:rPr lang="tr-TR" dirty="0" err="1">
                <a:latin typeface="Comic Sans MS" panose="030F0702030302020204" pitchFamily="66" charset="0"/>
              </a:rPr>
              <a:t>donor</a:t>
            </a:r>
            <a:r>
              <a:rPr lang="tr-TR" dirty="0">
                <a:latin typeface="Comic Sans MS" panose="030F0702030302020204" pitchFamily="66" charset="0"/>
              </a:rPr>
              <a:t> </a:t>
            </a:r>
            <a:r>
              <a:rPr lang="tr-TR" dirty="0" err="1">
                <a:latin typeface="Comic Sans MS" panose="030F0702030302020204" pitchFamily="66" charset="0"/>
              </a:rPr>
              <a:t>atoms</a:t>
            </a:r>
            <a:endParaRPr lang="tr-TR" dirty="0">
              <a:latin typeface="Comic Sans MS" panose="030F0702030302020204" pitchFamily="66" charset="0"/>
            </a:endParaRPr>
          </a:p>
        </p:txBody>
      </p:sp>
      <p:cxnSp>
        <p:nvCxnSpPr>
          <p:cNvPr id="12" name="Straight Arrow Connector 11">
            <a:extLst>
              <a:ext uri="{FF2B5EF4-FFF2-40B4-BE49-F238E27FC236}">
                <a16:creationId xmlns:a16="http://schemas.microsoft.com/office/drawing/2014/main" id="{9E8BF1DC-2389-49E5-B483-566BF3648159}"/>
              </a:ext>
            </a:extLst>
          </p:cNvPr>
          <p:cNvCxnSpPr>
            <a:cxnSpLocks/>
          </p:cNvCxnSpPr>
          <p:nvPr/>
        </p:nvCxnSpPr>
        <p:spPr bwMode="auto">
          <a:xfrm>
            <a:off x="1979712" y="4509295"/>
            <a:ext cx="88610" cy="99564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5A295BBB-2AD1-42B7-AF35-ADE227EC2D2C}"/>
              </a:ext>
            </a:extLst>
          </p:cNvPr>
          <p:cNvSpPr txBox="1"/>
          <p:nvPr/>
        </p:nvSpPr>
        <p:spPr>
          <a:xfrm>
            <a:off x="3730005" y="5259717"/>
            <a:ext cx="4113970" cy="369332"/>
          </a:xfrm>
          <a:prstGeom prst="rect">
            <a:avLst/>
          </a:prstGeom>
          <a:noFill/>
        </p:spPr>
        <p:txBody>
          <a:bodyPr wrap="square" rtlCol="0">
            <a:spAutoFit/>
          </a:bodyPr>
          <a:lstStyle/>
          <a:p>
            <a:r>
              <a:rPr lang="tr-TR" dirty="0" err="1">
                <a:latin typeface="Comic Sans MS" panose="030F0702030302020204" pitchFamily="66" charset="0"/>
              </a:rPr>
              <a:t>Number</a:t>
            </a:r>
            <a:r>
              <a:rPr lang="tr-TR" dirty="0">
                <a:latin typeface="Comic Sans MS" panose="030F0702030302020204" pitchFamily="66" charset="0"/>
              </a:rPr>
              <a:t> of </a:t>
            </a:r>
            <a:r>
              <a:rPr lang="tr-TR" dirty="0" err="1">
                <a:latin typeface="Comic Sans MS" panose="030F0702030302020204" pitchFamily="66" charset="0"/>
              </a:rPr>
              <a:t>free</a:t>
            </a:r>
            <a:r>
              <a:rPr lang="tr-TR" dirty="0">
                <a:latin typeface="Comic Sans MS" panose="030F0702030302020204" pitchFamily="66" charset="0"/>
              </a:rPr>
              <a:t> </a:t>
            </a:r>
            <a:r>
              <a:rPr lang="tr-TR" dirty="0" err="1">
                <a:latin typeface="Comic Sans MS" panose="030F0702030302020204" pitchFamily="66" charset="0"/>
              </a:rPr>
              <a:t>electrons</a:t>
            </a:r>
            <a:r>
              <a:rPr lang="tr-TR" dirty="0">
                <a:latin typeface="Comic Sans MS" panose="030F0702030302020204" pitchFamily="66" charset="0"/>
              </a:rPr>
              <a:t> in n-type</a:t>
            </a:r>
          </a:p>
        </p:txBody>
      </p:sp>
      <p:cxnSp>
        <p:nvCxnSpPr>
          <p:cNvPr id="17" name="Straight Arrow Connector 16">
            <a:extLst>
              <a:ext uri="{FF2B5EF4-FFF2-40B4-BE49-F238E27FC236}">
                <a16:creationId xmlns:a16="http://schemas.microsoft.com/office/drawing/2014/main" id="{AFD1B09B-6B5B-4FE2-B86C-0A8F5C043A9F}"/>
              </a:ext>
            </a:extLst>
          </p:cNvPr>
          <p:cNvCxnSpPr>
            <a:cxnSpLocks/>
          </p:cNvCxnSpPr>
          <p:nvPr/>
        </p:nvCxnSpPr>
        <p:spPr bwMode="auto">
          <a:xfrm flipH="1">
            <a:off x="4897810" y="4307255"/>
            <a:ext cx="95089" cy="10161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0F69F559-3733-42F8-85E2-3ABD93AC822E}"/>
              </a:ext>
            </a:extLst>
          </p:cNvPr>
          <p:cNvSpPr txBox="1"/>
          <p:nvPr/>
        </p:nvSpPr>
        <p:spPr>
          <a:xfrm>
            <a:off x="6105379" y="3575903"/>
            <a:ext cx="2859109" cy="369332"/>
          </a:xfrm>
          <a:prstGeom prst="rect">
            <a:avLst/>
          </a:prstGeom>
          <a:noFill/>
        </p:spPr>
        <p:txBody>
          <a:bodyPr wrap="square" rtlCol="0">
            <a:spAutoFit/>
          </a:bodyPr>
          <a:lstStyle/>
          <a:p>
            <a:r>
              <a:rPr lang="tr-TR" dirty="0" err="1">
                <a:latin typeface="Comic Sans MS" panose="030F0702030302020204" pitchFamily="66" charset="0"/>
              </a:rPr>
              <a:t>Number</a:t>
            </a:r>
            <a:r>
              <a:rPr lang="tr-TR" dirty="0">
                <a:latin typeface="Comic Sans MS" panose="030F0702030302020204" pitchFamily="66" charset="0"/>
              </a:rPr>
              <a:t> </a:t>
            </a:r>
            <a:r>
              <a:rPr lang="tr-TR" dirty="0" err="1">
                <a:latin typeface="Comic Sans MS" panose="030F0702030302020204" pitchFamily="66" charset="0"/>
              </a:rPr>
              <a:t>acceptor</a:t>
            </a:r>
            <a:r>
              <a:rPr lang="tr-TR" dirty="0">
                <a:latin typeface="Comic Sans MS" panose="030F0702030302020204" pitchFamily="66" charset="0"/>
              </a:rPr>
              <a:t> </a:t>
            </a:r>
            <a:r>
              <a:rPr lang="tr-TR" dirty="0" err="1">
                <a:latin typeface="Comic Sans MS" panose="030F0702030302020204" pitchFamily="66" charset="0"/>
              </a:rPr>
              <a:t>atoms</a:t>
            </a:r>
            <a:endParaRPr lang="tr-TR" dirty="0">
              <a:latin typeface="Comic Sans MS" panose="030F0702030302020204" pitchFamily="66" charset="0"/>
            </a:endParaRPr>
          </a:p>
        </p:txBody>
      </p:sp>
      <p:cxnSp>
        <p:nvCxnSpPr>
          <p:cNvPr id="19" name="Straight Arrow Connector 18">
            <a:extLst>
              <a:ext uri="{FF2B5EF4-FFF2-40B4-BE49-F238E27FC236}">
                <a16:creationId xmlns:a16="http://schemas.microsoft.com/office/drawing/2014/main" id="{9711B16C-AEDA-4665-BAB6-963912AD6C41}"/>
              </a:ext>
            </a:extLst>
          </p:cNvPr>
          <p:cNvCxnSpPr>
            <a:cxnSpLocks/>
          </p:cNvCxnSpPr>
          <p:nvPr/>
        </p:nvCxnSpPr>
        <p:spPr bwMode="auto">
          <a:xfrm>
            <a:off x="5621710" y="3694291"/>
            <a:ext cx="483669" cy="662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a:extLst>
              <a:ext uri="{FF2B5EF4-FFF2-40B4-BE49-F238E27FC236}">
                <a16:creationId xmlns:a16="http://schemas.microsoft.com/office/drawing/2014/main" id="{7810B94B-A128-4632-A09D-A449E43DF796}"/>
              </a:ext>
            </a:extLst>
          </p:cNvPr>
          <p:cNvSpPr/>
          <p:nvPr/>
        </p:nvSpPr>
        <p:spPr>
          <a:xfrm>
            <a:off x="179512" y="2420888"/>
            <a:ext cx="8336326"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tr-TR" sz="2000" i="1" kern="0" dirty="0" err="1">
                <a:solidFill>
                  <a:prstClr val="black"/>
                </a:solidFill>
                <a:latin typeface="Comic Sans MS" panose="030F0702030302020204" pitchFamily="66" charset="0"/>
              </a:rPr>
              <a:t>n</a:t>
            </a:r>
            <a:r>
              <a:rPr lang="en-US" altLang="tr-TR" sz="2000" i="1" kern="0" baseline="-25000" dirty="0" err="1">
                <a:solidFill>
                  <a:prstClr val="black"/>
                </a:solidFill>
                <a:latin typeface="Comic Sans MS" panose="030F0702030302020204" pitchFamily="66" charset="0"/>
              </a:rPr>
              <a:t>i</a:t>
            </a:r>
            <a:r>
              <a:rPr lang="en-US" altLang="tr-TR" sz="2000" i="1" kern="0" baseline="-25000" dirty="0">
                <a:solidFill>
                  <a:prstClr val="black"/>
                </a:solidFill>
                <a:latin typeface="Comic Sans MS" panose="030F0702030302020204" pitchFamily="66" charset="0"/>
              </a:rPr>
              <a:t> </a:t>
            </a:r>
            <a:r>
              <a:rPr lang="tr-TR" altLang="tr-TR" sz="2000" i="1" kern="0" dirty="0">
                <a:solidFill>
                  <a:prstClr val="black"/>
                </a:solidFill>
                <a:latin typeface="Comic Sans MS" panose="030F0702030302020204" pitchFamily="66" charset="0"/>
              </a:rPr>
              <a:t>: </a:t>
            </a:r>
            <a:r>
              <a:rPr kumimoji="0" lang="en-US" altLang="tr-TR" sz="2000" b="0" i="0" u="none" strike="noStrike" kern="0" cap="none" spc="0" normalizeH="0" baseline="0" noProof="0" dirty="0">
                <a:ln>
                  <a:noFill/>
                </a:ln>
                <a:solidFill>
                  <a:prstClr val="black"/>
                </a:solidFill>
                <a:effectLst/>
                <a:uLnTx/>
                <a:uFillTx/>
                <a:latin typeface="Comic Sans MS" panose="030F0702030302020204" pitchFamily="66" charset="0"/>
              </a:rPr>
              <a:t>The concentration of conduction electrons in intrinsic silicon</a:t>
            </a:r>
            <a:endParaRPr kumimoji="0" lang="en-GB" sz="2000" b="0" i="0" u="none" strike="noStrike" kern="0" cap="none" spc="0" normalizeH="0" baseline="0" noProof="0" dirty="0">
              <a:ln>
                <a:noFill/>
              </a:ln>
              <a:solidFill>
                <a:sysClr val="windowText" lastClr="000000"/>
              </a:solidFill>
              <a:effectLst/>
              <a:uLnTx/>
              <a:uFillTx/>
              <a:latin typeface="Comic Sans MS" panose="030F0702030302020204" pitchFamily="66" charset="0"/>
            </a:endParaRPr>
          </a:p>
        </p:txBody>
      </p:sp>
    </p:spTree>
    <p:extLst>
      <p:ext uri="{BB962C8B-B14F-4D97-AF65-F5344CB8AC3E}">
        <p14:creationId xmlns:p14="http://schemas.microsoft.com/office/powerpoint/2010/main" val="345759095"/>
      </p:ext>
    </p:extLst>
  </p:cSld>
  <p:clrMapOvr>
    <a:masterClrMapping/>
  </p:clrMapOvr>
  <p:transition>
    <p:plu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a:extLst>
              <a:ext uri="{FF2B5EF4-FFF2-40B4-BE49-F238E27FC236}">
                <a16:creationId xmlns:a16="http://schemas.microsoft.com/office/drawing/2014/main" id="{5C6D093B-81B4-4EE1-A882-BDBA0B78C9E5}"/>
              </a:ext>
            </a:extLst>
          </p:cNvPr>
          <p:cNvSpPr>
            <a:spLocks noGrp="1"/>
          </p:cNvSpPr>
          <p:nvPr>
            <p:ph type="sldNum" sz="quarter" idx="11"/>
          </p:nvPr>
        </p:nvSpPr>
        <p:spPr/>
        <p:txBody>
          <a:bodyPr/>
          <a:lstStyle/>
          <a:p>
            <a:fld id="{7F00A25D-2C55-425D-8A7F-018477195CAF}" type="slidenum">
              <a:rPr lang="en-US" altLang="en-US"/>
              <a:pPr/>
              <a:t>21</a:t>
            </a:fld>
            <a:endParaRPr lang="en-US" altLang="en-US"/>
          </a:p>
        </p:txBody>
      </p:sp>
      <p:sp>
        <p:nvSpPr>
          <p:cNvPr id="20488" name="Oval 8">
            <a:extLst>
              <a:ext uri="{FF2B5EF4-FFF2-40B4-BE49-F238E27FC236}">
                <a16:creationId xmlns:a16="http://schemas.microsoft.com/office/drawing/2014/main" id="{A541FFEB-790C-4BEB-92B8-85ACCA4552F4}"/>
              </a:ext>
            </a:extLst>
          </p:cNvPr>
          <p:cNvSpPr>
            <a:spLocks noChangeArrowheads="1"/>
          </p:cNvSpPr>
          <p:nvPr/>
        </p:nvSpPr>
        <p:spPr bwMode="auto">
          <a:xfrm>
            <a:off x="611560" y="980728"/>
            <a:ext cx="7543800" cy="2895600"/>
          </a:xfrm>
          <a:prstGeom prst="flowChartAlternateProcess">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omic Sans MS" panose="030F0702030302020204" pitchFamily="66" charset="0"/>
            </a:endParaRPr>
          </a:p>
        </p:txBody>
      </p:sp>
      <p:sp>
        <p:nvSpPr>
          <p:cNvPr id="20482" name="Rectangle 2">
            <a:extLst>
              <a:ext uri="{FF2B5EF4-FFF2-40B4-BE49-F238E27FC236}">
                <a16:creationId xmlns:a16="http://schemas.microsoft.com/office/drawing/2014/main" id="{21BA1F13-8A09-45A6-9EA5-7FE5F0C461CB}"/>
              </a:ext>
            </a:extLst>
          </p:cNvPr>
          <p:cNvSpPr>
            <a:spLocks noGrp="1" noChangeArrowheads="1"/>
          </p:cNvSpPr>
          <p:nvPr>
            <p:ph type="title"/>
          </p:nvPr>
        </p:nvSpPr>
        <p:spPr/>
        <p:txBody>
          <a:bodyPr/>
          <a:lstStyle/>
          <a:p>
            <a:r>
              <a:rPr lang="en-US" altLang="en-US"/>
              <a:t>Electron and Hole Densities</a:t>
            </a:r>
          </a:p>
        </p:txBody>
      </p:sp>
      <p:sp>
        <p:nvSpPr>
          <p:cNvPr id="20483" name="Rectangle 3">
            <a:extLst>
              <a:ext uri="{FF2B5EF4-FFF2-40B4-BE49-F238E27FC236}">
                <a16:creationId xmlns:a16="http://schemas.microsoft.com/office/drawing/2014/main" id="{500B63E2-BF26-443C-AF9F-50A8EE8F160B}"/>
              </a:ext>
            </a:extLst>
          </p:cNvPr>
          <p:cNvSpPr>
            <a:spLocks noGrp="1" noChangeArrowheads="1"/>
          </p:cNvSpPr>
          <p:nvPr>
            <p:ph type="body" sz="half" idx="1"/>
          </p:nvPr>
        </p:nvSpPr>
        <p:spPr>
          <a:xfrm>
            <a:off x="611560" y="4333528"/>
            <a:ext cx="7772400" cy="1524000"/>
          </a:xfrm>
          <a:ln/>
        </p:spPr>
        <p:txBody>
          <a:bodyPr>
            <a:normAutofit/>
          </a:bodyPr>
          <a:lstStyle/>
          <a:p>
            <a:r>
              <a:rPr lang="en-US" altLang="en-US" sz="2000" dirty="0"/>
              <a:t>The product of electron and hole densities is ALWAYS equal to the square of intrinsic electron density regardless of doping levels. </a:t>
            </a:r>
          </a:p>
        </p:txBody>
      </p:sp>
      <p:graphicFrame>
        <p:nvGraphicFramePr>
          <p:cNvPr id="20484" name="Object 4">
            <a:extLst>
              <a:ext uri="{FF2B5EF4-FFF2-40B4-BE49-F238E27FC236}">
                <a16:creationId xmlns:a16="http://schemas.microsoft.com/office/drawing/2014/main" id="{7919C658-D44E-4C11-8E7E-BF0835E85BAB}"/>
              </a:ext>
            </a:extLst>
          </p:cNvPr>
          <p:cNvGraphicFramePr>
            <a:graphicFrameLocks noChangeAspect="1"/>
          </p:cNvGraphicFramePr>
          <p:nvPr>
            <p:extLst>
              <p:ext uri="{D42A27DB-BD31-4B8C-83A1-F6EECF244321}">
                <p14:modId xmlns:p14="http://schemas.microsoft.com/office/powerpoint/2010/main" val="2919865510"/>
              </p:ext>
            </p:extLst>
          </p:nvPr>
        </p:nvGraphicFramePr>
        <p:xfrm>
          <a:off x="3989760" y="1158528"/>
          <a:ext cx="965200" cy="431800"/>
        </p:xfrm>
        <a:graphic>
          <a:graphicData uri="http://schemas.openxmlformats.org/presentationml/2006/ole">
            <mc:AlternateContent xmlns:mc="http://schemas.openxmlformats.org/markup-compatibility/2006">
              <mc:Choice xmlns:v="urn:schemas-microsoft-com:vml" Requires="v">
                <p:oleObj spid="_x0000_s2084" name="Equation" r:id="rId3" imgW="965160" imgH="431640" progId="Equation.3">
                  <p:embed/>
                </p:oleObj>
              </mc:Choice>
              <mc:Fallback>
                <p:oleObj name="Equation" r:id="rId3" imgW="965160" imgH="431640" progId="Equation.3">
                  <p:embed/>
                  <p:pic>
                    <p:nvPicPr>
                      <p:cNvPr id="20484" name="Object 4">
                        <a:extLst>
                          <a:ext uri="{FF2B5EF4-FFF2-40B4-BE49-F238E27FC236}">
                            <a16:creationId xmlns:a16="http://schemas.microsoft.com/office/drawing/2014/main" id="{7919C658-D44E-4C11-8E7E-BF0835E85B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9760" y="1158528"/>
                        <a:ext cx="965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
            <a:extLst>
              <a:ext uri="{FF2B5EF4-FFF2-40B4-BE49-F238E27FC236}">
                <a16:creationId xmlns:a16="http://schemas.microsoft.com/office/drawing/2014/main" id="{AE015370-40B3-4138-931E-AA98328D3796}"/>
              </a:ext>
            </a:extLst>
          </p:cNvPr>
          <p:cNvGraphicFramePr>
            <a:graphicFrameLocks noGrp="1" noChangeAspect="1"/>
          </p:cNvGraphicFramePr>
          <p:nvPr>
            <p:ph sz="quarter" idx="2"/>
            <p:extLst>
              <p:ext uri="{D42A27DB-BD31-4B8C-83A1-F6EECF244321}">
                <p14:modId xmlns:p14="http://schemas.microsoft.com/office/powerpoint/2010/main" val="2805998414"/>
              </p:ext>
            </p:extLst>
          </p:nvPr>
        </p:nvGraphicFramePr>
        <p:xfrm>
          <a:off x="4857800" y="1691928"/>
          <a:ext cx="762000" cy="2057400"/>
        </p:xfrm>
        <a:graphic>
          <a:graphicData uri="http://schemas.openxmlformats.org/presentationml/2006/ole">
            <mc:AlternateContent xmlns:mc="http://schemas.openxmlformats.org/markup-compatibility/2006">
              <mc:Choice xmlns:v="urn:schemas-microsoft-com:vml" Requires="v">
                <p:oleObj spid="_x0000_s2085" name="Equation" r:id="rId5" imgW="965160" imgH="2717640" progId="Equation.3">
                  <p:embed/>
                </p:oleObj>
              </mc:Choice>
              <mc:Fallback>
                <p:oleObj name="Equation" r:id="rId5" imgW="965160" imgH="2717640" progId="Equation.3">
                  <p:embed/>
                  <p:pic>
                    <p:nvPicPr>
                      <p:cNvPr id="20485" name="Object 5">
                        <a:extLst>
                          <a:ext uri="{FF2B5EF4-FFF2-40B4-BE49-F238E27FC236}">
                            <a16:creationId xmlns:a16="http://schemas.microsoft.com/office/drawing/2014/main" id="{AE015370-40B3-4138-931E-AA98328D37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800" y="1691928"/>
                        <a:ext cx="7620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Text Box 6">
            <a:extLst>
              <a:ext uri="{FF2B5EF4-FFF2-40B4-BE49-F238E27FC236}">
                <a16:creationId xmlns:a16="http://schemas.microsoft.com/office/drawing/2014/main" id="{AA51D329-520A-4CFF-A25E-454155A314C1}"/>
              </a:ext>
            </a:extLst>
          </p:cNvPr>
          <p:cNvSpPr txBox="1">
            <a:spLocks noChangeArrowheads="1"/>
          </p:cNvSpPr>
          <p:nvPr/>
        </p:nvSpPr>
        <p:spPr bwMode="auto">
          <a:xfrm>
            <a:off x="4269160" y="2580928"/>
            <a:ext cx="160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en-US" altLang="en-US" sz="2800" b="1">
              <a:latin typeface="Comic Sans MS" panose="030F0702030302020204" pitchFamily="66" charset="0"/>
            </a:endParaRPr>
          </a:p>
        </p:txBody>
      </p:sp>
      <p:sp>
        <p:nvSpPr>
          <p:cNvPr id="20487" name="Text Box 7">
            <a:extLst>
              <a:ext uri="{FF2B5EF4-FFF2-40B4-BE49-F238E27FC236}">
                <a16:creationId xmlns:a16="http://schemas.microsoft.com/office/drawing/2014/main" id="{B41ABAC4-1E39-4788-B3F4-58EAE16AA959}"/>
              </a:ext>
            </a:extLst>
          </p:cNvPr>
          <p:cNvSpPr txBox="1">
            <a:spLocks noChangeArrowheads="1"/>
          </p:cNvSpPr>
          <p:nvPr/>
        </p:nvSpPr>
        <p:spPr bwMode="auto">
          <a:xfrm>
            <a:off x="1678360" y="1691928"/>
            <a:ext cx="3276600" cy="233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ts val="1000"/>
              </a:spcBef>
            </a:pPr>
            <a:r>
              <a:rPr lang="en-US" altLang="en-US" dirty="0">
                <a:latin typeface="Comic Sans MS" panose="030F0702030302020204" pitchFamily="66" charset="0"/>
              </a:rPr>
              <a:t>Majority  Carriers</a:t>
            </a:r>
            <a:r>
              <a:rPr lang="tr-TR" altLang="en-US" dirty="0">
                <a:latin typeface="Comic Sans MS" panose="030F0702030302020204" pitchFamily="66" charset="0"/>
              </a:rPr>
              <a:t> (p </a:t>
            </a:r>
            <a:r>
              <a:rPr lang="tr-TR" altLang="en-US" dirty="0" err="1">
                <a:latin typeface="Comic Sans MS" panose="030F0702030302020204" pitchFamily="66" charset="0"/>
              </a:rPr>
              <a:t>type</a:t>
            </a:r>
            <a:r>
              <a:rPr lang="tr-TR" altLang="en-US" dirty="0">
                <a:latin typeface="Comic Sans MS" panose="030F0702030302020204" pitchFamily="66" charset="0"/>
              </a:rPr>
              <a:t>)</a:t>
            </a:r>
            <a:r>
              <a:rPr lang="en-US" altLang="en-US" dirty="0">
                <a:latin typeface="Comic Sans MS" panose="030F0702030302020204" pitchFamily="66" charset="0"/>
              </a:rPr>
              <a:t> :</a:t>
            </a:r>
          </a:p>
          <a:p>
            <a:pPr eaLnBrk="0" hangingPunct="0">
              <a:spcBef>
                <a:spcPts val="1600"/>
              </a:spcBef>
            </a:pPr>
            <a:r>
              <a:rPr lang="en-US" altLang="en-US" dirty="0">
                <a:latin typeface="Comic Sans MS" panose="030F0702030302020204" pitchFamily="66" charset="0"/>
              </a:rPr>
              <a:t>Minority Carriers </a:t>
            </a:r>
            <a:r>
              <a:rPr lang="tr-TR" altLang="en-US" dirty="0">
                <a:latin typeface="Comic Sans MS" panose="030F0702030302020204" pitchFamily="66" charset="0"/>
              </a:rPr>
              <a:t>(p </a:t>
            </a:r>
            <a:r>
              <a:rPr lang="tr-TR" altLang="en-US" dirty="0" err="1">
                <a:latin typeface="Comic Sans MS" panose="030F0702030302020204" pitchFamily="66" charset="0"/>
              </a:rPr>
              <a:t>type</a:t>
            </a:r>
            <a:r>
              <a:rPr lang="tr-TR" altLang="en-US" dirty="0">
                <a:latin typeface="Comic Sans MS" panose="030F0702030302020204" pitchFamily="66" charset="0"/>
              </a:rPr>
              <a:t>)</a:t>
            </a:r>
            <a:r>
              <a:rPr lang="en-US" altLang="en-US" dirty="0">
                <a:latin typeface="Comic Sans MS" panose="030F0702030302020204" pitchFamily="66" charset="0"/>
              </a:rPr>
              <a:t> :</a:t>
            </a:r>
          </a:p>
          <a:p>
            <a:pPr eaLnBrk="0" hangingPunct="0">
              <a:spcBef>
                <a:spcPts val="2000"/>
              </a:spcBef>
            </a:pPr>
            <a:r>
              <a:rPr lang="en-US" altLang="en-US" dirty="0">
                <a:latin typeface="Comic Sans MS" panose="030F0702030302020204" pitchFamily="66" charset="0"/>
              </a:rPr>
              <a:t>Majority  Carriers </a:t>
            </a:r>
            <a:r>
              <a:rPr lang="tr-TR" altLang="en-US" dirty="0">
                <a:latin typeface="Comic Sans MS" panose="030F0702030302020204" pitchFamily="66" charset="0"/>
              </a:rPr>
              <a:t>(n </a:t>
            </a:r>
            <a:r>
              <a:rPr lang="tr-TR" altLang="en-US" dirty="0" err="1">
                <a:latin typeface="Comic Sans MS" panose="030F0702030302020204" pitchFamily="66" charset="0"/>
              </a:rPr>
              <a:t>type</a:t>
            </a:r>
            <a:r>
              <a:rPr lang="tr-TR" altLang="en-US" dirty="0">
                <a:latin typeface="Comic Sans MS" panose="030F0702030302020204" pitchFamily="66" charset="0"/>
              </a:rPr>
              <a:t>)</a:t>
            </a:r>
            <a:r>
              <a:rPr lang="en-US" altLang="en-US" dirty="0">
                <a:latin typeface="Comic Sans MS" panose="030F0702030302020204" pitchFamily="66" charset="0"/>
              </a:rPr>
              <a:t> :</a:t>
            </a:r>
          </a:p>
          <a:p>
            <a:pPr eaLnBrk="0" hangingPunct="0">
              <a:spcBef>
                <a:spcPts val="2000"/>
              </a:spcBef>
            </a:pPr>
            <a:r>
              <a:rPr lang="en-US" altLang="en-US" dirty="0">
                <a:latin typeface="Comic Sans MS" panose="030F0702030302020204" pitchFamily="66" charset="0"/>
              </a:rPr>
              <a:t>Minority Carriers </a:t>
            </a:r>
            <a:r>
              <a:rPr lang="tr-TR" altLang="en-US" dirty="0">
                <a:latin typeface="Comic Sans MS" panose="030F0702030302020204" pitchFamily="66" charset="0"/>
              </a:rPr>
              <a:t>(n </a:t>
            </a:r>
            <a:r>
              <a:rPr lang="tr-TR" altLang="en-US" dirty="0" err="1">
                <a:latin typeface="Comic Sans MS" panose="030F0702030302020204" pitchFamily="66" charset="0"/>
              </a:rPr>
              <a:t>type</a:t>
            </a:r>
            <a:r>
              <a:rPr lang="tr-TR" altLang="en-US" dirty="0">
                <a:latin typeface="Comic Sans MS" panose="030F0702030302020204" pitchFamily="66" charset="0"/>
              </a:rPr>
              <a:t>)</a:t>
            </a:r>
            <a:r>
              <a:rPr lang="en-US" altLang="en-US" dirty="0">
                <a:latin typeface="Comic Sans MS" panose="030F0702030302020204" pitchFamily="66" charset="0"/>
              </a:rPr>
              <a:t> :</a:t>
            </a:r>
          </a:p>
          <a:p>
            <a:pPr algn="l" eaLnBrk="0" hangingPunct="0">
              <a:spcBef>
                <a:spcPct val="50000"/>
              </a:spcBef>
            </a:pPr>
            <a:endParaRPr lang="en-US" altLang="en-US" b="1" dirty="0">
              <a:latin typeface="Comic Sans MS" panose="030F0702030302020204" pitchFamily="66"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rift current ile ilgili gÃ¶rsel sonucu">
            <a:extLst>
              <a:ext uri="{FF2B5EF4-FFF2-40B4-BE49-F238E27FC236}">
                <a16:creationId xmlns:a16="http://schemas.microsoft.com/office/drawing/2014/main" id="{00461ABF-5CDB-4E6B-A74C-C92F797E6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327" y="1469491"/>
            <a:ext cx="3312368" cy="25423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404664"/>
            <a:ext cx="8229600" cy="507423"/>
          </a:xfrm>
        </p:spPr>
        <p:txBody>
          <a:bodyPr/>
          <a:lstStyle/>
          <a:p>
            <a:r>
              <a:rPr lang="tr-TR" dirty="0" err="1"/>
              <a:t>Current</a:t>
            </a:r>
            <a:r>
              <a:rPr lang="tr-TR" dirty="0"/>
              <a:t> </a:t>
            </a:r>
            <a:r>
              <a:rPr lang="tr-TR" dirty="0" err="1"/>
              <a:t>Flow</a:t>
            </a:r>
            <a:r>
              <a:rPr lang="tr-TR" dirty="0"/>
              <a:t> in </a:t>
            </a:r>
            <a:r>
              <a:rPr lang="tr-TR" dirty="0" err="1"/>
              <a:t>Semiconductors</a:t>
            </a:r>
            <a:endParaRPr lang="tr-TR" dirty="0"/>
          </a:p>
        </p:txBody>
      </p:sp>
      <p:sp>
        <p:nvSpPr>
          <p:cNvPr id="4" name="TextBox 3"/>
          <p:cNvSpPr txBox="1"/>
          <p:nvPr/>
        </p:nvSpPr>
        <p:spPr>
          <a:xfrm>
            <a:off x="179512" y="1124744"/>
            <a:ext cx="8097982" cy="4616648"/>
          </a:xfrm>
          <a:prstGeom prst="rect">
            <a:avLst/>
          </a:prstGeom>
          <a:noFill/>
        </p:spPr>
        <p:txBody>
          <a:bodyPr wrap="square" rtlCol="0">
            <a:spAutoFit/>
          </a:bodyPr>
          <a:lstStyle/>
          <a:p>
            <a:pPr marL="342900" indent="-342900">
              <a:buFont typeface="Arial" panose="020B0604020202020204" pitchFamily="34" charset="0"/>
              <a:buChar char="•"/>
            </a:pPr>
            <a:r>
              <a:rPr lang="tr-TR" sz="2100" dirty="0" err="1">
                <a:latin typeface="Comic Sans MS" panose="030F0702030302020204" pitchFamily="66" charset="0"/>
              </a:rPr>
              <a:t>There</a:t>
            </a:r>
            <a:r>
              <a:rPr lang="tr-TR" sz="2100" dirty="0">
                <a:latin typeface="Comic Sans MS" panose="030F0702030302020204" pitchFamily="66" charset="0"/>
              </a:rPr>
              <a:t> </a:t>
            </a:r>
            <a:r>
              <a:rPr lang="tr-TR" sz="2100" dirty="0" err="1">
                <a:latin typeface="Comic Sans MS" panose="030F0702030302020204" pitchFamily="66" charset="0"/>
              </a:rPr>
              <a:t>are</a:t>
            </a:r>
            <a:r>
              <a:rPr lang="tr-TR" sz="2100" dirty="0">
                <a:latin typeface="Comic Sans MS" panose="030F0702030302020204" pitchFamily="66" charset="0"/>
              </a:rPr>
              <a:t> </a:t>
            </a:r>
            <a:r>
              <a:rPr lang="tr-TR" sz="2100" dirty="0" err="1">
                <a:solidFill>
                  <a:srgbClr val="FF3300"/>
                </a:solidFill>
                <a:latin typeface="Comic Sans MS" panose="030F0702030302020204" pitchFamily="66" charset="0"/>
              </a:rPr>
              <a:t>two</a:t>
            </a:r>
            <a:r>
              <a:rPr lang="tr-TR" sz="2100" dirty="0">
                <a:solidFill>
                  <a:srgbClr val="FF3300"/>
                </a:solidFill>
                <a:latin typeface="Comic Sans MS" panose="030F0702030302020204" pitchFamily="66" charset="0"/>
              </a:rPr>
              <a:t> </a:t>
            </a:r>
            <a:r>
              <a:rPr lang="tr-TR" sz="2100" dirty="0" err="1">
                <a:solidFill>
                  <a:srgbClr val="FF3300"/>
                </a:solidFill>
                <a:latin typeface="Comic Sans MS" panose="030F0702030302020204" pitchFamily="66" charset="0"/>
              </a:rPr>
              <a:t>mechanisms</a:t>
            </a:r>
            <a:r>
              <a:rPr lang="tr-TR" sz="2100" dirty="0">
                <a:solidFill>
                  <a:srgbClr val="FF3300"/>
                </a:solidFill>
                <a:latin typeface="Comic Sans MS" panose="030F0702030302020204" pitchFamily="66" charset="0"/>
              </a:rPr>
              <a:t> </a:t>
            </a:r>
            <a:r>
              <a:rPr lang="tr-TR" sz="2100" dirty="0" err="1">
                <a:latin typeface="Comic Sans MS" panose="030F0702030302020204" pitchFamily="66" charset="0"/>
              </a:rPr>
              <a:t>by</a:t>
            </a:r>
            <a:r>
              <a:rPr lang="tr-TR" sz="2100" dirty="0">
                <a:solidFill>
                  <a:srgbClr val="FF3300"/>
                </a:solidFill>
                <a:latin typeface="Comic Sans MS" panose="030F0702030302020204" pitchFamily="66" charset="0"/>
              </a:rPr>
              <a:t> </a:t>
            </a:r>
            <a:r>
              <a:rPr lang="tr-TR" sz="2100" dirty="0" err="1">
                <a:latin typeface="Comic Sans MS" panose="030F0702030302020204" pitchFamily="66" charset="0"/>
              </a:rPr>
              <a:t>which</a:t>
            </a:r>
            <a:r>
              <a:rPr lang="tr-TR" sz="2100" dirty="0">
                <a:latin typeface="Comic Sans MS" panose="030F0702030302020204" pitchFamily="66" charset="0"/>
              </a:rPr>
              <a:t> </a:t>
            </a:r>
            <a:r>
              <a:rPr lang="tr-TR" sz="2100" dirty="0" err="1">
                <a:latin typeface="Comic Sans MS" panose="030F0702030302020204" pitchFamily="66" charset="0"/>
              </a:rPr>
              <a:t>holes</a:t>
            </a:r>
            <a:r>
              <a:rPr lang="tr-TR" sz="2100" dirty="0">
                <a:latin typeface="Comic Sans MS" panose="030F0702030302020204" pitchFamily="66" charset="0"/>
              </a:rPr>
              <a:t> </a:t>
            </a:r>
            <a:r>
              <a:rPr lang="tr-TR" sz="2100" dirty="0" err="1">
                <a:latin typeface="Comic Sans MS" panose="030F0702030302020204" pitchFamily="66" charset="0"/>
              </a:rPr>
              <a:t>and</a:t>
            </a:r>
            <a:r>
              <a:rPr lang="tr-TR" sz="2100" dirty="0">
                <a:latin typeface="Comic Sans MS" panose="030F0702030302020204" pitchFamily="66" charset="0"/>
              </a:rPr>
              <a:t> </a:t>
            </a:r>
            <a:r>
              <a:rPr lang="tr-TR" sz="2100" dirty="0" err="1">
                <a:latin typeface="Comic Sans MS" panose="030F0702030302020204" pitchFamily="66" charset="0"/>
              </a:rPr>
              <a:t>electrons</a:t>
            </a:r>
            <a:r>
              <a:rPr lang="tr-TR" sz="2100" dirty="0">
                <a:latin typeface="Comic Sans MS" panose="030F0702030302020204" pitchFamily="66" charset="0"/>
              </a:rPr>
              <a:t> </a:t>
            </a:r>
            <a:r>
              <a:rPr lang="tr-TR" sz="2100" dirty="0" err="1">
                <a:latin typeface="Comic Sans MS" panose="030F0702030302020204" pitchFamily="66" charset="0"/>
              </a:rPr>
              <a:t>move</a:t>
            </a:r>
            <a:r>
              <a:rPr lang="tr-TR" sz="2100" dirty="0">
                <a:latin typeface="Comic Sans MS" panose="030F0702030302020204" pitchFamily="66" charset="0"/>
              </a:rPr>
              <a:t> </a:t>
            </a:r>
            <a:r>
              <a:rPr lang="tr-TR" sz="2100" dirty="0" err="1">
                <a:latin typeface="Comic Sans MS" panose="030F0702030302020204" pitchFamily="66" charset="0"/>
              </a:rPr>
              <a:t>through</a:t>
            </a:r>
            <a:r>
              <a:rPr lang="tr-TR" sz="2100" dirty="0">
                <a:latin typeface="Comic Sans MS" panose="030F0702030302020204" pitchFamily="66" charset="0"/>
              </a:rPr>
              <a:t> a </a:t>
            </a:r>
            <a:r>
              <a:rPr lang="tr-TR" sz="2100" dirty="0" err="1">
                <a:latin typeface="Comic Sans MS" panose="030F0702030302020204" pitchFamily="66" charset="0"/>
              </a:rPr>
              <a:t>crystal</a:t>
            </a:r>
            <a:r>
              <a:rPr lang="tr-TR" sz="2100" dirty="0">
                <a:latin typeface="Comic Sans MS" panose="030F0702030302020204" pitchFamily="66" charset="0"/>
              </a:rPr>
              <a:t>:</a:t>
            </a:r>
          </a:p>
          <a:p>
            <a:endParaRPr lang="en-US" sz="2100" dirty="0">
              <a:latin typeface="Comic Sans MS" panose="030F0702030302020204" pitchFamily="66" charset="0"/>
            </a:endParaRPr>
          </a:p>
          <a:p>
            <a:endParaRPr lang="en-US" sz="2100" dirty="0">
              <a:latin typeface="Comic Sans MS" panose="030F0702030302020204" pitchFamily="66" charset="0"/>
            </a:endParaRPr>
          </a:p>
          <a:p>
            <a:endParaRPr lang="tr-TR" sz="2100" dirty="0">
              <a:latin typeface="Comic Sans MS" panose="030F0702030302020204" pitchFamily="66" charset="0"/>
            </a:endParaRPr>
          </a:p>
          <a:p>
            <a:pPr marL="685800" lvl="1" indent="-342900">
              <a:buFont typeface="Arial" panose="020B0604020202020204" pitchFamily="34" charset="0"/>
              <a:buChar char="•"/>
            </a:pPr>
            <a:r>
              <a:rPr lang="tr-TR" sz="2100" dirty="0" err="1">
                <a:latin typeface="Comic Sans MS" panose="030F0702030302020204" pitchFamily="66" charset="0"/>
              </a:rPr>
              <a:t>Drift</a:t>
            </a:r>
            <a:r>
              <a:rPr lang="tr-TR" sz="2100" dirty="0">
                <a:latin typeface="Comic Sans MS" panose="030F0702030302020204" pitchFamily="66" charset="0"/>
              </a:rPr>
              <a:t> </a:t>
            </a:r>
            <a:r>
              <a:rPr lang="tr-TR" sz="2100" dirty="0" err="1">
                <a:latin typeface="Comic Sans MS" panose="030F0702030302020204" pitchFamily="66" charset="0"/>
              </a:rPr>
              <a:t>Current</a:t>
            </a:r>
            <a:r>
              <a:rPr lang="tr-TR" sz="2100" dirty="0">
                <a:latin typeface="Comic Sans MS" panose="030F0702030302020204" pitchFamily="66" charset="0"/>
              </a:rPr>
              <a:t> </a:t>
            </a:r>
            <a:endParaRPr lang="en-US" sz="2100" dirty="0">
              <a:latin typeface="Comic Sans MS" panose="030F0702030302020204" pitchFamily="66" charset="0"/>
            </a:endParaRPr>
          </a:p>
          <a:p>
            <a:endParaRPr lang="en-US" sz="2100" dirty="0">
              <a:solidFill>
                <a:schemeClr val="tx2">
                  <a:lumMod val="50000"/>
                  <a:lumOff val="50000"/>
                </a:schemeClr>
              </a:solidFill>
              <a:latin typeface="Comic Sans MS" panose="030F0702030302020204" pitchFamily="66" charset="0"/>
            </a:endParaRPr>
          </a:p>
          <a:p>
            <a:endParaRPr lang="en-US" sz="2100" dirty="0">
              <a:solidFill>
                <a:schemeClr val="tx2">
                  <a:lumMod val="50000"/>
                  <a:lumOff val="50000"/>
                </a:schemeClr>
              </a:solidFill>
              <a:latin typeface="Comic Sans MS" panose="030F0702030302020204" pitchFamily="66" charset="0"/>
            </a:endParaRPr>
          </a:p>
          <a:p>
            <a:endParaRPr lang="en-US" sz="2100" dirty="0">
              <a:solidFill>
                <a:schemeClr val="tx2">
                  <a:lumMod val="50000"/>
                  <a:lumOff val="50000"/>
                </a:schemeClr>
              </a:solidFill>
              <a:latin typeface="Comic Sans MS" panose="030F0702030302020204" pitchFamily="66" charset="0"/>
            </a:endParaRPr>
          </a:p>
          <a:p>
            <a:endParaRPr lang="en-US" sz="2100" dirty="0">
              <a:solidFill>
                <a:schemeClr val="tx2">
                  <a:lumMod val="50000"/>
                  <a:lumOff val="50000"/>
                </a:schemeClr>
              </a:solidFill>
              <a:latin typeface="Comic Sans MS" panose="030F0702030302020204" pitchFamily="66" charset="0"/>
            </a:endParaRPr>
          </a:p>
          <a:p>
            <a:endParaRPr lang="en-US" sz="2100" dirty="0">
              <a:latin typeface="Comic Sans MS" panose="030F0702030302020204" pitchFamily="66" charset="0"/>
            </a:endParaRPr>
          </a:p>
          <a:p>
            <a:endParaRPr lang="en-US" sz="2100" dirty="0">
              <a:latin typeface="Comic Sans MS" panose="030F0702030302020204" pitchFamily="66" charset="0"/>
            </a:endParaRPr>
          </a:p>
          <a:p>
            <a:endParaRPr lang="tr-TR" sz="2100" dirty="0">
              <a:latin typeface="Comic Sans MS" panose="030F0702030302020204" pitchFamily="66" charset="0"/>
            </a:endParaRPr>
          </a:p>
          <a:p>
            <a:pPr marL="685800" lvl="1" indent="-342900">
              <a:buFont typeface="Arial" panose="020B0604020202020204" pitchFamily="34" charset="0"/>
              <a:buChar char="•"/>
            </a:pPr>
            <a:r>
              <a:rPr lang="tr-TR" sz="2100" dirty="0" err="1">
                <a:latin typeface="Comic Sans MS" panose="030F0702030302020204" pitchFamily="66" charset="0"/>
              </a:rPr>
              <a:t>Diffusion</a:t>
            </a:r>
            <a:r>
              <a:rPr lang="tr-TR" sz="2100" dirty="0">
                <a:latin typeface="Comic Sans MS" panose="030F0702030302020204" pitchFamily="66" charset="0"/>
              </a:rPr>
              <a:t> </a:t>
            </a:r>
            <a:r>
              <a:rPr lang="tr-TR" sz="2100" dirty="0" err="1">
                <a:latin typeface="Comic Sans MS" panose="030F0702030302020204" pitchFamily="66" charset="0"/>
              </a:rPr>
              <a:t>Current</a:t>
            </a:r>
            <a:endParaRPr lang="tr-TR" sz="2100" dirty="0">
              <a:latin typeface="Comic Sans MS" panose="030F0702030302020204" pitchFamily="66" charset="0"/>
            </a:endParaRPr>
          </a:p>
        </p:txBody>
      </p:sp>
      <p:pic>
        <p:nvPicPr>
          <p:cNvPr id="5" name="Picture 4">
            <a:extLst>
              <a:ext uri="{FF2B5EF4-FFF2-40B4-BE49-F238E27FC236}">
                <a16:creationId xmlns:a16="http://schemas.microsoft.com/office/drawing/2014/main" id="{FA44E91C-113A-41E6-B7F0-302E7000C3C1}"/>
              </a:ext>
            </a:extLst>
          </p:cNvPr>
          <p:cNvPicPr>
            <a:picLocks noChangeAspect="1"/>
          </p:cNvPicPr>
          <p:nvPr/>
        </p:nvPicPr>
        <p:blipFill>
          <a:blip r:embed="rId3"/>
          <a:stretch>
            <a:fillRect/>
          </a:stretch>
        </p:blipFill>
        <p:spPr>
          <a:xfrm>
            <a:off x="3616783" y="4748196"/>
            <a:ext cx="4632648" cy="1192469"/>
          </a:xfrm>
          <a:prstGeom prst="rect">
            <a:avLst/>
          </a:prstGeom>
        </p:spPr>
      </p:pic>
    </p:spTree>
    <p:extLst>
      <p:ext uri="{BB962C8B-B14F-4D97-AF65-F5344CB8AC3E}">
        <p14:creationId xmlns:p14="http://schemas.microsoft.com/office/powerpoint/2010/main" val="2533310993"/>
      </p:ext>
    </p:extLst>
  </p:cSld>
  <p:clrMapOvr>
    <a:masterClrMapping/>
  </p:clrMapOvr>
  <p:transition>
    <p:plu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0128" y="4842544"/>
            <a:ext cx="5840232" cy="1155177"/>
          </a:xfrm>
          <a:prstGeom prst="rect">
            <a:avLst/>
          </a:prstGeom>
        </p:spPr>
      </p:pic>
      <p:pic>
        <p:nvPicPr>
          <p:cNvPr id="5" name="Picture 4"/>
          <p:cNvPicPr>
            <a:picLocks noChangeAspect="1"/>
          </p:cNvPicPr>
          <p:nvPr/>
        </p:nvPicPr>
        <p:blipFill>
          <a:blip r:embed="rId3"/>
          <a:stretch>
            <a:fillRect/>
          </a:stretch>
        </p:blipFill>
        <p:spPr>
          <a:xfrm>
            <a:off x="630330" y="2420888"/>
            <a:ext cx="4239492" cy="2412238"/>
          </a:xfrm>
          <a:prstGeom prst="rect">
            <a:avLst/>
          </a:prstGeom>
        </p:spPr>
      </p:pic>
      <p:sp>
        <p:nvSpPr>
          <p:cNvPr id="7" name="TextBox 6"/>
          <p:cNvSpPr txBox="1"/>
          <p:nvPr/>
        </p:nvSpPr>
        <p:spPr>
          <a:xfrm>
            <a:off x="411590" y="401880"/>
            <a:ext cx="4932218" cy="523220"/>
          </a:xfrm>
          <a:prstGeom prst="rect">
            <a:avLst/>
          </a:prstGeom>
          <a:noFill/>
        </p:spPr>
        <p:txBody>
          <a:bodyPr wrap="square" rtlCol="0">
            <a:spAutoFit/>
          </a:bodyPr>
          <a:lstStyle/>
          <a:p>
            <a:r>
              <a:rPr lang="tr-TR" sz="2800" dirty="0" err="1">
                <a:latin typeface="Comic Sans MS" panose="030F0702030302020204" pitchFamily="66" charset="0"/>
              </a:rPr>
              <a:t>Drift</a:t>
            </a:r>
            <a:r>
              <a:rPr lang="tr-TR" sz="2800" dirty="0">
                <a:latin typeface="Comic Sans MS" panose="030F0702030302020204" pitchFamily="66" charset="0"/>
              </a:rPr>
              <a:t> </a:t>
            </a:r>
            <a:r>
              <a:rPr lang="tr-TR" sz="2800" dirty="0" err="1">
                <a:latin typeface="Comic Sans MS" panose="030F0702030302020204" pitchFamily="66" charset="0"/>
              </a:rPr>
              <a:t>Current</a:t>
            </a:r>
            <a:endParaRPr lang="tr-TR" sz="2800" dirty="0">
              <a:latin typeface="Comic Sans MS" panose="030F0702030302020204" pitchFamily="66" charset="0"/>
            </a:endParaRPr>
          </a:p>
        </p:txBody>
      </p:sp>
      <p:pic>
        <p:nvPicPr>
          <p:cNvPr id="8" name="Picture 7"/>
          <p:cNvPicPr>
            <a:picLocks noChangeAspect="1"/>
          </p:cNvPicPr>
          <p:nvPr/>
        </p:nvPicPr>
        <p:blipFill>
          <a:blip r:embed="rId4"/>
          <a:stretch>
            <a:fillRect/>
          </a:stretch>
        </p:blipFill>
        <p:spPr>
          <a:xfrm>
            <a:off x="5786444" y="2589697"/>
            <a:ext cx="2497931" cy="1498759"/>
          </a:xfrm>
          <a:prstGeom prst="rect">
            <a:avLst/>
          </a:prstGeom>
        </p:spPr>
      </p:pic>
      <p:pic>
        <p:nvPicPr>
          <p:cNvPr id="11" name="Picture 10"/>
          <p:cNvPicPr>
            <a:picLocks noChangeAspect="1"/>
          </p:cNvPicPr>
          <p:nvPr/>
        </p:nvPicPr>
        <p:blipFill>
          <a:blip r:embed="rId5"/>
          <a:stretch>
            <a:fillRect/>
          </a:stretch>
        </p:blipFill>
        <p:spPr>
          <a:xfrm>
            <a:off x="6528642" y="4024792"/>
            <a:ext cx="1744804" cy="360218"/>
          </a:xfrm>
          <a:prstGeom prst="rect">
            <a:avLst/>
          </a:prstGeom>
        </p:spPr>
      </p:pic>
      <p:sp>
        <p:nvSpPr>
          <p:cNvPr id="2" name="Rectangle 1">
            <a:extLst>
              <a:ext uri="{FF2B5EF4-FFF2-40B4-BE49-F238E27FC236}">
                <a16:creationId xmlns:a16="http://schemas.microsoft.com/office/drawing/2014/main" id="{73C99345-58D5-488F-93B4-C85A3CAFAD49}"/>
              </a:ext>
            </a:extLst>
          </p:cNvPr>
          <p:cNvSpPr/>
          <p:nvPr/>
        </p:nvSpPr>
        <p:spPr>
          <a:xfrm>
            <a:off x="370701" y="1092126"/>
            <a:ext cx="8737985" cy="923330"/>
          </a:xfrm>
          <a:prstGeom prst="rect">
            <a:avLst/>
          </a:prstGeom>
        </p:spPr>
        <p:txBody>
          <a:bodyPr wrap="square">
            <a:spAutoFit/>
          </a:bodyPr>
          <a:lstStyle/>
          <a:p>
            <a:r>
              <a:rPr lang="tr-TR" dirty="0" err="1">
                <a:latin typeface="Comic Sans MS" panose="030F0702030302020204" pitchFamily="66" charset="0"/>
              </a:rPr>
              <a:t>Drift</a:t>
            </a:r>
            <a:r>
              <a:rPr lang="tr-TR" dirty="0">
                <a:latin typeface="Comic Sans MS" panose="030F0702030302020204" pitchFamily="66" charset="0"/>
              </a:rPr>
              <a:t> </a:t>
            </a:r>
            <a:r>
              <a:rPr lang="tr-TR" dirty="0" err="1">
                <a:latin typeface="Comic Sans MS" panose="030F0702030302020204" pitchFamily="66" charset="0"/>
              </a:rPr>
              <a:t>current</a:t>
            </a:r>
            <a:r>
              <a:rPr lang="tr-TR" dirty="0">
                <a:latin typeface="Comic Sans MS" panose="030F0702030302020204" pitchFamily="66" charset="0"/>
              </a:rPr>
              <a:t> is </a:t>
            </a:r>
            <a:r>
              <a:rPr lang="tr-TR" dirty="0" err="1">
                <a:latin typeface="Comic Sans MS" panose="030F0702030302020204" pitchFamily="66" charset="0"/>
              </a:rPr>
              <a:t>caused</a:t>
            </a:r>
            <a:r>
              <a:rPr lang="tr-TR" dirty="0">
                <a:latin typeface="Comic Sans MS" panose="030F0702030302020204" pitchFamily="66" charset="0"/>
              </a:rPr>
              <a:t> </a:t>
            </a:r>
            <a:r>
              <a:rPr lang="tr-TR" dirty="0" err="1">
                <a:latin typeface="Comic Sans MS" panose="030F0702030302020204" pitchFamily="66" charset="0"/>
              </a:rPr>
              <a:t>by</a:t>
            </a:r>
            <a:r>
              <a:rPr lang="tr-TR" dirty="0">
                <a:latin typeface="Comic Sans MS" panose="030F0702030302020204" pitchFamily="66" charset="0"/>
              </a:rPr>
              <a:t> </a:t>
            </a:r>
            <a:r>
              <a:rPr lang="tr-TR" dirty="0" err="1">
                <a:latin typeface="Comic Sans MS" panose="030F0702030302020204" pitchFamily="66" charset="0"/>
              </a:rPr>
              <a:t>electric</a:t>
            </a:r>
            <a:r>
              <a:rPr lang="tr-TR" dirty="0">
                <a:latin typeface="Comic Sans MS" panose="030F0702030302020204" pitchFamily="66" charset="0"/>
              </a:rPr>
              <a:t> </a:t>
            </a:r>
            <a:r>
              <a:rPr lang="tr-TR" dirty="0" err="1">
                <a:latin typeface="Comic Sans MS" panose="030F0702030302020204" pitchFamily="66" charset="0"/>
              </a:rPr>
              <a:t>fields</a:t>
            </a:r>
            <a:r>
              <a:rPr lang="en-US" dirty="0">
                <a:latin typeface="Comic Sans MS" panose="030F0702030302020204" pitchFamily="66" charset="0"/>
              </a:rPr>
              <a:t>.</a:t>
            </a:r>
            <a:endParaRPr lang="tr-TR" dirty="0">
              <a:latin typeface="Comic Sans MS" panose="030F0702030302020204" pitchFamily="66" charset="0"/>
            </a:endParaRPr>
          </a:p>
          <a:p>
            <a:endParaRPr lang="tr-TR" dirty="0">
              <a:latin typeface="Comic Sans MS" panose="030F0702030302020204" pitchFamily="66" charset="0"/>
            </a:endParaRPr>
          </a:p>
          <a:p>
            <a:r>
              <a:rPr lang="tr-TR" dirty="0" err="1">
                <a:latin typeface="Comic Sans MS" panose="030F0702030302020204" pitchFamily="66" charset="0"/>
              </a:rPr>
              <a:t>Direction</a:t>
            </a:r>
            <a:r>
              <a:rPr lang="tr-TR" dirty="0">
                <a:latin typeface="Comic Sans MS" panose="030F0702030302020204" pitchFamily="66" charset="0"/>
              </a:rPr>
              <a:t> of </a:t>
            </a:r>
            <a:r>
              <a:rPr lang="tr-TR" dirty="0" err="1">
                <a:latin typeface="Comic Sans MS" panose="030F0702030302020204" pitchFamily="66" charset="0"/>
              </a:rPr>
              <a:t>the</a:t>
            </a:r>
            <a:r>
              <a:rPr lang="tr-TR" dirty="0">
                <a:latin typeface="Comic Sans MS" panose="030F0702030302020204" pitchFamily="66" charset="0"/>
              </a:rPr>
              <a:t> </a:t>
            </a:r>
            <a:r>
              <a:rPr lang="tr-TR" dirty="0" err="1">
                <a:latin typeface="Comic Sans MS" panose="030F0702030302020204" pitchFamily="66" charset="0"/>
              </a:rPr>
              <a:t>drift</a:t>
            </a:r>
            <a:r>
              <a:rPr lang="tr-TR" dirty="0">
                <a:latin typeface="Comic Sans MS" panose="030F0702030302020204" pitchFamily="66" charset="0"/>
              </a:rPr>
              <a:t> </a:t>
            </a:r>
            <a:r>
              <a:rPr lang="tr-TR" dirty="0" err="1">
                <a:latin typeface="Comic Sans MS" panose="030F0702030302020204" pitchFamily="66" charset="0"/>
              </a:rPr>
              <a:t>current</a:t>
            </a:r>
            <a:r>
              <a:rPr lang="tr-TR" dirty="0">
                <a:latin typeface="Comic Sans MS" panose="030F0702030302020204" pitchFamily="66" charset="0"/>
              </a:rPr>
              <a:t> is </a:t>
            </a:r>
            <a:r>
              <a:rPr lang="tr-TR" dirty="0" err="1">
                <a:latin typeface="Comic Sans MS" panose="030F0702030302020204" pitchFamily="66" charset="0"/>
              </a:rPr>
              <a:t>always</a:t>
            </a:r>
            <a:r>
              <a:rPr lang="tr-TR" dirty="0">
                <a:latin typeface="Comic Sans MS" panose="030F0702030302020204" pitchFamily="66" charset="0"/>
              </a:rPr>
              <a:t> in </a:t>
            </a:r>
            <a:r>
              <a:rPr lang="tr-TR" dirty="0" err="1">
                <a:latin typeface="Comic Sans MS" panose="030F0702030302020204" pitchFamily="66" charset="0"/>
              </a:rPr>
              <a:t>the</a:t>
            </a:r>
            <a:r>
              <a:rPr lang="tr-TR" dirty="0">
                <a:latin typeface="Comic Sans MS" panose="030F0702030302020204" pitchFamily="66" charset="0"/>
              </a:rPr>
              <a:t> </a:t>
            </a:r>
            <a:r>
              <a:rPr lang="tr-TR" dirty="0" err="1">
                <a:latin typeface="Comic Sans MS" panose="030F0702030302020204" pitchFamily="66" charset="0"/>
              </a:rPr>
              <a:t>direction</a:t>
            </a:r>
            <a:r>
              <a:rPr lang="tr-TR" dirty="0">
                <a:latin typeface="Comic Sans MS" panose="030F0702030302020204" pitchFamily="66" charset="0"/>
              </a:rPr>
              <a:t> of </a:t>
            </a:r>
            <a:r>
              <a:rPr lang="tr-TR" dirty="0" err="1">
                <a:latin typeface="Comic Sans MS" panose="030F0702030302020204" pitchFamily="66" charset="0"/>
              </a:rPr>
              <a:t>the</a:t>
            </a:r>
            <a:r>
              <a:rPr lang="tr-TR" dirty="0">
                <a:latin typeface="Comic Sans MS" panose="030F0702030302020204" pitchFamily="66" charset="0"/>
              </a:rPr>
              <a:t> </a:t>
            </a:r>
            <a:r>
              <a:rPr lang="tr-TR" dirty="0" err="1">
                <a:latin typeface="Comic Sans MS" panose="030F0702030302020204" pitchFamily="66" charset="0"/>
              </a:rPr>
              <a:t>electric</a:t>
            </a:r>
            <a:r>
              <a:rPr lang="tr-TR" dirty="0">
                <a:latin typeface="Comic Sans MS" panose="030F0702030302020204" pitchFamily="66" charset="0"/>
              </a:rPr>
              <a:t> </a:t>
            </a:r>
            <a:r>
              <a:rPr lang="tr-TR" dirty="0" err="1">
                <a:latin typeface="Comic Sans MS" panose="030F0702030302020204" pitchFamily="66" charset="0"/>
              </a:rPr>
              <a:t>field</a:t>
            </a:r>
            <a:r>
              <a:rPr lang="tr-TR" dirty="0">
                <a:latin typeface="Comic Sans MS" panose="030F0702030302020204" pitchFamily="66" charset="0"/>
              </a:rPr>
              <a:t>.</a:t>
            </a:r>
          </a:p>
        </p:txBody>
      </p:sp>
    </p:spTree>
    <p:extLst>
      <p:ext uri="{BB962C8B-B14F-4D97-AF65-F5344CB8AC3E}">
        <p14:creationId xmlns:p14="http://schemas.microsoft.com/office/powerpoint/2010/main" val="1898805532"/>
      </p:ext>
    </p:extLst>
  </p:cSld>
  <p:clrMapOvr>
    <a:masterClrMapping/>
  </p:clrMapOvr>
  <p:transition>
    <p:plu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22729" y="1294221"/>
            <a:ext cx="4128438" cy="2386013"/>
          </a:xfrm>
          <a:prstGeom prst="rect">
            <a:avLst/>
          </a:prstGeom>
        </p:spPr>
      </p:pic>
      <p:sp>
        <p:nvSpPr>
          <p:cNvPr id="8" name="TextBox 7"/>
          <p:cNvSpPr txBox="1"/>
          <p:nvPr/>
        </p:nvSpPr>
        <p:spPr>
          <a:xfrm>
            <a:off x="3635896" y="1385164"/>
            <a:ext cx="4232564" cy="923330"/>
          </a:xfrm>
          <a:prstGeom prst="rect">
            <a:avLst/>
          </a:prstGeom>
          <a:noFill/>
        </p:spPr>
        <p:txBody>
          <a:bodyPr wrap="square" rtlCol="0">
            <a:spAutoFit/>
          </a:bodyPr>
          <a:lstStyle/>
          <a:p>
            <a:r>
              <a:rPr lang="tr-TR" dirty="0">
                <a:latin typeface="Comic Sans MS" panose="030F0702030302020204" pitchFamily="66" charset="0"/>
              </a:rPr>
              <a:t>E</a:t>
            </a:r>
            <a:r>
              <a:rPr lang="en-US" dirty="0" err="1">
                <a:latin typeface="Comic Sans MS" panose="030F0702030302020204" pitchFamily="66" charset="0"/>
              </a:rPr>
              <a:t>lectrons</a:t>
            </a:r>
            <a:r>
              <a:rPr lang="en-US" dirty="0">
                <a:latin typeface="Comic Sans MS" panose="030F0702030302020204" pitchFamily="66" charset="0"/>
              </a:rPr>
              <a:t> move with velocity 2.5 times higher</a:t>
            </a:r>
            <a:r>
              <a:rPr lang="tr-TR" dirty="0">
                <a:latin typeface="Comic Sans MS" panose="030F0702030302020204" pitchFamily="66" charset="0"/>
              </a:rPr>
              <a:t> </a:t>
            </a:r>
            <a:r>
              <a:rPr lang="en-US" dirty="0">
                <a:latin typeface="Comic Sans MS" panose="030F0702030302020204" pitchFamily="66" charset="0"/>
              </a:rPr>
              <a:t>than holes</a:t>
            </a:r>
          </a:p>
          <a:p>
            <a:endParaRPr lang="tr-TR" dirty="0">
              <a:latin typeface="Comic Sans MS" panose="030F0702030302020204" pitchFamily="66" charset="0"/>
            </a:endParaRPr>
          </a:p>
        </p:txBody>
      </p:sp>
      <p:cxnSp>
        <p:nvCxnSpPr>
          <p:cNvPr id="10" name="Straight Arrow Connector 9"/>
          <p:cNvCxnSpPr>
            <a:cxnSpLocks/>
          </p:cNvCxnSpPr>
          <p:nvPr/>
        </p:nvCxnSpPr>
        <p:spPr bwMode="auto">
          <a:xfrm flipH="1">
            <a:off x="2269185" y="3429000"/>
            <a:ext cx="926833" cy="4028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cxnSpLocks/>
          </p:cNvCxnSpPr>
          <p:nvPr/>
        </p:nvCxnSpPr>
        <p:spPr bwMode="auto">
          <a:xfrm>
            <a:off x="1467826" y="3492382"/>
            <a:ext cx="697450" cy="3602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1467826" y="3821934"/>
            <a:ext cx="1728192" cy="369332"/>
          </a:xfrm>
          <a:prstGeom prst="rect">
            <a:avLst/>
          </a:prstGeom>
          <a:noFill/>
        </p:spPr>
        <p:txBody>
          <a:bodyPr wrap="square" rtlCol="0">
            <a:spAutoFit/>
          </a:bodyPr>
          <a:lstStyle/>
          <a:p>
            <a:r>
              <a:rPr lang="tr-TR" dirty="0" err="1">
                <a:latin typeface="Comic Sans MS" panose="030F0702030302020204" pitchFamily="66" charset="0"/>
              </a:rPr>
              <a:t>Drift</a:t>
            </a:r>
            <a:r>
              <a:rPr lang="tr-TR" dirty="0">
                <a:latin typeface="Comic Sans MS" panose="030F0702030302020204" pitchFamily="66" charset="0"/>
              </a:rPr>
              <a:t> </a:t>
            </a:r>
            <a:r>
              <a:rPr lang="tr-TR" dirty="0" err="1">
                <a:latin typeface="Comic Sans MS" panose="030F0702030302020204" pitchFamily="66" charset="0"/>
              </a:rPr>
              <a:t>velocity</a:t>
            </a:r>
            <a:endParaRPr lang="tr-TR" dirty="0">
              <a:latin typeface="Comic Sans MS" panose="030F0702030302020204" pitchFamily="66" charset="0"/>
            </a:endParaRPr>
          </a:p>
        </p:txBody>
      </p:sp>
      <p:sp>
        <p:nvSpPr>
          <p:cNvPr id="14" name="TextBox 13"/>
          <p:cNvSpPr txBox="1"/>
          <p:nvPr/>
        </p:nvSpPr>
        <p:spPr>
          <a:xfrm>
            <a:off x="395536" y="432381"/>
            <a:ext cx="3352800" cy="523220"/>
          </a:xfrm>
          <a:prstGeom prst="rect">
            <a:avLst/>
          </a:prstGeom>
          <a:noFill/>
        </p:spPr>
        <p:txBody>
          <a:bodyPr wrap="square" rtlCol="0">
            <a:spAutoFit/>
          </a:bodyPr>
          <a:lstStyle/>
          <a:p>
            <a:r>
              <a:rPr lang="tr-TR" sz="2800" dirty="0" err="1">
                <a:latin typeface="Comic Sans MS" panose="030F0702030302020204" pitchFamily="66" charset="0"/>
              </a:rPr>
              <a:t>Drift</a:t>
            </a:r>
            <a:r>
              <a:rPr lang="tr-TR" sz="2800" dirty="0">
                <a:latin typeface="Comic Sans MS" panose="030F0702030302020204" pitchFamily="66" charset="0"/>
              </a:rPr>
              <a:t> </a:t>
            </a:r>
            <a:r>
              <a:rPr lang="tr-TR" sz="2800" dirty="0" err="1">
                <a:latin typeface="Comic Sans MS" panose="030F0702030302020204" pitchFamily="66" charset="0"/>
              </a:rPr>
              <a:t>current</a:t>
            </a:r>
            <a:endParaRPr lang="tr-TR" sz="2800" dirty="0">
              <a:latin typeface="Comic Sans MS" panose="030F0702030302020204" pitchFamily="66" charset="0"/>
            </a:endParaRPr>
          </a:p>
        </p:txBody>
      </p:sp>
      <p:sp>
        <p:nvSpPr>
          <p:cNvPr id="2" name="Rectangle 1">
            <a:extLst>
              <a:ext uri="{FF2B5EF4-FFF2-40B4-BE49-F238E27FC236}">
                <a16:creationId xmlns:a16="http://schemas.microsoft.com/office/drawing/2014/main" id="{E1C431BA-BA42-47DB-A266-87596545B439}"/>
              </a:ext>
            </a:extLst>
          </p:cNvPr>
          <p:cNvSpPr/>
          <p:nvPr/>
        </p:nvSpPr>
        <p:spPr>
          <a:xfrm>
            <a:off x="395536" y="4723046"/>
            <a:ext cx="7920880" cy="1246495"/>
          </a:xfrm>
          <a:prstGeom prst="rect">
            <a:avLst/>
          </a:prstGeom>
        </p:spPr>
        <p:txBody>
          <a:bodyPr wrap="square">
            <a:spAutoFit/>
          </a:bodyPr>
          <a:lstStyle/>
          <a:p>
            <a:pPr marL="0" lvl="1"/>
            <a:r>
              <a:rPr lang="tr-TR" sz="2100" dirty="0" err="1">
                <a:latin typeface="Comic Sans MS" panose="030F0702030302020204" pitchFamily="66" charset="0"/>
              </a:rPr>
              <a:t>What</a:t>
            </a:r>
            <a:r>
              <a:rPr lang="tr-TR" sz="2100" dirty="0">
                <a:latin typeface="Comic Sans MS" panose="030F0702030302020204" pitchFamily="66" charset="0"/>
              </a:rPr>
              <a:t> is </a:t>
            </a:r>
            <a:r>
              <a:rPr lang="tr-TR" sz="2100" dirty="0" err="1">
                <a:latin typeface="Comic Sans MS" panose="030F0702030302020204" pitchFamily="66" charset="0"/>
              </a:rPr>
              <a:t>mobility</a:t>
            </a:r>
            <a:r>
              <a:rPr lang="tr-TR" sz="2100" dirty="0">
                <a:latin typeface="Comic Sans MS" panose="030F0702030302020204" pitchFamily="66" charset="0"/>
              </a:rPr>
              <a:t> µ? </a:t>
            </a:r>
          </a:p>
          <a:p>
            <a:pPr marL="557213" lvl="2" indent="-214313">
              <a:buFont typeface="Arial" panose="020B0604020202020204" pitchFamily="34" charset="0"/>
              <a:buChar char="•"/>
            </a:pPr>
            <a:r>
              <a:rPr lang="tr-TR" dirty="0">
                <a:latin typeface="Comic Sans MS" panose="030F0702030302020204" pitchFamily="66" charset="0"/>
              </a:rPr>
              <a:t>I</a:t>
            </a:r>
            <a:r>
              <a:rPr lang="en-US" dirty="0">
                <a:latin typeface="Comic Sans MS" panose="030F0702030302020204" pitchFamily="66" charset="0"/>
              </a:rPr>
              <a:t>n solid-state physics, the </a:t>
            </a:r>
            <a:r>
              <a:rPr lang="en-US" b="1" dirty="0">
                <a:latin typeface="Comic Sans MS" panose="030F0702030302020204" pitchFamily="66" charset="0"/>
              </a:rPr>
              <a:t>electron mobility</a:t>
            </a:r>
            <a:r>
              <a:rPr lang="en-US" dirty="0">
                <a:latin typeface="Comic Sans MS" panose="030F0702030302020204" pitchFamily="66" charset="0"/>
              </a:rPr>
              <a:t> (hole) characterizes how quickly an </a:t>
            </a:r>
            <a:r>
              <a:rPr lang="en-US" b="1" dirty="0">
                <a:latin typeface="Comic Sans MS" panose="030F0702030302020204" pitchFamily="66" charset="0"/>
              </a:rPr>
              <a:t>electron (hole)</a:t>
            </a:r>
            <a:r>
              <a:rPr lang="en-US" dirty="0">
                <a:latin typeface="Comic Sans MS" panose="030F0702030302020204" pitchFamily="66" charset="0"/>
              </a:rPr>
              <a:t> can move through a metal or semiconductor, when pulled by an electric field. </a:t>
            </a:r>
            <a:endParaRPr lang="tr-TR" dirty="0">
              <a:latin typeface="Comic Sans MS" panose="030F0702030302020204" pitchFamily="66" charset="0"/>
            </a:endParaRPr>
          </a:p>
        </p:txBody>
      </p:sp>
    </p:spTree>
    <p:extLst>
      <p:ext uri="{BB962C8B-B14F-4D97-AF65-F5344CB8AC3E}">
        <p14:creationId xmlns:p14="http://schemas.microsoft.com/office/powerpoint/2010/main" val="1912737560"/>
      </p:ext>
    </p:extLst>
  </p:cSld>
  <p:clrMapOvr>
    <a:masterClrMapping/>
  </p:clrMapOvr>
  <p:transition>
    <p:plu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B0B0C0F4-8B88-451E-800B-81B725FCC251}"/>
              </a:ext>
            </a:extLst>
          </p:cNvPr>
          <p:cNvSpPr>
            <a:spLocks noGrp="1"/>
          </p:cNvSpPr>
          <p:nvPr>
            <p:ph type="sldNum" sz="quarter" idx="11"/>
          </p:nvPr>
        </p:nvSpPr>
        <p:spPr/>
        <p:txBody>
          <a:bodyPr/>
          <a:lstStyle/>
          <a:p>
            <a:fld id="{A10F6EE3-4716-452D-886E-5E2D933D7166}" type="slidenum">
              <a:rPr lang="en-US" altLang="en-US"/>
              <a:pPr/>
              <a:t>25</a:t>
            </a:fld>
            <a:endParaRPr lang="en-US" altLang="en-US"/>
          </a:p>
        </p:txBody>
      </p:sp>
      <p:sp>
        <p:nvSpPr>
          <p:cNvPr id="21506" name="Rectangle 2">
            <a:extLst>
              <a:ext uri="{FF2B5EF4-FFF2-40B4-BE49-F238E27FC236}">
                <a16:creationId xmlns:a16="http://schemas.microsoft.com/office/drawing/2014/main" id="{E91C2E4C-3A4F-4464-B38B-60F0E4AEF8AD}"/>
              </a:ext>
            </a:extLst>
          </p:cNvPr>
          <p:cNvSpPr>
            <a:spLocks noGrp="1" noChangeArrowheads="1"/>
          </p:cNvSpPr>
          <p:nvPr>
            <p:ph type="title"/>
          </p:nvPr>
        </p:nvSpPr>
        <p:spPr>
          <a:xfrm>
            <a:off x="533400" y="152400"/>
            <a:ext cx="7848600" cy="762000"/>
          </a:xfrm>
        </p:spPr>
        <p:txBody>
          <a:bodyPr>
            <a:normAutofit fontScale="90000"/>
          </a:bodyPr>
          <a:lstStyle/>
          <a:p>
            <a:r>
              <a:rPr lang="en-US" altLang="en-US"/>
              <a:t>First Charge Transportation Mechanism:  Drift</a:t>
            </a:r>
          </a:p>
        </p:txBody>
      </p:sp>
      <p:sp>
        <p:nvSpPr>
          <p:cNvPr id="21507" name="Rectangle 3">
            <a:extLst>
              <a:ext uri="{FF2B5EF4-FFF2-40B4-BE49-F238E27FC236}">
                <a16:creationId xmlns:a16="http://schemas.microsoft.com/office/drawing/2014/main" id="{00D9F149-4210-448D-A2F8-6FE865C39E32}"/>
              </a:ext>
            </a:extLst>
          </p:cNvPr>
          <p:cNvSpPr>
            <a:spLocks noGrp="1" noChangeArrowheads="1"/>
          </p:cNvSpPr>
          <p:nvPr>
            <p:ph type="body" sz="half" idx="1"/>
          </p:nvPr>
        </p:nvSpPr>
        <p:spPr>
          <a:xfrm>
            <a:off x="571500" y="4181475"/>
            <a:ext cx="7772400" cy="1828800"/>
          </a:xfrm>
          <a:ln/>
        </p:spPr>
        <p:txBody>
          <a:bodyPr>
            <a:normAutofit/>
          </a:bodyPr>
          <a:lstStyle/>
          <a:p>
            <a:r>
              <a:rPr lang="en-US" altLang="en-US" sz="2000" dirty="0"/>
              <a:t>The process in which charge particles move because of an electric field is called drift.  </a:t>
            </a:r>
          </a:p>
          <a:p>
            <a:r>
              <a:rPr lang="en-US" altLang="en-US" sz="2000" dirty="0"/>
              <a:t>Charge particles will move at a velocity  that is proportional to the electric field.</a:t>
            </a:r>
          </a:p>
        </p:txBody>
      </p:sp>
      <p:sp>
        <p:nvSpPr>
          <p:cNvPr id="21510" name="AutoShape 6">
            <a:extLst>
              <a:ext uri="{FF2B5EF4-FFF2-40B4-BE49-F238E27FC236}">
                <a16:creationId xmlns:a16="http://schemas.microsoft.com/office/drawing/2014/main" id="{5148602B-D730-4C3F-B236-062904B0C8A6}"/>
              </a:ext>
            </a:extLst>
          </p:cNvPr>
          <p:cNvSpPr>
            <a:spLocks noChangeArrowheads="1"/>
          </p:cNvSpPr>
          <p:nvPr/>
        </p:nvSpPr>
        <p:spPr bwMode="auto">
          <a:xfrm>
            <a:off x="6019800" y="2133600"/>
            <a:ext cx="1752600" cy="1447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21509" name="Object 5">
            <a:extLst>
              <a:ext uri="{FF2B5EF4-FFF2-40B4-BE49-F238E27FC236}">
                <a16:creationId xmlns:a16="http://schemas.microsoft.com/office/drawing/2014/main" id="{9F94B62F-FABE-4227-B78C-971D7FC1A0AF}"/>
              </a:ext>
            </a:extLst>
          </p:cNvPr>
          <p:cNvGraphicFramePr>
            <a:graphicFrameLocks noChangeAspect="1"/>
          </p:cNvGraphicFramePr>
          <p:nvPr/>
        </p:nvGraphicFramePr>
        <p:xfrm>
          <a:off x="6248400" y="2209800"/>
          <a:ext cx="1320800" cy="1219200"/>
        </p:xfrm>
        <a:graphic>
          <a:graphicData uri="http://schemas.openxmlformats.org/presentationml/2006/ole">
            <mc:AlternateContent xmlns:mc="http://schemas.openxmlformats.org/markup-compatibility/2006">
              <mc:Choice xmlns:v="urn:schemas-microsoft-com:vml" Requires="v">
                <p:oleObj spid="_x0000_s3091" name="Equation" r:id="rId3" imgW="1320480" imgH="1218960" progId="Equation.3">
                  <p:embed/>
                </p:oleObj>
              </mc:Choice>
              <mc:Fallback>
                <p:oleObj name="Equation" r:id="rId3" imgW="1320480" imgH="1218960" progId="Equation.3">
                  <p:embed/>
                  <p:pic>
                    <p:nvPicPr>
                      <p:cNvPr id="21509" name="Object 5">
                        <a:extLst>
                          <a:ext uri="{FF2B5EF4-FFF2-40B4-BE49-F238E27FC236}">
                            <a16:creationId xmlns:a16="http://schemas.microsoft.com/office/drawing/2014/main" id="{9F94B62F-FABE-4227-B78C-971D7FC1A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209800"/>
                        <a:ext cx="13208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1" name="Picture 7">
            <a:extLst>
              <a:ext uri="{FF2B5EF4-FFF2-40B4-BE49-F238E27FC236}">
                <a16:creationId xmlns:a16="http://schemas.microsoft.com/office/drawing/2014/main" id="{93A51075-D529-42DF-B8EC-6BD35CA434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447800"/>
            <a:ext cx="44386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1CA752CA-A41C-4311-B6D4-19D910072FFD}"/>
              </a:ext>
            </a:extLst>
          </p:cNvPr>
          <p:cNvSpPr>
            <a:spLocks noGrp="1"/>
          </p:cNvSpPr>
          <p:nvPr>
            <p:ph type="sldNum" sz="quarter" idx="11"/>
          </p:nvPr>
        </p:nvSpPr>
        <p:spPr/>
        <p:txBody>
          <a:bodyPr/>
          <a:lstStyle/>
          <a:p>
            <a:fld id="{F0BDDEC9-90A5-48C9-B846-8F4E114D9065}" type="slidenum">
              <a:rPr lang="en-US" altLang="en-US"/>
              <a:pPr/>
              <a:t>26</a:t>
            </a:fld>
            <a:endParaRPr lang="en-US" altLang="en-US"/>
          </a:p>
        </p:txBody>
      </p:sp>
      <p:sp>
        <p:nvSpPr>
          <p:cNvPr id="22530" name="Rectangle 2">
            <a:extLst>
              <a:ext uri="{FF2B5EF4-FFF2-40B4-BE49-F238E27FC236}">
                <a16:creationId xmlns:a16="http://schemas.microsoft.com/office/drawing/2014/main" id="{7C374F5B-325A-45C3-B8BA-EC3316D0FE8D}"/>
              </a:ext>
            </a:extLst>
          </p:cNvPr>
          <p:cNvSpPr>
            <a:spLocks noGrp="1" noChangeArrowheads="1"/>
          </p:cNvSpPr>
          <p:nvPr>
            <p:ph type="title"/>
          </p:nvPr>
        </p:nvSpPr>
        <p:spPr/>
        <p:txBody>
          <a:bodyPr/>
          <a:lstStyle/>
          <a:p>
            <a:r>
              <a:rPr lang="en-US" altLang="en-US"/>
              <a:t>Current Flow:  General Case</a:t>
            </a:r>
          </a:p>
        </p:txBody>
      </p:sp>
      <p:sp>
        <p:nvSpPr>
          <p:cNvPr id="22531" name="Rectangle 3">
            <a:extLst>
              <a:ext uri="{FF2B5EF4-FFF2-40B4-BE49-F238E27FC236}">
                <a16:creationId xmlns:a16="http://schemas.microsoft.com/office/drawing/2014/main" id="{8B6F4184-9CAA-4A19-9D57-EAFD729392F8}"/>
              </a:ext>
            </a:extLst>
          </p:cNvPr>
          <p:cNvSpPr>
            <a:spLocks noGrp="1" noChangeArrowheads="1"/>
          </p:cNvSpPr>
          <p:nvPr>
            <p:ph type="body" sz="half" idx="1"/>
          </p:nvPr>
        </p:nvSpPr>
        <p:spPr>
          <a:xfrm>
            <a:off x="685800" y="4718720"/>
            <a:ext cx="7772400" cy="1066800"/>
          </a:xfrm>
          <a:ln/>
        </p:spPr>
        <p:txBody>
          <a:bodyPr>
            <a:normAutofit fontScale="92500" lnSpcReduction="10000"/>
          </a:bodyPr>
          <a:lstStyle/>
          <a:p>
            <a:r>
              <a:rPr lang="en-US" altLang="en-US"/>
              <a:t>Electric current is calculated as the amount of charge in </a:t>
            </a:r>
            <a:r>
              <a:rPr lang="en-US" altLang="en-US" i="1"/>
              <a:t>v</a:t>
            </a:r>
            <a:r>
              <a:rPr lang="en-US" altLang="en-US"/>
              <a:t> meters that passes thru a cross-section if the charge travel with a velocity of </a:t>
            </a:r>
            <a:r>
              <a:rPr lang="en-US" altLang="en-US" i="1"/>
              <a:t>v</a:t>
            </a:r>
            <a:r>
              <a:rPr lang="en-US" altLang="en-US"/>
              <a:t> m/s. </a:t>
            </a:r>
          </a:p>
        </p:txBody>
      </p:sp>
      <p:sp>
        <p:nvSpPr>
          <p:cNvPr id="22534" name="AutoShape 6">
            <a:extLst>
              <a:ext uri="{FF2B5EF4-FFF2-40B4-BE49-F238E27FC236}">
                <a16:creationId xmlns:a16="http://schemas.microsoft.com/office/drawing/2014/main" id="{095129EC-C5F1-485B-B81F-92624EF08C98}"/>
              </a:ext>
            </a:extLst>
          </p:cNvPr>
          <p:cNvSpPr>
            <a:spLocks noChangeArrowheads="1"/>
          </p:cNvSpPr>
          <p:nvPr/>
        </p:nvSpPr>
        <p:spPr bwMode="auto">
          <a:xfrm>
            <a:off x="3289300" y="3956720"/>
            <a:ext cx="24384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22533" name="Object 5">
            <a:extLst>
              <a:ext uri="{FF2B5EF4-FFF2-40B4-BE49-F238E27FC236}">
                <a16:creationId xmlns:a16="http://schemas.microsoft.com/office/drawing/2014/main" id="{1125A817-7DBC-430F-833E-7A40715EFC65}"/>
              </a:ext>
            </a:extLst>
          </p:cNvPr>
          <p:cNvGraphicFramePr>
            <a:graphicFrameLocks noChangeAspect="1"/>
          </p:cNvGraphicFramePr>
          <p:nvPr>
            <p:extLst>
              <p:ext uri="{D42A27DB-BD31-4B8C-83A1-F6EECF244321}">
                <p14:modId xmlns:p14="http://schemas.microsoft.com/office/powerpoint/2010/main" val="1745668554"/>
              </p:ext>
            </p:extLst>
          </p:nvPr>
        </p:nvGraphicFramePr>
        <p:xfrm>
          <a:off x="3429000" y="4032920"/>
          <a:ext cx="2146300" cy="342900"/>
        </p:xfrm>
        <a:graphic>
          <a:graphicData uri="http://schemas.openxmlformats.org/presentationml/2006/ole">
            <mc:AlternateContent xmlns:mc="http://schemas.openxmlformats.org/markup-compatibility/2006">
              <mc:Choice xmlns:v="urn:schemas-microsoft-com:vml" Requires="v">
                <p:oleObj spid="_x0000_s4115" name="Equation" r:id="rId3" imgW="2145960" imgH="342720" progId="Equation.3">
                  <p:embed/>
                </p:oleObj>
              </mc:Choice>
              <mc:Fallback>
                <p:oleObj name="Equation" r:id="rId3" imgW="2145960" imgH="342720" progId="Equation.3">
                  <p:embed/>
                  <p:pic>
                    <p:nvPicPr>
                      <p:cNvPr id="22533" name="Object 5">
                        <a:extLst>
                          <a:ext uri="{FF2B5EF4-FFF2-40B4-BE49-F238E27FC236}">
                            <a16:creationId xmlns:a16="http://schemas.microsoft.com/office/drawing/2014/main" id="{1125A817-7DBC-430F-833E-7A40715EF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032920"/>
                        <a:ext cx="2146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5" name="Picture 7">
            <a:extLst>
              <a:ext uri="{FF2B5EF4-FFF2-40B4-BE49-F238E27FC236}">
                <a16:creationId xmlns:a16="http://schemas.microsoft.com/office/drawing/2014/main" id="{0CA863CD-BF51-4E33-A08F-F4F84DB5A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908720"/>
            <a:ext cx="79343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36A9958-E167-4C37-894E-4200F495FF84}"/>
              </a:ext>
            </a:extLst>
          </p:cNvPr>
          <p:cNvSpPr>
            <a:spLocks noGrp="1"/>
          </p:cNvSpPr>
          <p:nvPr>
            <p:ph type="sldNum" sz="quarter" idx="11"/>
          </p:nvPr>
        </p:nvSpPr>
        <p:spPr/>
        <p:txBody>
          <a:bodyPr/>
          <a:lstStyle/>
          <a:p>
            <a:fld id="{89A7137B-1625-49C0-A6AB-9F41777C89A3}" type="slidenum">
              <a:rPr lang="en-US" altLang="en-US"/>
              <a:pPr/>
              <a:t>27</a:t>
            </a:fld>
            <a:endParaRPr lang="en-US" altLang="en-US"/>
          </a:p>
        </p:txBody>
      </p:sp>
      <p:sp>
        <p:nvSpPr>
          <p:cNvPr id="23560" name="Oval 8">
            <a:extLst>
              <a:ext uri="{FF2B5EF4-FFF2-40B4-BE49-F238E27FC236}">
                <a16:creationId xmlns:a16="http://schemas.microsoft.com/office/drawing/2014/main" id="{90F28223-9501-4A75-8F11-520BAFB5B7D6}"/>
              </a:ext>
            </a:extLst>
          </p:cNvPr>
          <p:cNvSpPr>
            <a:spLocks noChangeArrowheads="1"/>
          </p:cNvSpPr>
          <p:nvPr/>
        </p:nvSpPr>
        <p:spPr bwMode="auto">
          <a:xfrm>
            <a:off x="395536" y="1124744"/>
            <a:ext cx="4069432" cy="1524000"/>
          </a:xfrm>
          <a:prstGeom prst="round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23558" name="Object 6">
            <a:extLst>
              <a:ext uri="{FF2B5EF4-FFF2-40B4-BE49-F238E27FC236}">
                <a16:creationId xmlns:a16="http://schemas.microsoft.com/office/drawing/2014/main" id="{92BF7E5B-EE0D-4B42-8021-932159056D52}"/>
              </a:ext>
            </a:extLst>
          </p:cNvPr>
          <p:cNvGraphicFramePr>
            <a:graphicFrameLocks noChangeAspect="1"/>
          </p:cNvGraphicFramePr>
          <p:nvPr>
            <p:extLst>
              <p:ext uri="{D42A27DB-BD31-4B8C-83A1-F6EECF244321}">
                <p14:modId xmlns:p14="http://schemas.microsoft.com/office/powerpoint/2010/main" val="2553415554"/>
              </p:ext>
            </p:extLst>
          </p:nvPr>
        </p:nvGraphicFramePr>
        <p:xfrm>
          <a:off x="502568" y="1124744"/>
          <a:ext cx="3810000" cy="1539875"/>
        </p:xfrm>
        <a:graphic>
          <a:graphicData uri="http://schemas.openxmlformats.org/presentationml/2006/ole">
            <mc:AlternateContent xmlns:mc="http://schemas.openxmlformats.org/markup-compatibility/2006">
              <mc:Choice xmlns:v="urn:schemas-microsoft-com:vml" Requires="v">
                <p:oleObj spid="_x0000_s5141" name="Equation" r:id="rId3" imgW="1790640" imgH="723600" progId="Equation.3">
                  <p:embed/>
                </p:oleObj>
              </mc:Choice>
              <mc:Fallback>
                <p:oleObj name="Equation" r:id="rId3" imgW="1790640" imgH="723600" progId="Equation.3">
                  <p:embed/>
                  <p:pic>
                    <p:nvPicPr>
                      <p:cNvPr id="23558" name="Object 6">
                        <a:extLst>
                          <a:ext uri="{FF2B5EF4-FFF2-40B4-BE49-F238E27FC236}">
                            <a16:creationId xmlns:a16="http://schemas.microsoft.com/office/drawing/2014/main" id="{92BF7E5B-EE0D-4B42-8021-932159056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568" y="1124744"/>
                        <a:ext cx="38100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4" name="Rectangle 2">
            <a:extLst>
              <a:ext uri="{FF2B5EF4-FFF2-40B4-BE49-F238E27FC236}">
                <a16:creationId xmlns:a16="http://schemas.microsoft.com/office/drawing/2014/main" id="{F11ACA83-7974-42F1-A303-70DB23F2ED8A}"/>
              </a:ext>
            </a:extLst>
          </p:cNvPr>
          <p:cNvSpPr>
            <a:spLocks noGrp="1" noChangeArrowheads="1"/>
          </p:cNvSpPr>
          <p:nvPr>
            <p:ph type="title"/>
          </p:nvPr>
        </p:nvSpPr>
        <p:spPr/>
        <p:txBody>
          <a:bodyPr/>
          <a:lstStyle/>
          <a:p>
            <a:r>
              <a:rPr lang="en-US" altLang="en-US"/>
              <a:t>Current Flow:  Drift</a:t>
            </a:r>
          </a:p>
        </p:txBody>
      </p:sp>
      <p:sp>
        <p:nvSpPr>
          <p:cNvPr id="23555" name="Rectangle 3">
            <a:extLst>
              <a:ext uri="{FF2B5EF4-FFF2-40B4-BE49-F238E27FC236}">
                <a16:creationId xmlns:a16="http://schemas.microsoft.com/office/drawing/2014/main" id="{2380502D-8BFE-46DC-A74E-579EE6B4F5EF}"/>
              </a:ext>
            </a:extLst>
          </p:cNvPr>
          <p:cNvSpPr>
            <a:spLocks noGrp="1" noChangeArrowheads="1"/>
          </p:cNvSpPr>
          <p:nvPr>
            <p:ph type="body" sz="half" idx="1"/>
          </p:nvPr>
        </p:nvSpPr>
        <p:spPr>
          <a:xfrm>
            <a:off x="4679034" y="1190611"/>
            <a:ext cx="4285454" cy="1634952"/>
          </a:xfrm>
          <a:ln/>
        </p:spPr>
        <p:txBody>
          <a:bodyPr>
            <a:noAutofit/>
          </a:bodyPr>
          <a:lstStyle/>
          <a:p>
            <a:pPr>
              <a:lnSpc>
                <a:spcPct val="90000"/>
              </a:lnSpc>
            </a:pPr>
            <a:r>
              <a:rPr lang="en-US" altLang="en-US" sz="1800" dirty="0"/>
              <a:t>Since velocity is equal to </a:t>
            </a:r>
            <a:r>
              <a:rPr lang="en-US" altLang="en-US" sz="1800" dirty="0">
                <a:sym typeface="Symbol" panose="05050102010706020507" pitchFamily="18" charset="2"/>
              </a:rPr>
              <a:t>E</a:t>
            </a:r>
            <a:r>
              <a:rPr lang="en-US" altLang="en-US" sz="1800" dirty="0"/>
              <a:t>, drift characteristic is obtained by substituting velocity (</a:t>
            </a:r>
            <a:r>
              <a:rPr lang="el-GR" altLang="en-US" sz="1800" dirty="0"/>
              <a:t>ν</a:t>
            </a:r>
            <a:r>
              <a:rPr lang="en-US" altLang="en-US" sz="1800" dirty="0"/>
              <a:t>) with </a:t>
            </a:r>
            <a:r>
              <a:rPr lang="en-US" altLang="en-US" sz="1800" dirty="0">
                <a:sym typeface="Symbol" panose="05050102010706020507" pitchFamily="18" charset="2"/>
              </a:rPr>
              <a:t>E</a:t>
            </a:r>
            <a:r>
              <a:rPr lang="en-US" altLang="en-US" sz="1800" dirty="0"/>
              <a:t> in the general current equation.</a:t>
            </a:r>
          </a:p>
          <a:p>
            <a:pPr>
              <a:lnSpc>
                <a:spcPct val="90000"/>
              </a:lnSpc>
            </a:pPr>
            <a:r>
              <a:rPr lang="en-US" altLang="en-US" sz="1800" dirty="0"/>
              <a:t>The total current density consists of both electrons and holes.</a:t>
            </a:r>
          </a:p>
        </p:txBody>
      </p:sp>
      <p:pic>
        <p:nvPicPr>
          <p:cNvPr id="8" name="Picture 7">
            <a:extLst>
              <a:ext uri="{FF2B5EF4-FFF2-40B4-BE49-F238E27FC236}">
                <a16:creationId xmlns:a16="http://schemas.microsoft.com/office/drawing/2014/main" id="{CAA2EB0D-E234-4587-B627-9AF1093E776D}"/>
              </a:ext>
            </a:extLst>
          </p:cNvPr>
          <p:cNvPicPr>
            <a:picLocks noChangeAspect="1"/>
          </p:cNvPicPr>
          <p:nvPr/>
        </p:nvPicPr>
        <p:blipFill>
          <a:blip r:embed="rId5"/>
          <a:stretch>
            <a:fillRect/>
          </a:stretch>
        </p:blipFill>
        <p:spPr>
          <a:xfrm>
            <a:off x="539552" y="2919932"/>
            <a:ext cx="2378869" cy="785813"/>
          </a:xfrm>
          <a:prstGeom prst="rect">
            <a:avLst/>
          </a:prstGeom>
        </p:spPr>
      </p:pic>
      <p:pic>
        <p:nvPicPr>
          <p:cNvPr id="9" name="Picture 8">
            <a:extLst>
              <a:ext uri="{FF2B5EF4-FFF2-40B4-BE49-F238E27FC236}">
                <a16:creationId xmlns:a16="http://schemas.microsoft.com/office/drawing/2014/main" id="{B328BA6D-2163-4C9B-8674-4C8D5EC151C3}"/>
              </a:ext>
            </a:extLst>
          </p:cNvPr>
          <p:cNvPicPr>
            <a:picLocks noChangeAspect="1"/>
          </p:cNvPicPr>
          <p:nvPr/>
        </p:nvPicPr>
        <p:blipFill>
          <a:blip r:embed="rId6"/>
          <a:stretch>
            <a:fillRect/>
          </a:stretch>
        </p:blipFill>
        <p:spPr>
          <a:xfrm>
            <a:off x="3490590" y="2780928"/>
            <a:ext cx="1628775" cy="1250156"/>
          </a:xfrm>
          <a:prstGeom prst="rect">
            <a:avLst/>
          </a:prstGeom>
        </p:spPr>
      </p:pic>
      <p:pic>
        <p:nvPicPr>
          <p:cNvPr id="10" name="Picture 9">
            <a:extLst>
              <a:ext uri="{FF2B5EF4-FFF2-40B4-BE49-F238E27FC236}">
                <a16:creationId xmlns:a16="http://schemas.microsoft.com/office/drawing/2014/main" id="{034CC34E-B65D-4A8E-AA46-B8EC5A4EB3C3}"/>
              </a:ext>
            </a:extLst>
          </p:cNvPr>
          <p:cNvPicPr>
            <a:picLocks noChangeAspect="1"/>
          </p:cNvPicPr>
          <p:nvPr/>
        </p:nvPicPr>
        <p:blipFill>
          <a:blip r:embed="rId7"/>
          <a:stretch>
            <a:fillRect/>
          </a:stretch>
        </p:blipFill>
        <p:spPr>
          <a:xfrm>
            <a:off x="3381837" y="4029287"/>
            <a:ext cx="1585913" cy="1207294"/>
          </a:xfrm>
          <a:prstGeom prst="rect">
            <a:avLst/>
          </a:prstGeom>
        </p:spPr>
      </p:pic>
      <p:cxnSp>
        <p:nvCxnSpPr>
          <p:cNvPr id="11" name="Straight Arrow Connector 10">
            <a:extLst>
              <a:ext uri="{FF2B5EF4-FFF2-40B4-BE49-F238E27FC236}">
                <a16:creationId xmlns:a16="http://schemas.microsoft.com/office/drawing/2014/main" id="{37267CA6-77C7-434D-A2E9-93D2522912D8}"/>
              </a:ext>
            </a:extLst>
          </p:cNvPr>
          <p:cNvCxnSpPr/>
          <p:nvPr/>
        </p:nvCxnSpPr>
        <p:spPr bwMode="auto">
          <a:xfrm>
            <a:off x="2721642" y="3312838"/>
            <a:ext cx="809408" cy="37649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71C6EB08-0BA6-43DC-8E6A-0C0D98047003}"/>
              </a:ext>
            </a:extLst>
          </p:cNvPr>
          <p:cNvCxnSpPr/>
          <p:nvPr/>
        </p:nvCxnSpPr>
        <p:spPr bwMode="auto">
          <a:xfrm>
            <a:off x="2601331" y="4377490"/>
            <a:ext cx="885284" cy="5238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9D39EFB2-BB55-4624-921C-6A22570D02C3}"/>
              </a:ext>
            </a:extLst>
          </p:cNvPr>
          <p:cNvPicPr>
            <a:picLocks noChangeAspect="1"/>
          </p:cNvPicPr>
          <p:nvPr/>
        </p:nvPicPr>
        <p:blipFill>
          <a:blip r:embed="rId8"/>
          <a:stretch>
            <a:fillRect/>
          </a:stretch>
        </p:blipFill>
        <p:spPr>
          <a:xfrm>
            <a:off x="395536" y="3933056"/>
            <a:ext cx="2107406" cy="771525"/>
          </a:xfrm>
          <a:prstGeom prst="rect">
            <a:avLst/>
          </a:prstGeom>
        </p:spPr>
      </p:pic>
      <p:pic>
        <p:nvPicPr>
          <p:cNvPr id="2" name="Picture 1">
            <a:extLst>
              <a:ext uri="{FF2B5EF4-FFF2-40B4-BE49-F238E27FC236}">
                <a16:creationId xmlns:a16="http://schemas.microsoft.com/office/drawing/2014/main" id="{5423CEED-2FB5-4C25-89EE-C7863B2D0F35}"/>
              </a:ext>
            </a:extLst>
          </p:cNvPr>
          <p:cNvPicPr>
            <a:picLocks noChangeAspect="1"/>
          </p:cNvPicPr>
          <p:nvPr/>
        </p:nvPicPr>
        <p:blipFill>
          <a:blip r:embed="rId9"/>
          <a:stretch>
            <a:fillRect/>
          </a:stretch>
        </p:blipFill>
        <p:spPr>
          <a:xfrm>
            <a:off x="5580112" y="2955611"/>
            <a:ext cx="3036489" cy="2050502"/>
          </a:xfrm>
          <a:prstGeom prst="rect">
            <a:avLst/>
          </a:prstGeom>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5A51916F-57C6-4921-8BB0-05039A501A1B}"/>
                  </a:ext>
                </a:extLst>
              </p:cNvPr>
              <p:cNvSpPr/>
              <p:nvPr/>
            </p:nvSpPr>
            <p:spPr>
              <a:xfrm>
                <a:off x="627508" y="5671241"/>
                <a:ext cx="2680093" cy="72955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cs typeface="Calibri" panose="020F0502020204030204" pitchFamily="34" charset="0"/>
                            </a:rPr>
                          </m:ctrlPr>
                        </m:sSubPr>
                        <m:e>
                          <m:r>
                            <a:rPr lang="en-US" i="1">
                              <a:latin typeface="Cambria Math" panose="02040503050406030204" pitchFamily="18" charset="0"/>
                              <a:ea typeface="Times New Roman" panose="02020603050405020304" pitchFamily="18" charset="0"/>
                              <a:cs typeface="Calibri" panose="020F0502020204030204" pitchFamily="34" charset="0"/>
                            </a:rPr>
                            <m:t>𝜎</m:t>
                          </m:r>
                        </m:e>
                        <m:sub>
                          <m:r>
                            <a:rPr lang="en-US" i="1">
                              <a:latin typeface="Cambria Math" panose="02040503050406030204" pitchFamily="18" charset="0"/>
                              <a:ea typeface="Times New Roman" panose="02020603050405020304" pitchFamily="18" charset="0"/>
                              <a:cs typeface="Calibri" panose="020F0502020204030204" pitchFamily="34" charset="0"/>
                            </a:rPr>
                            <m:t>𝑝</m:t>
                          </m:r>
                        </m:sub>
                      </m:sSub>
                      <m:r>
                        <a:rPr lang="en-US" i="1">
                          <a:latin typeface="Cambria Math" panose="02040503050406030204" pitchFamily="18" charset="0"/>
                          <a:ea typeface="Times New Roman" panose="02020603050405020304" pitchFamily="18" charset="0"/>
                          <a:cs typeface="Calibri" panose="020F0502020204030204" pitchFamily="34" charset="0"/>
                        </a:rPr>
                        <m:t>=</m:t>
                      </m:r>
                      <m:r>
                        <a:rPr lang="en-US" i="1">
                          <a:latin typeface="Cambria Math" panose="02040503050406030204" pitchFamily="18" charset="0"/>
                          <a:ea typeface="Times New Roman" panose="02020603050405020304" pitchFamily="18" charset="0"/>
                          <a:cs typeface="Calibri" panose="020F0502020204030204" pitchFamily="34" charset="0"/>
                        </a:rPr>
                        <m:t>𝑞</m:t>
                      </m:r>
                      <m:r>
                        <a:rPr lang="en-US" i="1">
                          <a:latin typeface="Cambria Math" panose="02040503050406030204" pitchFamily="18" charset="0"/>
                          <a:ea typeface="Times New Roman" panose="02020603050405020304" pitchFamily="18" charset="0"/>
                          <a:cs typeface="Cambria Math" panose="02040503050406030204" pitchFamily="18" charset="0"/>
                        </a:rPr>
                        <m:t>⋅</m:t>
                      </m:r>
                      <m:d>
                        <m:dPr>
                          <m:ctrlPr>
                            <a:rPr lang="en-GB" i="1">
                              <a:latin typeface="Cambria Math" panose="02040503050406030204" pitchFamily="18" charset="0"/>
                              <a:cs typeface="Calibri" panose="020F0502020204030204" pitchFamily="34" charset="0"/>
                            </a:rPr>
                          </m:ctrlPr>
                        </m:dPr>
                        <m:e>
                          <m:sSub>
                            <m:sSubPr>
                              <m:ctrlPr>
                                <a:rPr lang="en-GB" i="1">
                                  <a:latin typeface="Cambria Math" panose="02040503050406030204" pitchFamily="18" charset="0"/>
                                  <a:cs typeface="Calibri" panose="020F0502020204030204" pitchFamily="34" charset="0"/>
                                </a:rPr>
                              </m:ctrlPr>
                            </m:sSubPr>
                            <m:e>
                              <m:r>
                                <a:rPr lang="en-US" i="1">
                                  <a:latin typeface="Cambria Math" panose="02040503050406030204" pitchFamily="18" charset="0"/>
                                  <a:ea typeface="Times New Roman" panose="02020603050405020304" pitchFamily="18" charset="0"/>
                                  <a:cs typeface="Calibri" panose="020F0502020204030204" pitchFamily="34" charset="0"/>
                                </a:rPr>
                                <m:t>𝑁</m:t>
                              </m:r>
                            </m:e>
                            <m:sub>
                              <m:r>
                                <a:rPr lang="en-US" i="1">
                                  <a:latin typeface="Cambria Math" panose="02040503050406030204" pitchFamily="18" charset="0"/>
                                  <a:ea typeface="Times New Roman" panose="02020603050405020304" pitchFamily="18" charset="0"/>
                                  <a:cs typeface="Calibri" panose="020F0502020204030204" pitchFamily="34" charset="0"/>
                                </a:rPr>
                                <m:t>𝐴</m:t>
                              </m:r>
                            </m:sub>
                          </m:sSub>
                          <m:sSub>
                            <m:sSubPr>
                              <m:ctrlPr>
                                <a:rPr lang="en-GB" i="1">
                                  <a:latin typeface="Cambria Math" panose="02040503050406030204" pitchFamily="18" charset="0"/>
                                  <a:cs typeface="Calibri" panose="020F0502020204030204" pitchFamily="34" charset="0"/>
                                </a:rPr>
                              </m:ctrlPr>
                            </m:sSubPr>
                            <m:e>
                              <m:r>
                                <a:rPr lang="en-US" i="1">
                                  <a:latin typeface="Cambria Math" panose="02040503050406030204" pitchFamily="18" charset="0"/>
                                  <a:ea typeface="Times New Roman" panose="02020603050405020304" pitchFamily="18" charset="0"/>
                                  <a:cs typeface="Calibri" panose="020F0502020204030204" pitchFamily="34" charset="0"/>
                                </a:rPr>
                                <m:t>𝜇</m:t>
                              </m:r>
                            </m:e>
                            <m:sub>
                              <m:r>
                                <a:rPr lang="en-US" i="1">
                                  <a:latin typeface="Cambria Math" panose="02040503050406030204" pitchFamily="18" charset="0"/>
                                  <a:ea typeface="Times New Roman" panose="02020603050405020304" pitchFamily="18" charset="0"/>
                                  <a:cs typeface="Calibri" panose="020F0502020204030204" pitchFamily="34" charset="0"/>
                                </a:rPr>
                                <m:t>𝑝</m:t>
                              </m:r>
                            </m:sub>
                          </m:sSub>
                          <m:r>
                            <a:rPr lang="en-US" i="1">
                              <a:latin typeface="Cambria Math" panose="02040503050406030204" pitchFamily="18" charset="0"/>
                              <a:ea typeface="Times New Roman" panose="02020603050405020304" pitchFamily="18" charset="0"/>
                              <a:cs typeface="Calibri" panose="020F0502020204030204" pitchFamily="34" charset="0"/>
                            </a:rPr>
                            <m:t>+</m:t>
                          </m:r>
                          <m:f>
                            <m:fPr>
                              <m:ctrlPr>
                                <a:rPr lang="en-GB" i="1">
                                  <a:latin typeface="Cambria Math" panose="02040503050406030204" pitchFamily="18" charset="0"/>
                                  <a:cs typeface="Calibri" panose="020F0502020204030204" pitchFamily="34" charset="0"/>
                                </a:rPr>
                              </m:ctrlPr>
                            </m:fPr>
                            <m:num>
                              <m:sSubSup>
                                <m:sSubSupPr>
                                  <m:ctrlPr>
                                    <a:rPr lang="en-GB" i="1">
                                      <a:latin typeface="Cambria Math" panose="02040503050406030204" pitchFamily="18" charset="0"/>
                                      <a:cs typeface="Calibri" panose="020F0502020204030204" pitchFamily="34" charset="0"/>
                                    </a:rPr>
                                  </m:ctrlPr>
                                </m:sSubSupPr>
                                <m:e>
                                  <m:r>
                                    <a:rPr lang="en-US" i="1">
                                      <a:latin typeface="Cambria Math" panose="02040503050406030204" pitchFamily="18" charset="0"/>
                                      <a:ea typeface="Times New Roman" panose="02020603050405020304" pitchFamily="18" charset="0"/>
                                      <a:cs typeface="Calibri" panose="020F0502020204030204" pitchFamily="34" charset="0"/>
                                    </a:rPr>
                                    <m:t>𝑛</m:t>
                                  </m:r>
                                </m:e>
                                <m:sub>
                                  <m:r>
                                    <a:rPr lang="en-US" i="1">
                                      <a:latin typeface="Cambria Math" panose="02040503050406030204" pitchFamily="18" charset="0"/>
                                      <a:ea typeface="Times New Roman" panose="02020603050405020304" pitchFamily="18" charset="0"/>
                                      <a:cs typeface="Calibri" panose="020F0502020204030204" pitchFamily="34" charset="0"/>
                                    </a:rPr>
                                    <m:t>𝑖</m:t>
                                  </m:r>
                                </m:sub>
                                <m:sup>
                                  <m:r>
                                    <a:rPr lang="en-US" i="1">
                                      <a:latin typeface="Cambria Math" panose="02040503050406030204" pitchFamily="18" charset="0"/>
                                      <a:ea typeface="Times New Roman" panose="02020603050405020304" pitchFamily="18" charset="0"/>
                                      <a:cs typeface="Calibri" panose="020F0502020204030204" pitchFamily="34" charset="0"/>
                                    </a:rPr>
                                    <m:t>2</m:t>
                                  </m:r>
                                </m:sup>
                              </m:sSubSup>
                            </m:num>
                            <m:den>
                              <m:sSub>
                                <m:sSubPr>
                                  <m:ctrlPr>
                                    <a:rPr lang="en-GB" i="1">
                                      <a:latin typeface="Cambria Math" panose="02040503050406030204" pitchFamily="18" charset="0"/>
                                      <a:cs typeface="Calibri" panose="020F0502020204030204" pitchFamily="34" charset="0"/>
                                    </a:rPr>
                                  </m:ctrlPr>
                                </m:sSubPr>
                                <m:e>
                                  <m:r>
                                    <a:rPr lang="en-US" i="1">
                                      <a:latin typeface="Cambria Math" panose="02040503050406030204" pitchFamily="18" charset="0"/>
                                      <a:ea typeface="Times New Roman" panose="02020603050405020304" pitchFamily="18" charset="0"/>
                                      <a:cs typeface="Calibri" panose="020F0502020204030204" pitchFamily="34" charset="0"/>
                                    </a:rPr>
                                    <m:t>𝑁</m:t>
                                  </m:r>
                                </m:e>
                                <m:sub>
                                  <m:r>
                                    <a:rPr lang="en-US" i="1">
                                      <a:latin typeface="Cambria Math" panose="02040503050406030204" pitchFamily="18" charset="0"/>
                                      <a:ea typeface="Times New Roman" panose="02020603050405020304" pitchFamily="18" charset="0"/>
                                      <a:cs typeface="Calibri" panose="020F0502020204030204" pitchFamily="34" charset="0"/>
                                    </a:rPr>
                                    <m:t>𝐴</m:t>
                                  </m:r>
                                </m:sub>
                              </m:sSub>
                            </m:den>
                          </m:f>
                          <m:sSub>
                            <m:sSubPr>
                              <m:ctrlPr>
                                <a:rPr lang="en-GB" i="1">
                                  <a:latin typeface="Cambria Math" panose="02040503050406030204" pitchFamily="18" charset="0"/>
                                  <a:cs typeface="Calibri" panose="020F0502020204030204" pitchFamily="34" charset="0"/>
                                </a:rPr>
                              </m:ctrlPr>
                            </m:sSubPr>
                            <m:e>
                              <m:r>
                                <a:rPr lang="en-US" i="1">
                                  <a:latin typeface="Cambria Math" panose="02040503050406030204" pitchFamily="18" charset="0"/>
                                  <a:ea typeface="Times New Roman" panose="02020603050405020304" pitchFamily="18" charset="0"/>
                                  <a:cs typeface="Calibri" panose="020F0502020204030204" pitchFamily="34" charset="0"/>
                                </a:rPr>
                                <m:t>𝜇</m:t>
                              </m:r>
                            </m:e>
                            <m:sub>
                              <m:r>
                                <a:rPr lang="en-US" i="1">
                                  <a:latin typeface="Cambria Math" panose="02040503050406030204" pitchFamily="18" charset="0"/>
                                  <a:ea typeface="Times New Roman" panose="02020603050405020304" pitchFamily="18" charset="0"/>
                                  <a:cs typeface="Calibri" panose="020F0502020204030204" pitchFamily="34" charset="0"/>
                                </a:rPr>
                                <m:t>𝑛</m:t>
                              </m:r>
                            </m:sub>
                          </m:sSub>
                        </m:e>
                      </m:d>
                    </m:oMath>
                  </m:oMathPara>
                </a14:m>
                <a:endParaRPr lang="en-GB" dirty="0"/>
              </a:p>
            </p:txBody>
          </p:sp>
        </mc:Choice>
        <mc:Fallback>
          <p:sp>
            <p:nvSpPr>
              <p:cNvPr id="5" name="Rectangle 4">
                <a:extLst>
                  <a:ext uri="{FF2B5EF4-FFF2-40B4-BE49-F238E27FC236}">
                    <a16:creationId xmlns:a16="http://schemas.microsoft.com/office/drawing/2014/main" id="{5A51916F-57C6-4921-8BB0-05039A501A1B}"/>
                  </a:ext>
                </a:extLst>
              </p:cNvPr>
              <p:cNvSpPr>
                <a:spLocks noRot="1" noChangeAspect="1" noMove="1" noResize="1" noEditPoints="1" noAdjustHandles="1" noChangeArrowheads="1" noChangeShapeType="1" noTextEdit="1"/>
              </p:cNvSpPr>
              <p:nvPr/>
            </p:nvSpPr>
            <p:spPr>
              <a:xfrm>
                <a:off x="627508" y="5671241"/>
                <a:ext cx="2680093" cy="72955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45C13A0C-9620-4730-B75C-E488FC329DD1}"/>
                  </a:ext>
                </a:extLst>
              </p:cNvPr>
              <p:cNvSpPr/>
              <p:nvPr/>
            </p:nvSpPr>
            <p:spPr>
              <a:xfrm>
                <a:off x="4418263" y="5642902"/>
                <a:ext cx="2706061" cy="7295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cs typeface="Calibri" panose="020F0502020204030204" pitchFamily="34" charset="0"/>
                            </a:rPr>
                          </m:ctrlPr>
                        </m:sSubPr>
                        <m:e>
                          <m:r>
                            <a:rPr lang="en-US" i="1">
                              <a:latin typeface="Cambria Math" panose="02040503050406030204" pitchFamily="18" charset="0"/>
                              <a:ea typeface="Times New Roman" panose="02020603050405020304" pitchFamily="18" charset="0"/>
                              <a:cs typeface="Calibri" panose="020F0502020204030204" pitchFamily="34" charset="0"/>
                            </a:rPr>
                            <m:t>𝜎</m:t>
                          </m:r>
                        </m:e>
                        <m:sub>
                          <m:r>
                            <a:rPr lang="tr-TR" b="0" i="1" smtClean="0">
                              <a:latin typeface="Cambria Math" panose="02040503050406030204" pitchFamily="18" charset="0"/>
                              <a:ea typeface="Times New Roman" panose="02020603050405020304" pitchFamily="18" charset="0"/>
                              <a:cs typeface="Calibri" panose="020F0502020204030204" pitchFamily="34" charset="0"/>
                            </a:rPr>
                            <m:t>𝑛</m:t>
                          </m:r>
                        </m:sub>
                      </m:sSub>
                      <m:r>
                        <a:rPr lang="en-US" i="1">
                          <a:latin typeface="Cambria Math" panose="02040503050406030204" pitchFamily="18" charset="0"/>
                          <a:ea typeface="Times New Roman" panose="02020603050405020304" pitchFamily="18" charset="0"/>
                          <a:cs typeface="Calibri" panose="020F0502020204030204" pitchFamily="34" charset="0"/>
                        </a:rPr>
                        <m:t>=</m:t>
                      </m:r>
                      <m:r>
                        <a:rPr lang="en-US" i="1">
                          <a:latin typeface="Cambria Math" panose="02040503050406030204" pitchFamily="18" charset="0"/>
                          <a:ea typeface="Times New Roman" panose="02020603050405020304" pitchFamily="18" charset="0"/>
                          <a:cs typeface="Calibri" panose="020F0502020204030204" pitchFamily="34" charset="0"/>
                        </a:rPr>
                        <m:t>𝑞</m:t>
                      </m:r>
                      <m:r>
                        <a:rPr lang="en-US" i="1">
                          <a:latin typeface="Cambria Math" panose="02040503050406030204" pitchFamily="18" charset="0"/>
                          <a:ea typeface="Times New Roman" panose="02020603050405020304" pitchFamily="18" charset="0"/>
                          <a:cs typeface="Cambria Math" panose="02040503050406030204" pitchFamily="18" charset="0"/>
                        </a:rPr>
                        <m:t>⋅</m:t>
                      </m:r>
                      <m:d>
                        <m:dPr>
                          <m:ctrlPr>
                            <a:rPr lang="en-GB" i="1">
                              <a:latin typeface="Cambria Math" panose="02040503050406030204" pitchFamily="18" charset="0"/>
                              <a:cs typeface="Calibri" panose="020F0502020204030204" pitchFamily="34" charset="0"/>
                            </a:rPr>
                          </m:ctrlPr>
                        </m:dPr>
                        <m:e>
                          <m:f>
                            <m:fPr>
                              <m:ctrlPr>
                                <a:rPr lang="en-GB" i="1">
                                  <a:latin typeface="Cambria Math" panose="02040503050406030204" pitchFamily="18" charset="0"/>
                                  <a:cs typeface="Calibri" panose="020F0502020204030204" pitchFamily="34" charset="0"/>
                                </a:rPr>
                              </m:ctrlPr>
                            </m:fPr>
                            <m:num>
                              <m:sSubSup>
                                <m:sSubSupPr>
                                  <m:ctrlPr>
                                    <a:rPr lang="en-GB" i="1">
                                      <a:latin typeface="Cambria Math" panose="02040503050406030204" pitchFamily="18" charset="0"/>
                                      <a:cs typeface="Calibri" panose="020F0502020204030204" pitchFamily="34" charset="0"/>
                                    </a:rPr>
                                  </m:ctrlPr>
                                </m:sSubSupPr>
                                <m:e>
                                  <m:r>
                                    <a:rPr lang="en-US" i="1">
                                      <a:latin typeface="Cambria Math" panose="02040503050406030204" pitchFamily="18" charset="0"/>
                                      <a:ea typeface="Times New Roman" panose="02020603050405020304" pitchFamily="18" charset="0"/>
                                      <a:cs typeface="Calibri" panose="020F0502020204030204" pitchFamily="34" charset="0"/>
                                    </a:rPr>
                                    <m:t>𝑛</m:t>
                                  </m:r>
                                </m:e>
                                <m:sub>
                                  <m:r>
                                    <a:rPr lang="en-US" i="1">
                                      <a:latin typeface="Cambria Math" panose="02040503050406030204" pitchFamily="18" charset="0"/>
                                      <a:ea typeface="Times New Roman" panose="02020603050405020304" pitchFamily="18" charset="0"/>
                                      <a:cs typeface="Calibri" panose="020F0502020204030204" pitchFamily="34" charset="0"/>
                                    </a:rPr>
                                    <m:t>𝑖</m:t>
                                  </m:r>
                                </m:sub>
                                <m:sup>
                                  <m:r>
                                    <a:rPr lang="en-US" i="1">
                                      <a:latin typeface="Cambria Math" panose="02040503050406030204" pitchFamily="18" charset="0"/>
                                      <a:ea typeface="Times New Roman" panose="02020603050405020304" pitchFamily="18" charset="0"/>
                                      <a:cs typeface="Calibri" panose="020F0502020204030204" pitchFamily="34" charset="0"/>
                                    </a:rPr>
                                    <m:t>2</m:t>
                                  </m:r>
                                </m:sup>
                              </m:sSubSup>
                            </m:num>
                            <m:den>
                              <m:sSub>
                                <m:sSubPr>
                                  <m:ctrlPr>
                                    <a:rPr lang="en-GB" i="1">
                                      <a:latin typeface="Cambria Math" panose="02040503050406030204" pitchFamily="18" charset="0"/>
                                      <a:cs typeface="Calibri" panose="020F0502020204030204" pitchFamily="34" charset="0"/>
                                    </a:rPr>
                                  </m:ctrlPr>
                                </m:sSubPr>
                                <m:e>
                                  <m:r>
                                    <a:rPr lang="en-US" i="1">
                                      <a:latin typeface="Cambria Math" panose="02040503050406030204" pitchFamily="18" charset="0"/>
                                      <a:ea typeface="Times New Roman" panose="02020603050405020304" pitchFamily="18" charset="0"/>
                                      <a:cs typeface="Calibri" panose="020F0502020204030204" pitchFamily="34" charset="0"/>
                                    </a:rPr>
                                    <m:t>𝑁</m:t>
                                  </m:r>
                                </m:e>
                                <m:sub>
                                  <m:r>
                                    <a:rPr lang="tr-TR" b="0" i="1" smtClean="0">
                                      <a:latin typeface="Cambria Math" panose="02040503050406030204" pitchFamily="18" charset="0"/>
                                      <a:ea typeface="Times New Roman" panose="02020603050405020304" pitchFamily="18" charset="0"/>
                                      <a:cs typeface="Calibri" panose="020F0502020204030204" pitchFamily="34" charset="0"/>
                                    </a:rPr>
                                    <m:t>𝐷</m:t>
                                  </m:r>
                                </m:sub>
                              </m:sSub>
                            </m:den>
                          </m:f>
                          <m:sSub>
                            <m:sSubPr>
                              <m:ctrlPr>
                                <a:rPr lang="en-GB" i="1">
                                  <a:latin typeface="Cambria Math" panose="02040503050406030204" pitchFamily="18" charset="0"/>
                                  <a:cs typeface="Calibri" panose="020F0502020204030204" pitchFamily="34" charset="0"/>
                                </a:rPr>
                              </m:ctrlPr>
                            </m:sSubPr>
                            <m:e>
                              <m:r>
                                <a:rPr lang="en-US" i="1">
                                  <a:latin typeface="Cambria Math" panose="02040503050406030204" pitchFamily="18" charset="0"/>
                                  <a:ea typeface="Times New Roman" panose="02020603050405020304" pitchFamily="18" charset="0"/>
                                  <a:cs typeface="Calibri" panose="020F0502020204030204" pitchFamily="34" charset="0"/>
                                </a:rPr>
                                <m:t>𝜇</m:t>
                              </m:r>
                            </m:e>
                            <m:sub>
                              <m:r>
                                <a:rPr lang="en-US" i="1">
                                  <a:latin typeface="Cambria Math" panose="02040503050406030204" pitchFamily="18" charset="0"/>
                                  <a:ea typeface="Times New Roman" panose="02020603050405020304" pitchFamily="18" charset="0"/>
                                  <a:cs typeface="Calibri" panose="020F0502020204030204" pitchFamily="34" charset="0"/>
                                </a:rPr>
                                <m:t>𝑝</m:t>
                              </m:r>
                            </m:sub>
                          </m:sSub>
                          <m:r>
                            <a:rPr lang="en-US" i="1">
                              <a:latin typeface="Cambria Math" panose="02040503050406030204" pitchFamily="18" charset="0"/>
                              <a:ea typeface="Times New Roman" panose="02020603050405020304" pitchFamily="18" charset="0"/>
                              <a:cs typeface="Calibri" panose="020F0502020204030204" pitchFamily="34" charset="0"/>
                            </a:rPr>
                            <m:t>+</m:t>
                          </m:r>
                          <m:sSub>
                            <m:sSubPr>
                              <m:ctrlPr>
                                <a:rPr lang="en-GB" i="1">
                                  <a:latin typeface="Cambria Math" panose="02040503050406030204" pitchFamily="18" charset="0"/>
                                  <a:cs typeface="Calibri" panose="020F0502020204030204" pitchFamily="34" charset="0"/>
                                </a:rPr>
                              </m:ctrlPr>
                            </m:sSubPr>
                            <m:e>
                              <m:r>
                                <a:rPr lang="en-US" i="1">
                                  <a:latin typeface="Cambria Math" panose="02040503050406030204" pitchFamily="18" charset="0"/>
                                  <a:ea typeface="Times New Roman" panose="02020603050405020304" pitchFamily="18" charset="0"/>
                                  <a:cs typeface="Calibri" panose="020F0502020204030204" pitchFamily="34" charset="0"/>
                                </a:rPr>
                                <m:t>𝑁</m:t>
                              </m:r>
                            </m:e>
                            <m:sub>
                              <m:r>
                                <a:rPr lang="tr-TR" b="0" i="1" smtClean="0">
                                  <a:latin typeface="Cambria Math" panose="02040503050406030204" pitchFamily="18" charset="0"/>
                                  <a:ea typeface="Times New Roman" panose="02020603050405020304" pitchFamily="18" charset="0"/>
                                  <a:cs typeface="Calibri" panose="020F0502020204030204" pitchFamily="34" charset="0"/>
                                </a:rPr>
                                <m:t>𝐷</m:t>
                              </m:r>
                            </m:sub>
                          </m:sSub>
                          <m:sSub>
                            <m:sSubPr>
                              <m:ctrlPr>
                                <a:rPr lang="en-GB" i="1">
                                  <a:latin typeface="Cambria Math" panose="02040503050406030204" pitchFamily="18" charset="0"/>
                                  <a:cs typeface="Calibri" panose="020F0502020204030204" pitchFamily="34" charset="0"/>
                                </a:rPr>
                              </m:ctrlPr>
                            </m:sSubPr>
                            <m:e>
                              <m:r>
                                <a:rPr lang="en-US" i="1">
                                  <a:latin typeface="Cambria Math" panose="02040503050406030204" pitchFamily="18" charset="0"/>
                                  <a:ea typeface="Times New Roman" panose="02020603050405020304" pitchFamily="18" charset="0"/>
                                  <a:cs typeface="Calibri" panose="020F0502020204030204" pitchFamily="34" charset="0"/>
                                </a:rPr>
                                <m:t>𝜇</m:t>
                              </m:r>
                            </m:e>
                            <m:sub>
                              <m:r>
                                <a:rPr lang="en-US" i="1">
                                  <a:latin typeface="Cambria Math" panose="02040503050406030204" pitchFamily="18" charset="0"/>
                                  <a:ea typeface="Times New Roman" panose="02020603050405020304" pitchFamily="18" charset="0"/>
                                  <a:cs typeface="Calibri" panose="020F0502020204030204" pitchFamily="34" charset="0"/>
                                </a:rPr>
                                <m:t>𝑛</m:t>
                              </m:r>
                            </m:sub>
                          </m:sSub>
                        </m:e>
                      </m:d>
                    </m:oMath>
                  </m:oMathPara>
                </a14:m>
                <a:endParaRPr lang="en-GB" dirty="0"/>
              </a:p>
            </p:txBody>
          </p:sp>
        </mc:Choice>
        <mc:Fallback>
          <p:sp>
            <p:nvSpPr>
              <p:cNvPr id="6" name="Rectangle 5">
                <a:extLst>
                  <a:ext uri="{FF2B5EF4-FFF2-40B4-BE49-F238E27FC236}">
                    <a16:creationId xmlns:a16="http://schemas.microsoft.com/office/drawing/2014/main" id="{45C13A0C-9620-4730-B75C-E488FC329DD1}"/>
                  </a:ext>
                </a:extLst>
              </p:cNvPr>
              <p:cNvSpPr>
                <a:spLocks noRot="1" noChangeAspect="1" noMove="1" noResize="1" noEditPoints="1" noAdjustHandles="1" noChangeArrowheads="1" noChangeShapeType="1" noTextEdit="1"/>
              </p:cNvSpPr>
              <p:nvPr/>
            </p:nvSpPr>
            <p:spPr>
              <a:xfrm>
                <a:off x="4418263" y="5642902"/>
                <a:ext cx="2706061" cy="729559"/>
              </a:xfrm>
              <a:prstGeom prst="rect">
                <a:avLst/>
              </a:prstGeom>
              <a:blipFill>
                <a:blip r:embed="rId11"/>
                <a:stretch>
                  <a:fillRect/>
                </a:stretch>
              </a:blipFill>
            </p:spPr>
            <p:txBody>
              <a:bodyPr/>
              <a:lstStyle/>
              <a:p>
                <a:r>
                  <a:rPr lang="en-GB">
                    <a:noFill/>
                  </a:rPr>
                  <a:t> </a:t>
                </a:r>
              </a:p>
            </p:txBody>
          </p:sp>
        </mc:Fallback>
      </mc:AlternateContent>
      <p:sp>
        <p:nvSpPr>
          <p:cNvPr id="18" name="Rectangle 3">
            <a:extLst>
              <a:ext uri="{FF2B5EF4-FFF2-40B4-BE49-F238E27FC236}">
                <a16:creationId xmlns:a16="http://schemas.microsoft.com/office/drawing/2014/main" id="{870B2D0C-2D11-4BA7-B424-D5A0CD9DB2A2}"/>
              </a:ext>
            </a:extLst>
          </p:cNvPr>
          <p:cNvSpPr txBox="1">
            <a:spLocks noChangeArrowheads="1"/>
          </p:cNvSpPr>
          <p:nvPr/>
        </p:nvSpPr>
        <p:spPr>
          <a:xfrm>
            <a:off x="4312568" y="5422715"/>
            <a:ext cx="3635721" cy="310541"/>
          </a:xfrm>
          <a:prstGeom prst="rect">
            <a:avLst/>
          </a:prstGeom>
          <a:ln/>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1pPr>
            <a:lvl2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3pPr>
            <a:lvl4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4pPr>
            <a:lvl5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90000"/>
              </a:lnSpc>
              <a:spcAft>
                <a:spcPts val="0"/>
              </a:spcAft>
              <a:buNone/>
            </a:pPr>
            <a:r>
              <a:rPr lang="en-GB" altLang="en-US" sz="1800">
                <a:highlight>
                  <a:srgbClr val="EEECE1"/>
                </a:highlight>
              </a:rPr>
              <a:t>Conductivity</a:t>
            </a:r>
            <a:r>
              <a:rPr lang="tr-TR" altLang="en-US" sz="1800">
                <a:highlight>
                  <a:srgbClr val="EEECE1"/>
                </a:highlight>
              </a:rPr>
              <a:t> </a:t>
            </a:r>
            <a:r>
              <a:rPr lang="tr-TR" altLang="en-US" sz="1800" dirty="0">
                <a:highlight>
                  <a:srgbClr val="EEECE1"/>
                </a:highlight>
              </a:rPr>
              <a:t>of N </a:t>
            </a:r>
            <a:r>
              <a:rPr lang="tr-TR" altLang="en-US" sz="1800" dirty="0" err="1">
                <a:highlight>
                  <a:srgbClr val="EEECE1"/>
                </a:highlight>
              </a:rPr>
              <a:t>type</a:t>
            </a:r>
            <a:r>
              <a:rPr lang="tr-TR" altLang="en-US" sz="1800" dirty="0">
                <a:highlight>
                  <a:srgbClr val="EEECE1"/>
                </a:highlight>
              </a:rPr>
              <a:t> </a:t>
            </a:r>
            <a:r>
              <a:rPr lang="tr-TR" altLang="en-US" sz="1800" dirty="0" err="1">
                <a:highlight>
                  <a:srgbClr val="EEECE1"/>
                </a:highlight>
              </a:rPr>
              <a:t>material</a:t>
            </a:r>
            <a:endParaRPr lang="en-US" altLang="en-US" sz="1800" dirty="0">
              <a:highlight>
                <a:srgbClr val="EEECE1"/>
              </a:highlight>
            </a:endParaRPr>
          </a:p>
        </p:txBody>
      </p:sp>
      <p:sp>
        <p:nvSpPr>
          <p:cNvPr id="19" name="Rectangle 3">
            <a:extLst>
              <a:ext uri="{FF2B5EF4-FFF2-40B4-BE49-F238E27FC236}">
                <a16:creationId xmlns:a16="http://schemas.microsoft.com/office/drawing/2014/main" id="{2327691A-6064-4A79-AD20-9DECE9303C33}"/>
              </a:ext>
            </a:extLst>
          </p:cNvPr>
          <p:cNvSpPr txBox="1">
            <a:spLocks noChangeArrowheads="1"/>
          </p:cNvSpPr>
          <p:nvPr/>
        </p:nvSpPr>
        <p:spPr>
          <a:xfrm>
            <a:off x="357273" y="5422715"/>
            <a:ext cx="3635721" cy="310541"/>
          </a:xfrm>
          <a:prstGeom prst="rect">
            <a:avLst/>
          </a:prstGeom>
          <a:ln/>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1pPr>
            <a:lvl2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3pPr>
            <a:lvl4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4pPr>
            <a:lvl5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90000"/>
              </a:lnSpc>
              <a:spcAft>
                <a:spcPts val="0"/>
              </a:spcAft>
              <a:buNone/>
            </a:pPr>
            <a:r>
              <a:rPr lang="en-GB" altLang="en-US" sz="1800">
                <a:highlight>
                  <a:srgbClr val="EEECE1"/>
                </a:highlight>
              </a:rPr>
              <a:t>Conductivity</a:t>
            </a:r>
            <a:r>
              <a:rPr lang="tr-TR" altLang="en-US" sz="1800">
                <a:highlight>
                  <a:srgbClr val="EEECE1"/>
                </a:highlight>
              </a:rPr>
              <a:t> of P </a:t>
            </a:r>
            <a:r>
              <a:rPr lang="tr-TR" altLang="en-US" sz="1800" dirty="0" err="1">
                <a:highlight>
                  <a:srgbClr val="EEECE1"/>
                </a:highlight>
              </a:rPr>
              <a:t>type</a:t>
            </a:r>
            <a:r>
              <a:rPr lang="tr-TR" altLang="en-US" sz="1800" dirty="0">
                <a:highlight>
                  <a:srgbClr val="EEECE1"/>
                </a:highlight>
              </a:rPr>
              <a:t> </a:t>
            </a:r>
            <a:r>
              <a:rPr lang="tr-TR" altLang="en-US" sz="1800" dirty="0" err="1">
                <a:highlight>
                  <a:srgbClr val="EEECE1"/>
                </a:highlight>
              </a:rPr>
              <a:t>material</a:t>
            </a:r>
            <a:endParaRPr lang="en-US" altLang="en-US" sz="1800" dirty="0">
              <a:highlight>
                <a:srgbClr val="EEECE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 y="321359"/>
            <a:ext cx="8229600" cy="590550"/>
          </a:xfrm>
        </p:spPr>
        <p:txBody>
          <a:bodyPr/>
          <a:lstStyle/>
          <a:p>
            <a:r>
              <a:rPr lang="tr-TR" dirty="0" err="1"/>
              <a:t>Diffusion</a:t>
            </a:r>
            <a:r>
              <a:rPr lang="tr-TR" dirty="0"/>
              <a:t> </a:t>
            </a:r>
            <a:r>
              <a:rPr lang="tr-TR" dirty="0" err="1"/>
              <a:t>Current</a:t>
            </a:r>
            <a:endParaRPr lang="tr-TR" dirty="0"/>
          </a:p>
        </p:txBody>
      </p:sp>
      <p:pic>
        <p:nvPicPr>
          <p:cNvPr id="5" name="Picture 4"/>
          <p:cNvPicPr>
            <a:picLocks noChangeAspect="1"/>
          </p:cNvPicPr>
          <p:nvPr/>
        </p:nvPicPr>
        <p:blipFill>
          <a:blip r:embed="rId2"/>
          <a:stretch>
            <a:fillRect/>
          </a:stretch>
        </p:blipFill>
        <p:spPr>
          <a:xfrm>
            <a:off x="311727" y="1124745"/>
            <a:ext cx="5196377" cy="863292"/>
          </a:xfrm>
          <a:prstGeom prst="rect">
            <a:avLst/>
          </a:prstGeom>
        </p:spPr>
      </p:pic>
      <p:pic>
        <p:nvPicPr>
          <p:cNvPr id="6" name="Picture 5"/>
          <p:cNvPicPr>
            <a:picLocks noChangeAspect="1"/>
          </p:cNvPicPr>
          <p:nvPr/>
        </p:nvPicPr>
        <p:blipFill>
          <a:blip r:embed="rId3"/>
          <a:stretch>
            <a:fillRect/>
          </a:stretch>
        </p:blipFill>
        <p:spPr>
          <a:xfrm>
            <a:off x="419617" y="2200873"/>
            <a:ext cx="5097782" cy="1312197"/>
          </a:xfrm>
          <a:prstGeom prst="rect">
            <a:avLst/>
          </a:prstGeom>
        </p:spPr>
      </p:pic>
      <p:pic>
        <p:nvPicPr>
          <p:cNvPr id="8" name="Picture 7"/>
          <p:cNvPicPr>
            <a:picLocks noChangeAspect="1"/>
          </p:cNvPicPr>
          <p:nvPr/>
        </p:nvPicPr>
        <p:blipFill>
          <a:blip r:embed="rId4"/>
          <a:stretch>
            <a:fillRect/>
          </a:stretch>
        </p:blipFill>
        <p:spPr>
          <a:xfrm>
            <a:off x="420409" y="3513070"/>
            <a:ext cx="6250781" cy="371475"/>
          </a:xfrm>
          <a:prstGeom prst="rect">
            <a:avLst/>
          </a:prstGeom>
        </p:spPr>
      </p:pic>
    </p:spTree>
    <p:extLst>
      <p:ext uri="{BB962C8B-B14F-4D97-AF65-F5344CB8AC3E}">
        <p14:creationId xmlns:p14="http://schemas.microsoft.com/office/powerpoint/2010/main" val="706219758"/>
      </p:ext>
    </p:extLst>
  </p:cSld>
  <p:clrMapOvr>
    <a:masterClrMapping/>
  </p:clrMapOvr>
  <p:transition>
    <p:plu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3A15DDA-D892-48F9-8020-B84D1E941C8A}"/>
              </a:ext>
            </a:extLst>
          </p:cNvPr>
          <p:cNvSpPr>
            <a:spLocks noGrp="1"/>
          </p:cNvSpPr>
          <p:nvPr>
            <p:ph type="sldNum" sz="quarter" idx="11"/>
          </p:nvPr>
        </p:nvSpPr>
        <p:spPr/>
        <p:txBody>
          <a:bodyPr/>
          <a:lstStyle/>
          <a:p>
            <a:fld id="{2399AFD4-DB83-4B11-B3F1-9B2D59FD9236}" type="slidenum">
              <a:rPr lang="en-US" altLang="en-US"/>
              <a:pPr/>
              <a:t>29</a:t>
            </a:fld>
            <a:endParaRPr lang="en-US" altLang="en-US"/>
          </a:p>
        </p:txBody>
      </p:sp>
      <p:sp>
        <p:nvSpPr>
          <p:cNvPr id="25602" name="Rectangle 2">
            <a:extLst>
              <a:ext uri="{FF2B5EF4-FFF2-40B4-BE49-F238E27FC236}">
                <a16:creationId xmlns:a16="http://schemas.microsoft.com/office/drawing/2014/main" id="{125B91F3-0395-41F7-9904-99FB8D5F61B0}"/>
              </a:ext>
            </a:extLst>
          </p:cNvPr>
          <p:cNvSpPr>
            <a:spLocks noGrp="1" noChangeArrowheads="1"/>
          </p:cNvSpPr>
          <p:nvPr>
            <p:ph type="title"/>
          </p:nvPr>
        </p:nvSpPr>
        <p:spPr>
          <a:xfrm>
            <a:off x="467544" y="423069"/>
            <a:ext cx="7848600" cy="708025"/>
          </a:xfrm>
        </p:spPr>
        <p:txBody>
          <a:bodyPr>
            <a:normAutofit fontScale="90000"/>
          </a:bodyPr>
          <a:lstStyle/>
          <a:p>
            <a:r>
              <a:rPr lang="en-US" altLang="en-US" dirty="0"/>
              <a:t>Second Charge Transportation Mechanism:  Diffusion</a:t>
            </a:r>
          </a:p>
        </p:txBody>
      </p:sp>
      <p:sp>
        <p:nvSpPr>
          <p:cNvPr id="25603" name="Rectangle 3">
            <a:extLst>
              <a:ext uri="{FF2B5EF4-FFF2-40B4-BE49-F238E27FC236}">
                <a16:creationId xmlns:a16="http://schemas.microsoft.com/office/drawing/2014/main" id="{AD1E9275-7BAC-4435-B6EB-42BB5131C6C9}"/>
              </a:ext>
            </a:extLst>
          </p:cNvPr>
          <p:cNvSpPr>
            <a:spLocks noGrp="1" noChangeArrowheads="1"/>
          </p:cNvSpPr>
          <p:nvPr>
            <p:ph type="body" sz="half" idx="1"/>
          </p:nvPr>
        </p:nvSpPr>
        <p:spPr>
          <a:xfrm>
            <a:off x="685800" y="5334000"/>
            <a:ext cx="7772400" cy="990600"/>
          </a:xfrm>
          <a:ln/>
        </p:spPr>
        <p:txBody>
          <a:bodyPr>
            <a:normAutofit fontScale="85000" lnSpcReduction="10000"/>
          </a:bodyPr>
          <a:lstStyle/>
          <a:p>
            <a:pPr>
              <a:lnSpc>
                <a:spcPct val="90000"/>
              </a:lnSpc>
            </a:pPr>
            <a:r>
              <a:rPr lang="en-US" altLang="en-US" dirty="0"/>
              <a:t>Charge particles move from a region of high concentration to a region of low concentration.  It is analogous to an every day example of an ink droplet in water.</a:t>
            </a:r>
            <a:r>
              <a:rPr lang="en-US" altLang="en-US" sz="1800" dirty="0"/>
              <a:t>  </a:t>
            </a:r>
          </a:p>
        </p:txBody>
      </p:sp>
      <p:pic>
        <p:nvPicPr>
          <p:cNvPr id="25607" name="Picture 7">
            <a:extLst>
              <a:ext uri="{FF2B5EF4-FFF2-40B4-BE49-F238E27FC236}">
                <a16:creationId xmlns:a16="http://schemas.microsoft.com/office/drawing/2014/main" id="{9CA46327-3EBB-4A65-919A-ECD167C8B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79159"/>
            <a:ext cx="5334000" cy="165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10" name="Picture 10">
            <a:extLst>
              <a:ext uri="{FF2B5EF4-FFF2-40B4-BE49-F238E27FC236}">
                <a16:creationId xmlns:a16="http://schemas.microsoft.com/office/drawing/2014/main" id="{D41F9081-8754-4025-8A8D-AC03D91CF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174642"/>
            <a:ext cx="2971800" cy="204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922638"/>
            <a:ext cx="3932012" cy="2873393"/>
          </a:xfrm>
          <a:prstGeom prst="rect">
            <a:avLst/>
          </a:prstGeom>
        </p:spPr>
      </p:pic>
      <p:sp>
        <p:nvSpPr>
          <p:cNvPr id="7171" name="Rectangle 3"/>
          <p:cNvSpPr>
            <a:spLocks noGrp="1" noChangeArrowheads="1"/>
          </p:cNvSpPr>
          <p:nvPr>
            <p:ph idx="1"/>
          </p:nvPr>
        </p:nvSpPr>
        <p:spPr>
          <a:xfrm>
            <a:off x="449850" y="1052736"/>
            <a:ext cx="5032627" cy="4896544"/>
          </a:xfrm>
        </p:spPr>
        <p:txBody>
          <a:bodyPr>
            <a:normAutofit/>
          </a:bodyPr>
          <a:lstStyle/>
          <a:p>
            <a:r>
              <a:rPr lang="en-US" altLang="en-US" sz="2000" dirty="0"/>
              <a:t>The goal is to generate and control the flow of an electrical current.</a:t>
            </a:r>
          </a:p>
          <a:p>
            <a:pPr marL="609600" indent="-609600"/>
            <a:endParaRPr lang="tr-TR" altLang="en-US" sz="2000" dirty="0"/>
          </a:p>
          <a:p>
            <a:pPr marL="609600" indent="-609600"/>
            <a:r>
              <a:rPr lang="en-US" altLang="en-US" sz="2000" dirty="0"/>
              <a:t>Electronic materials include:</a:t>
            </a:r>
          </a:p>
          <a:p>
            <a:pPr marL="504000" lvl="1" indent="-533400">
              <a:buFontTx/>
              <a:buAutoNum type="arabicPeriod"/>
            </a:pPr>
            <a:r>
              <a:rPr lang="en-US" altLang="en-US" sz="2000" u="sng" dirty="0"/>
              <a:t>Conductors</a:t>
            </a:r>
            <a:r>
              <a:rPr lang="en-US" altLang="en-US" sz="2000" dirty="0"/>
              <a:t>: have low resistance which allows electrical current flow</a:t>
            </a:r>
          </a:p>
          <a:p>
            <a:pPr marL="504000" lvl="1" indent="-533400">
              <a:buFontTx/>
              <a:buAutoNum type="arabicPeriod"/>
            </a:pPr>
            <a:r>
              <a:rPr lang="en-US" altLang="en-US" sz="2000" u="sng" dirty="0"/>
              <a:t>Insulators</a:t>
            </a:r>
            <a:r>
              <a:rPr lang="en-US" altLang="en-US" sz="2000" dirty="0"/>
              <a:t>: have high resistance which suppresses electrical current flow</a:t>
            </a:r>
          </a:p>
          <a:p>
            <a:pPr marL="504000" lvl="1" indent="-533400">
              <a:buFontTx/>
              <a:buAutoNum type="arabicPeriod"/>
            </a:pPr>
            <a:r>
              <a:rPr lang="en-US" altLang="en-US" sz="2000" u="sng" dirty="0"/>
              <a:t>Semiconductors</a:t>
            </a:r>
            <a:r>
              <a:rPr lang="en-US" altLang="en-US" sz="2000" dirty="0"/>
              <a:t>: can allow or suppress electrical current flow</a:t>
            </a:r>
          </a:p>
        </p:txBody>
      </p:sp>
      <p:sp>
        <p:nvSpPr>
          <p:cNvPr id="7170" name="Rectangle 2"/>
          <p:cNvSpPr>
            <a:spLocks noGrp="1" noChangeArrowheads="1"/>
          </p:cNvSpPr>
          <p:nvPr>
            <p:ph type="title"/>
          </p:nvPr>
        </p:nvSpPr>
        <p:spPr/>
        <p:txBody>
          <a:bodyPr/>
          <a:lstStyle/>
          <a:p>
            <a:r>
              <a:rPr lang="en-US" altLang="en-US" dirty="0"/>
              <a:t>Electronic Materials</a:t>
            </a:r>
          </a:p>
        </p:txBody>
      </p:sp>
    </p:spTree>
    <p:extLst>
      <p:ext uri="{BB962C8B-B14F-4D97-AF65-F5344CB8AC3E}">
        <p14:creationId xmlns:p14="http://schemas.microsoft.com/office/powerpoint/2010/main" val="1664757911"/>
      </p:ext>
    </p:extLst>
  </p:cSld>
  <p:clrMapOvr>
    <a:masterClrMapping/>
  </p:clrMapOvr>
  <p:transition>
    <p:plu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02B182A3-56A6-407A-B038-4CBA1D1F4DED}"/>
              </a:ext>
            </a:extLst>
          </p:cNvPr>
          <p:cNvSpPr>
            <a:spLocks noGrp="1"/>
          </p:cNvSpPr>
          <p:nvPr>
            <p:ph type="sldNum" sz="quarter" idx="11"/>
          </p:nvPr>
        </p:nvSpPr>
        <p:spPr/>
        <p:txBody>
          <a:bodyPr/>
          <a:lstStyle/>
          <a:p>
            <a:fld id="{364A034C-9FED-475E-B671-5ABE9F1B4545}" type="slidenum">
              <a:rPr lang="en-US" altLang="en-US"/>
              <a:pPr/>
              <a:t>30</a:t>
            </a:fld>
            <a:endParaRPr lang="en-US" altLang="en-US"/>
          </a:p>
        </p:txBody>
      </p:sp>
      <p:sp>
        <p:nvSpPr>
          <p:cNvPr id="26631" name="Oval 7">
            <a:extLst>
              <a:ext uri="{FF2B5EF4-FFF2-40B4-BE49-F238E27FC236}">
                <a16:creationId xmlns:a16="http://schemas.microsoft.com/office/drawing/2014/main" id="{47E40CCF-284B-4713-BA0F-47B3AE37F2A7}"/>
              </a:ext>
            </a:extLst>
          </p:cNvPr>
          <p:cNvSpPr>
            <a:spLocks noChangeArrowheads="1"/>
          </p:cNvSpPr>
          <p:nvPr/>
        </p:nvSpPr>
        <p:spPr bwMode="auto">
          <a:xfrm>
            <a:off x="395536" y="882734"/>
            <a:ext cx="6084540" cy="1764571"/>
          </a:xfrm>
          <a:prstGeom prst="flowChartAlternateProcess">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26" name="Rectangle 2">
            <a:extLst>
              <a:ext uri="{FF2B5EF4-FFF2-40B4-BE49-F238E27FC236}">
                <a16:creationId xmlns:a16="http://schemas.microsoft.com/office/drawing/2014/main" id="{F5D15F13-F588-441A-9394-C5DB82DFF343}"/>
              </a:ext>
            </a:extLst>
          </p:cNvPr>
          <p:cNvSpPr>
            <a:spLocks noGrp="1" noChangeArrowheads="1"/>
          </p:cNvSpPr>
          <p:nvPr>
            <p:ph type="title"/>
          </p:nvPr>
        </p:nvSpPr>
        <p:spPr>
          <a:xfrm>
            <a:off x="533400" y="152400"/>
            <a:ext cx="7848600" cy="762000"/>
          </a:xfrm>
        </p:spPr>
        <p:txBody>
          <a:bodyPr/>
          <a:lstStyle/>
          <a:p>
            <a:r>
              <a:rPr lang="en-US" altLang="en-US"/>
              <a:t>Current Flow:  Diffusion</a:t>
            </a:r>
          </a:p>
        </p:txBody>
      </p:sp>
      <p:sp>
        <p:nvSpPr>
          <p:cNvPr id="26627" name="Rectangle 3">
            <a:extLst>
              <a:ext uri="{FF2B5EF4-FFF2-40B4-BE49-F238E27FC236}">
                <a16:creationId xmlns:a16="http://schemas.microsoft.com/office/drawing/2014/main" id="{1CA4764A-1832-426C-B5A9-F3399A28E6FD}"/>
              </a:ext>
            </a:extLst>
          </p:cNvPr>
          <p:cNvSpPr>
            <a:spLocks noGrp="1" noChangeArrowheads="1"/>
          </p:cNvSpPr>
          <p:nvPr>
            <p:ph type="body" sz="half" idx="1"/>
          </p:nvPr>
        </p:nvSpPr>
        <p:spPr>
          <a:xfrm>
            <a:off x="359970" y="3078807"/>
            <a:ext cx="7524398" cy="1096168"/>
          </a:xfrm>
          <a:ln/>
        </p:spPr>
        <p:txBody>
          <a:bodyPr>
            <a:normAutofit fontScale="92500"/>
          </a:bodyPr>
          <a:lstStyle/>
          <a:p>
            <a:r>
              <a:rPr lang="en-US" altLang="en-US" sz="2000" dirty="0"/>
              <a:t>Diffusion current is proportional to the gradient of charge (</a:t>
            </a:r>
            <a:r>
              <a:rPr lang="en-US" altLang="en-US" sz="2000" dirty="0" err="1"/>
              <a:t>dn</a:t>
            </a:r>
            <a:r>
              <a:rPr lang="en-US" altLang="en-US" sz="2000" dirty="0"/>
              <a:t>/dx) along the direction of current flow. </a:t>
            </a:r>
          </a:p>
          <a:p>
            <a:r>
              <a:rPr lang="en-US" altLang="en-US" sz="2000" dirty="0"/>
              <a:t>Its total current density consists of both electrons and holes.</a:t>
            </a:r>
          </a:p>
        </p:txBody>
      </p:sp>
      <p:graphicFrame>
        <p:nvGraphicFramePr>
          <p:cNvPr id="26629" name="Object 5">
            <a:extLst>
              <a:ext uri="{FF2B5EF4-FFF2-40B4-BE49-F238E27FC236}">
                <a16:creationId xmlns:a16="http://schemas.microsoft.com/office/drawing/2014/main" id="{3D7019A3-F969-4020-815D-4EEDC0A820E7}"/>
              </a:ext>
            </a:extLst>
          </p:cNvPr>
          <p:cNvGraphicFramePr>
            <a:graphicFrameLocks noChangeAspect="1"/>
          </p:cNvGraphicFramePr>
          <p:nvPr>
            <p:extLst>
              <p:ext uri="{D42A27DB-BD31-4B8C-83A1-F6EECF244321}">
                <p14:modId xmlns:p14="http://schemas.microsoft.com/office/powerpoint/2010/main" val="3714267180"/>
              </p:ext>
            </p:extLst>
          </p:nvPr>
        </p:nvGraphicFramePr>
        <p:xfrm>
          <a:off x="935460" y="966713"/>
          <a:ext cx="1562100" cy="1524000"/>
        </p:xfrm>
        <a:graphic>
          <a:graphicData uri="http://schemas.openxmlformats.org/presentationml/2006/ole">
            <mc:AlternateContent xmlns:mc="http://schemas.openxmlformats.org/markup-compatibility/2006">
              <mc:Choice xmlns:v="urn:schemas-microsoft-com:vml" Requires="v">
                <p:oleObj spid="_x0000_s6180" name="Equation" r:id="rId3" imgW="1562040" imgH="1523880" progId="Equation.3">
                  <p:embed/>
                </p:oleObj>
              </mc:Choice>
              <mc:Fallback>
                <p:oleObj name="Equation" r:id="rId3" imgW="1562040" imgH="1523880" progId="Equation.3">
                  <p:embed/>
                  <p:pic>
                    <p:nvPicPr>
                      <p:cNvPr id="26629" name="Object 5">
                        <a:extLst>
                          <a:ext uri="{FF2B5EF4-FFF2-40B4-BE49-F238E27FC236}">
                            <a16:creationId xmlns:a16="http://schemas.microsoft.com/office/drawing/2014/main" id="{3D7019A3-F969-4020-815D-4EEDC0A82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460" y="966713"/>
                        <a:ext cx="15621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a:extLst>
              <a:ext uri="{FF2B5EF4-FFF2-40B4-BE49-F238E27FC236}">
                <a16:creationId xmlns:a16="http://schemas.microsoft.com/office/drawing/2014/main" id="{BF29652A-B645-4FE1-B5D6-B9CFDD867E6D}"/>
              </a:ext>
            </a:extLst>
          </p:cNvPr>
          <p:cNvGraphicFramePr>
            <a:graphicFrameLocks noChangeAspect="1"/>
          </p:cNvGraphicFramePr>
          <p:nvPr>
            <p:extLst>
              <p:ext uri="{D42A27DB-BD31-4B8C-83A1-F6EECF244321}">
                <p14:modId xmlns:p14="http://schemas.microsoft.com/office/powerpoint/2010/main" val="4028094910"/>
              </p:ext>
            </p:extLst>
          </p:nvPr>
        </p:nvGraphicFramePr>
        <p:xfrm>
          <a:off x="3297660" y="966713"/>
          <a:ext cx="2844800" cy="1524000"/>
        </p:xfrm>
        <a:graphic>
          <a:graphicData uri="http://schemas.openxmlformats.org/presentationml/2006/ole">
            <mc:AlternateContent xmlns:mc="http://schemas.openxmlformats.org/markup-compatibility/2006">
              <mc:Choice xmlns:v="urn:schemas-microsoft-com:vml" Requires="v">
                <p:oleObj spid="_x0000_s6181" name="Equation" r:id="rId5" imgW="2844720" imgH="1523880" progId="Equation.3">
                  <p:embed/>
                </p:oleObj>
              </mc:Choice>
              <mc:Fallback>
                <p:oleObj name="Equation" r:id="rId5" imgW="2844720" imgH="1523880" progId="Equation.3">
                  <p:embed/>
                  <p:pic>
                    <p:nvPicPr>
                      <p:cNvPr id="26630" name="Object 6">
                        <a:extLst>
                          <a:ext uri="{FF2B5EF4-FFF2-40B4-BE49-F238E27FC236}">
                            <a16:creationId xmlns:a16="http://schemas.microsoft.com/office/drawing/2014/main" id="{BF29652A-B645-4FE1-B5D6-B9CFDD867E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660" y="966713"/>
                        <a:ext cx="28448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8">
            <a:extLst>
              <a:ext uri="{FF2B5EF4-FFF2-40B4-BE49-F238E27FC236}">
                <a16:creationId xmlns:a16="http://schemas.microsoft.com/office/drawing/2014/main" id="{FA161D3A-50A6-4DE7-8BA9-4CC9602343CE}"/>
              </a:ext>
            </a:extLst>
          </p:cNvPr>
          <p:cNvPicPr>
            <a:picLocks noChangeAspect="1"/>
          </p:cNvPicPr>
          <p:nvPr/>
        </p:nvPicPr>
        <p:blipFill>
          <a:blip r:embed="rId7"/>
          <a:stretch>
            <a:fillRect/>
          </a:stretch>
        </p:blipFill>
        <p:spPr>
          <a:xfrm>
            <a:off x="377322" y="4192737"/>
            <a:ext cx="3414713" cy="92154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a:extLst>
              <a:ext uri="{FF2B5EF4-FFF2-40B4-BE49-F238E27FC236}">
                <a16:creationId xmlns:a16="http://schemas.microsoft.com/office/drawing/2014/main" id="{76105F3C-D5DB-4DF2-846D-2AA7FCF4596A}"/>
              </a:ext>
            </a:extLst>
          </p:cNvPr>
          <p:cNvSpPr>
            <a:spLocks noGrp="1"/>
          </p:cNvSpPr>
          <p:nvPr>
            <p:ph type="sldNum" sz="quarter" idx="11"/>
          </p:nvPr>
        </p:nvSpPr>
        <p:spPr/>
        <p:txBody>
          <a:bodyPr/>
          <a:lstStyle/>
          <a:p>
            <a:fld id="{99A09F05-BF13-4AE7-9F0E-A5FFC61EBC46}" type="slidenum">
              <a:rPr lang="en-US" altLang="en-US"/>
              <a:pPr/>
              <a:t>31</a:t>
            </a:fld>
            <a:endParaRPr lang="en-US" altLang="en-US"/>
          </a:p>
        </p:txBody>
      </p:sp>
      <p:sp>
        <p:nvSpPr>
          <p:cNvPr id="30726" name="AutoShape 6">
            <a:extLst>
              <a:ext uri="{FF2B5EF4-FFF2-40B4-BE49-F238E27FC236}">
                <a16:creationId xmlns:a16="http://schemas.microsoft.com/office/drawing/2014/main" id="{583AA5BE-92B4-4FBF-82BD-BB185D80BA06}"/>
              </a:ext>
            </a:extLst>
          </p:cNvPr>
          <p:cNvSpPr>
            <a:spLocks noChangeArrowheads="1"/>
          </p:cNvSpPr>
          <p:nvPr/>
        </p:nvSpPr>
        <p:spPr bwMode="auto">
          <a:xfrm>
            <a:off x="3733800" y="3962400"/>
            <a:ext cx="1295400" cy="914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22" name="Rectangle 2">
            <a:extLst>
              <a:ext uri="{FF2B5EF4-FFF2-40B4-BE49-F238E27FC236}">
                <a16:creationId xmlns:a16="http://schemas.microsoft.com/office/drawing/2014/main" id="{8B72F114-A602-49A1-8864-65CB040C85F4}"/>
              </a:ext>
            </a:extLst>
          </p:cNvPr>
          <p:cNvSpPr>
            <a:spLocks noGrp="1" noChangeArrowheads="1"/>
          </p:cNvSpPr>
          <p:nvPr>
            <p:ph type="title"/>
          </p:nvPr>
        </p:nvSpPr>
        <p:spPr/>
        <p:txBody>
          <a:bodyPr/>
          <a:lstStyle/>
          <a:p>
            <a:r>
              <a:rPr lang="en-US" altLang="en-US"/>
              <a:t>Einstein's Relation</a:t>
            </a:r>
          </a:p>
        </p:txBody>
      </p:sp>
      <p:sp>
        <p:nvSpPr>
          <p:cNvPr id="30723" name="Rectangle 3">
            <a:extLst>
              <a:ext uri="{FF2B5EF4-FFF2-40B4-BE49-F238E27FC236}">
                <a16:creationId xmlns:a16="http://schemas.microsoft.com/office/drawing/2014/main" id="{47104371-CA0F-44D0-8E9F-2F6CAD0A4809}"/>
              </a:ext>
            </a:extLst>
          </p:cNvPr>
          <p:cNvSpPr>
            <a:spLocks noGrp="1" noChangeArrowheads="1"/>
          </p:cNvSpPr>
          <p:nvPr>
            <p:ph type="body" sz="half" idx="1"/>
          </p:nvPr>
        </p:nvSpPr>
        <p:spPr>
          <a:xfrm>
            <a:off x="685800" y="5181600"/>
            <a:ext cx="7772400" cy="1143000"/>
          </a:xfrm>
          <a:ln/>
        </p:spPr>
        <p:txBody>
          <a:bodyPr>
            <a:normAutofit/>
          </a:bodyPr>
          <a:lstStyle/>
          <a:p>
            <a:r>
              <a:rPr lang="en-US" altLang="en-US" sz="2000" dirty="0"/>
              <a:t>While the underlying physics behind drift and diffusion currents are totally different, Einstein’s relation provides a mysterious link between the two.</a:t>
            </a:r>
          </a:p>
        </p:txBody>
      </p:sp>
      <p:graphicFrame>
        <p:nvGraphicFramePr>
          <p:cNvPr id="30725" name="Object 5">
            <a:extLst>
              <a:ext uri="{FF2B5EF4-FFF2-40B4-BE49-F238E27FC236}">
                <a16:creationId xmlns:a16="http://schemas.microsoft.com/office/drawing/2014/main" id="{1006F390-B431-40F7-912B-60ECC9AAAAC3}"/>
              </a:ext>
            </a:extLst>
          </p:cNvPr>
          <p:cNvGraphicFramePr>
            <a:graphicFrameLocks noChangeAspect="1"/>
          </p:cNvGraphicFramePr>
          <p:nvPr/>
        </p:nvGraphicFramePr>
        <p:xfrm>
          <a:off x="3886200" y="4038600"/>
          <a:ext cx="977900" cy="787400"/>
        </p:xfrm>
        <a:graphic>
          <a:graphicData uri="http://schemas.openxmlformats.org/presentationml/2006/ole">
            <mc:AlternateContent xmlns:mc="http://schemas.openxmlformats.org/markup-compatibility/2006">
              <mc:Choice xmlns:v="urn:schemas-microsoft-com:vml" Requires="v">
                <p:oleObj spid="_x0000_s7187" name="Equation" r:id="rId3" imgW="977760" imgH="787320" progId="Equation.3">
                  <p:embed/>
                </p:oleObj>
              </mc:Choice>
              <mc:Fallback>
                <p:oleObj name="Equation" r:id="rId3" imgW="977760" imgH="787320" progId="Equation.3">
                  <p:embed/>
                  <p:pic>
                    <p:nvPicPr>
                      <p:cNvPr id="30725" name="Object 5">
                        <a:extLst>
                          <a:ext uri="{FF2B5EF4-FFF2-40B4-BE49-F238E27FC236}">
                            <a16:creationId xmlns:a16="http://schemas.microsoft.com/office/drawing/2014/main" id="{1006F390-B431-40F7-912B-60ECC9AAA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038600"/>
                        <a:ext cx="9779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28" name="Picture 8">
            <a:extLst>
              <a:ext uri="{FF2B5EF4-FFF2-40B4-BE49-F238E27FC236}">
                <a16:creationId xmlns:a16="http://schemas.microsoft.com/office/drawing/2014/main" id="{52FE481E-5DC3-4FB5-8873-06FB5FA9F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00" y="1026853"/>
            <a:ext cx="59055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a:extLst>
              <a:ext uri="{FF2B5EF4-FFF2-40B4-BE49-F238E27FC236}">
                <a16:creationId xmlns:a16="http://schemas.microsoft.com/office/drawing/2014/main" id="{FF2B6310-D585-49CB-8AC3-62A5698BD181}"/>
              </a:ext>
            </a:extLst>
          </p:cNvPr>
          <p:cNvCxnSpPr>
            <a:cxnSpLocks/>
          </p:cNvCxnSpPr>
          <p:nvPr/>
        </p:nvCxnSpPr>
        <p:spPr bwMode="auto">
          <a:xfrm>
            <a:off x="4047912" y="3542818"/>
            <a:ext cx="458474" cy="5343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085117F9-FCA0-4CD6-9C26-8FEB8194DC23}"/>
              </a:ext>
            </a:extLst>
          </p:cNvPr>
          <p:cNvSpPr txBox="1"/>
          <p:nvPr/>
        </p:nvSpPr>
        <p:spPr>
          <a:xfrm>
            <a:off x="3261667" y="2901816"/>
            <a:ext cx="1572491" cy="646331"/>
          </a:xfrm>
          <a:prstGeom prst="rect">
            <a:avLst/>
          </a:prstGeom>
          <a:noFill/>
        </p:spPr>
        <p:txBody>
          <a:bodyPr wrap="square" rtlCol="0">
            <a:spAutoFit/>
          </a:bodyPr>
          <a:lstStyle/>
          <a:p>
            <a:pPr algn="ctr"/>
            <a:r>
              <a:rPr lang="tr-TR" dirty="0" err="1">
                <a:latin typeface="Comic Sans MS" panose="030F0702030302020204" pitchFamily="66" charset="0"/>
              </a:rPr>
              <a:t>Boltzman</a:t>
            </a:r>
            <a:r>
              <a:rPr lang="tr-TR" dirty="0">
                <a:latin typeface="Comic Sans MS" panose="030F0702030302020204" pitchFamily="66" charset="0"/>
              </a:rPr>
              <a:t> </a:t>
            </a:r>
            <a:r>
              <a:rPr lang="tr-TR" dirty="0" err="1">
                <a:latin typeface="Comic Sans MS" panose="030F0702030302020204" pitchFamily="66" charset="0"/>
              </a:rPr>
              <a:t>constant</a:t>
            </a:r>
            <a:endParaRPr lang="tr-TR" dirty="0">
              <a:latin typeface="Comic Sans MS" panose="030F0702030302020204" pitchFamily="66" charset="0"/>
            </a:endParaRPr>
          </a:p>
        </p:txBody>
      </p:sp>
      <p:cxnSp>
        <p:nvCxnSpPr>
          <p:cNvPr id="12" name="Straight Arrow Connector 11">
            <a:extLst>
              <a:ext uri="{FF2B5EF4-FFF2-40B4-BE49-F238E27FC236}">
                <a16:creationId xmlns:a16="http://schemas.microsoft.com/office/drawing/2014/main" id="{2C64DB82-4799-4524-8EB7-67B42052B44C}"/>
              </a:ext>
            </a:extLst>
          </p:cNvPr>
          <p:cNvCxnSpPr>
            <a:cxnSpLocks/>
          </p:cNvCxnSpPr>
          <p:nvPr/>
        </p:nvCxnSpPr>
        <p:spPr bwMode="auto">
          <a:xfrm>
            <a:off x="4834158" y="4653136"/>
            <a:ext cx="536007" cy="933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A63BDE5D-F257-4A4F-91E4-182BC1E66D0E}"/>
              </a:ext>
            </a:extLst>
          </p:cNvPr>
          <p:cNvSpPr txBox="1"/>
          <p:nvPr/>
        </p:nvSpPr>
        <p:spPr>
          <a:xfrm>
            <a:off x="5220072" y="4545568"/>
            <a:ext cx="3660043" cy="369332"/>
          </a:xfrm>
          <a:prstGeom prst="rect">
            <a:avLst/>
          </a:prstGeom>
          <a:noFill/>
        </p:spPr>
        <p:txBody>
          <a:bodyPr wrap="square" rtlCol="0">
            <a:spAutoFit/>
          </a:bodyPr>
          <a:lstStyle/>
          <a:p>
            <a:pPr algn="ctr"/>
            <a:r>
              <a:rPr lang="tr-TR" dirty="0" err="1">
                <a:latin typeface="Comic Sans MS" panose="030F0702030302020204" pitchFamily="66" charset="0"/>
              </a:rPr>
              <a:t>Magnitude</a:t>
            </a:r>
            <a:r>
              <a:rPr lang="tr-TR" dirty="0">
                <a:latin typeface="Comic Sans MS" panose="030F0702030302020204" pitchFamily="66" charset="0"/>
              </a:rPr>
              <a:t> of </a:t>
            </a:r>
            <a:r>
              <a:rPr lang="tr-TR" dirty="0" err="1">
                <a:latin typeface="Comic Sans MS" panose="030F0702030302020204" pitchFamily="66" charset="0"/>
              </a:rPr>
              <a:t>electron</a:t>
            </a:r>
            <a:r>
              <a:rPr lang="tr-TR" dirty="0">
                <a:latin typeface="Comic Sans MS" panose="030F0702030302020204" pitchFamily="66" charset="0"/>
              </a:rPr>
              <a:t> </a:t>
            </a:r>
            <a:r>
              <a:rPr lang="tr-TR" dirty="0" err="1">
                <a:latin typeface="Comic Sans MS" panose="030F0702030302020204" pitchFamily="66" charset="0"/>
              </a:rPr>
              <a:t>charge</a:t>
            </a:r>
            <a:r>
              <a:rPr lang="tr-TR" dirty="0">
                <a:latin typeface="Comic Sans MS" panose="030F0702030302020204" pitchFamily="66" charset="0"/>
              </a:rPr>
              <a:t> </a:t>
            </a:r>
          </a:p>
        </p:txBody>
      </p:sp>
      <p:cxnSp>
        <p:nvCxnSpPr>
          <p:cNvPr id="15" name="Straight Arrow Connector 14">
            <a:extLst>
              <a:ext uri="{FF2B5EF4-FFF2-40B4-BE49-F238E27FC236}">
                <a16:creationId xmlns:a16="http://schemas.microsoft.com/office/drawing/2014/main" id="{CA0D1E50-47E4-4F23-AC21-0C021708B0EE}"/>
              </a:ext>
            </a:extLst>
          </p:cNvPr>
          <p:cNvCxnSpPr>
            <a:cxnSpLocks/>
          </p:cNvCxnSpPr>
          <p:nvPr/>
        </p:nvCxnSpPr>
        <p:spPr bwMode="auto">
          <a:xfrm>
            <a:off x="4834158" y="4227552"/>
            <a:ext cx="514630" cy="1114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0D826C81-C486-4BDC-8C98-B50E515B9C3F}"/>
              </a:ext>
            </a:extLst>
          </p:cNvPr>
          <p:cNvSpPr txBox="1"/>
          <p:nvPr/>
        </p:nvSpPr>
        <p:spPr>
          <a:xfrm>
            <a:off x="5198695" y="4138136"/>
            <a:ext cx="1677561" cy="369332"/>
          </a:xfrm>
          <a:prstGeom prst="rect">
            <a:avLst/>
          </a:prstGeom>
          <a:noFill/>
        </p:spPr>
        <p:txBody>
          <a:bodyPr wrap="square" rtlCol="0">
            <a:spAutoFit/>
          </a:bodyPr>
          <a:lstStyle/>
          <a:p>
            <a:pPr algn="ctr"/>
            <a:r>
              <a:rPr lang="tr-TR" dirty="0" err="1">
                <a:latin typeface="Comic Sans MS" panose="030F0702030302020204" pitchFamily="66" charset="0"/>
              </a:rPr>
              <a:t>Temperature</a:t>
            </a:r>
            <a:endParaRPr lang="tr-TR" dirty="0">
              <a:latin typeface="Comic Sans MS" panose="030F0702030302020204" pitchFamily="66"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Total </a:t>
            </a:r>
            <a:r>
              <a:rPr lang="tr-TR" dirty="0" err="1"/>
              <a:t>Current</a:t>
            </a:r>
            <a:endParaRPr lang="tr-TR" dirty="0"/>
          </a:p>
        </p:txBody>
      </p:sp>
      <p:pic>
        <p:nvPicPr>
          <p:cNvPr id="5" name="Picture 4"/>
          <p:cNvPicPr>
            <a:picLocks noChangeAspect="1"/>
          </p:cNvPicPr>
          <p:nvPr/>
        </p:nvPicPr>
        <p:blipFill>
          <a:blip r:embed="rId2"/>
          <a:stretch>
            <a:fillRect/>
          </a:stretch>
        </p:blipFill>
        <p:spPr>
          <a:xfrm>
            <a:off x="471701" y="1052736"/>
            <a:ext cx="7065169" cy="4000500"/>
          </a:xfrm>
          <a:prstGeom prst="rect">
            <a:avLst/>
          </a:prstGeom>
        </p:spPr>
      </p:pic>
    </p:spTree>
    <p:extLst>
      <p:ext uri="{BB962C8B-B14F-4D97-AF65-F5344CB8AC3E}">
        <p14:creationId xmlns:p14="http://schemas.microsoft.com/office/powerpoint/2010/main" val="3623309357"/>
      </p:ext>
    </p:extLst>
  </p:cSld>
  <p:clrMapOvr>
    <a:masterClrMapping/>
  </p:clrMapOvr>
  <p:transition>
    <p:plu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2088232"/>
          </a:xfrm>
        </p:spPr>
        <p:txBody>
          <a:bodyPr>
            <a:normAutofit/>
          </a:bodyPr>
          <a:lstStyle/>
          <a:p>
            <a:r>
              <a:rPr lang="tr-TR" sz="2200" dirty="0"/>
              <a:t>T</a:t>
            </a:r>
            <a:r>
              <a:rPr lang="en-US" sz="2200" dirty="0"/>
              <a:t>his is a copper atom diagram: 29 protons in the nucleus, surrounded by bands of circling electrons. Electrons closer to the nucleus are hard to remove while the valence (outer ring) electron requires relatively little energy to be ejected from the atom.</a:t>
            </a:r>
          </a:p>
        </p:txBody>
      </p:sp>
      <p:sp>
        <p:nvSpPr>
          <p:cNvPr id="3" name="Title 2"/>
          <p:cNvSpPr>
            <a:spLocks noGrp="1"/>
          </p:cNvSpPr>
          <p:nvPr>
            <p:ph type="title"/>
          </p:nvPr>
        </p:nvSpPr>
        <p:spPr/>
        <p:txBody>
          <a:bodyPr/>
          <a:lstStyle/>
          <a:p>
            <a:r>
              <a:rPr lang="en-US" altLang="en-US" u="sng" dirty="0"/>
              <a:t>Conductors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2996952"/>
            <a:ext cx="2808312" cy="25625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2735199"/>
            <a:ext cx="5554960" cy="3086089"/>
          </a:xfrm>
          <a:prstGeom prst="rect">
            <a:avLst/>
          </a:prstGeom>
        </p:spPr>
      </p:pic>
      <p:sp>
        <p:nvSpPr>
          <p:cNvPr id="5" name="Rectangle 4"/>
          <p:cNvSpPr/>
          <p:nvPr/>
        </p:nvSpPr>
        <p:spPr>
          <a:xfrm>
            <a:off x="7457493" y="5366064"/>
            <a:ext cx="1394663" cy="636516"/>
          </a:xfrm>
          <a:prstGeom prst="rect">
            <a:avLst/>
          </a:prstGeom>
        </p:spPr>
        <p:txBody>
          <a:bodyPr wrap="none" lIns="36000" tIns="36000" rIns="36000" bIns="36000">
            <a:spAutoFit/>
          </a:bodyPr>
          <a:lstStyle/>
          <a:p>
            <a:r>
              <a:rPr lang="en-US" dirty="0">
                <a:latin typeface="Comic Sans MS" panose="030F0702030302020204" pitchFamily="66" charset="0"/>
              </a:rPr>
              <a:t>outer ring</a:t>
            </a:r>
            <a:endParaRPr lang="tr-TR" dirty="0">
              <a:latin typeface="Comic Sans MS" panose="030F0702030302020204" pitchFamily="66" charset="0"/>
            </a:endParaRPr>
          </a:p>
          <a:p>
            <a:r>
              <a:rPr lang="tr-TR" dirty="0" err="1">
                <a:latin typeface="Comic Sans MS" panose="030F0702030302020204" pitchFamily="66" charset="0"/>
              </a:rPr>
              <a:t>energy</a:t>
            </a:r>
            <a:r>
              <a:rPr lang="tr-TR" dirty="0">
                <a:latin typeface="Comic Sans MS" panose="030F0702030302020204" pitchFamily="66" charset="0"/>
              </a:rPr>
              <a:t> </a:t>
            </a:r>
            <a:r>
              <a:rPr lang="tr-TR" dirty="0" err="1">
                <a:latin typeface="Comic Sans MS" panose="030F0702030302020204" pitchFamily="66" charset="0"/>
              </a:rPr>
              <a:t>level</a:t>
            </a:r>
            <a:endParaRPr lang="tr-TR" dirty="0">
              <a:latin typeface="Comic Sans MS" panose="030F0702030302020204" pitchFamily="66" charset="0"/>
            </a:endParaRPr>
          </a:p>
        </p:txBody>
      </p:sp>
      <p:sp>
        <p:nvSpPr>
          <p:cNvPr id="8" name="Line 42"/>
          <p:cNvSpPr>
            <a:spLocks noChangeShapeType="1"/>
          </p:cNvSpPr>
          <p:nvPr/>
        </p:nvSpPr>
        <p:spPr bwMode="auto">
          <a:xfrm flipH="1" flipV="1">
            <a:off x="7457493" y="5044734"/>
            <a:ext cx="709734" cy="32133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latin typeface="Comic Sans MS" panose="030F0702030302020204" pitchFamily="66" charset="0"/>
            </a:endParaRPr>
          </a:p>
        </p:txBody>
      </p:sp>
    </p:spTree>
    <p:extLst>
      <p:ext uri="{BB962C8B-B14F-4D97-AF65-F5344CB8AC3E}">
        <p14:creationId xmlns:p14="http://schemas.microsoft.com/office/powerpoint/2010/main" val="1706056501"/>
      </p:ext>
    </p:extLst>
  </p:cSld>
  <p:clrMapOvr>
    <a:masterClrMapping/>
  </p:clrMapOvr>
  <p:transition>
    <p:plu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95536" y="968400"/>
            <a:ext cx="8229600" cy="5112568"/>
          </a:xfrm>
        </p:spPr>
        <p:txBody>
          <a:bodyPr>
            <a:normAutofit/>
          </a:bodyPr>
          <a:lstStyle/>
          <a:p>
            <a:r>
              <a:rPr lang="en-US" altLang="en-US" dirty="0"/>
              <a:t>Good conductors have low resistance. Electrons flow through them with ease.</a:t>
            </a:r>
            <a:r>
              <a:rPr lang="tr-TR" altLang="en-US" dirty="0"/>
              <a:t> </a:t>
            </a:r>
          </a:p>
          <a:p>
            <a:r>
              <a:rPr lang="en-US" altLang="en-US" dirty="0"/>
              <a:t>The atomic structure of </a:t>
            </a:r>
            <a:r>
              <a:rPr lang="en-US" altLang="en-US" dirty="0">
                <a:solidFill>
                  <a:srgbClr val="FF0000"/>
                </a:solidFill>
              </a:rPr>
              <a:t>good</a:t>
            </a:r>
            <a:r>
              <a:rPr lang="en-US" altLang="en-US" dirty="0"/>
              <a:t> conductors usually includes only </a:t>
            </a:r>
            <a:r>
              <a:rPr lang="en-US" altLang="en-US" u="sng" dirty="0"/>
              <a:t>one electron in their outer shell</a:t>
            </a:r>
            <a:r>
              <a:rPr lang="en-US" altLang="en-US" dirty="0"/>
              <a:t>. It is called a valence electron. </a:t>
            </a:r>
          </a:p>
          <a:p>
            <a:pPr lvl="1">
              <a:buNone/>
            </a:pPr>
            <a:r>
              <a:rPr lang="en-US" altLang="en-US" dirty="0"/>
              <a:t>It is easily striped from the atom, producing current flow. </a:t>
            </a:r>
          </a:p>
        </p:txBody>
      </p:sp>
      <p:sp>
        <p:nvSpPr>
          <p:cNvPr id="21506" name="Rectangle 2"/>
          <p:cNvSpPr>
            <a:spLocks noGrp="1" noChangeArrowheads="1"/>
          </p:cNvSpPr>
          <p:nvPr>
            <p:ph type="title"/>
          </p:nvPr>
        </p:nvSpPr>
        <p:spPr/>
        <p:txBody>
          <a:bodyPr/>
          <a:lstStyle/>
          <a:p>
            <a:r>
              <a:rPr lang="en-US" altLang="en-US" dirty="0"/>
              <a:t>Conductor</a:t>
            </a:r>
            <a:r>
              <a:rPr lang="tr-TR" altLang="en-US" dirty="0"/>
              <a:t>s</a:t>
            </a:r>
            <a:endParaRPr lang="en-US" altLang="en-US" dirty="0"/>
          </a:p>
        </p:txBody>
      </p:sp>
      <p:grpSp>
        <p:nvGrpSpPr>
          <p:cNvPr id="21510" name="Group 6"/>
          <p:cNvGrpSpPr>
            <a:grpSpLocks/>
          </p:cNvGrpSpPr>
          <p:nvPr/>
        </p:nvGrpSpPr>
        <p:grpSpPr bwMode="auto">
          <a:xfrm>
            <a:off x="1475680" y="3861048"/>
            <a:ext cx="2878222" cy="2763470"/>
            <a:chOff x="3168" y="912"/>
            <a:chExt cx="2582" cy="2763"/>
          </a:xfrm>
        </p:grpSpPr>
        <p:pic>
          <p:nvPicPr>
            <p:cNvPr id="21508" name="Picture 4" descr="Fig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912"/>
              <a:ext cx="2158" cy="2377"/>
            </a:xfrm>
            <a:prstGeom prst="rect">
              <a:avLst/>
            </a:prstGeom>
            <a:solidFill>
              <a:schemeClr val="bg1"/>
            </a:solidFill>
          </p:spPr>
        </p:pic>
        <p:sp>
          <p:nvSpPr>
            <p:cNvPr id="21509" name="Text Box 5"/>
            <p:cNvSpPr txBox="1">
              <a:spLocks noChangeArrowheads="1"/>
            </p:cNvSpPr>
            <p:nvPr/>
          </p:nvSpPr>
          <p:spPr bwMode="auto">
            <a:xfrm>
              <a:off x="3401" y="3289"/>
              <a:ext cx="2349" cy="3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1" dirty="0"/>
                <a:t>Copper Atom</a:t>
              </a:r>
            </a:p>
          </p:txBody>
        </p:sp>
      </p:grpSp>
      <p:grpSp>
        <p:nvGrpSpPr>
          <p:cNvPr id="11" name="Group 10"/>
          <p:cNvGrpSpPr/>
          <p:nvPr/>
        </p:nvGrpSpPr>
        <p:grpSpPr>
          <a:xfrm>
            <a:off x="4164243" y="4199612"/>
            <a:ext cx="4176464" cy="1460355"/>
            <a:chOff x="1187624" y="4089812"/>
            <a:chExt cx="6187621" cy="2163582"/>
          </a:xfrm>
        </p:grpSpPr>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4089812"/>
              <a:ext cx="6187621" cy="1763472"/>
            </a:xfrm>
            <a:prstGeom prst="rect">
              <a:avLst/>
            </a:prstGeom>
          </p:spPr>
        </p:pic>
        <p:sp>
          <p:nvSpPr>
            <p:cNvPr id="13" name="Line 27"/>
            <p:cNvSpPr>
              <a:spLocks noChangeShapeType="1"/>
            </p:cNvSpPr>
            <p:nvPr/>
          </p:nvSpPr>
          <p:spPr bwMode="auto">
            <a:xfrm>
              <a:off x="3925397" y="6148609"/>
              <a:ext cx="3241675" cy="0"/>
            </a:xfrm>
            <a:prstGeom prst="line">
              <a:avLst/>
            </a:prstGeom>
            <a:noFill/>
            <a:ln w="381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en-US">
                <a:latin typeface="Comic Sans MS" panose="030F0702030302020204" pitchFamily="66" charset="0"/>
              </a:endParaRPr>
            </a:p>
          </p:txBody>
        </p:sp>
        <p:sp>
          <p:nvSpPr>
            <p:cNvPr id="14" name="Text Box 30"/>
            <p:cNvSpPr txBox="1">
              <a:spLocks noChangeArrowheads="1"/>
            </p:cNvSpPr>
            <p:nvPr/>
          </p:nvSpPr>
          <p:spPr bwMode="auto">
            <a:xfrm>
              <a:off x="1331640" y="5853284"/>
              <a:ext cx="17764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000" dirty="0" err="1">
                  <a:latin typeface="Comic Sans MS" panose="030F0702030302020204" pitchFamily="66" charset="0"/>
                </a:rPr>
                <a:t>Electric</a:t>
              </a:r>
              <a:r>
                <a:rPr lang="tr-TR" altLang="en-US" sz="2000" dirty="0">
                  <a:latin typeface="Comic Sans MS" panose="030F0702030302020204" pitchFamily="66" charset="0"/>
                </a:rPr>
                <a:t> </a:t>
              </a:r>
              <a:r>
                <a:rPr lang="tr-TR" altLang="en-US" sz="2000" dirty="0" err="1">
                  <a:latin typeface="Comic Sans MS" panose="030F0702030302020204" pitchFamily="66" charset="0"/>
                </a:rPr>
                <a:t>field</a:t>
              </a:r>
              <a:endParaRPr lang="tr-TR" altLang="en-US" sz="2000" dirty="0">
                <a:latin typeface="Comic Sans MS" panose="030F0702030302020204" pitchFamily="66" charset="0"/>
              </a:endParaRPr>
            </a:p>
          </p:txBody>
        </p:sp>
      </p:grpSp>
    </p:spTree>
    <p:extLst>
      <p:ext uri="{BB962C8B-B14F-4D97-AF65-F5344CB8AC3E}">
        <p14:creationId xmlns:p14="http://schemas.microsoft.com/office/powerpoint/2010/main" val="4107952929"/>
      </p:ext>
    </p:extLst>
  </p:cSld>
  <p:clrMapOvr>
    <a:masterClrMapping/>
  </p:clrMapOvr>
  <p:transition>
    <p:plu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Electron Flow in a Simple Circuit</a:t>
            </a:r>
          </a:p>
        </p:txBody>
      </p:sp>
      <p:sp>
        <p:nvSpPr>
          <p:cNvPr id="4" name="Rectangle 3"/>
          <p:cNvSpPr/>
          <p:nvPr/>
        </p:nvSpPr>
        <p:spPr>
          <a:xfrm>
            <a:off x="467099" y="1052736"/>
            <a:ext cx="7830616" cy="3170099"/>
          </a:xfrm>
          <a:prstGeom prst="rect">
            <a:avLst/>
          </a:prstGeom>
        </p:spPr>
        <p:txBody>
          <a:bodyPr wrap="square">
            <a:spAutoFit/>
          </a:bodyPr>
          <a:lstStyle/>
          <a:p>
            <a:r>
              <a:rPr lang="en-US" sz="2000" dirty="0">
                <a:solidFill>
                  <a:srgbClr val="333333"/>
                </a:solidFill>
                <a:latin typeface="Comic Sans MS" panose="030F0702030302020204" pitchFamily="66" charset="0"/>
              </a:rPr>
              <a:t>Now consider a copper wire: if a </a:t>
            </a:r>
            <a:r>
              <a:rPr lang="en-US" sz="2000" b="1" dirty="0">
                <a:solidFill>
                  <a:srgbClr val="333333"/>
                </a:solidFill>
                <a:latin typeface="Comic Sans MS" panose="030F0702030302020204" pitchFamily="66" charset="0"/>
              </a:rPr>
              <a:t>free electron</a:t>
            </a:r>
            <a:r>
              <a:rPr lang="en-US" sz="2000" dirty="0">
                <a:solidFill>
                  <a:srgbClr val="333333"/>
                </a:solidFill>
                <a:latin typeface="Comic Sans MS" panose="030F0702030302020204" pitchFamily="66" charset="0"/>
              </a:rPr>
              <a:t> is floating in a space between atoms, it’s pulled by surrounding charges in that space. </a:t>
            </a:r>
          </a:p>
          <a:p>
            <a:endParaRPr lang="en-US" sz="2000" dirty="0">
              <a:solidFill>
                <a:srgbClr val="333333"/>
              </a:solidFill>
              <a:latin typeface="Comic Sans MS" panose="030F0702030302020204" pitchFamily="66" charset="0"/>
            </a:endParaRPr>
          </a:p>
          <a:p>
            <a:r>
              <a:rPr lang="en-US" sz="2000" dirty="0">
                <a:solidFill>
                  <a:srgbClr val="333333"/>
                </a:solidFill>
                <a:latin typeface="Comic Sans MS" panose="030F0702030302020204" pitchFamily="66" charset="0"/>
              </a:rPr>
              <a:t>This free electron eventually finds a new atom to latch on to; in doing so, the negative charge of that electron ejects another valence electron from the atom. </a:t>
            </a:r>
          </a:p>
          <a:p>
            <a:endParaRPr lang="en-US" sz="2000" dirty="0">
              <a:solidFill>
                <a:srgbClr val="333333"/>
              </a:solidFill>
              <a:latin typeface="Comic Sans MS" panose="030F0702030302020204" pitchFamily="66" charset="0"/>
            </a:endParaRPr>
          </a:p>
          <a:p>
            <a:r>
              <a:rPr lang="en-US" sz="2000" dirty="0">
                <a:solidFill>
                  <a:srgbClr val="333333"/>
                </a:solidFill>
                <a:latin typeface="Comic Sans MS" panose="030F0702030302020204" pitchFamily="66" charset="0"/>
              </a:rPr>
              <a:t>This chain effect can continue on and on to create a flow of electrons called </a:t>
            </a:r>
            <a:r>
              <a:rPr lang="en-US" sz="2000" b="1" dirty="0">
                <a:solidFill>
                  <a:srgbClr val="333333"/>
                </a:solidFill>
                <a:latin typeface="Comic Sans MS" panose="030F0702030302020204" pitchFamily="66" charset="0"/>
              </a:rPr>
              <a:t>electric current</a:t>
            </a:r>
            <a:r>
              <a:rPr lang="en-US" sz="2000" dirty="0">
                <a:solidFill>
                  <a:srgbClr val="333333"/>
                </a:solidFill>
                <a:latin typeface="Comic Sans MS" panose="030F0702030302020204" pitchFamily="66" charset="0"/>
              </a:rPr>
              <a:t>.</a:t>
            </a:r>
            <a:endParaRPr lang="en-US" sz="2000" dirty="0">
              <a:latin typeface="Comic Sans MS" panose="030F0702030302020204" pitchFamily="66" charset="0"/>
            </a:endParaRPr>
          </a:p>
        </p:txBody>
      </p:sp>
      <p:grpSp>
        <p:nvGrpSpPr>
          <p:cNvPr id="5" name="Group 4"/>
          <p:cNvGrpSpPr/>
          <p:nvPr/>
        </p:nvGrpSpPr>
        <p:grpSpPr>
          <a:xfrm>
            <a:off x="1475656" y="4581128"/>
            <a:ext cx="5398067" cy="1887504"/>
            <a:chOff x="1187624" y="4089812"/>
            <a:chExt cx="6187621" cy="2163582"/>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089812"/>
              <a:ext cx="6187621" cy="1763472"/>
            </a:xfrm>
            <a:prstGeom prst="rect">
              <a:avLst/>
            </a:prstGeom>
          </p:spPr>
        </p:pic>
        <p:sp>
          <p:nvSpPr>
            <p:cNvPr id="7" name="Line 27"/>
            <p:cNvSpPr>
              <a:spLocks noChangeShapeType="1"/>
            </p:cNvSpPr>
            <p:nvPr/>
          </p:nvSpPr>
          <p:spPr bwMode="auto">
            <a:xfrm>
              <a:off x="3347864" y="6070526"/>
              <a:ext cx="3241675" cy="0"/>
            </a:xfrm>
            <a:prstGeom prst="line">
              <a:avLst/>
            </a:prstGeom>
            <a:noFill/>
            <a:ln w="381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en-US">
                <a:latin typeface="Comic Sans MS" panose="030F0702030302020204" pitchFamily="66" charset="0"/>
              </a:endParaRPr>
            </a:p>
          </p:txBody>
        </p:sp>
        <p:sp>
          <p:nvSpPr>
            <p:cNvPr id="8" name="Text Box 30"/>
            <p:cNvSpPr txBox="1">
              <a:spLocks noChangeArrowheads="1"/>
            </p:cNvSpPr>
            <p:nvPr/>
          </p:nvSpPr>
          <p:spPr bwMode="auto">
            <a:xfrm>
              <a:off x="1331640" y="5853284"/>
              <a:ext cx="17764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000" dirty="0" err="1">
                  <a:latin typeface="Comic Sans MS" panose="030F0702030302020204" pitchFamily="66" charset="0"/>
                </a:rPr>
                <a:t>Electric</a:t>
              </a:r>
              <a:r>
                <a:rPr lang="tr-TR" altLang="en-US" sz="2000" dirty="0">
                  <a:latin typeface="Comic Sans MS" panose="030F0702030302020204" pitchFamily="66" charset="0"/>
                </a:rPr>
                <a:t> </a:t>
              </a:r>
              <a:r>
                <a:rPr lang="tr-TR" altLang="en-US" sz="2000" dirty="0" err="1">
                  <a:latin typeface="Comic Sans MS" panose="030F0702030302020204" pitchFamily="66" charset="0"/>
                </a:rPr>
                <a:t>field</a:t>
              </a:r>
              <a:endParaRPr lang="tr-TR" altLang="en-US" sz="2000" dirty="0">
                <a:latin typeface="Comic Sans MS" panose="030F0702030302020204" pitchFamily="66" charset="0"/>
              </a:endParaRPr>
            </a:p>
          </p:txBody>
        </p:sp>
      </p:grpSp>
    </p:spTree>
    <p:extLst>
      <p:ext uri="{BB962C8B-B14F-4D97-AF65-F5344CB8AC3E}">
        <p14:creationId xmlns:p14="http://schemas.microsoft.com/office/powerpoint/2010/main" val="146164712"/>
      </p:ext>
    </p:extLst>
  </p:cSld>
  <p:clrMapOvr>
    <a:masterClrMapping/>
  </p:clrMapOvr>
  <p:transition>
    <p:plu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tr-TR" dirty="0" err="1"/>
              <a:t>Electric</a:t>
            </a:r>
            <a:r>
              <a:rPr lang="tr-TR" dirty="0"/>
              <a:t> </a:t>
            </a:r>
            <a:r>
              <a:rPr lang="tr-TR" dirty="0" err="1"/>
              <a:t>Current</a:t>
            </a:r>
            <a:endParaRPr lang="en-US" dirty="0"/>
          </a:p>
        </p:txBody>
      </p:sp>
      <p:pic>
        <p:nvPicPr>
          <p:cNvPr id="4" name="Picture 4" descr="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7084518" cy="4216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3260"/>
      </p:ext>
    </p:extLst>
  </p:cSld>
  <p:clrMapOvr>
    <a:masterClrMapping/>
  </p:clrMapOvr>
  <p:transition>
    <p:plu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922638"/>
            <a:ext cx="8229600" cy="2362346"/>
          </a:xfrm>
        </p:spPr>
        <p:txBody>
          <a:bodyPr>
            <a:noAutofit/>
          </a:bodyPr>
          <a:lstStyle/>
          <a:p>
            <a:r>
              <a:rPr lang="en-US" altLang="en-US" sz="2200" dirty="0"/>
              <a:t>Insulators have a high resistance so current does not flow in them. The atoms are tightly bound to one another so electrons are difficult to strip away for current flow.</a:t>
            </a:r>
          </a:p>
          <a:p>
            <a:endParaRPr lang="tr-TR" altLang="en-US" sz="800" dirty="0"/>
          </a:p>
          <a:p>
            <a:r>
              <a:rPr lang="tr-TR" sz="2200" dirty="0" err="1"/>
              <a:t>Insulators</a:t>
            </a:r>
            <a:r>
              <a:rPr lang="tr-TR" sz="2200" dirty="0"/>
              <a:t> h</a:t>
            </a:r>
            <a:r>
              <a:rPr lang="en-US" sz="2200" dirty="0" err="1"/>
              <a:t>ave</a:t>
            </a:r>
            <a:r>
              <a:rPr lang="en-US" sz="2200" dirty="0"/>
              <a:t> </a:t>
            </a:r>
            <a:r>
              <a:rPr lang="en-US" sz="2200" b="1" dirty="0">
                <a:solidFill>
                  <a:srgbClr val="FF0000"/>
                </a:solidFill>
              </a:rPr>
              <a:t>8 valence electrons</a:t>
            </a:r>
            <a:r>
              <a:rPr lang="tr-TR" sz="2200" dirty="0"/>
              <a:t>.</a:t>
            </a:r>
          </a:p>
          <a:p>
            <a:r>
              <a:rPr lang="en-US" altLang="en-US" sz="2200" dirty="0"/>
              <a:t>Good insulators include:</a:t>
            </a:r>
            <a:r>
              <a:rPr lang="tr-TR" altLang="en-US" sz="2200" dirty="0"/>
              <a:t> </a:t>
            </a:r>
            <a:r>
              <a:rPr lang="en-US" altLang="en-US" sz="2200" dirty="0"/>
              <a:t>Glass, ceramic, plastics, &amp; wood</a:t>
            </a:r>
            <a:r>
              <a:rPr lang="tr-TR" altLang="en-US" sz="2200" dirty="0"/>
              <a:t>.</a:t>
            </a:r>
            <a:endParaRPr lang="en-US" altLang="en-US" sz="2200" dirty="0"/>
          </a:p>
        </p:txBody>
      </p:sp>
      <p:sp>
        <p:nvSpPr>
          <p:cNvPr id="9218" name="Rectangle 2"/>
          <p:cNvSpPr>
            <a:spLocks noGrp="1" noChangeArrowheads="1"/>
          </p:cNvSpPr>
          <p:nvPr>
            <p:ph type="title"/>
          </p:nvPr>
        </p:nvSpPr>
        <p:spPr/>
        <p:txBody>
          <a:bodyPr/>
          <a:lstStyle/>
          <a:p>
            <a:r>
              <a:rPr lang="en-US" altLang="en-US" dirty="0"/>
              <a:t>Insulators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996952"/>
            <a:ext cx="5554960" cy="3086089"/>
          </a:xfrm>
          <a:prstGeom prst="rect">
            <a:avLst/>
          </a:prstGeom>
        </p:spPr>
      </p:pic>
      <p:sp>
        <p:nvSpPr>
          <p:cNvPr id="6" name="Rectangle 5"/>
          <p:cNvSpPr/>
          <p:nvPr/>
        </p:nvSpPr>
        <p:spPr>
          <a:xfrm>
            <a:off x="5868143" y="5622538"/>
            <a:ext cx="1470274" cy="646331"/>
          </a:xfrm>
          <a:prstGeom prst="rect">
            <a:avLst/>
          </a:prstGeom>
        </p:spPr>
        <p:txBody>
          <a:bodyPr wrap="none">
            <a:spAutoFit/>
          </a:bodyPr>
          <a:lstStyle/>
          <a:p>
            <a:r>
              <a:rPr lang="en-US" dirty="0">
                <a:latin typeface="Comic Sans MS" panose="030F0702030302020204" pitchFamily="66" charset="0"/>
              </a:rPr>
              <a:t>outer ring</a:t>
            </a:r>
            <a:endParaRPr lang="tr-TR" dirty="0">
              <a:latin typeface="Comic Sans MS" panose="030F0702030302020204" pitchFamily="66" charset="0"/>
            </a:endParaRPr>
          </a:p>
          <a:p>
            <a:r>
              <a:rPr lang="en-GB" dirty="0">
                <a:latin typeface="Comic Sans MS" panose="030F0702030302020204" pitchFamily="66" charset="0"/>
              </a:rPr>
              <a:t>energy level</a:t>
            </a:r>
          </a:p>
        </p:txBody>
      </p:sp>
      <p:sp>
        <p:nvSpPr>
          <p:cNvPr id="7" name="Line 42"/>
          <p:cNvSpPr>
            <a:spLocks noChangeShapeType="1"/>
          </p:cNvSpPr>
          <p:nvPr/>
        </p:nvSpPr>
        <p:spPr bwMode="auto">
          <a:xfrm flipH="1" flipV="1">
            <a:off x="5513276" y="5332766"/>
            <a:ext cx="709734" cy="32133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latin typeface="Comic Sans MS" panose="030F0702030302020204" pitchFamily="66" charset="0"/>
            </a:endParaRPr>
          </a:p>
        </p:txBody>
      </p:sp>
      <p:sp>
        <p:nvSpPr>
          <p:cNvPr id="8" name="Rectangle 7"/>
          <p:cNvSpPr/>
          <p:nvPr/>
        </p:nvSpPr>
        <p:spPr>
          <a:xfrm>
            <a:off x="6222165" y="3260192"/>
            <a:ext cx="1878228" cy="923330"/>
          </a:xfrm>
          <a:prstGeom prst="rect">
            <a:avLst/>
          </a:prstGeom>
        </p:spPr>
        <p:txBody>
          <a:bodyPr wrap="square">
            <a:spAutoFit/>
          </a:bodyPr>
          <a:lstStyle/>
          <a:p>
            <a:r>
              <a:rPr lang="en-GB" dirty="0">
                <a:latin typeface="Comic Sans MS" panose="030F0702030302020204" pitchFamily="66" charset="0"/>
              </a:rPr>
              <a:t>Conduction band energy level</a:t>
            </a:r>
          </a:p>
        </p:txBody>
      </p:sp>
      <p:sp>
        <p:nvSpPr>
          <p:cNvPr id="9" name="Line 42"/>
          <p:cNvSpPr>
            <a:spLocks noChangeShapeType="1"/>
          </p:cNvSpPr>
          <p:nvPr/>
        </p:nvSpPr>
        <p:spPr bwMode="auto">
          <a:xfrm flipH="1">
            <a:off x="5483224" y="3717032"/>
            <a:ext cx="738941" cy="2159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latin typeface="Comic Sans MS" panose="030F0702030302020204" pitchFamily="66" charset="0"/>
            </a:endParaRPr>
          </a:p>
        </p:txBody>
      </p:sp>
    </p:spTree>
    <p:extLst>
      <p:ext uri="{BB962C8B-B14F-4D97-AF65-F5344CB8AC3E}">
        <p14:creationId xmlns:p14="http://schemas.microsoft.com/office/powerpoint/2010/main" val="401286642"/>
      </p:ext>
    </p:extLst>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908720"/>
            <a:ext cx="8229600" cy="2952328"/>
          </a:xfrm>
        </p:spPr>
        <p:txBody>
          <a:bodyPr>
            <a:normAutofit/>
          </a:bodyPr>
          <a:lstStyle/>
          <a:p>
            <a:r>
              <a:rPr lang="en-US" altLang="en-US" sz="2200" dirty="0"/>
              <a:t>Semiconductors are materials that essentially can be conditioned to act as good conductors, or good insulators, or any thing in between.</a:t>
            </a:r>
          </a:p>
          <a:p>
            <a:r>
              <a:rPr lang="en-US" altLang="en-US" sz="2200" dirty="0"/>
              <a:t>The main characteristic of a semiconductor element is that </a:t>
            </a:r>
            <a:r>
              <a:rPr lang="tr-TR" altLang="en-US" sz="2200" dirty="0"/>
              <a:t>it has </a:t>
            </a:r>
            <a:r>
              <a:rPr lang="en-US" sz="2200" u="sng" dirty="0"/>
              <a:t> 4 valence electrons</a:t>
            </a:r>
            <a:r>
              <a:rPr lang="tr-TR" sz="2200" u="sng" dirty="0"/>
              <a:t> </a:t>
            </a:r>
            <a:r>
              <a:rPr lang="en-US" altLang="en-US" sz="2200" dirty="0"/>
              <a:t>in its outer or valence orbit</a:t>
            </a:r>
            <a:r>
              <a:rPr lang="tr-TR" altLang="en-US" sz="2200" dirty="0"/>
              <a:t>.</a:t>
            </a:r>
            <a:endParaRPr lang="en-US" sz="2200" u="sng" dirty="0"/>
          </a:p>
          <a:p>
            <a:r>
              <a:rPr lang="en-US" altLang="en-US" sz="2200" u="sng" dirty="0"/>
              <a:t>Common </a:t>
            </a:r>
            <a:r>
              <a:rPr lang="en-US" altLang="en-US" sz="2200" dirty="0"/>
              <a:t>semiconductors elements such as </a:t>
            </a:r>
            <a:r>
              <a:rPr lang="en-US" altLang="en-US" sz="2200" b="1" dirty="0"/>
              <a:t>carbon, silicon</a:t>
            </a:r>
            <a:r>
              <a:rPr lang="en-US" altLang="en-US" sz="2200" dirty="0"/>
              <a:t>, and </a:t>
            </a:r>
            <a:r>
              <a:rPr lang="en-US" altLang="en-US" sz="2200" b="1" dirty="0"/>
              <a:t>germanium.</a:t>
            </a:r>
            <a:r>
              <a:rPr lang="en-US" altLang="en-US" sz="2200" dirty="0"/>
              <a:t> </a:t>
            </a:r>
            <a:r>
              <a:rPr lang="en-US" altLang="en-US" sz="2200" u="sng" dirty="0"/>
              <a:t>Silicon is the best</a:t>
            </a:r>
            <a:r>
              <a:rPr lang="en-US" altLang="en-US" sz="2200" dirty="0"/>
              <a:t> and most widely used semiconductor.</a:t>
            </a:r>
          </a:p>
        </p:txBody>
      </p:sp>
      <p:sp>
        <p:nvSpPr>
          <p:cNvPr id="10242" name="Rectangle 2"/>
          <p:cNvSpPr>
            <a:spLocks noGrp="1" noChangeArrowheads="1"/>
          </p:cNvSpPr>
          <p:nvPr>
            <p:ph type="title"/>
          </p:nvPr>
        </p:nvSpPr>
        <p:spPr/>
        <p:txBody>
          <a:bodyPr/>
          <a:lstStyle/>
          <a:p>
            <a:r>
              <a:rPr lang="en-US" altLang="en-US"/>
              <a:t>Semiconductors</a:t>
            </a:r>
          </a:p>
        </p:txBody>
      </p:sp>
      <p:pic>
        <p:nvPicPr>
          <p:cNvPr id="4" name="Picture 7" descr="Figure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2267744" y="4005064"/>
            <a:ext cx="3744416" cy="2448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31147783"/>
      </p:ext>
    </p:extLst>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18811</TotalTime>
  <Words>1518</Words>
  <Application>Microsoft Office PowerPoint</Application>
  <PresentationFormat>On-screen Show (4:3)</PresentationFormat>
  <Paragraphs>280</Paragraphs>
  <Slides>32</Slides>
  <Notes>13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5" baseType="lpstr">
      <vt:lpstr>MS PGothic</vt:lpstr>
      <vt:lpstr>Arial</vt:lpstr>
      <vt:lpstr>Arial Tur</vt:lpstr>
      <vt:lpstr>Calibri</vt:lpstr>
      <vt:lpstr>Cambria Math</vt:lpstr>
      <vt:lpstr>Comic Sans MS</vt:lpstr>
      <vt:lpstr>Symbol</vt:lpstr>
      <vt:lpstr>Tahoma</vt:lpstr>
      <vt:lpstr>Times</vt:lpstr>
      <vt:lpstr>Times New Roman</vt:lpstr>
      <vt:lpstr>Wingdings</vt:lpstr>
      <vt:lpstr>Office Theme</vt:lpstr>
      <vt:lpstr>Equation</vt:lpstr>
      <vt:lpstr>Introduction to  Semiconductor Materials</vt:lpstr>
      <vt:lpstr>Electrostatic force</vt:lpstr>
      <vt:lpstr>Electronic Materials</vt:lpstr>
      <vt:lpstr>Conductors</vt:lpstr>
      <vt:lpstr>Conductors</vt:lpstr>
      <vt:lpstr>Electron Flow in a Simple Circuit</vt:lpstr>
      <vt:lpstr>Electric Current</vt:lpstr>
      <vt:lpstr>Insulators</vt:lpstr>
      <vt:lpstr>Semiconductors</vt:lpstr>
      <vt:lpstr>Crystal Lattice Structure</vt:lpstr>
      <vt:lpstr>Semiconductors can be Insulators</vt:lpstr>
      <vt:lpstr>PowerPoint Presentation</vt:lpstr>
      <vt:lpstr>Semiconductors can be Conductors</vt:lpstr>
      <vt:lpstr>n-type material</vt:lpstr>
      <vt:lpstr>p-type material</vt:lpstr>
      <vt:lpstr>PowerPoint Presentation</vt:lpstr>
      <vt:lpstr>PowerPoint Presentation</vt:lpstr>
      <vt:lpstr>Silicon</vt:lpstr>
      <vt:lpstr>Electron-Hole Pair Interaction</vt:lpstr>
      <vt:lpstr>Electron and Hole Concentrations in n and p type materials</vt:lpstr>
      <vt:lpstr>Electron and Hole Densities</vt:lpstr>
      <vt:lpstr>Current Flow in Semiconductors</vt:lpstr>
      <vt:lpstr>PowerPoint Presentation</vt:lpstr>
      <vt:lpstr>PowerPoint Presentation</vt:lpstr>
      <vt:lpstr>First Charge Transportation Mechanism:  Drift</vt:lpstr>
      <vt:lpstr>Current Flow:  General Case</vt:lpstr>
      <vt:lpstr>Current Flow:  Drift</vt:lpstr>
      <vt:lpstr>Diffusion Current</vt:lpstr>
      <vt:lpstr>Second Charge Transportation Mechanism:  Diffusion</vt:lpstr>
      <vt:lpstr>Current Flow:  Diffusion</vt:lpstr>
      <vt:lpstr>Einstein's Relation</vt:lpstr>
      <vt:lpstr>Total Current</vt:lpstr>
    </vt:vector>
  </TitlesOfParts>
  <Company>Cartography Division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Mühendislik Etiği CRN20543 DERS SUNUMLARI</dc:title>
  <dc:creator>ITU</dc:creator>
  <cp:lastModifiedBy>Bora Döken</cp:lastModifiedBy>
  <cp:revision>982</cp:revision>
  <dcterms:created xsi:type="dcterms:W3CDTF">2006-02-04T17:06:47Z</dcterms:created>
  <dcterms:modified xsi:type="dcterms:W3CDTF">2019-10-22T18:45:26Z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TC011594401055</vt:lpwstr>
  </property>
</Properties>
</file>