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6">
  <p:sldMasterIdLst>
    <p:sldMasterId id="2147483747" r:id="rId1"/>
  </p:sldMasterIdLst>
  <p:notesMasterIdLst>
    <p:notesMasterId r:id="rId15"/>
  </p:notesMasterIdLst>
  <p:handoutMasterIdLst>
    <p:handoutMasterId r:id="rId16"/>
  </p:handoutMasterIdLst>
  <p:sldIdLst>
    <p:sldId id="353" r:id="rId2"/>
    <p:sldId id="506" r:id="rId3"/>
    <p:sldId id="505" r:id="rId4"/>
    <p:sldId id="508" r:id="rId5"/>
    <p:sldId id="507" r:id="rId6"/>
    <p:sldId id="510" r:id="rId7"/>
    <p:sldId id="509" r:id="rId8"/>
    <p:sldId id="365" r:id="rId9"/>
    <p:sldId id="366" r:id="rId10"/>
    <p:sldId id="372" r:id="rId11"/>
    <p:sldId id="373" r:id="rId12"/>
    <p:sldId id="511" r:id="rId13"/>
    <p:sldId id="465" r:id="rId14"/>
  </p:sldIdLst>
  <p:sldSz cx="9144000" cy="6858000" type="screen4x3"/>
  <p:notesSz cx="6858000" cy="9144000"/>
  <p:embeddedFontLst>
    <p:embeddedFont>
      <p:font typeface="Arial Tur" panose="020B0604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Comic Sans MS" panose="030F0702030302020204" pitchFamily="66" charset="0"/>
      <p:regular r:id="rId26"/>
      <p:bold r:id="rId27"/>
      <p:italic r:id="rId28"/>
      <p:boldItalic r:id="rId29"/>
    </p:embeddedFont>
  </p:embeddedFontLst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EECE1"/>
    <a:srgbClr val="4F81BD"/>
    <a:srgbClr val="000000"/>
    <a:srgbClr val="D0D8E8"/>
    <a:srgbClr val="33CC33"/>
    <a:srgbClr val="66FF99"/>
    <a:srgbClr val="FF99CC"/>
    <a:srgbClr val="77777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4" autoAdjust="0"/>
    <p:restoredTop sz="94006" autoAdjust="0"/>
  </p:normalViewPr>
  <p:slideViewPr>
    <p:cSldViewPr>
      <p:cViewPr varScale="1">
        <p:scale>
          <a:sx n="114" d="100"/>
          <a:sy n="114" d="100"/>
        </p:scale>
        <p:origin x="14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6AD399-3EAC-441B-BA10-8075A1187ED1}" type="slidenum">
              <a:rPr lang="tr-TR"/>
              <a:pPr>
                <a:defRPr/>
              </a:pPr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6948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Ana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0DDDAD0-3984-40CB-A4F9-19D1E1D12574}" type="slidenum">
              <a:rPr lang="tr-TR"/>
              <a:pPr>
                <a:defRPr/>
              </a:pPr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096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Direnç isimleri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DDDAD0-3984-40CB-A4F9-19D1E1D12574}" type="slidenum">
              <a:rPr lang="tr-TR" smtClean="0"/>
              <a:pPr>
                <a:defRPr/>
              </a:pPr>
              <a:t>11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7274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Direnç isimleri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DDDAD0-3984-40CB-A4F9-19D1E1D12574}" type="slidenum">
              <a:rPr lang="tr-TR" smtClean="0"/>
              <a:pPr>
                <a:defRPr/>
              </a:pPr>
              <a:t>12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13017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15DD4-7B06-40DE-B50E-2BA039A1C63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742625"/>
      </p:ext>
    </p:extLst>
  </p:cSld>
  <p:clrMapOvr>
    <a:masterClrMapping/>
  </p:clrMapOvr>
  <p:transition>
    <p:plu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01C6F-ACA0-477F-914F-0343D4CFCB7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211874"/>
      </p:ext>
    </p:extLst>
  </p:cSld>
  <p:clrMapOvr>
    <a:masterClrMapping/>
  </p:clrMapOvr>
  <p:transition>
    <p:plu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89345-9089-4F91-9B4C-40ED63C9B3A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850820"/>
      </p:ext>
    </p:extLst>
  </p:cSld>
  <p:clrMapOvr>
    <a:masterClrMapping/>
  </p:clrMapOvr>
  <p:transition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/>
          </a:bodyPr>
          <a:lstStyle>
            <a:lvl1pPr>
              <a:defRPr sz="2400">
                <a:latin typeface="Comic Sans MS" panose="030F0702030302020204" pitchFamily="66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7959"/>
      </p:ext>
    </p:extLst>
  </p:cSld>
  <p:clrMapOvr>
    <a:masterClrMapping/>
  </p:clrMapOvr>
  <p:transition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46B61-4224-49D0-8660-987D35E0ED3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43001"/>
      </p:ext>
    </p:extLst>
  </p:cSld>
  <p:clrMapOvr>
    <a:masterClrMapping/>
  </p:clrMapOvr>
  <p:transition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A1C73-316B-4DD5-A71A-94C69BE7C21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840464"/>
      </p:ext>
    </p:extLst>
  </p:cSld>
  <p:clrMapOvr>
    <a:masterClrMapping/>
  </p:clrMapOvr>
  <p:transition>
    <p:plu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CC0C6-0267-4D15-9CB5-4555C7D89DE8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855696"/>
      </p:ext>
    </p:extLst>
  </p:cSld>
  <p:clrMapOvr>
    <a:masterClrMapping/>
  </p:clrMapOvr>
  <p:transition>
    <p:plu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8D14B-E62E-4C2B-83F0-8BA40636585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296269"/>
      </p:ext>
    </p:extLst>
  </p:cSld>
  <p:clrMapOvr>
    <a:masterClrMapping/>
  </p:clrMapOvr>
  <p:transition>
    <p:plu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92BE3-FF3C-432C-802A-909CA171E8A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82969"/>
      </p:ext>
    </p:extLst>
  </p:cSld>
  <p:clrMapOvr>
    <a:masterClrMapping/>
  </p:clrMapOvr>
  <p:transition>
    <p:plu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C69FB-64AF-4E06-A628-ACF66144EDF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0550090"/>
      </p:ext>
    </p:extLst>
  </p:cSld>
  <p:clrMapOvr>
    <a:masterClrMapping/>
  </p:clrMapOvr>
  <p:transition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C3A1D-0060-4546-88DB-5770B520ECB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495868"/>
      </p:ext>
    </p:extLst>
  </p:cSld>
  <p:clrMapOvr>
    <a:masterClrMapping/>
  </p:clrMapOvr>
  <p:transition>
    <p:plu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92EC4C-CACE-4180-8A44-D6D04606C1A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1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>
    <p:plus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60848"/>
            <a:ext cx="3465736" cy="25959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259632" y="404664"/>
            <a:ext cx="6518131" cy="769441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tr-TR" sz="4400" dirty="0">
                <a:latin typeface="Comic Sans MS" panose="030F0702030302020204" pitchFamily="66" charset="0"/>
                <a:cs typeface="Arial" panose="020B0604020202020204" pitchFamily="34" charset="0"/>
              </a:rPr>
              <a:t>EHB222E QUESTIONS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21088"/>
            <a:ext cx="4968552" cy="2106846"/>
          </a:xfrm>
          <a:prstGeom prst="round2DiagRect">
            <a:avLst>
              <a:gd name="adj1" fmla="val 16667"/>
              <a:gd name="adj2" fmla="val 23933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3312368" cy="2021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598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1" y="657931"/>
            <a:ext cx="4538619" cy="24434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8204" y="457876"/>
            <a:ext cx="758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b="1" spc="-15" dirty="0">
                <a:latin typeface="Comic Sans MS" panose="030F0702030302020204" pitchFamily="66" charset="0"/>
                <a:cs typeface="Times New Roman"/>
              </a:rPr>
              <a:t>Calculate </a:t>
            </a:r>
            <a:r>
              <a:rPr lang="tr-TR" sz="2000" b="1" spc="-15" dirty="0" err="1">
                <a:latin typeface="Comic Sans MS" panose="030F0702030302020204" pitchFamily="66" charset="0"/>
                <a:cs typeface="Times New Roman"/>
              </a:rPr>
              <a:t>current</a:t>
            </a:r>
            <a:r>
              <a:rPr lang="tr-TR" sz="2000" b="1" spc="-1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>
                <a:latin typeface="Comic Sans MS" panose="030F0702030302020204" pitchFamily="66" charset="0"/>
                <a:cs typeface="Times New Roman"/>
              </a:rPr>
              <a:t>values</a:t>
            </a:r>
            <a:r>
              <a:rPr lang="tr-TR" sz="2000" b="1" spc="-15" dirty="0">
                <a:latin typeface="Comic Sans MS" panose="030F0702030302020204" pitchFamily="66" charset="0"/>
                <a:cs typeface="Times New Roman"/>
              </a:rPr>
              <a:t>. I</a:t>
            </a:r>
            <a:r>
              <a:rPr lang="tr-TR" sz="2000" b="1" spc="-15" baseline="-25000" dirty="0">
                <a:latin typeface="Comic Sans MS" panose="030F0702030302020204" pitchFamily="66" charset="0"/>
                <a:cs typeface="Times New Roman"/>
              </a:rPr>
              <a:t>4</a:t>
            </a:r>
            <a:r>
              <a:rPr lang="tr-TR" sz="2000" b="1" spc="-15" dirty="0">
                <a:latin typeface="Comic Sans MS" panose="030F0702030302020204" pitchFamily="66" charset="0"/>
                <a:cs typeface="Times New Roman"/>
              </a:rPr>
              <a:t>=4A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34" y="1124744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67648" y="3283991"/>
                <a:ext cx="35887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</m:t>
                        </m:r>
                        <m:r>
                          <a:rPr lang="el-G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Ω</m:t>
                        </m:r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tr-TR" altLang="en-US" sz="2400" b="0" i="1" kern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l-G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Ω</m:t>
                        </m:r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sub>
                    </m:sSub>
                    <m:r>
                      <a:rPr lang="tr-TR" altLang="en-US" sz="2400" b="0" i="1" kern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</m:t>
                        </m:r>
                        <m:r>
                          <a:rPr lang="el-G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Ω</m:t>
                        </m:r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(−</m:t>
                        </m:r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tr-TR" sz="2400" dirty="0"/>
                  <a:t>)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48" y="3283991"/>
                <a:ext cx="3588703" cy="461665"/>
              </a:xfrm>
              <a:prstGeom prst="rect">
                <a:avLst/>
              </a:prstGeom>
              <a:blipFill>
                <a:blip r:embed="rId3"/>
                <a:stretch>
                  <a:fillRect l="-510" t="-9333" b="-3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67647" y="3950859"/>
                <a:ext cx="35887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tr-TR" altLang="en-US" sz="2400" b="0" i="1" kern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tr-TR" altLang="en-US" sz="2400" b="0" i="1" kern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tr-TR" altLang="en-US" sz="240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altLang="en-US" sz="2400" i="1" ker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tr-TR" altLang="en-US" sz="2400" i="1" ker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tr-TR" altLang="en-US" sz="2400" i="1" ker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𝐼</m:t>
                            </m:r>
                          </m:e>
                          <m:sub>
                            <m:r>
                              <a:rPr lang="tr-TR" altLang="en-US" sz="2400" i="1" ker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(−</m:t>
                        </m:r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tr-TR" altLang="en-US" sz="24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tr-TR" sz="2400" dirty="0"/>
                  <a:t>)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47" y="3950859"/>
                <a:ext cx="3588703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2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951" y="490042"/>
            <a:ext cx="4451583" cy="2396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8204" y="457876"/>
            <a:ext cx="758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b="1" spc="-15" dirty="0">
                <a:latin typeface="Comic Sans MS" panose="030F0702030302020204" pitchFamily="66" charset="0"/>
                <a:cs typeface="Times New Roman"/>
              </a:rPr>
              <a:t>Calculate </a:t>
            </a:r>
            <a:r>
              <a:rPr lang="tr-TR" sz="2000" b="1" spc="-15" dirty="0" err="1">
                <a:latin typeface="Comic Sans MS" panose="030F0702030302020204" pitchFamily="66" charset="0"/>
                <a:cs typeface="Times New Roman"/>
              </a:rPr>
              <a:t>current</a:t>
            </a:r>
            <a:r>
              <a:rPr lang="tr-TR" sz="2000" b="1" spc="-1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>
                <a:latin typeface="Comic Sans MS" panose="030F0702030302020204" pitchFamily="66" charset="0"/>
                <a:cs typeface="Times New Roman"/>
              </a:rPr>
              <a:t>values</a:t>
            </a:r>
            <a:r>
              <a:rPr lang="tr-TR" sz="2000" b="1" spc="-15" dirty="0">
                <a:latin typeface="Comic Sans MS" panose="030F0702030302020204" pitchFamily="66" charset="0"/>
                <a:cs typeface="Times New Roman"/>
              </a:rPr>
              <a:t>. V</a:t>
            </a:r>
            <a:r>
              <a:rPr lang="tr-TR" sz="2000" b="1" spc="-15" baseline="-25000" dirty="0">
                <a:latin typeface="Comic Sans MS" panose="030F0702030302020204" pitchFamily="66" charset="0"/>
                <a:cs typeface="Times New Roman"/>
              </a:rPr>
              <a:t>S</a:t>
            </a:r>
            <a:r>
              <a:rPr lang="tr-TR" sz="2000" b="1" spc="-15" dirty="0">
                <a:latin typeface="Comic Sans MS" panose="030F0702030302020204" pitchFamily="66" charset="0"/>
                <a:cs typeface="Times New Roman"/>
              </a:rPr>
              <a:t>=4V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34" y="1124744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4250" y="3140968"/>
                <a:ext cx="6247990" cy="994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en-US" sz="240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tr-TR" altLang="en-US" sz="2400" i="1" ker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𝑉</m:t>
                          </m:r>
                        </m:e>
                        <m:sub>
                          <m:r>
                            <a:rPr lang="tr-TR" altLang="en-US" sz="2400" i="1" ker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sub>
                      </m:sSub>
                      <m:r>
                        <a:rPr lang="tr-TR" altLang="en-US" sz="2400" i="1" ker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tr-TR" altLang="en-US" sz="2400" i="1" ker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tr-TR" altLang="en-US" sz="2400" i="1" ker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𝐼</m:t>
                          </m:r>
                        </m:e>
                        <m:sub>
                          <m:r>
                            <a:rPr lang="tr-TR" altLang="en-US" sz="2400" i="1" ker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r>
                        <a:rPr lang="tr-TR" altLang="en-US" sz="2400" i="1" ker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(4</m:t>
                      </m:r>
                      <m:r>
                        <a:rPr lang="el-GR" altLang="en-US" sz="2400" i="1" ker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Ω</m:t>
                      </m:r>
                      <m:r>
                        <a:rPr lang="tr-TR" altLang="en-US" sz="2400" i="1" ker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p>
                        <m:sSupPr>
                          <m:ctrlPr>
                            <a:rPr lang="tr-TR" altLang="en-US" sz="240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altLang="en-US" sz="2400" i="1" ker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tr-T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6</m:t>
                                  </m:r>
                                  <m:r>
                                    <a:rPr lang="el-G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Ω</m:t>
                                  </m:r>
                                </m:den>
                              </m:f>
                              <m:r>
                                <a:rPr lang="tr-TR" altLang="en-US" sz="2400" i="1" ker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tr-T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3</m:t>
                                  </m:r>
                                  <m:r>
                                    <a:rPr lang="el-G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Ω</m:t>
                                  </m:r>
                                </m:den>
                              </m:f>
                              <m:r>
                                <a:rPr lang="tr-TR" altLang="en-US" sz="2400" i="1" ker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tr-T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5</m:t>
                                  </m:r>
                                  <m:r>
                                    <a:rPr lang="el-GR" altLang="en-US" sz="2400" i="1" ker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sup>
                      </m:sSup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tr-TR" sz="2800" i="1" kern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0" y="3140968"/>
                <a:ext cx="6247990" cy="994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1762" y="4135343"/>
                <a:ext cx="62479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altLang="en-US" sz="240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sub>
                    </m:sSub>
                    <m:r>
                      <a:rPr lang="tr-TR" altLang="en-US" sz="2400" b="0" i="1" kern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tr-TR" altLang="en-US" sz="24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tr-TR" altLang="en-US" sz="2400" i="1" ker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4</m:t>
                    </m:r>
                    <m:r>
                      <a:rPr lang="el-GR" altLang="en-US" sz="2400" i="1" ker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Ω</m:t>
                    </m:r>
                    <m:r>
                      <a:rPr lang="tr-TR" altLang="en-US" sz="2400" b="0" i="1" kern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</m:t>
                        </m:r>
                        <m:r>
                          <a:rPr lang="el-G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Ω</m:t>
                        </m:r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tr-TR" altLang="en-US" sz="2800" i="1" ker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l-G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Ω</m:t>
                        </m:r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sub>
                    </m:sSub>
                    <m:r>
                      <a:rPr lang="tr-TR" altLang="en-US" sz="2800" i="1" ker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</m:t>
                        </m:r>
                        <m:r>
                          <a:rPr lang="el-G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Ω</m:t>
                        </m:r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tr-TR" altLang="en-US" sz="2800" b="0" i="1" kern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(−</m:t>
                        </m:r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tr-TR" altLang="en-US" sz="2800" i="1" ker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tr-TR" sz="2800" dirty="0"/>
                  <a:t>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2" y="4135343"/>
                <a:ext cx="6247990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14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60648"/>
            <a:ext cx="7588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Find the voltage across R1. Note that the polarity of the voltage has been assigned in the circuit schematic.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D608AE-00CC-4C0C-B1F7-C9A938AC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5840474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200" y="152400"/>
            <a:ext cx="8497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Write equations to compute voltages v</a:t>
            </a:r>
            <a:r>
              <a:rPr lang="en-US" sz="2000" b="1" baseline="-25000" dirty="0">
                <a:latin typeface="Comic Sans MS" panose="030F0702030302020204" pitchFamily="66" charset="0"/>
              </a:rPr>
              <a:t>1</a:t>
            </a:r>
            <a:r>
              <a:rPr lang="en-US" sz="2000" b="1" dirty="0">
                <a:latin typeface="Comic Sans MS" panose="030F0702030302020204" pitchFamily="66" charset="0"/>
              </a:rPr>
              <a:t> and v</a:t>
            </a:r>
            <a:r>
              <a:rPr lang="en-US" sz="2000" b="1" baseline="-25000" dirty="0">
                <a:latin typeface="Comic Sans MS" panose="030F0702030302020204" pitchFamily="66" charset="0"/>
              </a:rPr>
              <a:t>2</a:t>
            </a:r>
            <a:r>
              <a:rPr lang="en-US" sz="2000" b="1" dirty="0">
                <a:latin typeface="Comic Sans MS" panose="030F0702030302020204" pitchFamily="66" charset="0"/>
              </a:rPr>
              <a:t> , next find the current value of i</a:t>
            </a:r>
            <a:r>
              <a:rPr lang="en-US" sz="2000" b="1" baseline="-25000" dirty="0">
                <a:latin typeface="Comic Sans MS" panose="030F0702030302020204" pitchFamily="66" charset="0"/>
              </a:rPr>
              <a:t>1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35844" name="TextBox 19"/>
          <p:cNvSpPr txBox="1">
            <a:spLocks noChangeArrowheads="1"/>
          </p:cNvSpPr>
          <p:nvPr/>
        </p:nvSpPr>
        <p:spPr bwMode="auto">
          <a:xfrm>
            <a:off x="4214133" y="1316038"/>
            <a:ext cx="3180679" cy="15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rgbClr val="0000B6"/>
                </a:solidFill>
                <a:latin typeface="Book Antiqua" pitchFamily="18" charset="0"/>
              </a:defRPr>
            </a:lvl1pPr>
            <a:lvl2pPr marL="742950" indent="-285750">
              <a:defRPr sz="4400">
                <a:solidFill>
                  <a:srgbClr val="0000B6"/>
                </a:solidFill>
                <a:latin typeface="Book Antiqua" pitchFamily="18" charset="0"/>
              </a:defRPr>
            </a:lvl2pPr>
            <a:lvl3pPr marL="1143000" indent="-228600">
              <a:defRPr sz="4400">
                <a:solidFill>
                  <a:srgbClr val="0000B6"/>
                </a:solidFill>
                <a:latin typeface="Book Antiqua" pitchFamily="18" charset="0"/>
              </a:defRPr>
            </a:lvl3pPr>
            <a:lvl4pPr marL="1600200" indent="-228600">
              <a:defRPr sz="4400">
                <a:solidFill>
                  <a:srgbClr val="0000B6"/>
                </a:solidFill>
                <a:latin typeface="Book Antiqua" pitchFamily="18" charset="0"/>
              </a:defRPr>
            </a:lvl4pPr>
            <a:lvl5pPr marL="2057400" indent="-228600">
              <a:defRPr sz="4400">
                <a:solidFill>
                  <a:srgbClr val="0000B6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B6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B6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B6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B6"/>
                </a:solidFill>
                <a:latin typeface="Book Antiqua" pitchFamily="18" charset="0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From KCL: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50 mA=v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/40+(v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-v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)/40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and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100 mA=v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/80+(v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-v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)/40</a:t>
            </a:r>
          </a:p>
          <a:p>
            <a:endParaRPr lang="en-US" sz="2000" baseline="-25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5" name="TextBox 20"/>
          <p:cNvSpPr txBox="1">
            <a:spLocks noChangeArrowheads="1"/>
          </p:cNvSpPr>
          <p:nvPr/>
        </p:nvSpPr>
        <p:spPr bwMode="auto">
          <a:xfrm>
            <a:off x="273837" y="3136484"/>
            <a:ext cx="8353425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rgbClr val="0000B6"/>
                </a:solidFill>
                <a:latin typeface="Book Antiqua" pitchFamily="18" charset="0"/>
              </a:defRPr>
            </a:lvl1pPr>
            <a:lvl2pPr marL="742950" indent="-285750">
              <a:defRPr sz="4400">
                <a:solidFill>
                  <a:srgbClr val="0000B6"/>
                </a:solidFill>
                <a:latin typeface="Book Antiqua" pitchFamily="18" charset="0"/>
              </a:defRPr>
            </a:lvl2pPr>
            <a:lvl3pPr marL="1143000" indent="-228600">
              <a:defRPr sz="4400">
                <a:solidFill>
                  <a:srgbClr val="0000B6"/>
                </a:solidFill>
                <a:latin typeface="Book Antiqua" pitchFamily="18" charset="0"/>
              </a:defRPr>
            </a:lvl3pPr>
            <a:lvl4pPr marL="1600200" indent="-228600">
              <a:defRPr sz="4400">
                <a:solidFill>
                  <a:srgbClr val="0000B6"/>
                </a:solidFill>
                <a:latin typeface="Book Antiqua" pitchFamily="18" charset="0"/>
              </a:defRPr>
            </a:lvl4pPr>
            <a:lvl5pPr marL="2057400" indent="-228600">
              <a:defRPr sz="4400">
                <a:solidFill>
                  <a:srgbClr val="0000B6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B6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B6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B6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B6"/>
                </a:solidFill>
                <a:latin typeface="Book Antiqua" pitchFamily="18" charset="0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Multiply first equation by 40: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2=v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+v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-v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=2v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-v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lang="tr-TR" sz="2000" baseline="-25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tr-TR" sz="2000" baseline="-25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Multiply </a:t>
            </a:r>
            <a:r>
              <a:rPr lang="tr-TR" sz="20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second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 equation by </a:t>
            </a:r>
            <a:r>
              <a:rPr lang="tr-TR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8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0: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8=v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+2(v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-v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)=3v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-2v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	</a:t>
            </a:r>
            <a:endParaRPr lang="tr-TR" sz="2000" baseline="-25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tr-TR" sz="2000" baseline="-25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add both sides:</a:t>
            </a:r>
            <a:endParaRPr lang="en-US" sz="2000" b="1" baseline="-25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10=2v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  =&gt;  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=5V, 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=1+v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 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/2=3.5V 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= (v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-v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)/40=-1.5/40=</a:t>
            </a:r>
            <a:r>
              <a:rPr lang="tr-TR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37.5 mA</a:t>
            </a:r>
          </a:p>
        </p:txBody>
      </p:sp>
      <p:grpSp>
        <p:nvGrpSpPr>
          <p:cNvPr id="35846" name="Group 20"/>
          <p:cNvGrpSpPr>
            <a:grpSpLocks/>
          </p:cNvGrpSpPr>
          <p:nvPr/>
        </p:nvGrpSpPr>
        <p:grpSpPr bwMode="auto">
          <a:xfrm>
            <a:off x="-107042" y="1387475"/>
            <a:ext cx="3954462" cy="1535113"/>
            <a:chOff x="4379975" y="4005075"/>
            <a:chExt cx="3954462" cy="1535113"/>
          </a:xfrm>
        </p:grpSpPr>
        <p:grpSp>
          <p:nvGrpSpPr>
            <p:cNvPr id="35847" name="Group 22"/>
            <p:cNvGrpSpPr>
              <a:grpSpLocks/>
            </p:cNvGrpSpPr>
            <p:nvPr/>
          </p:nvGrpSpPr>
          <p:grpSpPr bwMode="auto">
            <a:xfrm>
              <a:off x="4760854" y="4680860"/>
              <a:ext cx="457055" cy="457630"/>
              <a:chOff x="1392" y="1728"/>
              <a:chExt cx="336" cy="336"/>
            </a:xfrm>
          </p:grpSpPr>
          <p:sp>
            <p:nvSpPr>
              <p:cNvPr id="35898" name="Oval 19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5899" name="Line 21"/>
              <p:cNvSpPr>
                <a:spLocks noChangeShapeType="1"/>
              </p:cNvSpPr>
              <p:nvPr/>
            </p:nvSpPr>
            <p:spPr bwMode="auto">
              <a:xfrm flipV="1">
                <a:off x="1554" y="180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35848" name="Group 161"/>
            <p:cNvGrpSpPr>
              <a:grpSpLocks/>
            </p:cNvGrpSpPr>
            <p:nvPr/>
          </p:nvGrpSpPr>
          <p:grpSpPr bwMode="auto">
            <a:xfrm>
              <a:off x="5979668" y="4375773"/>
              <a:ext cx="533231" cy="152543"/>
              <a:chOff x="4800600" y="3733800"/>
              <a:chExt cx="533400" cy="152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rot="16200000" flipH="1">
                <a:off x="4839315" y="3772593"/>
                <a:ext cx="152257" cy="762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 flipH="1" flipV="1">
                <a:off x="4915539" y="3772593"/>
                <a:ext cx="152257" cy="762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4991763" y="3772593"/>
                <a:ext cx="152257" cy="762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 flipH="1" flipV="1">
                <a:off x="5067987" y="3772593"/>
                <a:ext cx="152257" cy="762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16200000" flipH="1">
                <a:off x="5144211" y="3772593"/>
                <a:ext cx="152257" cy="762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 flipH="1" flipV="1">
                <a:off x="5258500" y="3810657"/>
                <a:ext cx="76129" cy="762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4801155" y="3734528"/>
                <a:ext cx="76129" cy="762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849" name="Group 177"/>
            <p:cNvGrpSpPr>
              <a:grpSpLocks/>
            </p:cNvGrpSpPr>
            <p:nvPr/>
          </p:nvGrpSpPr>
          <p:grpSpPr bwMode="auto">
            <a:xfrm rot="5400000">
              <a:off x="6550651" y="4871635"/>
              <a:ext cx="533902" cy="152352"/>
              <a:chOff x="4800600" y="3733800"/>
              <a:chExt cx="533400" cy="1524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4839852" y="3771957"/>
                <a:ext cx="150860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4915981" y="3771957"/>
                <a:ext cx="150860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16200000" flipH="1">
                <a:off x="4992109" y="3771957"/>
                <a:ext cx="150860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5068237" y="3771957"/>
                <a:ext cx="150860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16200000" flipH="1">
                <a:off x="5144366" y="3771957"/>
                <a:ext cx="150860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 flipH="1" flipV="1">
                <a:off x="5258606" y="3810069"/>
                <a:ext cx="74636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4801836" y="3733845"/>
                <a:ext cx="74636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hape 24"/>
            <p:cNvCxnSpPr>
              <a:stCxn id="35898" idx="0"/>
            </p:cNvCxnSpPr>
            <p:nvPr/>
          </p:nvCxnSpPr>
          <p:spPr bwMode="auto">
            <a:xfrm rot="5400000" flipH="1" flipV="1">
              <a:off x="5370575" y="4071750"/>
              <a:ext cx="228600" cy="99060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/>
            <p:nvPr/>
          </p:nvCxnSpPr>
          <p:spPr bwMode="auto">
            <a:xfrm>
              <a:off x="6513575" y="4452750"/>
              <a:ext cx="912812" cy="30480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 rot="5400000" flipH="1" flipV="1">
              <a:off x="6705663" y="4567050"/>
              <a:ext cx="227012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35898" idx="4"/>
            </p:cNvCxnSpPr>
            <p:nvPr/>
          </p:nvCxnSpPr>
          <p:spPr bwMode="auto">
            <a:xfrm rot="16200000" flipH="1">
              <a:off x="6017481" y="4110644"/>
              <a:ext cx="381000" cy="243681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6667563" y="5367150"/>
              <a:ext cx="303212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121"/>
            <p:cNvCxnSpPr>
              <a:stCxn id="35875" idx="4"/>
              <a:endCxn id="35864" idx="2"/>
            </p:cNvCxnSpPr>
            <p:nvPr/>
          </p:nvCxnSpPr>
          <p:spPr bwMode="auto">
            <a:xfrm rot="5400000">
              <a:off x="7135875" y="5229038"/>
              <a:ext cx="320675" cy="257175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856" name="Group 217"/>
            <p:cNvGrpSpPr>
              <a:grpSpLocks/>
            </p:cNvGrpSpPr>
            <p:nvPr/>
          </p:nvGrpSpPr>
          <p:grpSpPr bwMode="auto">
            <a:xfrm rot="5400000">
              <a:off x="5331838" y="4870046"/>
              <a:ext cx="533902" cy="152352"/>
              <a:chOff x="4799807" y="3733800"/>
              <a:chExt cx="533400" cy="152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16200000" flipH="1">
                <a:off x="4838267" y="3771550"/>
                <a:ext cx="152448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4914395" y="3771550"/>
                <a:ext cx="152448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 flipH="1">
                <a:off x="4990524" y="3771550"/>
                <a:ext cx="152448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5066652" y="3771550"/>
                <a:ext cx="152448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H="1">
                <a:off x="5142780" y="3771550"/>
                <a:ext cx="152448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5257021" y="3809662"/>
                <a:ext cx="76224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4800251" y="3733438"/>
                <a:ext cx="76224" cy="76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5486462" y="4565463"/>
              <a:ext cx="227013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 rot="5400000">
              <a:off x="5448362" y="5365563"/>
              <a:ext cx="303213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859" name="TextBox 240"/>
            <p:cNvSpPr txBox="1">
              <a:spLocks noChangeArrowheads="1"/>
            </p:cNvSpPr>
            <p:nvPr/>
          </p:nvSpPr>
          <p:spPr bwMode="auto">
            <a:xfrm>
              <a:off x="4379975" y="4983712"/>
              <a:ext cx="533231" cy="231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1pPr>
              <a:lvl2pPr marL="742950" indent="-28575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2pPr>
              <a:lvl3pPr marL="11430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3pPr>
              <a:lvl4pPr marL="16002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4pPr>
              <a:lvl5pPr marL="20574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9pPr>
            </a:lstStyle>
            <a:p>
              <a:pPr eaLnBrk="1" hangingPunct="1"/>
              <a:r>
                <a:rPr lang="en-US" sz="900">
                  <a:solidFill>
                    <a:schemeClr val="tx1"/>
                  </a:solidFill>
                  <a:latin typeface="Comic Sans MS" panose="030F0702030302020204" pitchFamily="66" charset="0"/>
                </a:rPr>
                <a:t>50 mA</a:t>
              </a:r>
            </a:p>
          </p:txBody>
        </p:sp>
        <p:graphicFrame>
          <p:nvGraphicFramePr>
            <p:cNvPr id="35860" name="Object 2"/>
            <p:cNvGraphicFramePr>
              <a:graphicFrameLocks noChangeAspect="1"/>
            </p:cNvGraphicFramePr>
            <p:nvPr/>
          </p:nvGraphicFramePr>
          <p:xfrm>
            <a:off x="6132020" y="4502893"/>
            <a:ext cx="317399" cy="177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9" name="Equation" r:id="rId3" imgW="317087" imgH="177569" progId="Equation.3">
                    <p:embed/>
                  </p:oleObj>
                </mc:Choice>
                <mc:Fallback>
                  <p:oleObj name="Equation" r:id="rId3" imgW="317087" imgH="177569" progId="Equation.3">
                    <p:embed/>
                    <p:pic>
                      <p:nvPicPr>
                        <p:cNvPr id="3586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2020" y="4502893"/>
                          <a:ext cx="317399" cy="177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1" name="Object 3"/>
            <p:cNvGraphicFramePr>
              <a:graphicFrameLocks noChangeAspect="1"/>
            </p:cNvGraphicFramePr>
            <p:nvPr/>
          </p:nvGraphicFramePr>
          <p:xfrm>
            <a:off x="5662269" y="4985947"/>
            <a:ext cx="317399" cy="177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0" name="Equation" r:id="rId5" imgW="317087" imgH="177569" progId="Equation.3">
                    <p:embed/>
                  </p:oleObj>
                </mc:Choice>
                <mc:Fallback>
                  <p:oleObj name="Equation" r:id="rId5" imgW="317087" imgH="177569" progId="Equation.3">
                    <p:embed/>
                    <p:pic>
                      <p:nvPicPr>
                        <p:cNvPr id="3586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2269" y="4985947"/>
                          <a:ext cx="317399" cy="177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2" name="Object 4"/>
            <p:cNvGraphicFramePr>
              <a:graphicFrameLocks noChangeAspect="1"/>
            </p:cNvGraphicFramePr>
            <p:nvPr/>
          </p:nvGraphicFramePr>
          <p:xfrm>
            <a:off x="6436723" y="4985947"/>
            <a:ext cx="317399" cy="177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1" name="Equation" r:id="rId6" imgW="317087" imgH="177569" progId="Equation.3">
                    <p:embed/>
                  </p:oleObj>
                </mc:Choice>
                <mc:Fallback>
                  <p:oleObj name="Equation" r:id="rId6" imgW="317087" imgH="177569" progId="Equation.3">
                    <p:embed/>
                    <p:pic>
                      <p:nvPicPr>
                        <p:cNvPr id="3586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6723" y="4985947"/>
                          <a:ext cx="317399" cy="177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3" name="Oval 16"/>
            <p:cNvSpPr>
              <a:spLocks noChangeArrowheads="1"/>
            </p:cNvSpPr>
            <p:nvPr/>
          </p:nvSpPr>
          <p:spPr bwMode="auto">
            <a:xfrm flipH="1">
              <a:off x="7122304" y="4426621"/>
              <a:ext cx="45705" cy="457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5864" name="Oval 16"/>
            <p:cNvSpPr>
              <a:spLocks noChangeArrowheads="1"/>
            </p:cNvSpPr>
            <p:nvPr/>
          </p:nvSpPr>
          <p:spPr bwMode="auto">
            <a:xfrm flipH="1">
              <a:off x="7122306" y="5494426"/>
              <a:ext cx="45705" cy="457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grpSp>
          <p:nvGrpSpPr>
            <p:cNvPr id="35865" name="Group 22"/>
            <p:cNvGrpSpPr>
              <a:grpSpLocks/>
            </p:cNvGrpSpPr>
            <p:nvPr/>
          </p:nvGrpSpPr>
          <p:grpSpPr bwMode="auto">
            <a:xfrm>
              <a:off x="7196468" y="4739328"/>
              <a:ext cx="457055" cy="457630"/>
              <a:chOff x="1392" y="1728"/>
              <a:chExt cx="336" cy="336"/>
            </a:xfrm>
          </p:grpSpPr>
          <p:sp>
            <p:nvSpPr>
              <p:cNvPr id="35875" name="Oval 19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5876" name="Line 21"/>
              <p:cNvSpPr>
                <a:spLocks noChangeShapeType="1"/>
              </p:cNvSpPr>
              <p:nvPr/>
            </p:nvSpPr>
            <p:spPr bwMode="auto">
              <a:xfrm flipV="1">
                <a:off x="1554" y="180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5866" name="TextBox 240"/>
            <p:cNvSpPr txBox="1">
              <a:spLocks noChangeArrowheads="1"/>
            </p:cNvSpPr>
            <p:nvPr/>
          </p:nvSpPr>
          <p:spPr bwMode="auto">
            <a:xfrm>
              <a:off x="7720152" y="4927369"/>
              <a:ext cx="614285" cy="230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1pPr>
              <a:lvl2pPr marL="742950" indent="-28575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2pPr>
              <a:lvl3pPr marL="11430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3pPr>
              <a:lvl4pPr marL="16002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4pPr>
              <a:lvl5pPr marL="20574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9pPr>
            </a:lstStyle>
            <a:p>
              <a:pPr eaLnBrk="1" hangingPunct="1"/>
              <a:r>
                <a:rPr lang="en-US" sz="900">
                  <a:solidFill>
                    <a:schemeClr val="tx1"/>
                  </a:solidFill>
                  <a:latin typeface="Comic Sans MS" panose="030F0702030302020204" pitchFamily="66" charset="0"/>
                </a:rPr>
                <a:t>100 mA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5838887" y="4235263"/>
              <a:ext cx="8064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68" name="TextBox 240"/>
            <p:cNvSpPr txBox="1">
              <a:spLocks noChangeArrowheads="1"/>
            </p:cNvSpPr>
            <p:nvPr/>
          </p:nvSpPr>
          <p:spPr bwMode="auto">
            <a:xfrm>
              <a:off x="6222831" y="4005075"/>
              <a:ext cx="533231" cy="231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1pPr>
              <a:lvl2pPr marL="742950" indent="-28575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2pPr>
              <a:lvl3pPr marL="11430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3pPr>
              <a:lvl4pPr marL="16002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4pPr>
              <a:lvl5pPr marL="20574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9pPr>
            </a:lstStyle>
            <a:p>
              <a:pPr eaLnBrk="1" hangingPunct="1"/>
              <a:r>
                <a:rPr lang="en-US" sz="900">
                  <a:solidFill>
                    <a:schemeClr val="tx1"/>
                  </a:solidFill>
                  <a:latin typeface="Comic Sans MS" panose="030F0702030302020204" pitchFamily="66" charset="0"/>
                </a:rPr>
                <a:t>i</a:t>
              </a:r>
              <a:r>
                <a:rPr lang="en-US" sz="900" baseline="-2500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5869" name="TextBox 240"/>
            <p:cNvSpPr txBox="1">
              <a:spLocks noChangeArrowheads="1"/>
            </p:cNvSpPr>
            <p:nvPr/>
          </p:nvSpPr>
          <p:spPr bwMode="auto">
            <a:xfrm>
              <a:off x="6222831" y="4005075"/>
              <a:ext cx="268750" cy="231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1pPr>
              <a:lvl2pPr marL="742950" indent="-28575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2pPr>
              <a:lvl3pPr marL="11430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3pPr>
              <a:lvl4pPr marL="16002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4pPr>
              <a:lvl5pPr marL="20574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9pPr>
            </a:lstStyle>
            <a:p>
              <a:pPr eaLnBrk="1" hangingPunct="1"/>
              <a:r>
                <a:rPr lang="en-US" sz="900">
                  <a:solidFill>
                    <a:schemeClr val="tx1"/>
                  </a:solidFill>
                  <a:latin typeface="Comic Sans MS" panose="030F0702030302020204" pitchFamily="66" charset="0"/>
                </a:rPr>
                <a:t>i</a:t>
              </a:r>
              <a:r>
                <a:rPr lang="en-US" sz="900" baseline="-2500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5870" name="TextBox 240"/>
            <p:cNvSpPr txBox="1">
              <a:spLocks noChangeArrowheads="1"/>
            </p:cNvSpPr>
            <p:nvPr/>
          </p:nvSpPr>
          <p:spPr bwMode="auto">
            <a:xfrm>
              <a:off x="6913902" y="4158791"/>
              <a:ext cx="307143" cy="230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1pPr>
              <a:lvl2pPr marL="742950" indent="-28575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2pPr>
              <a:lvl3pPr marL="11430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3pPr>
              <a:lvl4pPr marL="16002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4pPr>
              <a:lvl5pPr marL="20574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9pPr>
            </a:lstStyle>
            <a:p>
              <a:pPr eaLnBrk="1" hangingPunct="1"/>
              <a:r>
                <a:rPr lang="en-US" sz="900">
                  <a:solidFill>
                    <a:schemeClr val="tx1"/>
                  </a:solidFill>
                  <a:latin typeface="Comic Sans MS" panose="030F0702030302020204" pitchFamily="66" charset="0"/>
                </a:rPr>
                <a:t>v</a:t>
              </a:r>
              <a:r>
                <a:rPr lang="en-US" sz="900" baseline="-2500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35871" name="TextBox 240"/>
            <p:cNvSpPr txBox="1">
              <a:spLocks noChangeArrowheads="1"/>
            </p:cNvSpPr>
            <p:nvPr/>
          </p:nvSpPr>
          <p:spPr bwMode="auto">
            <a:xfrm>
              <a:off x="5339796" y="4158791"/>
              <a:ext cx="307143" cy="230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1pPr>
              <a:lvl2pPr marL="742950" indent="-28575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2pPr>
              <a:lvl3pPr marL="11430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3pPr>
              <a:lvl4pPr marL="16002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4pPr>
              <a:lvl5pPr marL="2057400" indent="-228600"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B6"/>
                  </a:solidFill>
                  <a:latin typeface="Book Antiqua" pitchFamily="18" charset="0"/>
                </a:defRPr>
              </a:lvl9pPr>
            </a:lstStyle>
            <a:p>
              <a:pPr eaLnBrk="1" hangingPunct="1"/>
              <a:r>
                <a:rPr lang="en-US" sz="900">
                  <a:solidFill>
                    <a:schemeClr val="tx1"/>
                  </a:solidFill>
                  <a:latin typeface="Comic Sans MS" panose="030F0702030302020204" pitchFamily="66" charset="0"/>
                </a:rPr>
                <a:t>v</a:t>
              </a:r>
              <a:r>
                <a:rPr lang="en-US" sz="900" baseline="-2500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5872" name="Oval 16"/>
            <p:cNvSpPr>
              <a:spLocks noChangeArrowheads="1"/>
            </p:cNvSpPr>
            <p:nvPr/>
          </p:nvSpPr>
          <p:spPr bwMode="auto">
            <a:xfrm flipH="1">
              <a:off x="5575231" y="4432876"/>
              <a:ext cx="45705" cy="457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148325" y="4159063"/>
              <a:ext cx="652462" cy="460375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645337" y="4159063"/>
              <a:ext cx="654050" cy="460375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5470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135E-E207-43D1-AB06-06D3FBDD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8090"/>
            <a:ext cx="8579296" cy="5760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the equivalent resistance (Req) of the circuit below?</a:t>
            </a:r>
            <a:endParaRPr lang="tr-TR" b="1" dirty="0"/>
          </a:p>
        </p:txBody>
      </p:sp>
      <p:pic>
        <p:nvPicPr>
          <p:cNvPr id="32769" name="Picture 1">
            <a:extLst>
              <a:ext uri="{FF2B5EF4-FFF2-40B4-BE49-F238E27FC236}">
                <a16:creationId xmlns:a16="http://schemas.microsoft.com/office/drawing/2014/main" id="{7AE5D878-8E2D-4101-AA77-CD88BB94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4820524" cy="266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0954BF-8127-4EA1-9956-F4880B25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8D171-D56D-4E5E-823D-DFBD5A783FB2}"/>
              </a:ext>
            </a:extLst>
          </p:cNvPr>
          <p:cNvSpPr/>
          <p:nvPr/>
        </p:nvSpPr>
        <p:spPr>
          <a:xfrm>
            <a:off x="539552" y="4235279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r>
              <a:rPr lang="en-US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i="1" spc="-15" dirty="0">
                <a:latin typeface="Comic Sans MS" panose="030F0702030302020204" pitchFamily="66" charset="0"/>
                <a:cs typeface="Times New Roman"/>
              </a:rPr>
              <a:t>14.4ohm</a:t>
            </a:r>
          </a:p>
        </p:txBody>
      </p:sp>
    </p:spTree>
    <p:extLst>
      <p:ext uri="{BB962C8B-B14F-4D97-AF65-F5344CB8AC3E}">
        <p14:creationId xmlns:p14="http://schemas.microsoft.com/office/powerpoint/2010/main" val="2985701542"/>
      </p:ext>
    </p:extLst>
  </p:cSld>
  <p:clrMapOvr>
    <a:masterClrMapping/>
  </p:clrMapOvr>
  <p:transition>
    <p:plu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135E-E207-43D1-AB06-06D3FBDD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196010"/>
            <a:ext cx="8712968" cy="5760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the equivalent resistance (Req) of the circuit below?</a:t>
            </a:r>
            <a:endParaRPr lang="tr-T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954BF-8127-4EA1-9956-F4880B25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DECF1-035C-4D1D-ADC5-9E913EC808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241272"/>
            <a:ext cx="5153417" cy="21877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61AF47-3881-4861-A211-3FAD557EC533}"/>
              </a:ext>
            </a:extLst>
          </p:cNvPr>
          <p:cNvSpPr/>
          <p:nvPr/>
        </p:nvSpPr>
        <p:spPr>
          <a:xfrm>
            <a:off x="611560" y="3789040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r>
              <a:rPr lang="en-US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i="1" spc="-15" dirty="0">
                <a:latin typeface="Comic Sans MS" panose="030F0702030302020204" pitchFamily="66" charset="0"/>
                <a:cs typeface="Times New Roman"/>
              </a:rPr>
              <a:t>11.2ohm</a:t>
            </a:r>
          </a:p>
        </p:txBody>
      </p:sp>
    </p:spTree>
    <p:extLst>
      <p:ext uri="{BB962C8B-B14F-4D97-AF65-F5344CB8AC3E}">
        <p14:creationId xmlns:p14="http://schemas.microsoft.com/office/powerpoint/2010/main" val="2197003618"/>
      </p:ext>
    </p:extLst>
  </p:cSld>
  <p:clrMapOvr>
    <a:masterClrMapping/>
  </p:clrMapOvr>
  <p:transition>
    <p:plu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135E-E207-43D1-AB06-06D3FBDD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Determine Vo in the circuit below.</a:t>
            </a:r>
            <a:endParaRPr lang="tr-T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954BF-8127-4EA1-9956-F4880B25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CB5A4-2B6C-4D47-8715-A54D8C0A6F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2736"/>
            <a:ext cx="4294253" cy="21239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0811E8-3FAB-4BB0-9F9A-EA4A06248B2C}"/>
              </a:ext>
            </a:extLst>
          </p:cNvPr>
          <p:cNvSpPr/>
          <p:nvPr/>
        </p:nvSpPr>
        <p:spPr>
          <a:xfrm>
            <a:off x="611560" y="3789040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r>
              <a:rPr lang="en-US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i="1" spc="-15" dirty="0">
                <a:latin typeface="Comic Sans MS" panose="030F0702030302020204" pitchFamily="66" charset="0"/>
                <a:cs typeface="Times New Roman"/>
              </a:rPr>
              <a:t>18V</a:t>
            </a:r>
          </a:p>
        </p:txBody>
      </p:sp>
    </p:spTree>
    <p:extLst>
      <p:ext uri="{BB962C8B-B14F-4D97-AF65-F5344CB8AC3E}">
        <p14:creationId xmlns:p14="http://schemas.microsoft.com/office/powerpoint/2010/main" val="3547439224"/>
      </p:ext>
    </p:ext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135E-E207-43D1-AB06-06D3FBDD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Calculate the voltage across 20k resistor.</a:t>
            </a:r>
            <a:endParaRPr lang="tr-T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954BF-8127-4EA1-9956-F4880B25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CB5B7-6649-4355-9327-A54AB9F71D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05061"/>
            <a:ext cx="6506919" cy="13617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6C5E1D-D2ED-46AC-B908-2DAF39297CDF}"/>
              </a:ext>
            </a:extLst>
          </p:cNvPr>
          <p:cNvSpPr/>
          <p:nvPr/>
        </p:nvSpPr>
        <p:spPr>
          <a:xfrm>
            <a:off x="611560" y="3789040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r>
              <a:rPr lang="en-US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i="1" spc="-15" dirty="0">
                <a:latin typeface="Comic Sans MS" panose="030F0702030302020204" pitchFamily="66" charset="0"/>
                <a:cs typeface="Times New Roman"/>
              </a:rPr>
              <a:t>2kV</a:t>
            </a:r>
          </a:p>
        </p:txBody>
      </p:sp>
    </p:spTree>
    <p:extLst>
      <p:ext uri="{BB962C8B-B14F-4D97-AF65-F5344CB8AC3E}">
        <p14:creationId xmlns:p14="http://schemas.microsoft.com/office/powerpoint/2010/main" val="1964022242"/>
      </p:ext>
    </p:extLst>
  </p:cSld>
  <p:clrMapOvr>
    <a:masterClrMapping/>
  </p:clrMapOvr>
  <p:transition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135E-E207-43D1-AB06-06D3FBDD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dirty="0"/>
              <a:t>Calculate the charge stored in 4mF capacitor in under DC conditions</a:t>
            </a:r>
            <a:endParaRPr lang="tr-T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954BF-8127-4EA1-9956-F4880B25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A6ED5-57CD-47AF-B7AC-A74518D2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1106008"/>
            <a:ext cx="3580551" cy="23229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BA1E73-AB39-4BDF-BE19-900662CD8DC3}"/>
              </a:ext>
            </a:extLst>
          </p:cNvPr>
          <p:cNvSpPr/>
          <p:nvPr/>
        </p:nvSpPr>
        <p:spPr>
          <a:xfrm>
            <a:off x="611560" y="3789040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r>
              <a:rPr lang="en-US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i="1" spc="-15" dirty="0">
                <a:latin typeface="Comic Sans MS" panose="030F0702030302020204" pitchFamily="66" charset="0"/>
                <a:cs typeface="Times New Roman"/>
              </a:rPr>
              <a:t>32uC</a:t>
            </a:r>
          </a:p>
        </p:txBody>
      </p:sp>
    </p:spTree>
    <p:extLst>
      <p:ext uri="{BB962C8B-B14F-4D97-AF65-F5344CB8AC3E}">
        <p14:creationId xmlns:p14="http://schemas.microsoft.com/office/powerpoint/2010/main" val="2888056195"/>
      </p:ext>
    </p:extLst>
  </p:cSld>
  <p:clrMapOvr>
    <a:masterClrMapping/>
  </p:clrMapOvr>
  <p:transition>
    <p:plu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135E-E207-43D1-AB06-06D3FBDD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3"/>
            <a:ext cx="8229600" cy="10801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 telephone wire has a current of 300mA flowing through it. How long does it take for a charge of 18C to pass through the wire?</a:t>
            </a:r>
            <a:endParaRPr lang="tr-T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954BF-8127-4EA1-9956-F4880B25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76DE4-A10A-4F8E-9E20-06CA5579800A}"/>
              </a:ext>
            </a:extLst>
          </p:cNvPr>
          <p:cNvSpPr/>
          <p:nvPr/>
        </p:nvSpPr>
        <p:spPr>
          <a:xfrm>
            <a:off x="457200" y="2060848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r>
              <a:rPr lang="en-US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i="1" spc="-15" dirty="0">
                <a:latin typeface="Comic Sans MS" panose="030F0702030302020204" pitchFamily="66" charset="0"/>
                <a:cs typeface="Times New Roman"/>
              </a:rPr>
              <a:t>60sn</a:t>
            </a:r>
          </a:p>
        </p:txBody>
      </p:sp>
    </p:spTree>
    <p:extLst>
      <p:ext uri="{BB962C8B-B14F-4D97-AF65-F5344CB8AC3E}">
        <p14:creationId xmlns:p14="http://schemas.microsoft.com/office/powerpoint/2010/main" val="2896263461"/>
      </p:ext>
    </p:extLst>
  </p:cSld>
  <p:clrMapOvr>
    <a:masterClrMapping/>
  </p:clrMapOvr>
  <p:transition>
    <p:plu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4664"/>
            <a:ext cx="758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Calculate the voltage at point B in the given circuit.</a:t>
            </a:r>
            <a:endParaRPr lang="en-US" sz="2000" b="1" dirty="0">
              <a:latin typeface="Comic Sans MS" panose="030F0702030302020204" pitchFamily="66" charset="0"/>
              <a:cs typeface="Times New Roman"/>
            </a:endParaRPr>
          </a:p>
        </p:txBody>
      </p:sp>
      <p:pic>
        <p:nvPicPr>
          <p:cNvPr id="2050" name="Picture 2" descr="http://www.indiabix.com/_files/images/basic-electronics/basics/mcq4_1005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27403"/>
            <a:ext cx="404130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7550" y="3642321"/>
                <a:ext cx="4438029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𝐼</m:t>
                      </m:r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tr-TR" altLang="en-US" sz="240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tr-TR" altLang="en-US" sz="240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𝑉</m:t>
                          </m:r>
                          <m:r>
                            <a:rPr lang="tr-TR" altLang="en-US" sz="2400" i="1" ker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tr-TR" altLang="en-US" sz="240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𝑉</m:t>
                          </m:r>
                        </m:num>
                        <m:den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47</m:t>
                          </m:r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+27</m:t>
                          </m:r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+56</m:t>
                          </m:r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𝐾</m:t>
                          </m:r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+20</m:t>
                          </m:r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0" y="3642321"/>
                <a:ext cx="4438029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7550" y="4755581"/>
                <a:ext cx="44380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𝑉</m:t>
                          </m:r>
                        </m:e>
                        <m:sub>
                          <m:r>
                            <a:rPr lang="tr-TR" altLang="en-US" sz="2400" b="0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𝐵</m:t>
                          </m:r>
                        </m:sub>
                      </m:sSub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=12</m:t>
                      </m:r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𝐼</m:t>
                      </m:r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(20</m:t>
                      </m:r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+56</m:t>
                      </m:r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r>
                        <a:rPr lang="tr-TR" altLang="en-US" sz="2400" b="0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0" y="4755581"/>
                <a:ext cx="4438029" cy="461665"/>
              </a:xfrm>
              <a:prstGeom prst="rect">
                <a:avLst/>
              </a:prstGeom>
              <a:blipFill>
                <a:blip r:embed="rId4"/>
                <a:stretch>
                  <a:fillRect l="-412" b="-197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572000" y="2348880"/>
            <a:ext cx="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0" y="24208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altLang="en-US" sz="2400" b="1" i="0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𝐈</m:t>
                      </m:r>
                    </m:oMath>
                  </m:oMathPara>
                </a14:m>
                <a:endParaRPr lang="tr-TR" sz="24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420888"/>
                <a:ext cx="360040" cy="461665"/>
              </a:xfrm>
              <a:prstGeom prst="rect">
                <a:avLst/>
              </a:prstGeom>
              <a:blipFill>
                <a:blip r:embed="rId5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74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204" y="457876"/>
            <a:ext cx="7588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If you put an infinite number of resistors in parallel, what would the total resistance be?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204" y="1700808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204" y="2130298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spc="-15" dirty="0">
                <a:latin typeface="Comic Sans MS" panose="030F0702030302020204" pitchFamily="66" charset="0"/>
                <a:cs typeface="Times New Roman"/>
              </a:rPr>
              <a:t>0 </a:t>
            </a:r>
            <a:r>
              <a:rPr lang="tr-TR" sz="2000" spc="-15" dirty="0" err="1">
                <a:latin typeface="Comic Sans MS" panose="030F0702030302020204" pitchFamily="66" charset="0"/>
                <a:cs typeface="Times New Roman"/>
              </a:rPr>
              <a:t>Ohm</a:t>
            </a:r>
            <a:endParaRPr lang="en-US" sz="2000" spc="-15" dirty="0">
              <a:latin typeface="Comic Sans MS" panose="030F0702030302020204" pitchFamily="66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6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28352</TotalTime>
  <Words>300</Words>
  <Application>Microsoft Office PowerPoint</Application>
  <PresentationFormat>On-screen Show (4:3)</PresentationFormat>
  <Paragraphs>59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Symbol</vt:lpstr>
      <vt:lpstr>Comic Sans MS</vt:lpstr>
      <vt:lpstr>Calibri</vt:lpstr>
      <vt:lpstr>Cambria Math</vt:lpstr>
      <vt:lpstr>Times New Roman</vt:lpstr>
      <vt:lpstr>Arial Tur</vt:lpstr>
      <vt:lpstr>Arial</vt:lpstr>
      <vt:lpstr>Office Theme</vt:lpstr>
      <vt:lpstr>Equation</vt:lpstr>
      <vt:lpstr>PowerPoint Presentation</vt:lpstr>
      <vt:lpstr>What is the equivalent resistance (Req) of the circuit below?</vt:lpstr>
      <vt:lpstr>What is the equivalent resistance (Req) of the circuit below?</vt:lpstr>
      <vt:lpstr>Determine Vo in the circuit below.</vt:lpstr>
      <vt:lpstr>Calculate the voltage across 20k resistor.</vt:lpstr>
      <vt:lpstr>Calculate the charge stored in 4mF capacitor in under DC conditions</vt:lpstr>
      <vt:lpstr>A telephone wire has a current of 300mA flowing through it. How long does it take for a charge of 18C to pass through the wire?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Cartography Division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Mühendislik Etiği CRN20543 DERS SUNUMLARI</dc:title>
  <dc:creator>ITU</dc:creator>
  <cp:lastModifiedBy>Bora Döken</cp:lastModifiedBy>
  <cp:revision>1357</cp:revision>
  <dcterms:created xsi:type="dcterms:W3CDTF">2006-02-04T17:06:47Z</dcterms:created>
  <dcterms:modified xsi:type="dcterms:W3CDTF">2019-09-20T11:54:24Z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TC011594401055</vt:lpwstr>
  </property>
</Properties>
</file>