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9048" y="978153"/>
            <a:ext cx="101539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sng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048" y="978153"/>
            <a:ext cx="101539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sng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2751" y="2780157"/>
            <a:ext cx="7286497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2358" y="1034922"/>
            <a:ext cx="5543550" cy="434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8055">
              <a:lnSpc>
                <a:spcPct val="100000"/>
              </a:lnSpc>
              <a:spcBef>
                <a:spcPts val="100"/>
              </a:spcBef>
            </a:pPr>
            <a:r>
              <a:rPr sz="5400" spc="-35" dirty="0">
                <a:latin typeface="Arial Black"/>
                <a:cs typeface="Arial Black"/>
              </a:rPr>
              <a:t>EHB</a:t>
            </a:r>
            <a:r>
              <a:rPr sz="5400" spc="-125" dirty="0">
                <a:latin typeface="Arial Black"/>
                <a:cs typeface="Arial Black"/>
              </a:rPr>
              <a:t> </a:t>
            </a:r>
            <a:r>
              <a:rPr sz="5400" spc="-50" dirty="0">
                <a:latin typeface="Arial Black"/>
                <a:cs typeface="Arial Black"/>
              </a:rPr>
              <a:t>222E</a:t>
            </a:r>
            <a:endParaRPr sz="5400" dirty="0">
              <a:latin typeface="Arial Black"/>
              <a:cs typeface="Arial Black"/>
            </a:endParaRPr>
          </a:p>
          <a:p>
            <a:pPr marL="12700" marR="5080" algn="ctr">
              <a:lnSpc>
                <a:spcPts val="5510"/>
              </a:lnSpc>
              <a:spcBef>
                <a:spcPts val="5530"/>
              </a:spcBef>
            </a:pPr>
            <a:r>
              <a:rPr sz="5400" spc="-40" dirty="0">
                <a:latin typeface="Arial Black"/>
                <a:cs typeface="Arial Black"/>
              </a:rPr>
              <a:t>Introduction</a:t>
            </a:r>
            <a:r>
              <a:rPr sz="5400" spc="-204" dirty="0">
                <a:latin typeface="Arial Black"/>
                <a:cs typeface="Arial Black"/>
              </a:rPr>
              <a:t> </a:t>
            </a:r>
            <a:r>
              <a:rPr sz="5400" spc="-45" dirty="0">
                <a:latin typeface="Arial Black"/>
                <a:cs typeface="Arial Black"/>
              </a:rPr>
              <a:t>to  </a:t>
            </a:r>
            <a:r>
              <a:rPr sz="5400" spc="-40" dirty="0">
                <a:latin typeface="Arial Black"/>
                <a:cs typeface="Arial Black"/>
              </a:rPr>
              <a:t>Electronics</a:t>
            </a:r>
            <a:endParaRPr sz="5400" dirty="0">
              <a:latin typeface="Arial Black"/>
              <a:cs typeface="Arial Black"/>
            </a:endParaRPr>
          </a:p>
          <a:p>
            <a:pPr marL="5080" algn="ctr">
              <a:lnSpc>
                <a:spcPct val="100000"/>
              </a:lnSpc>
              <a:spcBef>
                <a:spcPts val="4515"/>
              </a:spcBef>
            </a:pPr>
            <a:r>
              <a:rPr sz="5400" spc="-75" dirty="0">
                <a:latin typeface="Arial Black"/>
                <a:cs typeface="Arial Black"/>
              </a:rPr>
              <a:t>Week</a:t>
            </a:r>
            <a:r>
              <a:rPr sz="5400" spc="-120" dirty="0">
                <a:latin typeface="Arial Black"/>
                <a:cs typeface="Arial Black"/>
              </a:rPr>
              <a:t> </a:t>
            </a:r>
            <a:r>
              <a:rPr lang="en-US" sz="5400" dirty="0">
                <a:latin typeface="Arial Black"/>
                <a:cs typeface="Arial Black"/>
              </a:rPr>
              <a:t>3</a:t>
            </a:r>
            <a:endParaRPr sz="5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1264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a)	Find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minority </a:t>
            </a:r>
            <a:r>
              <a:rPr sz="2400" dirty="0">
                <a:latin typeface="Times New Roman"/>
                <a:cs typeface="Times New Roman"/>
              </a:rPr>
              <a:t>carrier </a:t>
            </a:r>
            <a:r>
              <a:rPr sz="2400" spc="-5" dirty="0">
                <a:latin typeface="Times New Roman"/>
                <a:cs typeface="Times New Roman"/>
              </a:rPr>
              <a:t>concentrations </a:t>
            </a:r>
            <a:r>
              <a:rPr sz="2400" dirty="0">
                <a:latin typeface="Times New Roman"/>
                <a:cs typeface="Times New Roman"/>
              </a:rPr>
              <a:t>in n- and p-type doped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2133091"/>
            <a:ext cx="111264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a) </a:t>
            </a:r>
            <a:r>
              <a:rPr sz="2400" spc="-5" dirty="0">
                <a:latin typeface="Times New Roman"/>
                <a:cs typeface="Times New Roman"/>
              </a:rPr>
              <a:t>Find majority </a:t>
            </a:r>
            <a:r>
              <a:rPr sz="2400" dirty="0">
                <a:latin typeface="Times New Roman"/>
                <a:cs typeface="Times New Roman"/>
              </a:rPr>
              <a:t>and minority carrier </a:t>
            </a:r>
            <a:r>
              <a:rPr sz="2400" spc="-5" dirty="0">
                <a:latin typeface="Times New Roman"/>
                <a:cs typeface="Times New Roman"/>
              </a:rPr>
              <a:t>concentrations </a:t>
            </a:r>
            <a:r>
              <a:rPr sz="2400" dirty="0">
                <a:latin typeface="Times New Roman"/>
                <a:cs typeface="Times New Roman"/>
              </a:rPr>
              <a:t>in n- and p-type doped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2108" y="3925442"/>
          <a:ext cx="9574530" cy="2155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Region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Minority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2133091"/>
            <a:ext cx="111264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a) </a:t>
            </a:r>
            <a:r>
              <a:rPr sz="2400" spc="-5" dirty="0">
                <a:latin typeface="Times New Roman"/>
                <a:cs typeface="Times New Roman"/>
              </a:rPr>
              <a:t>Find majority </a:t>
            </a:r>
            <a:r>
              <a:rPr sz="2400" dirty="0">
                <a:latin typeface="Times New Roman"/>
                <a:cs typeface="Times New Roman"/>
              </a:rPr>
              <a:t>and minority carrier </a:t>
            </a:r>
            <a:r>
              <a:rPr sz="2400" spc="-5" dirty="0">
                <a:latin typeface="Times New Roman"/>
                <a:cs typeface="Times New Roman"/>
              </a:rPr>
              <a:t>concentrations </a:t>
            </a:r>
            <a:r>
              <a:rPr sz="2400" dirty="0">
                <a:latin typeface="Times New Roman"/>
                <a:cs typeface="Times New Roman"/>
              </a:rPr>
              <a:t>in n- and p-type doped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2108" y="3925442"/>
          <a:ext cx="9574530" cy="2155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Region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Minority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1800" spc="-254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2133091"/>
            <a:ext cx="111264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a) </a:t>
            </a:r>
            <a:r>
              <a:rPr sz="2400" spc="-5" dirty="0">
                <a:latin typeface="Times New Roman"/>
                <a:cs typeface="Times New Roman"/>
              </a:rPr>
              <a:t>Find majority </a:t>
            </a:r>
            <a:r>
              <a:rPr sz="2400" dirty="0">
                <a:latin typeface="Times New Roman"/>
                <a:cs typeface="Times New Roman"/>
              </a:rPr>
              <a:t>and minority carrier </a:t>
            </a:r>
            <a:r>
              <a:rPr sz="2400" spc="-5" dirty="0">
                <a:latin typeface="Times New Roman"/>
                <a:cs typeface="Times New Roman"/>
              </a:rPr>
              <a:t>concentrations </a:t>
            </a:r>
            <a:r>
              <a:rPr sz="2400" dirty="0">
                <a:latin typeface="Times New Roman"/>
                <a:cs typeface="Times New Roman"/>
              </a:rPr>
              <a:t>in n- and p-type doped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2108" y="3925442"/>
          <a:ext cx="9574530" cy="2155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Region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Minority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1800" spc="-254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/N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2133091"/>
            <a:ext cx="111264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a) </a:t>
            </a:r>
            <a:r>
              <a:rPr sz="2400" spc="-5" dirty="0">
                <a:latin typeface="Times New Roman"/>
                <a:cs typeface="Times New Roman"/>
              </a:rPr>
              <a:t>Find majority </a:t>
            </a:r>
            <a:r>
              <a:rPr sz="2400" dirty="0">
                <a:latin typeface="Times New Roman"/>
                <a:cs typeface="Times New Roman"/>
              </a:rPr>
              <a:t>and minority carrier </a:t>
            </a:r>
            <a:r>
              <a:rPr sz="2400" spc="-5" dirty="0">
                <a:latin typeface="Times New Roman"/>
                <a:cs typeface="Times New Roman"/>
              </a:rPr>
              <a:t>concentrations </a:t>
            </a:r>
            <a:r>
              <a:rPr sz="2400" dirty="0">
                <a:latin typeface="Times New Roman"/>
                <a:cs typeface="Times New Roman"/>
              </a:rPr>
              <a:t>in n- and p-type doped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2108" y="3925442"/>
          <a:ext cx="9574530" cy="2155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Region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Minority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1800" spc="-254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/N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800" spc="82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2133091"/>
            <a:ext cx="111264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a) </a:t>
            </a:r>
            <a:r>
              <a:rPr sz="2400" spc="-5" dirty="0">
                <a:latin typeface="Times New Roman"/>
                <a:cs typeface="Times New Roman"/>
              </a:rPr>
              <a:t>Find majority </a:t>
            </a:r>
            <a:r>
              <a:rPr sz="2400" dirty="0">
                <a:latin typeface="Times New Roman"/>
                <a:cs typeface="Times New Roman"/>
              </a:rPr>
              <a:t>and minority carrier </a:t>
            </a:r>
            <a:r>
              <a:rPr sz="2400" spc="-5" dirty="0">
                <a:latin typeface="Times New Roman"/>
                <a:cs typeface="Times New Roman"/>
              </a:rPr>
              <a:t>concentrations </a:t>
            </a:r>
            <a:r>
              <a:rPr sz="2400" dirty="0">
                <a:latin typeface="Times New Roman"/>
                <a:cs typeface="Times New Roman"/>
              </a:rPr>
              <a:t>in n- and p-type doped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2108" y="3925442"/>
          <a:ext cx="9574530" cy="2155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2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Region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Minority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Carriers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sz="1800" spc="-254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/N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p-type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800" spc="82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/N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2.55 x 10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30" baseline="2546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-3</a:t>
                      </a:r>
                      <a:endParaRPr sz="1800" baseline="25462">
                        <a:latin typeface="Times New Roman"/>
                        <a:cs typeface="Times New Roman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1264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b)	Find the barrier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1264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b)	Find the barrier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214" y="4515071"/>
            <a:ext cx="137795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3420" algn="l"/>
                <a:tab pos="1364615" algn="l"/>
              </a:tabLst>
            </a:pPr>
            <a:r>
              <a:rPr sz="235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i	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7961" y="3933864"/>
            <a:ext cx="4521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75" i="1" spc="240" baseline="-24691" dirty="0">
                <a:latin typeface="Times New Roman"/>
                <a:cs typeface="Times New Roman"/>
              </a:rPr>
              <a:t>n</a:t>
            </a:r>
            <a:r>
              <a:rPr sz="2350" spc="-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9592" y="4136790"/>
            <a:ext cx="2235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dirty="0">
                <a:latin typeface="Symbol"/>
                <a:cs typeface="Symbol"/>
              </a:rPr>
              <a:t>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3701" y="4136790"/>
            <a:ext cx="2235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dirty="0">
                <a:latin typeface="Symbol"/>
                <a:cs typeface="Symbol"/>
              </a:rPr>
              <a:t>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3472" y="4495572"/>
            <a:ext cx="233299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1931035" algn="l"/>
              </a:tabLst>
            </a:pPr>
            <a:r>
              <a:rPr sz="4050" i="1" spc="-65" dirty="0">
                <a:latin typeface="Times New Roman"/>
                <a:cs typeface="Times New Roman"/>
              </a:rPr>
              <a:t>V</a:t>
            </a:r>
            <a:r>
              <a:rPr sz="3525" i="1" spc="-7" baseline="-24822" dirty="0">
                <a:latin typeface="Times New Roman"/>
                <a:cs typeface="Times New Roman"/>
              </a:rPr>
              <a:t>B</a:t>
            </a:r>
            <a:r>
              <a:rPr sz="3525" i="1" baseline="-24822" dirty="0">
                <a:latin typeface="Times New Roman"/>
                <a:cs typeface="Times New Roman"/>
              </a:rPr>
              <a:t>	</a:t>
            </a:r>
            <a:r>
              <a:rPr sz="4050" dirty="0">
                <a:latin typeface="Symbol"/>
                <a:cs typeface="Symbol"/>
              </a:rPr>
              <a:t></a:t>
            </a:r>
            <a:r>
              <a:rPr sz="4050" spc="-65" dirty="0">
                <a:latin typeface="Times New Roman"/>
                <a:cs typeface="Times New Roman"/>
              </a:rPr>
              <a:t> </a:t>
            </a:r>
            <a:r>
              <a:rPr sz="4050" spc="-260" dirty="0">
                <a:latin typeface="Symbol"/>
                <a:cs typeface="Symbol"/>
              </a:rPr>
              <a:t></a:t>
            </a:r>
            <a:r>
              <a:rPr sz="4050" i="1" spc="-280" dirty="0">
                <a:latin typeface="Times New Roman"/>
                <a:cs typeface="Times New Roman"/>
              </a:rPr>
              <a:t>V</a:t>
            </a:r>
            <a:r>
              <a:rPr sz="3525" i="1" spc="-7" baseline="-24822" dirty="0">
                <a:latin typeface="Times New Roman"/>
                <a:cs typeface="Times New Roman"/>
              </a:rPr>
              <a:t>T</a:t>
            </a:r>
            <a:r>
              <a:rPr sz="3525" i="1" baseline="-24822" dirty="0">
                <a:latin typeface="Times New Roman"/>
                <a:cs typeface="Times New Roman"/>
              </a:rPr>
              <a:t>	</a:t>
            </a:r>
            <a:r>
              <a:rPr sz="4050" spc="-50" dirty="0">
                <a:latin typeface="Times New Roman"/>
                <a:cs typeface="Times New Roman"/>
              </a:rPr>
              <a:t>ln</a:t>
            </a:r>
            <a:endParaRPr sz="40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9592" y="4609804"/>
            <a:ext cx="2235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dirty="0">
                <a:latin typeface="Symbol"/>
                <a:cs typeface="Symbol"/>
              </a:rPr>
              <a:t>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73701" y="4609804"/>
            <a:ext cx="22352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dirty="0">
                <a:latin typeface="Symbol"/>
                <a:cs typeface="Symbol"/>
              </a:rPr>
              <a:t>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9592" y="4898757"/>
            <a:ext cx="132080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4565" algn="l"/>
              </a:tabLst>
            </a:pPr>
            <a:r>
              <a:rPr sz="6075" baseline="-14403" dirty="0">
                <a:latin typeface="Symbol"/>
                <a:cs typeface="Symbol"/>
              </a:rPr>
              <a:t></a:t>
            </a:r>
            <a:r>
              <a:rPr sz="6075" spc="75" baseline="-14403" dirty="0">
                <a:latin typeface="Times New Roman"/>
                <a:cs typeface="Times New Roman"/>
              </a:rPr>
              <a:t> </a:t>
            </a:r>
            <a:r>
              <a:rPr sz="4050" i="1" dirty="0">
                <a:latin typeface="Times New Roman"/>
                <a:cs typeface="Times New Roman"/>
              </a:rPr>
              <a:t>N	N</a:t>
            </a:r>
            <a:endParaRPr sz="40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4710" y="5031781"/>
            <a:ext cx="120205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  <a:tab pos="991235" algn="l"/>
              </a:tabLst>
            </a:pPr>
            <a:r>
              <a:rPr sz="2350" i="1" spc="-5" dirty="0">
                <a:latin typeface="Times New Roman"/>
                <a:cs typeface="Times New Roman"/>
              </a:rPr>
              <a:t>A	</a:t>
            </a:r>
            <a:r>
              <a:rPr sz="2350" i="1" spc="-10" dirty="0">
                <a:latin typeface="Times New Roman"/>
                <a:cs typeface="Times New Roman"/>
              </a:rPr>
              <a:t>D	</a:t>
            </a:r>
            <a:r>
              <a:rPr sz="4050" dirty="0">
                <a:latin typeface="Symbol"/>
                <a:cs typeface="Symbol"/>
              </a:rPr>
              <a:t></a:t>
            </a:r>
            <a:endParaRPr sz="4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1264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b)	Find the barrier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0241" y="4988997"/>
            <a:ext cx="2117725" cy="0"/>
          </a:xfrm>
          <a:custGeom>
            <a:avLst/>
            <a:gdLst/>
            <a:ahLst/>
            <a:cxnLst/>
            <a:rect l="l" t="t" r="r" b="b"/>
            <a:pathLst>
              <a:path w="2117725">
                <a:moveTo>
                  <a:pt x="0" y="0"/>
                </a:moveTo>
                <a:lnTo>
                  <a:pt x="2117281" y="0"/>
                </a:lnTo>
              </a:path>
            </a:pathLst>
          </a:custGeom>
          <a:ln w="23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39071" y="4636637"/>
            <a:ext cx="128206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5160" algn="l"/>
                <a:tab pos="1268730" algn="l"/>
              </a:tabLst>
            </a:pPr>
            <a:r>
              <a:rPr sz="21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i	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9527" y="4097199"/>
            <a:ext cx="42227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625" i="1" spc="232" baseline="-25185" dirty="0">
                <a:latin typeface="Times New Roman"/>
                <a:cs typeface="Times New Roman"/>
              </a:rPr>
              <a:t>n</a:t>
            </a:r>
            <a:r>
              <a:rPr sz="2150" spc="1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2039" y="4285541"/>
            <a:ext cx="20955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5" dirty="0">
                <a:latin typeface="Symbol"/>
                <a:cs typeface="Symbol"/>
              </a:rPr>
              <a:t>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5432" y="4285541"/>
            <a:ext cx="20955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5" dirty="0">
                <a:latin typeface="Symbol"/>
                <a:cs typeface="Symbol"/>
              </a:rPr>
              <a:t></a:t>
            </a:r>
            <a:endParaRPr sz="375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0492" y="4316684"/>
            <a:ext cx="265366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56815" algn="l"/>
              </a:tabLst>
            </a:pPr>
            <a:r>
              <a:rPr sz="5625" spc="7" baseline="2222" dirty="0">
                <a:latin typeface="Symbol"/>
                <a:cs typeface="Symbol"/>
              </a:rPr>
              <a:t></a:t>
            </a:r>
            <a:r>
              <a:rPr sz="5625" spc="-277" baseline="2222" dirty="0">
                <a:latin typeface="Times New Roman"/>
                <a:cs typeface="Times New Roman"/>
              </a:rPr>
              <a:t> </a:t>
            </a:r>
            <a:r>
              <a:rPr sz="3750" spc="-310" dirty="0">
                <a:latin typeface="Times New Roman"/>
                <a:cs typeface="Times New Roman"/>
              </a:rPr>
              <a:t>(</a:t>
            </a:r>
            <a:r>
              <a:rPr sz="3750" spc="5" dirty="0">
                <a:latin typeface="Times New Roman"/>
                <a:cs typeface="Times New Roman"/>
              </a:rPr>
              <a:t>1.</a:t>
            </a:r>
            <a:r>
              <a:rPr sz="3750" spc="190" dirty="0">
                <a:latin typeface="Times New Roman"/>
                <a:cs typeface="Times New Roman"/>
              </a:rPr>
              <a:t>5</a:t>
            </a:r>
            <a:r>
              <a:rPr sz="3750" i="1" spc="-260" dirty="0">
                <a:latin typeface="Times New Roman"/>
                <a:cs typeface="Times New Roman"/>
              </a:rPr>
              <a:t>x</a:t>
            </a:r>
            <a:r>
              <a:rPr sz="3750" spc="5" dirty="0">
                <a:latin typeface="Times New Roman"/>
                <a:cs typeface="Times New Roman"/>
              </a:rPr>
              <a:t>1</a:t>
            </a:r>
            <a:r>
              <a:rPr sz="3750" spc="-135" dirty="0">
                <a:latin typeface="Times New Roman"/>
                <a:cs typeface="Times New Roman"/>
              </a:rPr>
              <a:t>0</a:t>
            </a:r>
            <a:r>
              <a:rPr sz="3225" spc="15" baseline="43927" dirty="0">
                <a:latin typeface="Times New Roman"/>
                <a:cs typeface="Times New Roman"/>
              </a:rPr>
              <a:t>10</a:t>
            </a:r>
            <a:r>
              <a:rPr sz="3225" spc="-187" baseline="43927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)</a:t>
            </a:r>
            <a:r>
              <a:rPr sz="3225" spc="15" baseline="43927" dirty="0">
                <a:latin typeface="Times New Roman"/>
                <a:cs typeface="Times New Roman"/>
              </a:rPr>
              <a:t>2</a:t>
            </a:r>
            <a:r>
              <a:rPr sz="3225" baseline="43927" dirty="0">
                <a:latin typeface="Times New Roman"/>
                <a:cs typeface="Times New Roman"/>
              </a:rPr>
              <a:t>	</a:t>
            </a:r>
            <a:r>
              <a:rPr sz="5625" spc="7" baseline="2222" dirty="0">
                <a:latin typeface="Symbol"/>
                <a:cs typeface="Symbol"/>
              </a:rPr>
              <a:t></a:t>
            </a:r>
            <a:endParaRPr sz="5625" baseline="2222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32" y="4618540"/>
            <a:ext cx="217487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32460" algn="l"/>
                <a:tab pos="1795145" algn="l"/>
              </a:tabLst>
            </a:pPr>
            <a:r>
              <a:rPr sz="3750" i="1" spc="-60" dirty="0">
                <a:latin typeface="Times New Roman"/>
                <a:cs typeface="Times New Roman"/>
              </a:rPr>
              <a:t>V</a:t>
            </a:r>
            <a:r>
              <a:rPr sz="3225" i="1" spc="22" baseline="-24547" dirty="0">
                <a:latin typeface="Times New Roman"/>
                <a:cs typeface="Times New Roman"/>
              </a:rPr>
              <a:t>B</a:t>
            </a:r>
            <a:r>
              <a:rPr sz="3225" i="1" baseline="-24547" dirty="0">
                <a:latin typeface="Times New Roman"/>
                <a:cs typeface="Times New Roman"/>
              </a:rPr>
              <a:t>	</a:t>
            </a:r>
            <a:r>
              <a:rPr sz="3750" spc="5" dirty="0">
                <a:latin typeface="Symbol"/>
                <a:cs typeface="Symbol"/>
              </a:rPr>
              <a:t></a:t>
            </a:r>
            <a:r>
              <a:rPr sz="3750" spc="-60" dirty="0">
                <a:latin typeface="Times New Roman"/>
                <a:cs typeface="Times New Roman"/>
              </a:rPr>
              <a:t> </a:t>
            </a:r>
            <a:r>
              <a:rPr sz="3750" spc="-235" dirty="0">
                <a:latin typeface="Symbol"/>
                <a:cs typeface="Symbol"/>
              </a:rPr>
              <a:t></a:t>
            </a:r>
            <a:r>
              <a:rPr sz="3750" i="1" spc="-250" dirty="0">
                <a:latin typeface="Times New Roman"/>
                <a:cs typeface="Times New Roman"/>
              </a:rPr>
              <a:t>V</a:t>
            </a:r>
            <a:r>
              <a:rPr sz="3225" i="1" spc="15" baseline="-24547" dirty="0">
                <a:latin typeface="Times New Roman"/>
                <a:cs typeface="Times New Roman"/>
              </a:rPr>
              <a:t>T</a:t>
            </a:r>
            <a:r>
              <a:rPr sz="3225" i="1" baseline="-24547" dirty="0">
                <a:latin typeface="Times New Roman"/>
                <a:cs typeface="Times New Roman"/>
              </a:rPr>
              <a:t>	</a:t>
            </a:r>
            <a:r>
              <a:rPr sz="3750" spc="-45" dirty="0">
                <a:latin typeface="Times New Roman"/>
                <a:cs typeface="Times New Roman"/>
              </a:rPr>
              <a:t>l</a:t>
            </a:r>
            <a:r>
              <a:rPr sz="3750" spc="5" dirty="0">
                <a:latin typeface="Times New Roman"/>
                <a:cs typeface="Times New Roman"/>
              </a:rPr>
              <a:t>n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6588" y="4618540"/>
            <a:ext cx="227076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5" dirty="0">
                <a:latin typeface="Symbol"/>
                <a:cs typeface="Symbol"/>
              </a:rPr>
              <a:t>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5" dirty="0">
                <a:latin typeface="Symbol"/>
                <a:cs typeface="Symbol"/>
              </a:rPr>
              <a:t></a:t>
            </a:r>
            <a:r>
              <a:rPr sz="3750" spc="5" dirty="0">
                <a:latin typeface="Times New Roman"/>
                <a:cs typeface="Times New Roman"/>
              </a:rPr>
              <a:t>25</a:t>
            </a:r>
            <a:r>
              <a:rPr sz="3750" i="1" spc="5" dirty="0">
                <a:latin typeface="Times New Roman"/>
                <a:cs typeface="Times New Roman"/>
              </a:rPr>
              <a:t>mV</a:t>
            </a:r>
            <a:r>
              <a:rPr sz="3750" i="1" spc="-85" dirty="0">
                <a:latin typeface="Times New Roman"/>
                <a:cs typeface="Times New Roman"/>
              </a:rPr>
              <a:t> </a:t>
            </a:r>
            <a:r>
              <a:rPr sz="3750" spc="-20" dirty="0">
                <a:latin typeface="Times New Roman"/>
                <a:cs typeface="Times New Roman"/>
              </a:rPr>
              <a:t>ln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2039" y="4724563"/>
            <a:ext cx="20955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5" dirty="0">
                <a:latin typeface="Symbol"/>
                <a:cs typeface="Symbol"/>
              </a:rPr>
              <a:t>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5432" y="4724563"/>
            <a:ext cx="20955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5" dirty="0">
                <a:latin typeface="Symbol"/>
                <a:cs typeface="Symbol"/>
              </a:rPr>
              <a:t>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0492" y="4734563"/>
            <a:ext cx="20955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5" dirty="0">
                <a:latin typeface="Symbol"/>
                <a:cs typeface="Symbol"/>
              </a:rPr>
              <a:t>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14791" y="4618540"/>
            <a:ext cx="203962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625" spc="7" baseline="-13333" dirty="0">
                <a:latin typeface="Symbol"/>
                <a:cs typeface="Symbol"/>
              </a:rPr>
              <a:t></a:t>
            </a:r>
            <a:r>
              <a:rPr sz="5625" spc="7" baseline="-13333" dirty="0">
                <a:latin typeface="Times New Roman"/>
                <a:cs typeface="Times New Roman"/>
              </a:rPr>
              <a:t> </a:t>
            </a:r>
            <a:r>
              <a:rPr sz="3750" spc="5" dirty="0">
                <a:latin typeface="Symbol"/>
                <a:cs typeface="Symbol"/>
              </a:rPr>
              <a:t></a:t>
            </a:r>
            <a:r>
              <a:rPr sz="3750" spc="-310" dirty="0">
                <a:latin typeface="Times New Roman"/>
                <a:cs typeface="Times New Roman"/>
              </a:rPr>
              <a:t> </a:t>
            </a:r>
            <a:r>
              <a:rPr sz="3750" spc="10" dirty="0">
                <a:latin typeface="Times New Roman"/>
                <a:cs typeface="Times New Roman"/>
              </a:rPr>
              <a:t>725</a:t>
            </a:r>
            <a:r>
              <a:rPr sz="3750" i="1" spc="10" dirty="0">
                <a:latin typeface="Times New Roman"/>
                <a:cs typeface="Times New Roman"/>
              </a:rPr>
              <a:t>mV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0492" y="4992751"/>
            <a:ext cx="216344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6559" algn="l"/>
              </a:tabLst>
            </a:pPr>
            <a:r>
              <a:rPr sz="5625" spc="7" baseline="-13333" dirty="0">
                <a:latin typeface="Symbol"/>
                <a:cs typeface="Symbol"/>
              </a:rPr>
              <a:t></a:t>
            </a:r>
            <a:r>
              <a:rPr sz="5625" spc="7" baseline="-13333" dirty="0">
                <a:latin typeface="Times New Roman"/>
                <a:cs typeface="Times New Roman"/>
              </a:rPr>
              <a:t>	</a:t>
            </a:r>
            <a:r>
              <a:rPr sz="3750" spc="-30" dirty="0">
                <a:latin typeface="Times New Roman"/>
                <a:cs typeface="Times New Roman"/>
              </a:rPr>
              <a:t>10</a:t>
            </a:r>
            <a:r>
              <a:rPr sz="3225" spc="-44" baseline="43927" dirty="0">
                <a:latin typeface="Times New Roman"/>
                <a:cs typeface="Times New Roman"/>
              </a:rPr>
              <a:t>18</a:t>
            </a:r>
            <a:r>
              <a:rPr sz="3225" spc="22" baseline="43927" dirty="0">
                <a:latin typeface="Times New Roman"/>
                <a:cs typeface="Times New Roman"/>
              </a:rPr>
              <a:t> </a:t>
            </a:r>
            <a:r>
              <a:rPr sz="3750" i="1" spc="-70" dirty="0">
                <a:latin typeface="Times New Roman"/>
                <a:cs typeface="Times New Roman"/>
              </a:rPr>
              <a:t>x</a:t>
            </a:r>
            <a:r>
              <a:rPr sz="3750" spc="-70" dirty="0">
                <a:latin typeface="Times New Roman"/>
                <a:cs typeface="Times New Roman"/>
              </a:rPr>
              <a:t>10</a:t>
            </a:r>
            <a:r>
              <a:rPr sz="3225" spc="-104" baseline="43927" dirty="0">
                <a:latin typeface="Times New Roman"/>
                <a:cs typeface="Times New Roman"/>
              </a:rPr>
              <a:t>15</a:t>
            </a:r>
            <a:endParaRPr sz="3225" baseline="4392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4791" y="5106261"/>
            <a:ext cx="20955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5" dirty="0">
                <a:latin typeface="Symbol"/>
                <a:cs typeface="Symbol"/>
              </a:rPr>
              <a:t>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2039" y="4992751"/>
            <a:ext cx="122872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96619" algn="l"/>
              </a:tabLst>
            </a:pPr>
            <a:r>
              <a:rPr sz="5625" spc="7" baseline="-14074" dirty="0">
                <a:latin typeface="Symbol"/>
                <a:cs typeface="Symbol"/>
              </a:rPr>
              <a:t></a:t>
            </a:r>
            <a:r>
              <a:rPr sz="5625" spc="75" baseline="-14074" dirty="0">
                <a:latin typeface="Times New Roman"/>
                <a:cs typeface="Times New Roman"/>
              </a:rPr>
              <a:t> </a:t>
            </a:r>
            <a:r>
              <a:rPr sz="3750" i="1" spc="10" dirty="0">
                <a:latin typeface="Times New Roman"/>
                <a:cs typeface="Times New Roman"/>
              </a:rPr>
              <a:t>N</a:t>
            </a:r>
            <a:r>
              <a:rPr sz="3750" i="1" dirty="0">
                <a:latin typeface="Times New Roman"/>
                <a:cs typeface="Times New Roman"/>
              </a:rPr>
              <a:t>	</a:t>
            </a:r>
            <a:r>
              <a:rPr sz="3750" i="1" spc="10" dirty="0">
                <a:latin typeface="Times New Roman"/>
                <a:cs typeface="Times New Roman"/>
              </a:rPr>
              <a:t>N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5800" y="5116215"/>
            <a:ext cx="111887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5310" algn="l"/>
                <a:tab pos="922019" algn="l"/>
              </a:tabLst>
            </a:pPr>
            <a:r>
              <a:rPr sz="2150" i="1" spc="15" dirty="0">
                <a:latin typeface="Times New Roman"/>
                <a:cs typeface="Times New Roman"/>
              </a:rPr>
              <a:t>A	D	</a:t>
            </a:r>
            <a:r>
              <a:rPr sz="3750" spc="5" dirty="0">
                <a:latin typeface="Symbol"/>
                <a:cs typeface="Symbol"/>
              </a:rPr>
              <a:t></a:t>
            </a:r>
            <a:endParaRPr sz="3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126470" cy="17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c)	Calculate the specific </a:t>
            </a:r>
            <a:r>
              <a:rPr sz="2400" spc="-5" dirty="0">
                <a:latin typeface="Times New Roman"/>
                <a:cs typeface="Times New Roman"/>
              </a:rPr>
              <a:t>conductivities </a:t>
            </a:r>
            <a:r>
              <a:rPr sz="2400" dirty="0">
                <a:latin typeface="Times New Roman"/>
                <a:cs typeface="Times New Roman"/>
              </a:rPr>
              <a:t>of n- and p-type doped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2742565" algn="l"/>
                <a:tab pos="10140315" algn="l"/>
              </a:tabLst>
            </a:pPr>
            <a:r>
              <a:rPr dirty="0"/>
              <a:t> 	</a:t>
            </a:r>
            <a:r>
              <a:rPr spc="-45" dirty="0"/>
              <a:t>Semi-conductor	</a:t>
            </a:r>
          </a:p>
        </p:txBody>
      </p:sp>
      <p:sp>
        <p:nvSpPr>
          <p:cNvPr id="3" name="object 3"/>
          <p:cNvSpPr/>
          <p:nvPr/>
        </p:nvSpPr>
        <p:spPr>
          <a:xfrm>
            <a:off x="1589547" y="2226838"/>
            <a:ext cx="8289703" cy="363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2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12647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c)	Calculate the specific </a:t>
            </a:r>
            <a:r>
              <a:rPr sz="2400" spc="-5" dirty="0">
                <a:latin typeface="Times New Roman"/>
                <a:cs typeface="Times New Roman"/>
              </a:rPr>
              <a:t>conductivities </a:t>
            </a:r>
            <a:r>
              <a:rPr sz="2400" dirty="0">
                <a:latin typeface="Times New Roman"/>
                <a:cs typeface="Times New Roman"/>
              </a:rPr>
              <a:t>of n- and p-type doped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266440">
              <a:lnSpc>
                <a:spcPct val="100000"/>
              </a:lnSpc>
              <a:tabLst>
                <a:tab pos="6253480" algn="l"/>
              </a:tabLst>
            </a:pPr>
            <a:r>
              <a:rPr sz="2800" i="1" spc="-155" dirty="0">
                <a:latin typeface="Symbol"/>
                <a:cs typeface="Symbol"/>
              </a:rPr>
              <a:t></a:t>
            </a:r>
            <a:r>
              <a:rPr sz="2800" i="1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spc="85" dirty="0">
                <a:latin typeface="Times New Roman"/>
                <a:cs typeface="Times New Roman"/>
              </a:rPr>
              <a:t>q</a:t>
            </a:r>
            <a:r>
              <a:rPr sz="2800" spc="85" dirty="0">
                <a:latin typeface="Times New Roman"/>
                <a:cs typeface="Times New Roman"/>
              </a:rPr>
              <a:t>(</a:t>
            </a:r>
            <a:r>
              <a:rPr sz="2800" i="1" spc="85" dirty="0" err="1">
                <a:latin typeface="Times New Roman"/>
                <a:cs typeface="Times New Roman"/>
              </a:rPr>
              <a:t>n</a:t>
            </a:r>
            <a:r>
              <a:rPr sz="2800" i="1" spc="85" dirty="0" err="1">
                <a:latin typeface="Symbol"/>
                <a:cs typeface="Symbol"/>
              </a:rPr>
              <a:t></a:t>
            </a:r>
            <a:r>
              <a:rPr sz="2800" i="1" spc="127" baseline="-25089" dirty="0" err="1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Symbol"/>
                <a:cs typeface="Symbol"/>
              </a:rPr>
              <a:t>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10" dirty="0">
                <a:latin typeface="Times New Roman"/>
                <a:cs typeface="Times New Roman"/>
              </a:rPr>
              <a:t>p</a:t>
            </a:r>
            <a:r>
              <a:rPr sz="2800" i="1" spc="10" dirty="0">
                <a:latin typeface="Symbol"/>
                <a:cs typeface="Symbol"/>
              </a:rPr>
              <a:t></a:t>
            </a:r>
            <a:r>
              <a:rPr sz="2800" i="1" spc="-615" dirty="0">
                <a:latin typeface="Times New Roman"/>
                <a:cs typeface="Times New Roman"/>
              </a:rPr>
              <a:t> </a:t>
            </a:r>
            <a:r>
              <a:rPr sz="2800" i="1" spc="15" baseline="-25089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099" y="978153"/>
            <a:ext cx="11126470" cy="42453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015">
              <a:lnSpc>
                <a:spcPct val="100000"/>
              </a:lnSpc>
              <a:spcBef>
                <a:spcPts val="105"/>
              </a:spcBef>
              <a:tabLst>
                <a:tab pos="4073525" algn="l"/>
                <a:tab pos="10721975" algn="l"/>
              </a:tabLst>
            </a:pPr>
            <a:r>
              <a:rPr sz="4400" u="sng" dirty="0">
                <a:uFill>
                  <a:solidFill>
                    <a:srgbClr val="7E7E7E"/>
                  </a:solidFill>
                </a:uFill>
                <a:latin typeface="Arial Black"/>
                <a:cs typeface="Arial Black"/>
              </a:rPr>
              <a:t> 	</a:t>
            </a:r>
            <a:r>
              <a:rPr sz="4400" u="sng" spc="-40" dirty="0">
                <a:uFill>
                  <a:solidFill>
                    <a:srgbClr val="7E7E7E"/>
                  </a:solidFill>
                </a:uFill>
                <a:latin typeface="Arial Black"/>
                <a:cs typeface="Arial Black"/>
              </a:rPr>
              <a:t>Question</a:t>
            </a:r>
            <a:r>
              <a:rPr sz="4400" u="sng" spc="-240" dirty="0">
                <a:uFill>
                  <a:solidFill>
                    <a:srgbClr val="7E7E7E"/>
                  </a:solidFill>
                </a:uFill>
                <a:latin typeface="Arial Black"/>
                <a:cs typeface="Arial Black"/>
              </a:rPr>
              <a:t> </a:t>
            </a:r>
            <a:r>
              <a:rPr sz="4400" u="sng" dirty="0">
                <a:uFill>
                  <a:solidFill>
                    <a:srgbClr val="7E7E7E"/>
                  </a:solidFill>
                </a:uFill>
                <a:latin typeface="Arial Black"/>
                <a:cs typeface="Arial Black"/>
              </a:rPr>
              <a:t>2	</a:t>
            </a:r>
            <a:endParaRPr sz="4400" dirty="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2365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mV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c)	Calculate the specific </a:t>
            </a:r>
            <a:r>
              <a:rPr sz="2400" spc="-5" dirty="0">
                <a:latin typeface="Times New Roman"/>
                <a:cs typeface="Times New Roman"/>
              </a:rPr>
              <a:t>conductivities </a:t>
            </a:r>
            <a:r>
              <a:rPr sz="2400" dirty="0">
                <a:latin typeface="Times New Roman"/>
                <a:cs typeface="Times New Roman"/>
              </a:rPr>
              <a:t>of n- and p-type doped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silicon.</a:t>
            </a:r>
          </a:p>
          <a:p>
            <a:pPr marL="509905">
              <a:lnSpc>
                <a:spcPct val="100000"/>
              </a:lnSpc>
              <a:spcBef>
                <a:spcPts val="1005"/>
              </a:spcBef>
              <a:tabLst>
                <a:tab pos="1385570" algn="l"/>
                <a:tab pos="3870325" algn="l"/>
              </a:tabLst>
            </a:pPr>
            <a:r>
              <a:rPr sz="3000" i="1" spc="-170" dirty="0">
                <a:latin typeface="Symbol"/>
                <a:cs typeface="Symbol"/>
              </a:rPr>
              <a:t></a:t>
            </a:r>
            <a:r>
              <a:rPr sz="3000" i="1" spc="-780" dirty="0">
                <a:latin typeface="Times New Roman"/>
                <a:cs typeface="Times New Roman"/>
              </a:rPr>
              <a:t> </a:t>
            </a:r>
            <a:r>
              <a:rPr sz="3000" i="1" spc="7" baseline="-24482" dirty="0">
                <a:latin typeface="Times New Roman"/>
                <a:cs typeface="Times New Roman"/>
              </a:rPr>
              <a:t>n</a:t>
            </a:r>
            <a:r>
              <a:rPr sz="3000" spc="10" dirty="0">
                <a:latin typeface="Symbol"/>
                <a:cs typeface="Symbol"/>
              </a:rPr>
              <a:t>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i="1" spc="50" dirty="0" err="1">
                <a:latin typeface="Times New Roman"/>
                <a:cs typeface="Times New Roman"/>
              </a:rPr>
              <a:t>q</a:t>
            </a:r>
            <a:r>
              <a:rPr sz="3000" i="1" spc="50" dirty="0" err="1">
                <a:latin typeface="Symbol"/>
                <a:cs typeface="Symbol"/>
              </a:rPr>
              <a:t></a:t>
            </a:r>
            <a:r>
              <a:rPr sz="3000" i="1" spc="75" baseline="-24482" dirty="0" err="1">
                <a:latin typeface="Times New Roman"/>
                <a:cs typeface="Times New Roman"/>
              </a:rPr>
              <a:t>n</a:t>
            </a:r>
            <a:r>
              <a:rPr sz="3000" i="1" spc="-284" baseline="-24482" dirty="0">
                <a:latin typeface="Times New Roman"/>
                <a:cs typeface="Times New Roman"/>
              </a:rPr>
              <a:t> </a:t>
            </a:r>
            <a:r>
              <a:rPr sz="3000" i="1" spc="185" dirty="0">
                <a:latin typeface="Times New Roman"/>
                <a:cs typeface="Times New Roman"/>
              </a:rPr>
              <a:t>N</a:t>
            </a:r>
            <a:r>
              <a:rPr sz="3000" i="1" spc="277" baseline="-24482" dirty="0">
                <a:latin typeface="Times New Roman"/>
                <a:cs typeface="Times New Roman"/>
              </a:rPr>
              <a:t>D</a:t>
            </a:r>
            <a:r>
              <a:rPr sz="3000" spc="10" dirty="0">
                <a:latin typeface="Symbol"/>
                <a:cs typeface="Symbol"/>
              </a:rPr>
              <a:t></a:t>
            </a:r>
            <a:r>
              <a:rPr sz="3000" spc="10" dirty="0">
                <a:latin typeface="Times New Roman"/>
                <a:cs typeface="Times New Roman"/>
              </a:rPr>
              <a:t> 256 </a:t>
            </a:r>
            <a:r>
              <a:rPr sz="3000" i="1" spc="10" dirty="0">
                <a:latin typeface="Times New Roman"/>
                <a:cs typeface="Times New Roman"/>
              </a:rPr>
              <a:t>S </a:t>
            </a:r>
            <a:r>
              <a:rPr sz="3000" spc="5" dirty="0">
                <a:latin typeface="Times New Roman"/>
                <a:cs typeface="Times New Roman"/>
              </a:rPr>
              <a:t>/</a:t>
            </a:r>
            <a:r>
              <a:rPr sz="3000" spc="-395" dirty="0">
                <a:latin typeface="Times New Roman"/>
                <a:cs typeface="Times New Roman"/>
              </a:rPr>
              <a:t> </a:t>
            </a:r>
            <a:r>
              <a:rPr sz="3000" i="1" spc="-10" dirty="0">
                <a:latin typeface="Times New Roman"/>
                <a:cs typeface="Times New Roman"/>
              </a:rPr>
              <a:t>cm</a:t>
            </a:r>
            <a:endParaRPr sz="3000" dirty="0">
              <a:latin typeface="Times New Roman"/>
              <a:cs typeface="Times New Roman"/>
            </a:endParaRPr>
          </a:p>
          <a:p>
            <a:pPr marL="4592955">
              <a:lnSpc>
                <a:spcPct val="100000"/>
              </a:lnSpc>
              <a:spcBef>
                <a:spcPts val="2600"/>
              </a:spcBef>
              <a:tabLst>
                <a:tab pos="5469255" algn="l"/>
                <a:tab pos="7828280" algn="l"/>
              </a:tabLst>
            </a:pPr>
            <a:r>
              <a:rPr sz="3000" i="1" spc="-160" dirty="0">
                <a:latin typeface="Symbol"/>
                <a:cs typeface="Symbol"/>
              </a:rPr>
              <a:t></a:t>
            </a:r>
            <a:r>
              <a:rPr sz="3000" i="1" spc="-390" dirty="0">
                <a:latin typeface="Times New Roman"/>
                <a:cs typeface="Times New Roman"/>
              </a:rPr>
              <a:t> </a:t>
            </a:r>
            <a:r>
              <a:rPr sz="3000" i="1" spc="-7" baseline="-24801" dirty="0">
                <a:latin typeface="Times New Roman"/>
                <a:cs typeface="Times New Roman"/>
              </a:rPr>
              <a:t>p</a:t>
            </a:r>
            <a:r>
              <a:rPr sz="3000" spc="-5" dirty="0">
                <a:latin typeface="Symbol"/>
                <a:cs typeface="Symbol"/>
              </a:rPr>
              <a:t>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q</a:t>
            </a:r>
            <a:r>
              <a:rPr sz="3000" i="1" dirty="0">
                <a:latin typeface="Symbol"/>
                <a:cs typeface="Symbol"/>
              </a:rPr>
              <a:t></a:t>
            </a:r>
            <a:r>
              <a:rPr sz="3000" i="1" spc="-1000" dirty="0">
                <a:latin typeface="Times New Roman"/>
                <a:cs typeface="Times New Roman"/>
              </a:rPr>
              <a:t> </a:t>
            </a:r>
            <a:r>
              <a:rPr sz="3000" i="1" spc="-7" baseline="-24801" dirty="0">
                <a:latin typeface="Times New Roman"/>
                <a:cs typeface="Times New Roman"/>
              </a:rPr>
              <a:t>p </a:t>
            </a:r>
            <a:r>
              <a:rPr sz="3000" i="1" spc="-10" dirty="0">
                <a:latin typeface="Times New Roman"/>
                <a:cs typeface="Times New Roman"/>
              </a:rPr>
              <a:t>N</a:t>
            </a:r>
            <a:r>
              <a:rPr sz="3000" i="1" spc="-755" dirty="0">
                <a:latin typeface="Times New Roman"/>
                <a:cs typeface="Times New Roman"/>
              </a:rPr>
              <a:t> </a:t>
            </a:r>
            <a:r>
              <a:rPr sz="3000" i="1" spc="-7" baseline="-24801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Symbol"/>
                <a:cs typeface="Symbol"/>
              </a:rPr>
              <a:t></a:t>
            </a:r>
            <a:r>
              <a:rPr sz="3000" spc="-5" dirty="0">
                <a:latin typeface="Times New Roman"/>
                <a:cs typeface="Times New Roman"/>
              </a:rPr>
              <a:t> 0.06 </a:t>
            </a:r>
            <a:r>
              <a:rPr sz="3000" i="1" spc="-5" dirty="0">
                <a:latin typeface="Times New Roman"/>
                <a:cs typeface="Times New Roman"/>
              </a:rPr>
              <a:t>S </a:t>
            </a:r>
            <a:r>
              <a:rPr sz="3000" spc="-5" dirty="0">
                <a:latin typeface="Times New Roman"/>
                <a:cs typeface="Times New Roman"/>
              </a:rPr>
              <a:t>/</a:t>
            </a:r>
            <a:r>
              <a:rPr sz="3000" spc="-490" dirty="0">
                <a:latin typeface="Times New Roman"/>
                <a:cs typeface="Times New Roman"/>
              </a:rPr>
              <a:t> </a:t>
            </a:r>
            <a:r>
              <a:rPr sz="3000" i="1" spc="-20" dirty="0">
                <a:latin typeface="Times New Roman"/>
                <a:cs typeface="Times New Roman"/>
              </a:rPr>
              <a:t>cm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lang="en-US" dirty="0"/>
              <a:t>2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28649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d)	</a:t>
            </a:r>
            <a:r>
              <a:rPr sz="2400" spc="-5" dirty="0">
                <a:latin typeface="Times New Roman"/>
                <a:cs typeface="Times New Roman"/>
              </a:rPr>
              <a:t>Determine the depletion </a:t>
            </a:r>
            <a:r>
              <a:rPr sz="2400" dirty="0">
                <a:latin typeface="Times New Roman"/>
                <a:cs typeface="Times New Roman"/>
              </a:rPr>
              <a:t>zone width.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depletion </a:t>
            </a:r>
            <a:r>
              <a:rPr sz="2400" dirty="0">
                <a:latin typeface="Times New Roman"/>
                <a:cs typeface="Times New Roman"/>
              </a:rPr>
              <a:t>zone in n- and </a:t>
            </a:r>
            <a:r>
              <a:rPr sz="2400" spc="-5" dirty="0">
                <a:latin typeface="Times New Roman"/>
                <a:cs typeface="Times New Roman"/>
              </a:rPr>
              <a:t>p-type  </a:t>
            </a:r>
            <a:r>
              <a:rPr sz="2400" dirty="0">
                <a:latin typeface="Times New Roman"/>
                <a:cs typeface="Times New Roman"/>
              </a:rPr>
              <a:t>regions around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junction?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lang="en-US" dirty="0"/>
              <a:t>2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28649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 dirty="0">
              <a:latin typeface="DejaVu Sans"/>
              <a:cs typeface="DejaVu Sans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d)	</a:t>
            </a:r>
            <a:r>
              <a:rPr sz="2400" spc="-5" dirty="0">
                <a:latin typeface="Times New Roman"/>
                <a:cs typeface="Times New Roman"/>
              </a:rPr>
              <a:t>Determine the depletion </a:t>
            </a:r>
            <a:r>
              <a:rPr sz="2400" dirty="0">
                <a:latin typeface="Times New Roman"/>
                <a:cs typeface="Times New Roman"/>
              </a:rPr>
              <a:t>zone width.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depletion </a:t>
            </a:r>
            <a:r>
              <a:rPr sz="2400" dirty="0">
                <a:latin typeface="Times New Roman"/>
                <a:cs typeface="Times New Roman"/>
              </a:rPr>
              <a:t>zone in n- and </a:t>
            </a:r>
            <a:r>
              <a:rPr sz="2400" spc="-5" dirty="0">
                <a:latin typeface="Times New Roman"/>
                <a:cs typeface="Times New Roman"/>
              </a:rPr>
              <a:t>p-type  </a:t>
            </a:r>
            <a:r>
              <a:rPr sz="2400" dirty="0">
                <a:latin typeface="Times New Roman"/>
                <a:cs typeface="Times New Roman"/>
              </a:rPr>
              <a:t>regions around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junction?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3852" y="5204841"/>
            <a:ext cx="329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" algn="l"/>
              </a:tabLst>
            </a:pPr>
            <a:r>
              <a:rPr sz="2400" spc="60" dirty="0">
                <a:latin typeface="DejaVu Sans"/>
                <a:cs typeface="DejaVu Sans"/>
              </a:rPr>
              <a:t>𝑉	</a:t>
            </a:r>
            <a:r>
              <a:rPr sz="2400" spc="-5" dirty="0">
                <a:latin typeface="Times New Roman"/>
                <a:cs typeface="Times New Roman"/>
              </a:rPr>
              <a:t>is found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13852" y="5349621"/>
            <a:ext cx="3477895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ts val="1920"/>
              </a:lnSpc>
              <a:spcBef>
                <a:spcPts val="100"/>
              </a:spcBef>
            </a:pPr>
            <a:r>
              <a:rPr sz="1750" spc="135" dirty="0">
                <a:latin typeface="DejaVu Sans"/>
                <a:cs typeface="DejaVu Sans"/>
              </a:rPr>
              <a:t>𝐵</a:t>
            </a:r>
            <a:endParaRPr sz="1750" dirty="0">
              <a:latin typeface="DejaVu Sans"/>
              <a:cs typeface="DejaVu Sans"/>
            </a:endParaRPr>
          </a:p>
          <a:p>
            <a:pPr marL="12700">
              <a:lnSpc>
                <a:spcPts val="2700"/>
              </a:lnSpc>
            </a:pPr>
            <a:r>
              <a:rPr lang="en-US" sz="2400" dirty="0">
                <a:latin typeface="Times New Roman"/>
                <a:cs typeface="Times New Roman"/>
              </a:rPr>
              <a:t>pages </a:t>
            </a:r>
            <a:r>
              <a:rPr sz="2400" dirty="0">
                <a:latin typeface="Times New Roman"/>
                <a:cs typeface="Times New Roman"/>
              </a:rPr>
              <a:t>as 0.728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447403" y="4601082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C/V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2A2D5F-97B1-4BCE-A649-D887F830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45017"/>
            <a:ext cx="5105400" cy="13196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lang="en-US" dirty="0"/>
              <a:t>2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28649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 dirty="0">
              <a:latin typeface="DejaVu Sans"/>
              <a:cs typeface="DejaVu Sans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d)	</a:t>
            </a:r>
            <a:r>
              <a:rPr sz="2400" spc="-5" dirty="0">
                <a:latin typeface="Times New Roman"/>
                <a:cs typeface="Times New Roman"/>
              </a:rPr>
              <a:t>Determine the depletion </a:t>
            </a:r>
            <a:r>
              <a:rPr sz="2400" dirty="0">
                <a:latin typeface="Times New Roman"/>
                <a:cs typeface="Times New Roman"/>
              </a:rPr>
              <a:t>zone width.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depletion </a:t>
            </a:r>
            <a:r>
              <a:rPr sz="2400" dirty="0">
                <a:latin typeface="Times New Roman"/>
                <a:cs typeface="Times New Roman"/>
              </a:rPr>
              <a:t>zone in n- and </a:t>
            </a:r>
            <a:r>
              <a:rPr sz="2400" spc="-5" dirty="0">
                <a:latin typeface="Times New Roman"/>
                <a:cs typeface="Times New Roman"/>
              </a:rPr>
              <a:t>p-type  </a:t>
            </a:r>
            <a:r>
              <a:rPr sz="2400" dirty="0">
                <a:latin typeface="Times New Roman"/>
                <a:cs typeface="Times New Roman"/>
              </a:rPr>
              <a:t>regions around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junction?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4B0058-0236-4052-A680-B98610C8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19600"/>
            <a:ext cx="8686800" cy="11834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lang="en-US" dirty="0"/>
              <a:t>2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28649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 dirty="0">
              <a:latin typeface="DejaVu Sans"/>
              <a:cs typeface="DejaVu Sans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d)	</a:t>
            </a:r>
            <a:r>
              <a:rPr sz="2400" spc="-5" dirty="0">
                <a:latin typeface="Times New Roman"/>
                <a:cs typeface="Times New Roman"/>
              </a:rPr>
              <a:t>Determine the depletion </a:t>
            </a:r>
            <a:r>
              <a:rPr sz="2400" dirty="0">
                <a:latin typeface="Times New Roman"/>
                <a:cs typeface="Times New Roman"/>
              </a:rPr>
              <a:t>zone width.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depletion </a:t>
            </a:r>
            <a:r>
              <a:rPr sz="2400" dirty="0">
                <a:latin typeface="Times New Roman"/>
                <a:cs typeface="Times New Roman"/>
              </a:rPr>
              <a:t>zone in n- and </a:t>
            </a:r>
            <a:r>
              <a:rPr sz="2400" spc="-5" dirty="0">
                <a:latin typeface="Times New Roman"/>
                <a:cs typeface="Times New Roman"/>
              </a:rPr>
              <a:t>p-type  </a:t>
            </a:r>
            <a:r>
              <a:rPr sz="2400" dirty="0">
                <a:latin typeface="Times New Roman"/>
                <a:cs typeface="Times New Roman"/>
              </a:rPr>
              <a:t>regions around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junction?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4781D-1D77-4CA3-BC34-3245284B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95800"/>
            <a:ext cx="6296152" cy="8381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dirty="0"/>
              <a:t>1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28649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>
              <a:latin typeface="DejaVu Sans"/>
              <a:cs typeface="DejaVu Sans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d)	</a:t>
            </a:r>
            <a:r>
              <a:rPr sz="2400" spc="-5" dirty="0">
                <a:latin typeface="Times New Roman"/>
                <a:cs typeface="Times New Roman"/>
              </a:rPr>
              <a:t>Determine the depletion </a:t>
            </a:r>
            <a:r>
              <a:rPr sz="2400" dirty="0">
                <a:latin typeface="Times New Roman"/>
                <a:cs typeface="Times New Roman"/>
              </a:rPr>
              <a:t>zone width.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depletion </a:t>
            </a:r>
            <a:r>
              <a:rPr sz="2400" dirty="0">
                <a:latin typeface="Times New Roman"/>
                <a:cs typeface="Times New Roman"/>
              </a:rPr>
              <a:t>zone in n- and </a:t>
            </a:r>
            <a:r>
              <a:rPr sz="2400" spc="-5" dirty="0">
                <a:latin typeface="Times New Roman"/>
                <a:cs typeface="Times New Roman"/>
              </a:rPr>
              <a:t>p-type  </a:t>
            </a:r>
            <a:r>
              <a:rPr sz="2400" dirty="0">
                <a:latin typeface="Times New Roman"/>
                <a:cs typeface="Times New Roman"/>
              </a:rPr>
              <a:t>regions around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junction?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CD9A5-9C71-4157-8E14-CA796908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29150"/>
            <a:ext cx="8724901" cy="11843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dirty="0"/>
              <a:t>1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28649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>
              <a:latin typeface="DejaVu Sans"/>
              <a:cs typeface="DejaVu Sans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d)	</a:t>
            </a:r>
            <a:r>
              <a:rPr sz="2400" spc="-5" dirty="0">
                <a:latin typeface="Times New Roman"/>
                <a:cs typeface="Times New Roman"/>
              </a:rPr>
              <a:t>Determine the depletion </a:t>
            </a:r>
            <a:r>
              <a:rPr sz="2400" dirty="0">
                <a:latin typeface="Times New Roman"/>
                <a:cs typeface="Times New Roman"/>
              </a:rPr>
              <a:t>zone width.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depletion </a:t>
            </a:r>
            <a:r>
              <a:rPr sz="2400" dirty="0">
                <a:latin typeface="Times New Roman"/>
                <a:cs typeface="Times New Roman"/>
              </a:rPr>
              <a:t>zone in n- and </a:t>
            </a:r>
            <a:r>
              <a:rPr sz="2400" spc="-5" dirty="0">
                <a:latin typeface="Times New Roman"/>
                <a:cs typeface="Times New Roman"/>
              </a:rPr>
              <a:t>p-type  </a:t>
            </a:r>
            <a:r>
              <a:rPr sz="2400" dirty="0">
                <a:latin typeface="Times New Roman"/>
                <a:cs typeface="Times New Roman"/>
              </a:rPr>
              <a:t>regions around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junction?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400D52-493E-4686-8A07-FD29FB51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95800"/>
            <a:ext cx="8667751" cy="10522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dirty="0"/>
              <a:t>1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12647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e)	</a:t>
            </a: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electrical </a:t>
            </a:r>
            <a:r>
              <a:rPr sz="2400" dirty="0">
                <a:latin typeface="Times New Roman"/>
                <a:cs typeface="Times New Roman"/>
              </a:rPr>
              <a:t>field in unbiased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dirty="0"/>
              <a:t>1	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38099" y="1950211"/>
            <a:ext cx="11126470" cy="2003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 dirty="0">
              <a:latin typeface="DejaVu Sans"/>
              <a:cs typeface="DejaVu Sans"/>
            </a:endParaRPr>
          </a:p>
          <a:p>
            <a:pPr marL="12700">
              <a:lnSpc>
                <a:spcPts val="262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e)	</a:t>
            </a: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electrical </a:t>
            </a:r>
            <a:r>
              <a:rPr sz="2400" dirty="0">
                <a:latin typeface="Times New Roman"/>
                <a:cs typeface="Times New Roman"/>
              </a:rPr>
              <a:t>field in unbiased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3F6013-61A2-4DC0-B4C6-805BE6FB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48" y="4038600"/>
            <a:ext cx="8991600" cy="16659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2742565" algn="l"/>
                <a:tab pos="10140315" algn="l"/>
              </a:tabLst>
            </a:pPr>
            <a:r>
              <a:rPr dirty="0"/>
              <a:t> 	</a:t>
            </a:r>
            <a:r>
              <a:rPr spc="-45" dirty="0"/>
              <a:t>Semi-conductor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2801" y="2823718"/>
            <a:ext cx="3225165" cy="208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Electron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movement</a:t>
            </a: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Hole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1036" y="2823718"/>
            <a:ext cx="4092575" cy="208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	low friction, high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μ</a:t>
            </a: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high friction, low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5" dirty="0"/>
              <a:t> </a:t>
            </a:r>
            <a:r>
              <a:rPr dirty="0"/>
              <a:t>1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99" y="1950211"/>
            <a:ext cx="11126470" cy="203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have a diode with the following doping properties: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18 </a:t>
            </a:r>
            <a:r>
              <a:rPr sz="2400" spc="-10" dirty="0">
                <a:latin typeface="Times New Roman"/>
                <a:cs typeface="Times New Roman"/>
              </a:rPr>
              <a:t>cm</a:t>
            </a:r>
            <a:r>
              <a:rPr sz="2400" spc="-15" baseline="24305" dirty="0">
                <a:latin typeface="Times New Roman"/>
                <a:cs typeface="Times New Roman"/>
              </a:rPr>
              <a:t>-3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10</a:t>
            </a:r>
            <a:r>
              <a:rPr sz="240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.  n</a:t>
            </a:r>
            <a:r>
              <a:rPr sz="2400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1.5 x 10</a:t>
            </a:r>
            <a:r>
              <a:rPr sz="2400" baseline="24305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-3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q = 1.602 x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r>
              <a:rPr sz="2400" spc="-7" baseline="24305" dirty="0">
                <a:latin typeface="Times New Roman"/>
                <a:cs typeface="Times New Roman"/>
              </a:rPr>
              <a:t>-19 </a:t>
            </a:r>
            <a:r>
              <a:rPr sz="2400" spc="-5" dirty="0">
                <a:latin typeface="Times New Roman"/>
                <a:cs typeface="Times New Roman"/>
              </a:rPr>
              <a:t>C, µ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 1600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µ</a:t>
            </a:r>
            <a:r>
              <a:rPr sz="2400" spc="-7" baseline="-20833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= 400 </a:t>
            </a:r>
            <a:r>
              <a:rPr sz="2400" spc="-5" dirty="0">
                <a:latin typeface="Times New Roman"/>
                <a:cs typeface="Times New Roman"/>
              </a:rPr>
              <a:t>cm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/Vs, V</a:t>
            </a:r>
            <a:r>
              <a:rPr sz="2400" spc="-7" baseline="-20833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25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mV,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  <a:spcBef>
                <a:spcPts val="1440"/>
              </a:spcBef>
            </a:pPr>
            <a:r>
              <a:rPr sz="2400" spc="-210" dirty="0">
                <a:latin typeface="DejaVu Sans"/>
                <a:cs typeface="DejaVu Sans"/>
              </a:rPr>
              <a:t>𝜀</a:t>
            </a:r>
            <a:r>
              <a:rPr sz="2625" spc="-315" baseline="-15873" dirty="0">
                <a:latin typeface="DejaVu Sans"/>
                <a:cs typeface="DejaVu Sans"/>
              </a:rPr>
              <a:t>𝑜 </a:t>
            </a:r>
            <a:r>
              <a:rPr sz="2400" spc="-220" dirty="0">
                <a:latin typeface="DejaVu Sans"/>
                <a:cs typeface="DejaVu Sans"/>
              </a:rPr>
              <a:t>= 8.85 </a:t>
            </a:r>
            <a:r>
              <a:rPr sz="2400" spc="-165" dirty="0">
                <a:latin typeface="DejaVu Sans"/>
                <a:cs typeface="DejaVu Sans"/>
              </a:rPr>
              <a:t>𝑥 </a:t>
            </a:r>
            <a:r>
              <a:rPr sz="2400" spc="40" dirty="0">
                <a:latin typeface="DejaVu Sans"/>
                <a:cs typeface="DejaVu Sans"/>
              </a:rPr>
              <a:t>10</a:t>
            </a:r>
            <a:r>
              <a:rPr sz="2625" spc="60" baseline="28571" dirty="0">
                <a:latin typeface="DejaVu Sans"/>
                <a:cs typeface="DejaVu Sans"/>
              </a:rPr>
              <a:t>−12</a:t>
            </a:r>
            <a:r>
              <a:rPr sz="2400" spc="40" dirty="0">
                <a:latin typeface="DejaVu Sans"/>
                <a:cs typeface="DejaVu Sans"/>
              </a:rPr>
              <a:t>𝐹/𝑚</a:t>
            </a:r>
            <a:r>
              <a:rPr sz="2400" spc="40" dirty="0">
                <a:latin typeface="Times New Roman"/>
                <a:cs typeface="Times New Roman"/>
              </a:rPr>
              <a:t>, </a:t>
            </a:r>
            <a:r>
              <a:rPr sz="2400" spc="-265" dirty="0">
                <a:latin typeface="DejaVu Sans"/>
                <a:cs typeface="DejaVu Sans"/>
              </a:rPr>
              <a:t>𝜀</a:t>
            </a:r>
            <a:r>
              <a:rPr sz="2625" spc="-397" baseline="-15873" dirty="0">
                <a:latin typeface="DejaVu Sans"/>
                <a:cs typeface="DejaVu Sans"/>
              </a:rPr>
              <a:t>𝑟 </a:t>
            </a:r>
            <a:r>
              <a:rPr sz="2400" spc="-220" dirty="0">
                <a:latin typeface="DejaVu Sans"/>
                <a:cs typeface="DejaVu Sans"/>
              </a:rPr>
              <a:t>=</a:t>
            </a:r>
            <a:r>
              <a:rPr sz="2400" spc="-365" dirty="0">
                <a:latin typeface="DejaVu Sans"/>
                <a:cs typeface="DejaVu Sans"/>
              </a:rPr>
              <a:t> </a:t>
            </a:r>
            <a:r>
              <a:rPr sz="2400" spc="-200" dirty="0">
                <a:latin typeface="DejaVu Sans"/>
                <a:cs typeface="DejaVu Sans"/>
              </a:rPr>
              <a:t>12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ts val="285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e)	</a:t>
            </a: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electrical </a:t>
            </a:r>
            <a:r>
              <a:rPr sz="2400" dirty="0">
                <a:latin typeface="Times New Roman"/>
                <a:cs typeface="Times New Roman"/>
              </a:rPr>
              <a:t>field in unbiased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F9A00F-5983-40F5-B261-535D7CB6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48" y="4255770"/>
            <a:ext cx="6629400" cy="15049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2742565" algn="l"/>
                <a:tab pos="10140315" algn="l"/>
              </a:tabLst>
            </a:pPr>
            <a:r>
              <a:rPr dirty="0"/>
              <a:t> 	</a:t>
            </a:r>
            <a:r>
              <a:rPr spc="-45" dirty="0"/>
              <a:t>Semi-conductor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52750" y="1981200"/>
            <a:ext cx="7286497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5"/>
              </a:spcBef>
            </a:pPr>
            <a:r>
              <a:rPr dirty="0"/>
              <a:t>In an intrinsic silicon, at temperature 300</a:t>
            </a:r>
            <a:r>
              <a:rPr spc="-130" dirty="0"/>
              <a:t> </a:t>
            </a:r>
            <a:r>
              <a:rPr spc="10" dirty="0"/>
              <a:t>K:</a:t>
            </a:r>
          </a:p>
          <a:p>
            <a:pPr marL="69215" marR="1366520">
              <a:lnSpc>
                <a:spcPct val="200100"/>
              </a:lnSpc>
            </a:pPr>
            <a:r>
              <a:rPr dirty="0"/>
              <a:t>Electron mobility = 1500</a:t>
            </a:r>
            <a:r>
              <a:rPr spc="-110" dirty="0"/>
              <a:t> </a:t>
            </a:r>
            <a:r>
              <a:rPr dirty="0"/>
              <a:t>cm2/(V∙s)  </a:t>
            </a:r>
            <a:r>
              <a:rPr spc="-5" dirty="0"/>
              <a:t>Hole </a:t>
            </a:r>
            <a:r>
              <a:rPr dirty="0"/>
              <a:t>mobility = 475</a:t>
            </a:r>
            <a:r>
              <a:rPr spc="-65" dirty="0"/>
              <a:t> </a:t>
            </a:r>
            <a:r>
              <a:rPr dirty="0"/>
              <a:t>cm2/(V∙s)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2742565" algn="l"/>
                <a:tab pos="10140315" algn="l"/>
              </a:tabLst>
            </a:pPr>
            <a:r>
              <a:rPr dirty="0"/>
              <a:t> 	</a:t>
            </a:r>
            <a:r>
              <a:rPr spc="-45" dirty="0"/>
              <a:t>Semi-conductor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2819" y="3200222"/>
            <a:ext cx="45650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latin typeface="Times New Roman"/>
                <a:cs typeface="Times New Roman"/>
              </a:rPr>
              <a:t>Why</a:t>
            </a:r>
            <a:r>
              <a:rPr sz="6600" spc="-100" dirty="0">
                <a:latin typeface="Times New Roman"/>
                <a:cs typeface="Times New Roman"/>
              </a:rPr>
              <a:t> </a:t>
            </a:r>
            <a:r>
              <a:rPr sz="6600" dirty="0">
                <a:latin typeface="Times New Roman"/>
                <a:cs typeface="Times New Roman"/>
              </a:rPr>
              <a:t>doping?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2742565" algn="l"/>
                <a:tab pos="10140315" algn="l"/>
              </a:tabLst>
            </a:pPr>
            <a:r>
              <a:rPr dirty="0"/>
              <a:t> 	</a:t>
            </a:r>
            <a:r>
              <a:rPr spc="-45" dirty="0"/>
              <a:t>Semi-conductor	</a:t>
            </a:r>
          </a:p>
        </p:txBody>
      </p:sp>
      <p:sp>
        <p:nvSpPr>
          <p:cNvPr id="3" name="object 3"/>
          <p:cNvSpPr/>
          <p:nvPr/>
        </p:nvSpPr>
        <p:spPr>
          <a:xfrm>
            <a:off x="3826261" y="2588978"/>
            <a:ext cx="4715510" cy="0"/>
          </a:xfrm>
          <a:custGeom>
            <a:avLst/>
            <a:gdLst/>
            <a:ahLst/>
            <a:cxnLst/>
            <a:rect l="l" t="t" r="r" b="b"/>
            <a:pathLst>
              <a:path w="4715509">
                <a:moveTo>
                  <a:pt x="0" y="0"/>
                </a:moveTo>
                <a:lnTo>
                  <a:pt x="4714929" y="0"/>
                </a:lnTo>
              </a:path>
            </a:pathLst>
          </a:custGeom>
          <a:ln w="16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8347" y="4996996"/>
            <a:ext cx="4781550" cy="0"/>
          </a:xfrm>
          <a:custGeom>
            <a:avLst/>
            <a:gdLst/>
            <a:ahLst/>
            <a:cxnLst/>
            <a:rect l="l" t="t" r="r" b="b"/>
            <a:pathLst>
              <a:path w="4781550">
                <a:moveTo>
                  <a:pt x="0" y="0"/>
                </a:moveTo>
                <a:lnTo>
                  <a:pt x="4781166" y="0"/>
                </a:lnTo>
              </a:path>
            </a:pathLst>
          </a:custGeom>
          <a:ln w="16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9268" y="5104838"/>
            <a:ext cx="232784" cy="22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0455" y="5104838"/>
            <a:ext cx="232784" cy="22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1641" y="5104838"/>
            <a:ext cx="232784" cy="22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2827" y="5104838"/>
            <a:ext cx="232784" cy="229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4014" y="5104838"/>
            <a:ext cx="232784" cy="22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5200" y="5104838"/>
            <a:ext cx="232784" cy="22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6386" y="5104838"/>
            <a:ext cx="232784" cy="229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7673" y="5104838"/>
            <a:ext cx="232717" cy="229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9274" y="5104838"/>
            <a:ext cx="233053" cy="229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0662" y="5104838"/>
            <a:ext cx="232717" cy="229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31714" y="5104838"/>
            <a:ext cx="232717" cy="229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23101" y="5104838"/>
            <a:ext cx="232717" cy="229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2788" y="5381770"/>
            <a:ext cx="232784" cy="22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3974" y="5381770"/>
            <a:ext cx="232784" cy="22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5161" y="5381770"/>
            <a:ext cx="232784" cy="22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0835" y="5381770"/>
            <a:ext cx="232784" cy="22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7192" y="5381770"/>
            <a:ext cx="232784" cy="22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7356" y="5381770"/>
            <a:ext cx="232784" cy="22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3713" y="5381770"/>
            <a:ext cx="232617" cy="229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9969" y="5381770"/>
            <a:ext cx="232717" cy="22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42452" y="5369730"/>
            <a:ext cx="233053" cy="229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9145" y="5369729"/>
            <a:ext cx="232717" cy="2297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15166" y="5369730"/>
            <a:ext cx="233053" cy="229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2846" y="4701187"/>
            <a:ext cx="11461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-45" dirty="0">
                <a:latin typeface="Trebuchet MS"/>
                <a:cs typeface="Trebuchet MS"/>
              </a:rPr>
              <a:t>Valance</a:t>
            </a:r>
            <a:r>
              <a:rPr sz="1550" spc="-305" dirty="0">
                <a:latin typeface="Trebuchet MS"/>
                <a:cs typeface="Trebuchet MS"/>
              </a:rPr>
              <a:t> </a:t>
            </a:r>
            <a:r>
              <a:rPr sz="1550" spc="5" dirty="0">
                <a:latin typeface="Trebuchet MS"/>
                <a:cs typeface="Trebuchet MS"/>
              </a:rPr>
              <a:t>Band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05177" y="2275610"/>
            <a:ext cx="144907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-60" dirty="0">
                <a:latin typeface="Trebuchet MS"/>
                <a:cs typeface="Trebuchet MS"/>
              </a:rPr>
              <a:t>Con</a:t>
            </a:r>
            <a:r>
              <a:rPr sz="1550" spc="-325" dirty="0">
                <a:latin typeface="Trebuchet MS"/>
                <a:cs typeface="Trebuchet MS"/>
              </a:rPr>
              <a:t> </a:t>
            </a:r>
            <a:r>
              <a:rPr sz="1550" spc="-60" dirty="0">
                <a:latin typeface="Trebuchet MS"/>
                <a:cs typeface="Trebuchet MS"/>
              </a:rPr>
              <a:t>duction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Ban</a:t>
            </a:r>
            <a:r>
              <a:rPr sz="1550" spc="-32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d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68450" y="3557378"/>
            <a:ext cx="90360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85" dirty="0">
                <a:latin typeface="Trebuchet MS"/>
                <a:cs typeface="Trebuchet MS"/>
              </a:rPr>
              <a:t>Silicon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4777" y="3574936"/>
            <a:ext cx="80264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105" dirty="0">
                <a:latin typeface="Trebuchet MS"/>
                <a:cs typeface="Trebuchet MS"/>
              </a:rPr>
              <a:t>1.1</a:t>
            </a:r>
            <a:r>
              <a:rPr sz="2350" spc="-25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eV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72336" y="3985628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876251"/>
                </a:moveTo>
                <a:lnTo>
                  <a:pt x="0" y="0"/>
                </a:lnTo>
              </a:path>
            </a:pathLst>
          </a:custGeom>
          <a:ln w="33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8431" y="4768234"/>
            <a:ext cx="187960" cy="93980"/>
          </a:xfrm>
          <a:custGeom>
            <a:avLst/>
            <a:gdLst/>
            <a:ahLst/>
            <a:cxnLst/>
            <a:rect l="l" t="t" r="r" b="b"/>
            <a:pathLst>
              <a:path w="187959" h="93979">
                <a:moveTo>
                  <a:pt x="0" y="0"/>
                </a:moveTo>
                <a:lnTo>
                  <a:pt x="93906" y="93645"/>
                </a:lnTo>
                <a:lnTo>
                  <a:pt x="187812" y="0"/>
                </a:lnTo>
              </a:path>
            </a:pathLst>
          </a:custGeom>
          <a:ln w="33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72336" y="2709379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871702"/>
                </a:moveTo>
                <a:lnTo>
                  <a:pt x="0" y="0"/>
                </a:lnTo>
              </a:path>
            </a:pathLst>
          </a:custGeom>
          <a:ln w="33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78431" y="2709379"/>
            <a:ext cx="187960" cy="93980"/>
          </a:xfrm>
          <a:custGeom>
            <a:avLst/>
            <a:gdLst/>
            <a:ahLst/>
            <a:cxnLst/>
            <a:rect l="l" t="t" r="r" b="b"/>
            <a:pathLst>
              <a:path w="187959" h="93980">
                <a:moveTo>
                  <a:pt x="187812" y="93645"/>
                </a:moveTo>
                <a:lnTo>
                  <a:pt x="93906" y="0"/>
                </a:lnTo>
                <a:lnTo>
                  <a:pt x="0" y="93645"/>
                </a:lnTo>
              </a:path>
            </a:pathLst>
          </a:custGeom>
          <a:ln w="33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2742565" algn="l"/>
                <a:tab pos="10140315" algn="l"/>
              </a:tabLst>
            </a:pPr>
            <a:r>
              <a:rPr dirty="0"/>
              <a:t> 	</a:t>
            </a:r>
            <a:r>
              <a:rPr spc="-45" dirty="0"/>
              <a:t>Semi-conductor	</a:t>
            </a:r>
          </a:p>
        </p:txBody>
      </p:sp>
      <p:sp>
        <p:nvSpPr>
          <p:cNvPr id="3" name="object 3"/>
          <p:cNvSpPr/>
          <p:nvPr/>
        </p:nvSpPr>
        <p:spPr>
          <a:xfrm>
            <a:off x="3812591" y="2591102"/>
            <a:ext cx="4669155" cy="0"/>
          </a:xfrm>
          <a:custGeom>
            <a:avLst/>
            <a:gdLst/>
            <a:ahLst/>
            <a:cxnLst/>
            <a:rect l="l" t="t" r="r" b="b"/>
            <a:pathLst>
              <a:path w="4669155">
                <a:moveTo>
                  <a:pt x="0" y="0"/>
                </a:moveTo>
                <a:lnTo>
                  <a:pt x="4669016" y="0"/>
                </a:lnTo>
              </a:path>
            </a:pathLst>
          </a:custGeom>
          <a:ln w="1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5339" y="4974580"/>
            <a:ext cx="4735195" cy="0"/>
          </a:xfrm>
          <a:custGeom>
            <a:avLst/>
            <a:gdLst/>
            <a:ahLst/>
            <a:cxnLst/>
            <a:rect l="l" t="t" r="r" b="b"/>
            <a:pathLst>
              <a:path w="4735195">
                <a:moveTo>
                  <a:pt x="0" y="0"/>
                </a:moveTo>
                <a:lnTo>
                  <a:pt x="4734609" y="0"/>
                </a:lnTo>
              </a:path>
            </a:pathLst>
          </a:custGeom>
          <a:ln w="1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4501" y="5081320"/>
            <a:ext cx="230512" cy="227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1878" y="5081320"/>
            <a:ext cx="230512" cy="227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9255" y="5081320"/>
            <a:ext cx="230512" cy="227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6632" y="5081320"/>
            <a:ext cx="230512" cy="227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4010" y="5081320"/>
            <a:ext cx="230512" cy="227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1387" y="5081320"/>
            <a:ext cx="230512" cy="227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8764" y="5081320"/>
            <a:ext cx="230512" cy="227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6240" y="5081320"/>
            <a:ext cx="230445" cy="227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4222" y="5081320"/>
            <a:ext cx="230778" cy="227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1799" y="5081320"/>
            <a:ext cx="230445" cy="227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9043" y="5081320"/>
            <a:ext cx="230445" cy="227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66620" y="5081320"/>
            <a:ext cx="230445" cy="227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6233" y="5355430"/>
            <a:ext cx="230512" cy="227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3610" y="5355430"/>
            <a:ext cx="230512" cy="227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0988" y="5355430"/>
            <a:ext cx="230512" cy="227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2712" y="5355430"/>
            <a:ext cx="230512" cy="227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5307" y="5355430"/>
            <a:ext cx="230512" cy="227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1379" y="5355430"/>
            <a:ext cx="230512" cy="227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3973" y="5355430"/>
            <a:ext cx="230346" cy="227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6468" y="5355430"/>
            <a:ext cx="230445" cy="227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95520" y="5343513"/>
            <a:ext cx="230778" cy="227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8446" y="5343513"/>
            <a:ext cx="230445" cy="227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60709" y="5343513"/>
            <a:ext cx="230778" cy="227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18988" y="4681656"/>
            <a:ext cx="113538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50" dirty="0">
                <a:latin typeface="Trebuchet MS"/>
                <a:cs typeface="Trebuchet MS"/>
              </a:rPr>
              <a:t>Valance</a:t>
            </a:r>
            <a:r>
              <a:rPr sz="1550" spc="-315" dirty="0">
                <a:latin typeface="Trebuchet MS"/>
                <a:cs typeface="Trebuchet MS"/>
              </a:rPr>
              <a:t> </a:t>
            </a:r>
            <a:r>
              <a:rPr sz="1550" spc="-5" dirty="0">
                <a:latin typeface="Trebuchet MS"/>
                <a:cs typeface="Trebuchet MS"/>
              </a:rPr>
              <a:t>Band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91589" y="2280798"/>
            <a:ext cx="143510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70" dirty="0">
                <a:latin typeface="Trebuchet MS"/>
                <a:cs typeface="Trebuchet MS"/>
              </a:rPr>
              <a:t>Con</a:t>
            </a:r>
            <a:r>
              <a:rPr sz="1550" spc="-325" dirty="0">
                <a:latin typeface="Trebuchet MS"/>
                <a:cs typeface="Trebuchet MS"/>
              </a:rPr>
              <a:t> </a:t>
            </a:r>
            <a:r>
              <a:rPr sz="1550" spc="-65" dirty="0">
                <a:latin typeface="Trebuchet MS"/>
                <a:cs typeface="Trebuchet MS"/>
              </a:rPr>
              <a:t>duction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Ban</a:t>
            </a:r>
            <a:r>
              <a:rPr sz="1550" spc="-325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d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83652" y="3549504"/>
            <a:ext cx="163576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155" dirty="0">
                <a:latin typeface="Trebuchet MS"/>
                <a:cs typeface="Trebuchet MS"/>
              </a:rPr>
              <a:t>G</a:t>
            </a:r>
            <a:r>
              <a:rPr sz="2550" spc="-20" dirty="0">
                <a:latin typeface="Trebuchet MS"/>
                <a:cs typeface="Trebuchet MS"/>
              </a:rPr>
              <a:t>e</a:t>
            </a:r>
            <a:r>
              <a:rPr sz="2550" spc="-15" dirty="0">
                <a:latin typeface="Trebuchet MS"/>
                <a:cs typeface="Trebuchet MS"/>
              </a:rPr>
              <a:t>r</a:t>
            </a:r>
            <a:r>
              <a:rPr sz="2550" spc="-150" dirty="0">
                <a:latin typeface="Trebuchet MS"/>
                <a:cs typeface="Trebuchet MS"/>
              </a:rPr>
              <a:t>m</a:t>
            </a:r>
            <a:r>
              <a:rPr sz="2550" spc="35" dirty="0">
                <a:latin typeface="Trebuchet MS"/>
                <a:cs typeface="Trebuchet MS"/>
              </a:rPr>
              <a:t>a</a:t>
            </a:r>
            <a:r>
              <a:rPr sz="2550" spc="-20" dirty="0">
                <a:latin typeface="Trebuchet MS"/>
                <a:cs typeface="Trebuchet MS"/>
              </a:rPr>
              <a:t>n</a:t>
            </a:r>
            <a:r>
              <a:rPr sz="2550" spc="-65" dirty="0">
                <a:latin typeface="Trebuchet MS"/>
                <a:cs typeface="Trebuchet MS"/>
              </a:rPr>
              <a:t>i</a:t>
            </a:r>
            <a:r>
              <a:rPr sz="2550" spc="-95" dirty="0">
                <a:latin typeface="Trebuchet MS"/>
                <a:cs typeface="Trebuchet MS"/>
              </a:rPr>
              <a:t>u</a:t>
            </a:r>
            <a:r>
              <a:rPr sz="2550" spc="-65" dirty="0">
                <a:latin typeface="Trebuchet MS"/>
                <a:cs typeface="Trebuchet MS"/>
              </a:rPr>
              <a:t>m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186" y="3566883"/>
            <a:ext cx="947419" cy="385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100" dirty="0">
                <a:latin typeface="Trebuchet MS"/>
                <a:cs typeface="Trebuchet MS"/>
              </a:rPr>
              <a:t>0.66</a:t>
            </a:r>
            <a:r>
              <a:rPr sz="2350" spc="-229" dirty="0">
                <a:latin typeface="Trebuchet MS"/>
                <a:cs typeface="Trebuchet MS"/>
              </a:rPr>
              <a:t> </a:t>
            </a:r>
            <a:r>
              <a:rPr sz="2350" spc="-70" dirty="0">
                <a:latin typeface="Trebuchet MS"/>
                <a:cs typeface="Trebuchet MS"/>
              </a:rPr>
              <a:t>eV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23163" y="3973519"/>
            <a:ext cx="0" cy="867410"/>
          </a:xfrm>
          <a:custGeom>
            <a:avLst/>
            <a:gdLst/>
            <a:ahLst/>
            <a:cxnLst/>
            <a:rect l="l" t="t" r="r" b="b"/>
            <a:pathLst>
              <a:path h="867410">
                <a:moveTo>
                  <a:pt x="0" y="867321"/>
                </a:moveTo>
                <a:lnTo>
                  <a:pt x="0" y="0"/>
                </a:lnTo>
              </a:path>
            </a:pathLst>
          </a:custGeom>
          <a:ln w="33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0171" y="4748150"/>
            <a:ext cx="186055" cy="92710"/>
          </a:xfrm>
          <a:custGeom>
            <a:avLst/>
            <a:gdLst/>
            <a:ahLst/>
            <a:cxnLst/>
            <a:rect l="l" t="t" r="r" b="b"/>
            <a:pathLst>
              <a:path w="186054" h="92710">
                <a:moveTo>
                  <a:pt x="0" y="0"/>
                </a:moveTo>
                <a:lnTo>
                  <a:pt x="92991" y="92690"/>
                </a:lnTo>
                <a:lnTo>
                  <a:pt x="185983" y="0"/>
                </a:lnTo>
              </a:path>
            </a:pathLst>
          </a:custGeom>
          <a:ln w="33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3163" y="2710276"/>
            <a:ext cx="0" cy="862965"/>
          </a:xfrm>
          <a:custGeom>
            <a:avLst/>
            <a:gdLst/>
            <a:ahLst/>
            <a:cxnLst/>
            <a:rect l="l" t="t" r="r" b="b"/>
            <a:pathLst>
              <a:path h="862964">
                <a:moveTo>
                  <a:pt x="0" y="862819"/>
                </a:moveTo>
                <a:lnTo>
                  <a:pt x="0" y="0"/>
                </a:lnTo>
              </a:path>
            </a:pathLst>
          </a:custGeom>
          <a:ln w="33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30171" y="2710276"/>
            <a:ext cx="186055" cy="92710"/>
          </a:xfrm>
          <a:custGeom>
            <a:avLst/>
            <a:gdLst/>
            <a:ahLst/>
            <a:cxnLst/>
            <a:rect l="l" t="t" r="r" b="b"/>
            <a:pathLst>
              <a:path w="186054" h="92710">
                <a:moveTo>
                  <a:pt x="185983" y="92690"/>
                </a:moveTo>
                <a:lnTo>
                  <a:pt x="92991" y="0"/>
                </a:lnTo>
                <a:lnTo>
                  <a:pt x="0" y="92690"/>
                </a:lnTo>
              </a:path>
            </a:pathLst>
          </a:custGeom>
          <a:ln w="33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2742565" algn="l"/>
                <a:tab pos="10140315" algn="l"/>
              </a:tabLst>
            </a:pPr>
            <a:r>
              <a:rPr dirty="0"/>
              <a:t> 	</a:t>
            </a:r>
            <a:r>
              <a:rPr spc="-45" dirty="0"/>
              <a:t>Semi-conductor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508" y="2105101"/>
            <a:ext cx="7678420" cy="3602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Intrinsic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Carrier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to random agitations from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temperature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-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775" spc="7" baseline="-21021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775" baseline="-21021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= 1.5 x </a:t>
            </a:r>
            <a:r>
              <a:rPr sz="2800" spc="5" dirty="0">
                <a:latin typeface="Times New Roman"/>
                <a:cs typeface="Times New Roman"/>
              </a:rPr>
              <a:t>10</a:t>
            </a:r>
            <a:r>
              <a:rPr sz="2775" spc="7" baseline="25525" dirty="0">
                <a:latin typeface="Times New Roman"/>
                <a:cs typeface="Times New Roman"/>
              </a:rPr>
              <a:t>10</a:t>
            </a:r>
            <a:r>
              <a:rPr sz="2775" spc="300" baseline="255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atoms/cm</a:t>
            </a:r>
            <a:r>
              <a:rPr sz="2775" spc="-7" baseline="25525" dirty="0">
                <a:latin typeface="Times New Roman"/>
                <a:cs typeface="Times New Roman"/>
              </a:rPr>
              <a:t>3</a:t>
            </a:r>
            <a:endParaRPr sz="2775" baseline="255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</a:pPr>
            <a:r>
              <a:rPr sz="1850" spc="10" dirty="0">
                <a:latin typeface="Times New Roman"/>
                <a:cs typeface="Times New Roman"/>
              </a:rPr>
              <a:t>(Hence </a:t>
            </a:r>
            <a:r>
              <a:rPr sz="1850" spc="5" dirty="0">
                <a:latin typeface="Times New Roman"/>
                <a:cs typeface="Times New Roman"/>
              </a:rPr>
              <a:t>the name “semi”. </a:t>
            </a:r>
            <a:r>
              <a:rPr sz="1850" spc="10" dirty="0">
                <a:latin typeface="Times New Roman"/>
                <a:cs typeface="Times New Roman"/>
              </a:rPr>
              <a:t>Same </a:t>
            </a:r>
            <a:r>
              <a:rPr sz="1850" spc="5" dirty="0">
                <a:latin typeface="Times New Roman"/>
                <a:cs typeface="Times New Roman"/>
              </a:rPr>
              <a:t>number of carriers in </a:t>
            </a:r>
            <a:r>
              <a:rPr sz="1850" dirty="0">
                <a:latin typeface="Times New Roman"/>
                <a:cs typeface="Times New Roman"/>
              </a:rPr>
              <a:t>its </a:t>
            </a:r>
            <a:r>
              <a:rPr sz="1850" spc="5" dirty="0">
                <a:latin typeface="Times New Roman"/>
                <a:cs typeface="Times New Roman"/>
              </a:rPr>
              <a:t>neutral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form)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481965">
              <a:lnSpc>
                <a:spcPts val="1235"/>
              </a:lnSpc>
              <a:tabLst>
                <a:tab pos="932815" algn="l"/>
                <a:tab pos="2235835" algn="l"/>
                <a:tab pos="3677920" algn="l"/>
                <a:tab pos="4066540" algn="l"/>
              </a:tabLst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-21021" dirty="0">
                <a:latin typeface="Times New Roman"/>
                <a:cs typeface="Times New Roman"/>
              </a:rPr>
              <a:t>i	</a:t>
            </a:r>
            <a:r>
              <a:rPr sz="2800" spc="-5" dirty="0">
                <a:latin typeface="Times New Roman"/>
                <a:cs typeface="Times New Roman"/>
              </a:rPr>
              <a:t>= 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[cm	</a:t>
            </a:r>
            <a:r>
              <a:rPr sz="2800" spc="-5" dirty="0">
                <a:latin typeface="Times New Roman"/>
                <a:cs typeface="Times New Roman"/>
              </a:rPr>
              <a:t>] x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[cm	</a:t>
            </a:r>
            <a:r>
              <a:rPr sz="2800" spc="-5" dirty="0">
                <a:latin typeface="Times New Roman"/>
                <a:cs typeface="Times New Roman"/>
              </a:rPr>
              <a:t>]	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This ratio 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preserved</a:t>
            </a:r>
            <a:endParaRPr sz="2800" dirty="0">
              <a:latin typeface="Times New Roman"/>
              <a:cs typeface="Times New Roman"/>
            </a:endParaRPr>
          </a:p>
          <a:p>
            <a:pPr marL="725805">
              <a:lnSpc>
                <a:spcPts val="1090"/>
              </a:lnSpc>
              <a:tabLst>
                <a:tab pos="2037714" algn="l"/>
                <a:tab pos="3479800" algn="l"/>
              </a:tabLst>
            </a:pPr>
            <a:r>
              <a:rPr sz="1850" spc="10" dirty="0">
                <a:latin typeface="Times New Roman"/>
                <a:cs typeface="Times New Roman"/>
              </a:rPr>
              <a:t>2	</a:t>
            </a:r>
            <a:r>
              <a:rPr sz="1850" spc="5" dirty="0">
                <a:latin typeface="Times New Roman"/>
                <a:cs typeface="Times New Roman"/>
              </a:rPr>
              <a:t>-3	-3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3492500" algn="l"/>
                <a:tab pos="10140315" algn="l"/>
              </a:tabLst>
            </a:pPr>
            <a:r>
              <a:rPr dirty="0"/>
              <a:t> 	</a:t>
            </a:r>
            <a:r>
              <a:rPr spc="-40" dirty="0"/>
              <a:t>Question</a:t>
            </a:r>
            <a:r>
              <a:rPr spc="-240" dirty="0"/>
              <a:t> </a:t>
            </a:r>
            <a:r>
              <a:rPr dirty="0"/>
              <a:t>1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0483" y="1960625"/>
            <a:ext cx="7717790" cy="353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n-type </a:t>
            </a:r>
            <a:r>
              <a:rPr sz="2800" spc="-5" dirty="0">
                <a:latin typeface="Times New Roman"/>
                <a:cs typeface="Times New Roman"/>
              </a:rPr>
              <a:t>material, </a:t>
            </a:r>
            <a:r>
              <a:rPr sz="2800" dirty="0">
                <a:latin typeface="Times New Roman"/>
                <a:cs typeface="Times New Roman"/>
              </a:rPr>
              <a:t>the donor </a:t>
            </a:r>
            <a:r>
              <a:rPr sz="2800" spc="-5" dirty="0">
                <a:latin typeface="Times New Roman"/>
                <a:cs typeface="Times New Roman"/>
              </a:rPr>
              <a:t>atom density is 10e17  atoms/cm</a:t>
            </a:r>
            <a:r>
              <a:rPr sz="2775" spc="-7" baseline="2552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. What is free electron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density?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15" dirty="0">
                <a:solidFill>
                  <a:srgbClr val="AB610D"/>
                </a:solidFill>
                <a:latin typeface="Times New Roman"/>
                <a:cs typeface="Times New Roman"/>
              </a:rPr>
              <a:t>Answer: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90805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-21021" dirty="0">
                <a:latin typeface="Times New Roman"/>
                <a:cs typeface="Times New Roman"/>
              </a:rPr>
              <a:t>D  </a:t>
            </a:r>
            <a:r>
              <a:rPr sz="2800" spc="-5" dirty="0">
                <a:latin typeface="Times New Roman"/>
                <a:cs typeface="Times New Roman"/>
              </a:rPr>
              <a:t>&gt;&gt;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Free electron density is 10e17 atoms/cm</a:t>
            </a:r>
            <a:r>
              <a:rPr sz="2775" spc="-7" baseline="25525" dirty="0">
                <a:latin typeface="Times New Roman"/>
                <a:cs typeface="Times New Roman"/>
              </a:rPr>
              <a:t>3 </a:t>
            </a:r>
            <a:r>
              <a:rPr sz="2800" spc="-5" dirty="0">
                <a:latin typeface="Times New Roman"/>
                <a:cs typeface="Times New Roman"/>
              </a:rPr>
              <a:t>after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doping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1596</Words>
  <Application>Microsoft Office PowerPoint</Application>
  <PresentationFormat>Widescreen</PresentationFormat>
  <Paragraphs>199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PowerPoint Presentation</vt:lpstr>
      <vt:lpstr>  Semi-conductor </vt:lpstr>
      <vt:lpstr>  Semi-conductor </vt:lpstr>
      <vt:lpstr>  Semi-conductor </vt:lpstr>
      <vt:lpstr>  Semi-conductor </vt:lpstr>
      <vt:lpstr>  Semi-conductor </vt:lpstr>
      <vt:lpstr>  Semi-conductor </vt:lpstr>
      <vt:lpstr>  Semi-conductor </vt:lpstr>
      <vt:lpstr>  Question 1 </vt:lpstr>
      <vt:lpstr>  Question 2 </vt:lpstr>
      <vt:lpstr>  Question 2 </vt:lpstr>
      <vt:lpstr>  Question 2 </vt:lpstr>
      <vt:lpstr>  Question 2 </vt:lpstr>
      <vt:lpstr>  Question 2 </vt:lpstr>
      <vt:lpstr>  Question 2 </vt:lpstr>
      <vt:lpstr>  Question 2 </vt:lpstr>
      <vt:lpstr>  Question 2 </vt:lpstr>
      <vt:lpstr>  Question 2 </vt:lpstr>
      <vt:lpstr>  Question 2 </vt:lpstr>
      <vt:lpstr>  Question 2 </vt:lpstr>
      <vt:lpstr>PowerPoint Presentation</vt:lpstr>
      <vt:lpstr>  Question 2 </vt:lpstr>
      <vt:lpstr>  Question 2 </vt:lpstr>
      <vt:lpstr>  Question 2 </vt:lpstr>
      <vt:lpstr>  Question 2 </vt:lpstr>
      <vt:lpstr>  Question 1 </vt:lpstr>
      <vt:lpstr>  Question 1 </vt:lpstr>
      <vt:lpstr>  Question 1 </vt:lpstr>
      <vt:lpstr>  Question 1 </vt:lpstr>
      <vt:lpstr>  Question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EHB 222E  Introduction to Electronics</dc:title>
  <dc:creator>Ozan</dc:creator>
  <cp:lastModifiedBy>Bora Döken</cp:lastModifiedBy>
  <cp:revision>7</cp:revision>
  <dcterms:created xsi:type="dcterms:W3CDTF">2019-10-01T06:21:45Z</dcterms:created>
  <dcterms:modified xsi:type="dcterms:W3CDTF">2019-10-01T06:59:27Z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2019-10-01T00:00:00Z</vt:filetime>
  </property>
</Properties>
</file>