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6">
  <p:sldMasterIdLst>
    <p:sldMasterId id="2147483747" r:id="rId1"/>
  </p:sldMasterIdLst>
  <p:notesMasterIdLst>
    <p:notesMasterId r:id="rId18"/>
  </p:notesMasterIdLst>
  <p:handoutMasterIdLst>
    <p:handoutMasterId r:id="rId19"/>
  </p:handoutMasterIdLst>
  <p:sldIdLst>
    <p:sldId id="353" r:id="rId2"/>
    <p:sldId id="480" r:id="rId3"/>
    <p:sldId id="476" r:id="rId4"/>
    <p:sldId id="477" r:id="rId5"/>
    <p:sldId id="479" r:id="rId6"/>
    <p:sldId id="380" r:id="rId7"/>
    <p:sldId id="381" r:id="rId8"/>
    <p:sldId id="382" r:id="rId9"/>
    <p:sldId id="383" r:id="rId10"/>
    <p:sldId id="384" r:id="rId11"/>
    <p:sldId id="385" r:id="rId12"/>
    <p:sldId id="391" r:id="rId13"/>
    <p:sldId id="474" r:id="rId14"/>
    <p:sldId id="386" r:id="rId15"/>
    <p:sldId id="482" r:id="rId16"/>
    <p:sldId id="481" r:id="rId17"/>
  </p:sldIdLst>
  <p:sldSz cx="9144000" cy="6858000" type="screen4x3"/>
  <p:notesSz cx="6858000" cy="9144000"/>
  <p:embeddedFontLst>
    <p:embeddedFont>
      <p:font typeface="Arial Tur" panose="020B0604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</p:embeddedFontLst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EECE1"/>
    <a:srgbClr val="4F81BD"/>
    <a:srgbClr val="000000"/>
    <a:srgbClr val="D0D8E8"/>
    <a:srgbClr val="33CC33"/>
    <a:srgbClr val="66FF99"/>
    <a:srgbClr val="FF99CC"/>
    <a:srgbClr val="77777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4" autoAdjust="0"/>
    <p:restoredTop sz="94006" autoAdjust="0"/>
  </p:normalViewPr>
  <p:slideViewPr>
    <p:cSldViewPr>
      <p:cViewPr varScale="1">
        <p:scale>
          <a:sx n="114" d="100"/>
          <a:sy n="114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AD399-3EAC-441B-BA10-8075A1187ED1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948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Ana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DDDAD0-3984-40CB-A4F9-19D1E1D12574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096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A4F5A-854A-4ABE-97BD-7525E03A29B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97A29-DAB9-4E22-8459-A1986A55445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22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72CB4-EFC1-497E-8F27-77B0E2E430E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01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DDF08-5E64-4450-920A-6149E09C0E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0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7D960-5AA7-4752-9E75-900E6FC9A77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sedr42021_0538a.jpg</a:t>
            </a:r>
          </a:p>
        </p:txBody>
      </p:sp>
    </p:spTree>
    <p:extLst>
      <p:ext uri="{BB962C8B-B14F-4D97-AF65-F5344CB8AC3E}">
        <p14:creationId xmlns:p14="http://schemas.microsoft.com/office/powerpoint/2010/main" val="424314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CBAC5-3F35-4DE1-A859-58EA3B9EC9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sedr42021_0539a.jpg</a:t>
            </a:r>
          </a:p>
        </p:txBody>
      </p:sp>
    </p:spTree>
    <p:extLst>
      <p:ext uri="{BB962C8B-B14F-4D97-AF65-F5344CB8AC3E}">
        <p14:creationId xmlns:p14="http://schemas.microsoft.com/office/powerpoint/2010/main" val="424709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C09C6-396E-4AAC-961C-08A7F1414A7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sedr42021_0544a.jpg</a:t>
            </a:r>
          </a:p>
        </p:txBody>
      </p:sp>
    </p:spTree>
    <p:extLst>
      <p:ext uri="{BB962C8B-B14F-4D97-AF65-F5344CB8AC3E}">
        <p14:creationId xmlns:p14="http://schemas.microsoft.com/office/powerpoint/2010/main" val="163721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08A91-FDA9-4822-8A36-36257C0EA94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sedr42021_0540a.jpg</a:t>
            </a:r>
          </a:p>
        </p:txBody>
      </p:sp>
    </p:spTree>
    <p:extLst>
      <p:ext uri="{BB962C8B-B14F-4D97-AF65-F5344CB8AC3E}">
        <p14:creationId xmlns:p14="http://schemas.microsoft.com/office/powerpoint/2010/main" val="164934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08A91-FDA9-4822-8A36-36257C0EA94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sedr42021_0540a.jpg</a:t>
            </a:r>
          </a:p>
        </p:txBody>
      </p:sp>
    </p:spTree>
    <p:extLst>
      <p:ext uri="{BB962C8B-B14F-4D97-AF65-F5344CB8AC3E}">
        <p14:creationId xmlns:p14="http://schemas.microsoft.com/office/powerpoint/2010/main" val="37872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15DD4-7B06-40DE-B50E-2BA039A1C63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742625"/>
      </p:ext>
    </p:extLst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01C6F-ACA0-477F-914F-0343D4CFCB7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211874"/>
      </p:ext>
    </p:extLst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89345-9089-4F91-9B4C-40ED63C9B3A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850820"/>
      </p:ext>
    </p:extLst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289-2AA9-42FA-A475-A470410471A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5333-0167-4085-AF30-AF930909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959"/>
      </p:ext>
    </p:extLst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46B61-4224-49D0-8660-987D35E0ED3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43001"/>
      </p:ext>
    </p:extLst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A1C73-316B-4DD5-A71A-94C69BE7C21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840464"/>
      </p:ext>
    </p:extLst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C0C6-0267-4D15-9CB5-4555C7D89DE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55696"/>
      </p:ext>
    </p:extLst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8D14B-E62E-4C2B-83F0-8BA40636585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296269"/>
      </p:ext>
    </p:extLst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92BE3-FF3C-432C-802A-909CA171E8A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82969"/>
      </p:ext>
    </p:extLst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C69FB-64AF-4E06-A628-ACF66144EDF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550090"/>
      </p:ext>
    </p:extLst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C3A1D-0060-4546-88DB-5770B520ECB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495868"/>
      </p:ext>
    </p:extLst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1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plus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0848"/>
            <a:ext cx="3465736" cy="2595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59632" y="404664"/>
            <a:ext cx="6518131" cy="1446550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>
                <a:latin typeface="Comic Sans MS" panose="030F0702030302020204" pitchFamily="66" charset="0"/>
                <a:cs typeface="Arial" panose="020B0604020202020204" pitchFamily="34" charset="0"/>
              </a:rPr>
              <a:t>EHB222E QUESTIONS</a:t>
            </a:r>
            <a:endParaRPr lang="en-US" sz="44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latin typeface="Comic Sans MS" panose="030F0702030302020204" pitchFamily="66" charset="0"/>
                <a:cs typeface="Arial" panose="020B0604020202020204" pitchFamily="34" charset="0"/>
              </a:rPr>
              <a:t>5</a:t>
            </a:r>
            <a:r>
              <a:rPr lang="en-US" sz="44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th</a:t>
            </a:r>
            <a:r>
              <a:rPr lang="en-US" sz="4400" dirty="0">
                <a:latin typeface="Comic Sans MS" panose="030F0702030302020204" pitchFamily="66" charset="0"/>
                <a:cs typeface="Arial" panose="020B0604020202020204" pitchFamily="34" charset="0"/>
              </a:rPr>
              <a:t> week</a:t>
            </a:r>
            <a:endParaRPr lang="tr-TR" sz="44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4968552" cy="2106846"/>
          </a:xfrm>
          <a:prstGeom prst="round2DiagRect">
            <a:avLst>
              <a:gd name="adj1" fmla="val 16667"/>
              <a:gd name="adj2" fmla="val 2393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312368" cy="2021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98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662" name="Group 6"/>
          <p:cNvGrpSpPr>
            <a:grpSpLocks/>
          </p:cNvGrpSpPr>
          <p:nvPr/>
        </p:nvGrpSpPr>
        <p:grpSpPr bwMode="auto">
          <a:xfrm>
            <a:off x="899592" y="1215043"/>
            <a:ext cx="6810375" cy="3509963"/>
            <a:chOff x="768" y="1423"/>
            <a:chExt cx="4290" cy="2211"/>
          </a:xfrm>
        </p:grpSpPr>
        <p:pic>
          <p:nvPicPr>
            <p:cNvPr id="838659" name="Picture 3" descr="c:\ch05_conv\sedr42021_0538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34"/>
              <a:ext cx="1255" cy="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8661" name="Picture 5" descr="c:\ch05_conv\sedr42021_0538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423"/>
              <a:ext cx="2706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372200" y="4581128"/>
            <a:ext cx="1692898" cy="625268"/>
          </a:xfrm>
          <a:prstGeom prst="wedgeRoundRectCallout">
            <a:avLst>
              <a:gd name="adj1" fmla="val -39876"/>
              <a:gd name="adj2" fmla="val -10441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tr-TR" sz="1600" dirty="0">
                <a:latin typeface="Comic Sans MS" panose="030F0702030302020204" pitchFamily="66" charset="0"/>
              </a:rPr>
              <a:t>Works in </a:t>
            </a:r>
            <a:r>
              <a:rPr lang="tr-TR" sz="1600" dirty="0" err="1">
                <a:latin typeface="Comic Sans MS" panose="030F0702030302020204" pitchFamily="66" charset="0"/>
              </a:rPr>
              <a:t>active</a:t>
            </a:r>
            <a:r>
              <a:rPr lang="tr-TR" sz="1600" dirty="0"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latin typeface="Comic Sans MS" panose="030F0702030302020204" pitchFamily="66" charset="0"/>
              </a:rPr>
              <a:t>region</a:t>
            </a:r>
            <a:endParaRPr lang="tr-TR" sz="1600" dirty="0"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5D8DB5-992B-4519-B65C-60997A31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that</a:t>
            </a:r>
            <a:r>
              <a:rPr lang="tr-TR" altLang="en-US" sz="1400" b="1" dirty="0">
                <a:latin typeface="Comic Sans MS" panose="030F0702030302020204" pitchFamily="66" charset="0"/>
              </a:rPr>
              <a:t> transistor is in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saturation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mode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Check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this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assumption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6669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13945"/>
            <a:ext cx="2593459" cy="2238477"/>
          </a:xfrm>
          <a:prstGeom prst="rect">
            <a:avLst/>
          </a:prstGeom>
        </p:spPr>
      </p:pic>
      <p:grpSp>
        <p:nvGrpSpPr>
          <p:cNvPr id="842758" name="Group 6"/>
          <p:cNvGrpSpPr>
            <a:grpSpLocks noChangeAspect="1"/>
          </p:cNvGrpSpPr>
          <p:nvPr/>
        </p:nvGrpSpPr>
        <p:grpSpPr bwMode="auto">
          <a:xfrm>
            <a:off x="1259632" y="1052736"/>
            <a:ext cx="5774076" cy="3132000"/>
            <a:chOff x="1152" y="1296"/>
            <a:chExt cx="4194" cy="2286"/>
          </a:xfrm>
        </p:grpSpPr>
        <p:pic>
          <p:nvPicPr>
            <p:cNvPr id="842755" name="Picture 3" descr="c:\ch05_conv\sedr42021_0539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578"/>
              <a:ext cx="1094" cy="2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2757" name="Picture 5" descr="c:\ch05_conv\sedr42021_0539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296"/>
              <a:ext cx="2706" cy="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74627" y="5233184"/>
            <a:ext cx="4680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(</a:t>
            </a:r>
            <a:r>
              <a:rPr lang="el-G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</a:t>
            </a:r>
            <a:r>
              <a:rPr lang="tr-TR" altLang="en-US" dirty="0" err="1">
                <a:latin typeface="Comic Sans MS" panose="030F0702030302020204" pitchFamily="66" charset="0"/>
              </a:rPr>
              <a:t>saturation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latin typeface="Comic Sans MS" panose="030F0702030302020204" pitchFamily="66" charset="0"/>
              </a:rPr>
              <a:t>: </a:t>
            </a:r>
            <a:r>
              <a:rPr lang="tr-TR" alt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EC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0.2V</a:t>
            </a:r>
            <a:r>
              <a:rPr lang="tr-TR" altLang="en-US" dirty="0">
                <a:latin typeface="Comic Sans MS" panose="030F0702030302020204" pitchFamily="66" charset="0"/>
              </a:rPr>
              <a:t>).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AF8BDD-13A7-4D35-9294-B357A0A5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that</a:t>
            </a:r>
            <a:r>
              <a:rPr lang="tr-TR" altLang="en-US" sz="1400" b="1" dirty="0">
                <a:latin typeface="Comic Sans MS" panose="030F0702030302020204" pitchFamily="66" charset="0"/>
              </a:rPr>
              <a:t> transistor is in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saturation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mode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Check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this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assumption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1553"/>
      </p:ext>
    </p:ext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586" name="Group 2"/>
          <p:cNvGrpSpPr>
            <a:grpSpLocks/>
          </p:cNvGrpSpPr>
          <p:nvPr/>
        </p:nvGrpSpPr>
        <p:grpSpPr bwMode="auto">
          <a:xfrm>
            <a:off x="971600" y="404664"/>
            <a:ext cx="4652963" cy="2905125"/>
            <a:chOff x="1440" y="1392"/>
            <a:chExt cx="2931" cy="1830"/>
          </a:xfrm>
        </p:grpSpPr>
        <p:pic>
          <p:nvPicPr>
            <p:cNvPr id="1219587" name="Picture 3" descr="c:\ch05_conv\sedr42021_0544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392"/>
              <a:ext cx="881" cy="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9588" name="Picture 4" descr="c:\ch05_conv\sedr42021_0544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1635" cy="1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179512" y="3236194"/>
            <a:ext cx="79208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dirty="0">
                <a:latin typeface="Comic Sans MS" panose="030F0702030302020204" pitchFamily="66" charset="0"/>
              </a:rPr>
              <a:t>Classical biasing for BJTs using a single power supply: </a:t>
            </a:r>
            <a:r>
              <a:rPr lang="en-US" altLang="en-US" b="1" dirty="0">
                <a:latin typeface="Comic Sans MS" panose="030F0702030302020204" pitchFamily="66" charset="0"/>
              </a:rPr>
              <a:t>(a)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circuit with the voltage divider supplying the base replaced with its </a:t>
            </a:r>
            <a:r>
              <a:rPr lang="en-US" altLang="en-US" dirty="0" err="1">
                <a:latin typeface="Comic Sans MS" panose="030F0702030302020204" pitchFamily="66" charset="0"/>
              </a:rPr>
              <a:t>Thévenin</a:t>
            </a:r>
            <a:r>
              <a:rPr lang="en-US" altLang="en-US" dirty="0">
                <a:latin typeface="Comic Sans MS" panose="030F0702030302020204" pitchFamily="66" charset="0"/>
              </a:rPr>
              <a:t> equivalent.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407740"/>
            <a:ext cx="648072" cy="2614514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365685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490066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err="1"/>
              <a:t>Thévenin’s</a:t>
            </a:r>
            <a:r>
              <a:rPr lang="en-US" sz="2800" b="1" dirty="0"/>
              <a:t> Theorem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96752"/>
            <a:ext cx="3658288" cy="2926630"/>
          </a:xfr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4077072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tr-TR" sz="1800" dirty="0">
                <a:latin typeface="Comic Sans MS" panose="030F0702030302020204" pitchFamily="66" charset="0"/>
              </a:rPr>
              <a:t>A linear two-terminal circuit can be replaced with an equivalent circuit of an ideal voltage source, </a:t>
            </a:r>
            <a:r>
              <a:rPr lang="en-US" altLang="tr-TR" sz="1800" dirty="0" err="1">
                <a:latin typeface="Comic Sans MS" panose="030F0702030302020204" pitchFamily="66" charset="0"/>
              </a:rPr>
              <a:t>V</a:t>
            </a:r>
            <a:r>
              <a:rPr lang="en-US" altLang="tr-TR" sz="1800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sz="1800" dirty="0">
                <a:latin typeface="Comic Sans MS" panose="030F0702030302020204" pitchFamily="66" charset="0"/>
              </a:rPr>
              <a:t>, in series with a resistor, </a:t>
            </a:r>
            <a:r>
              <a:rPr lang="en-US" altLang="tr-TR" sz="1800" dirty="0" err="1">
                <a:latin typeface="Comic Sans MS" panose="030F0702030302020204" pitchFamily="66" charset="0"/>
              </a:rPr>
              <a:t>R</a:t>
            </a:r>
            <a:r>
              <a:rPr lang="en-US" altLang="tr-TR" sz="1800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sz="1800" dirty="0">
                <a:latin typeface="Comic Sans MS" panose="030F0702030302020204" pitchFamily="66" charset="0"/>
              </a:rPr>
              <a:t>.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</a:pPr>
            <a:r>
              <a:rPr lang="en-US" altLang="tr-TR" sz="1800" dirty="0" err="1">
                <a:latin typeface="Comic Sans MS" panose="030F0702030302020204" pitchFamily="66" charset="0"/>
              </a:rPr>
              <a:t>V</a:t>
            </a:r>
            <a:r>
              <a:rPr lang="en-US" altLang="tr-TR" sz="1800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sz="1800" dirty="0">
                <a:latin typeface="Comic Sans MS" panose="030F0702030302020204" pitchFamily="66" charset="0"/>
              </a:rPr>
              <a:t> is equal to the open-circuit voltage at the terminals.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</a:pPr>
            <a:r>
              <a:rPr lang="en-US" altLang="tr-TR" sz="1800" dirty="0" err="1">
                <a:latin typeface="Comic Sans MS" panose="030F0702030302020204" pitchFamily="66" charset="0"/>
              </a:rPr>
              <a:t>R</a:t>
            </a:r>
            <a:r>
              <a:rPr lang="en-US" altLang="tr-TR" sz="1800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sz="1800" dirty="0">
                <a:latin typeface="Comic Sans MS" panose="030F0702030302020204" pitchFamily="66" charset="0"/>
              </a:rPr>
              <a:t> is the equivalent or input resistance when the independent sources are turned off.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427984" y="1037426"/>
            <a:ext cx="39500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tr-TR" dirty="0">
                <a:latin typeface="Comic Sans MS" panose="030F0702030302020204" pitchFamily="66" charset="0"/>
                <a:cs typeface="+mn-cs"/>
              </a:rPr>
              <a:t>Linear  circuit is a circuit where the voltage is directly proportional to the current (i.e., Ohm’s Law is followed).</a:t>
            </a:r>
          </a:p>
        </p:txBody>
      </p:sp>
    </p:spTree>
    <p:extLst>
      <p:ext uri="{BB962C8B-B14F-4D97-AF65-F5344CB8AC3E}">
        <p14:creationId xmlns:p14="http://schemas.microsoft.com/office/powerpoint/2010/main" val="94693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026" y="260648"/>
            <a:ext cx="4368800" cy="5500688"/>
            <a:chOff x="243054" y="448592"/>
            <a:chExt cx="4368800" cy="5500688"/>
          </a:xfrm>
        </p:grpSpPr>
        <p:grpSp>
          <p:nvGrpSpPr>
            <p:cNvPr id="846856" name="Group 8"/>
            <p:cNvGrpSpPr>
              <a:grpSpLocks/>
            </p:cNvGrpSpPr>
            <p:nvPr/>
          </p:nvGrpSpPr>
          <p:grpSpPr bwMode="auto">
            <a:xfrm>
              <a:off x="243054" y="448592"/>
              <a:ext cx="4368800" cy="5500688"/>
              <a:chOff x="1680" y="144"/>
              <a:chExt cx="2752" cy="3465"/>
            </a:xfrm>
          </p:grpSpPr>
          <p:pic>
            <p:nvPicPr>
              <p:cNvPr id="846851" name="Picture 3" descr="c:\ch05_conv\sedr42021_0540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1" y="144"/>
                <a:ext cx="949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3" name="Picture 5" descr="c:\ch05_conv\sedr42021_0540b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144"/>
                <a:ext cx="976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4" name="Picture 6" descr="c:\ch05_conv\sedr42021_0540c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1968"/>
                <a:ext cx="1413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5" name="Picture 7" descr="c:\ch05_conv\sedr42021_0540d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1" y="1968"/>
                <a:ext cx="803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3062454" y="3140968"/>
              <a:ext cx="1549400" cy="280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" name="Rectangle 3"/>
          <p:cNvSpPr/>
          <p:nvPr/>
        </p:nvSpPr>
        <p:spPr>
          <a:xfrm>
            <a:off x="179512" y="2865736"/>
            <a:ext cx="2948914" cy="300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5004048" y="786056"/>
            <a:ext cx="402190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1" fontAlgn="auto">
              <a:spcBef>
                <a:spcPts val="1200"/>
              </a:spcBef>
              <a:spcAft>
                <a:spcPts val="0"/>
              </a:spcAft>
            </a:pPr>
            <a:r>
              <a:rPr lang="en-US" altLang="tr-TR" dirty="0" err="1">
                <a:latin typeface="Comic Sans MS" panose="030F0702030302020204" pitchFamily="66" charset="0"/>
              </a:rPr>
              <a:t>V</a:t>
            </a:r>
            <a:r>
              <a:rPr lang="en-US" altLang="tr-TR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dirty="0">
                <a:latin typeface="Comic Sans MS" panose="030F0702030302020204" pitchFamily="66" charset="0"/>
              </a:rPr>
              <a:t> is equal to the open-circuit voltage at the terminals.</a:t>
            </a:r>
          </a:p>
          <a:p>
            <a:pPr marL="108000" lvl="1" fontAlgn="auto">
              <a:spcBef>
                <a:spcPts val="600"/>
              </a:spcBef>
              <a:spcAft>
                <a:spcPts val="0"/>
              </a:spcAft>
            </a:pPr>
            <a:r>
              <a:rPr lang="en-US" altLang="tr-TR" dirty="0" err="1">
                <a:latin typeface="Comic Sans MS" panose="030F0702030302020204" pitchFamily="66" charset="0"/>
              </a:rPr>
              <a:t>R</a:t>
            </a:r>
            <a:r>
              <a:rPr lang="en-US" altLang="tr-TR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dirty="0">
                <a:latin typeface="Comic Sans MS" panose="030F0702030302020204" pitchFamily="66" charset="0"/>
              </a:rPr>
              <a:t> is the equivalent or input resistance when the independent sources are turned off.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8A554B-DE07-4718-92BF-277019883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90209"/>
            <a:ext cx="5652120" cy="1704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CFE74-73DA-4CA9-8331-044D584508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1" y="5589240"/>
            <a:ext cx="61245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2037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026" y="260648"/>
            <a:ext cx="4368800" cy="5500688"/>
            <a:chOff x="243054" y="448592"/>
            <a:chExt cx="4368800" cy="5500688"/>
          </a:xfrm>
        </p:grpSpPr>
        <p:grpSp>
          <p:nvGrpSpPr>
            <p:cNvPr id="846856" name="Group 8"/>
            <p:cNvGrpSpPr>
              <a:grpSpLocks/>
            </p:cNvGrpSpPr>
            <p:nvPr/>
          </p:nvGrpSpPr>
          <p:grpSpPr bwMode="auto">
            <a:xfrm>
              <a:off x="243054" y="448592"/>
              <a:ext cx="4368800" cy="5500688"/>
              <a:chOff x="1680" y="144"/>
              <a:chExt cx="2752" cy="3465"/>
            </a:xfrm>
          </p:grpSpPr>
          <p:pic>
            <p:nvPicPr>
              <p:cNvPr id="846851" name="Picture 3" descr="c:\ch05_conv\sedr42021_0540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1" y="144"/>
                <a:ext cx="949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3" name="Picture 5" descr="c:\ch05_conv\sedr42021_0540b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144"/>
                <a:ext cx="976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4" name="Picture 6" descr="c:\ch05_conv\sedr42021_0540c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1968"/>
                <a:ext cx="1413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6855" name="Picture 7" descr="c:\ch05_conv\sedr42021_0540d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1" y="1968"/>
                <a:ext cx="803" cy="1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3062454" y="3140968"/>
              <a:ext cx="1549400" cy="280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" name="Rectangle 3"/>
          <p:cNvSpPr/>
          <p:nvPr/>
        </p:nvSpPr>
        <p:spPr>
          <a:xfrm>
            <a:off x="179512" y="2865736"/>
            <a:ext cx="2948914" cy="300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5004048" y="786056"/>
            <a:ext cx="402190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1" fontAlgn="auto">
              <a:spcBef>
                <a:spcPts val="1200"/>
              </a:spcBef>
              <a:spcAft>
                <a:spcPts val="0"/>
              </a:spcAft>
            </a:pPr>
            <a:r>
              <a:rPr lang="en-US" altLang="tr-TR" dirty="0" err="1">
                <a:latin typeface="Comic Sans MS" panose="030F0702030302020204" pitchFamily="66" charset="0"/>
              </a:rPr>
              <a:t>V</a:t>
            </a:r>
            <a:r>
              <a:rPr lang="en-US" altLang="tr-TR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dirty="0">
                <a:latin typeface="Comic Sans MS" panose="030F0702030302020204" pitchFamily="66" charset="0"/>
              </a:rPr>
              <a:t> is equal to the open-circuit voltage at the terminals.</a:t>
            </a:r>
          </a:p>
          <a:p>
            <a:pPr marL="108000" lvl="1" fontAlgn="auto">
              <a:spcBef>
                <a:spcPts val="600"/>
              </a:spcBef>
              <a:spcAft>
                <a:spcPts val="0"/>
              </a:spcAft>
            </a:pPr>
            <a:r>
              <a:rPr lang="en-US" altLang="tr-TR" dirty="0" err="1">
                <a:latin typeface="Comic Sans MS" panose="030F0702030302020204" pitchFamily="66" charset="0"/>
              </a:rPr>
              <a:t>R</a:t>
            </a:r>
            <a:r>
              <a:rPr lang="en-US" altLang="tr-TR" baseline="-25000" dirty="0" err="1">
                <a:latin typeface="Comic Sans MS" panose="030F0702030302020204" pitchFamily="66" charset="0"/>
              </a:rPr>
              <a:t>Th</a:t>
            </a:r>
            <a:r>
              <a:rPr lang="en-US" altLang="tr-TR" dirty="0">
                <a:latin typeface="Comic Sans MS" panose="030F0702030302020204" pitchFamily="66" charset="0"/>
              </a:rPr>
              <a:t> is the equivalent or input resistance when the independent sources are turned off.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CFE74-73DA-4CA9-8331-044D58450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35" y="2636912"/>
            <a:ext cx="3952431" cy="40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548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FF7695-F175-4C2F-A88A-4191C136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2656"/>
            <a:ext cx="5272229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4841"/>
      </p:ext>
    </p:extLst>
  </p:cSld>
  <p:clrMapOvr>
    <a:masterClrMapping/>
  </p:clrMapOvr>
  <p:transition>
    <p:plu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tr-TR" sz="2000" b="1" dirty="0"/>
              <a:t>F</a:t>
            </a:r>
            <a:r>
              <a:rPr lang="en-US" sz="2000" b="1" dirty="0"/>
              <a:t>or the three bipolar transistors shown below, identify which one or two devices are operated at “Forward active regions”?</a:t>
            </a:r>
            <a:endParaRPr lang="tr-TR" sz="20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5328592" cy="132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830560"/>
      </p:ext>
    </p:ext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 err="1"/>
              <a:t>Calculate</a:t>
            </a:r>
            <a:r>
              <a:rPr lang="tr-TR" sz="2000" b="1" dirty="0"/>
              <a:t> </a:t>
            </a:r>
            <a:r>
              <a:rPr lang="tr-TR" sz="2000" b="1" dirty="0" err="1"/>
              <a:t>all</a:t>
            </a:r>
            <a:r>
              <a:rPr lang="tr-TR" sz="2000" b="1" dirty="0"/>
              <a:t> </a:t>
            </a:r>
            <a:r>
              <a:rPr lang="tr-TR" sz="2000" b="1" dirty="0" err="1"/>
              <a:t>possible</a:t>
            </a:r>
            <a:r>
              <a:rPr lang="tr-TR" sz="2000" b="1" dirty="0"/>
              <a:t> </a:t>
            </a:r>
            <a:r>
              <a:rPr lang="tr-TR" sz="2000" b="1" dirty="0" err="1"/>
              <a:t>output</a:t>
            </a:r>
            <a:r>
              <a:rPr lang="tr-TR" sz="2000" b="1" dirty="0"/>
              <a:t> </a:t>
            </a:r>
            <a:r>
              <a:rPr lang="tr-TR" sz="2000" b="1" dirty="0" err="1"/>
              <a:t>voltages</a:t>
            </a:r>
            <a:r>
              <a:rPr lang="tr-TR" sz="2000" b="1" dirty="0"/>
              <a:t> </a:t>
            </a:r>
            <a:r>
              <a:rPr lang="tr-TR" sz="2000" b="1" dirty="0" err="1"/>
              <a:t>for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logic</a:t>
            </a:r>
            <a:r>
              <a:rPr lang="tr-TR" sz="2000" b="1" dirty="0"/>
              <a:t> </a:t>
            </a:r>
            <a:r>
              <a:rPr lang="tr-TR" sz="2000" b="1" dirty="0" err="1"/>
              <a:t>circiut</a:t>
            </a:r>
            <a:r>
              <a:rPr lang="tr-TR" sz="2000" b="1" dirty="0"/>
              <a:t> </a:t>
            </a:r>
            <a:r>
              <a:rPr lang="tr-TR" sz="2000" b="1" dirty="0" err="1"/>
              <a:t>below</a:t>
            </a:r>
            <a:r>
              <a:rPr lang="tr-TR" sz="2000" b="1" dirty="0"/>
              <a:t>. </a:t>
            </a:r>
            <a:r>
              <a:rPr lang="tr-TR" sz="2000" b="1" dirty="0" err="1"/>
              <a:t>Input</a:t>
            </a:r>
            <a:r>
              <a:rPr lang="tr-TR" sz="2000" b="1" dirty="0"/>
              <a:t> </a:t>
            </a:r>
            <a:r>
              <a:rPr lang="tr-TR" sz="2000" b="1" dirty="0" err="1"/>
              <a:t>voltage</a:t>
            </a:r>
            <a:r>
              <a:rPr lang="tr-TR" sz="2000" b="1" dirty="0"/>
              <a:t> (V</a:t>
            </a:r>
            <a:r>
              <a:rPr lang="tr-TR" sz="2000" b="1" baseline="-25000" dirty="0"/>
              <a:t>A</a:t>
            </a:r>
            <a:r>
              <a:rPr lang="tr-TR" sz="2000" b="1" dirty="0"/>
              <a:t>, V</a:t>
            </a:r>
            <a:r>
              <a:rPr lang="tr-TR" sz="2000" b="1" baseline="-25000" dirty="0"/>
              <a:t>B</a:t>
            </a:r>
            <a:r>
              <a:rPr lang="tr-TR" sz="2000" b="1" dirty="0"/>
              <a:t> ) </a:t>
            </a:r>
            <a:r>
              <a:rPr lang="tr-TR" sz="2000" b="1" dirty="0" err="1"/>
              <a:t>values</a:t>
            </a:r>
            <a:r>
              <a:rPr lang="tr-TR" sz="2000" b="1" dirty="0"/>
              <a:t> </a:t>
            </a:r>
            <a:r>
              <a:rPr lang="tr-TR" sz="2000" b="1" dirty="0" err="1"/>
              <a:t>are</a:t>
            </a:r>
            <a:r>
              <a:rPr lang="tr-TR" sz="2000" b="1" dirty="0"/>
              <a:t> 5V </a:t>
            </a:r>
            <a:r>
              <a:rPr lang="tr-TR" sz="2000" b="1" dirty="0" err="1"/>
              <a:t>or</a:t>
            </a:r>
            <a:r>
              <a:rPr lang="tr-TR" sz="2000" b="1" dirty="0"/>
              <a:t> 0V.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2304256" cy="311806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78036"/>
              </p:ext>
            </p:extLst>
          </p:nvPr>
        </p:nvGraphicFramePr>
        <p:xfrm>
          <a:off x="4572000" y="1757476"/>
          <a:ext cx="284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0">
                  <a:extLst>
                    <a:ext uri="{9D8B030D-6E8A-4147-A177-3AD203B41FA5}">
                      <a16:colId xmlns:a16="http://schemas.microsoft.com/office/drawing/2014/main" val="2973807713"/>
                    </a:ext>
                  </a:extLst>
                </a:gridCol>
                <a:gridCol w="948000">
                  <a:extLst>
                    <a:ext uri="{9D8B030D-6E8A-4147-A177-3AD203B41FA5}">
                      <a16:colId xmlns:a16="http://schemas.microsoft.com/office/drawing/2014/main" val="1736407936"/>
                    </a:ext>
                  </a:extLst>
                </a:gridCol>
                <a:gridCol w="948000">
                  <a:extLst>
                    <a:ext uri="{9D8B030D-6E8A-4147-A177-3AD203B41FA5}">
                      <a16:colId xmlns:a16="http://schemas.microsoft.com/office/drawing/2014/main" val="228979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tr-TR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tr-TR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tr-TR" baseline="-25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2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9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6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2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49811"/>
      </p:ext>
    </p:extLst>
  </p:cSld>
  <p:clrMapOvr>
    <a:masterClrMapping/>
  </p:clrMapOvr>
  <p:transition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512168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</a:rPr>
              <a:t>Consider the amplifier shown </a:t>
            </a:r>
            <a:r>
              <a:rPr lang="tr-TR" sz="1800" b="1" dirty="0" err="1">
                <a:solidFill>
                  <a:srgbClr val="000000"/>
                </a:solidFill>
              </a:rPr>
              <a:t>below</a:t>
            </a:r>
            <a:r>
              <a:rPr lang="en-US" sz="1800" b="1" dirty="0">
                <a:solidFill>
                  <a:srgbClr val="000000"/>
                </a:solidFill>
              </a:rPr>
              <a:t>. Use the following parameters for your calculations. </a:t>
            </a:r>
            <a:br>
              <a:rPr lang="tr-TR" sz="1800" b="1" dirty="0">
                <a:solidFill>
                  <a:srgbClr val="000000"/>
                </a:solidFill>
              </a:rPr>
            </a:br>
            <a:r>
              <a:rPr lang="en-US" sz="1800" b="1" i="1" dirty="0">
                <a:solidFill>
                  <a:srgbClr val="000000"/>
                </a:solidFill>
              </a:rPr>
              <a:t>Transistor parameters : </a:t>
            </a:r>
            <a:r>
              <a:rPr lang="el-GR" sz="1800" b="1" i="1" dirty="0">
                <a:solidFill>
                  <a:srgbClr val="000000"/>
                </a:solidFill>
              </a:rPr>
              <a:t>β=200, </a:t>
            </a:r>
            <a:r>
              <a:rPr lang="en-US" sz="1800" b="1" i="1" dirty="0">
                <a:solidFill>
                  <a:srgbClr val="000000"/>
                </a:solidFill>
              </a:rPr>
              <a:t>V</a:t>
            </a:r>
            <a:r>
              <a:rPr lang="en-US" sz="1800" b="1" i="1" baseline="-25000" dirty="0">
                <a:solidFill>
                  <a:srgbClr val="000000"/>
                </a:solidFill>
              </a:rPr>
              <a:t>BE</a:t>
            </a:r>
            <a:r>
              <a:rPr lang="en-US" sz="1800" b="1" i="1" dirty="0">
                <a:solidFill>
                  <a:srgbClr val="000000"/>
                </a:solidFill>
              </a:rPr>
              <a:t>=0.7V, V</a:t>
            </a:r>
            <a:r>
              <a:rPr lang="en-US" sz="1800" b="1" i="1" baseline="-25000" dirty="0">
                <a:solidFill>
                  <a:srgbClr val="000000"/>
                </a:solidFill>
              </a:rPr>
              <a:t>T</a:t>
            </a:r>
            <a:r>
              <a:rPr lang="en-US" sz="1800" b="1" i="1" dirty="0">
                <a:solidFill>
                  <a:srgbClr val="000000"/>
                </a:solidFill>
              </a:rPr>
              <a:t>=25mV, V</a:t>
            </a:r>
            <a:r>
              <a:rPr lang="en-US" sz="1800" b="1" i="1" baseline="-25000" dirty="0">
                <a:solidFill>
                  <a:srgbClr val="000000"/>
                </a:solidFill>
              </a:rPr>
              <a:t>A</a:t>
            </a:r>
            <a:r>
              <a:rPr lang="en-US" sz="1800" b="1" i="1" dirty="0">
                <a:solidFill>
                  <a:srgbClr val="000000"/>
                </a:solidFill>
              </a:rPr>
              <a:t>=100V</a:t>
            </a:r>
            <a:r>
              <a:rPr lang="tr-TR" sz="1800" b="1" i="1" dirty="0">
                <a:solidFill>
                  <a:srgbClr val="000000"/>
                </a:solidFill>
              </a:rPr>
              <a:t>. </a:t>
            </a:r>
            <a:br>
              <a:rPr lang="tr-TR" sz="1800" b="1" i="1" dirty="0">
                <a:solidFill>
                  <a:srgbClr val="000000"/>
                </a:solidFill>
              </a:rPr>
            </a:br>
            <a:r>
              <a:rPr lang="tr-TR" sz="1800" b="1" i="1" dirty="0" err="1">
                <a:solidFill>
                  <a:srgbClr val="000000"/>
                </a:solidFill>
              </a:rPr>
              <a:t>Zener</a:t>
            </a:r>
            <a:r>
              <a:rPr lang="tr-TR" sz="1800" b="1" i="1" dirty="0">
                <a:solidFill>
                  <a:srgbClr val="000000"/>
                </a:solidFill>
              </a:rPr>
              <a:t> </a:t>
            </a:r>
            <a:r>
              <a:rPr lang="tr-TR" sz="1800" b="1" i="1" dirty="0" err="1">
                <a:solidFill>
                  <a:srgbClr val="000000"/>
                </a:solidFill>
              </a:rPr>
              <a:t>diode</a:t>
            </a:r>
            <a:r>
              <a:rPr lang="tr-TR" sz="1800" b="1" i="1" dirty="0">
                <a:solidFill>
                  <a:srgbClr val="000000"/>
                </a:solidFill>
              </a:rPr>
              <a:t> </a:t>
            </a:r>
            <a:r>
              <a:rPr lang="tr-TR" sz="1800" b="1" i="1" dirty="0" err="1">
                <a:solidFill>
                  <a:srgbClr val="000000"/>
                </a:solidFill>
              </a:rPr>
              <a:t>voltage</a:t>
            </a:r>
            <a:r>
              <a:rPr lang="tr-TR" sz="1800" b="1" i="1" dirty="0">
                <a:solidFill>
                  <a:srgbClr val="000000"/>
                </a:solidFill>
              </a:rPr>
              <a:t>: </a:t>
            </a:r>
            <a:r>
              <a:rPr lang="tr-TR" sz="1800" b="1" i="1" dirty="0" err="1">
                <a:solidFill>
                  <a:srgbClr val="000000"/>
                </a:solidFill>
              </a:rPr>
              <a:t>V</a:t>
            </a:r>
            <a:r>
              <a:rPr lang="tr-TR" sz="1800" b="1" i="1" baseline="-25000" dirty="0" err="1">
                <a:solidFill>
                  <a:srgbClr val="000000"/>
                </a:solidFill>
              </a:rPr>
              <a:t>z</a:t>
            </a:r>
            <a:r>
              <a:rPr lang="tr-TR" sz="1800" b="1" i="1" dirty="0">
                <a:solidFill>
                  <a:srgbClr val="000000"/>
                </a:solidFill>
              </a:rPr>
              <a:t>=6.7V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a. </a:t>
            </a:r>
            <a:r>
              <a:rPr lang="en-US" sz="1800" dirty="0">
                <a:solidFill>
                  <a:srgbClr val="000000"/>
                </a:solidFill>
              </a:rPr>
              <a:t>Find </a:t>
            </a:r>
            <a:r>
              <a:rPr lang="tr-TR" sz="1800" dirty="0" err="1">
                <a:solidFill>
                  <a:srgbClr val="000000"/>
                </a:solidFill>
              </a:rPr>
              <a:t>diode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current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operating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point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values</a:t>
            </a:r>
            <a:r>
              <a:rPr lang="tr-TR" sz="1800" dirty="0">
                <a:solidFill>
                  <a:srgbClr val="000000"/>
                </a:solidFill>
              </a:rPr>
              <a:t> of </a:t>
            </a:r>
            <a:r>
              <a:rPr lang="tr-TR" sz="1800" dirty="0" err="1">
                <a:solidFill>
                  <a:srgbClr val="000000"/>
                </a:solidFill>
              </a:rPr>
              <a:t>the</a:t>
            </a:r>
            <a:r>
              <a:rPr lang="tr-TR" sz="1800" dirty="0">
                <a:solidFill>
                  <a:srgbClr val="000000"/>
                </a:solidFill>
              </a:rPr>
              <a:t> t</a:t>
            </a:r>
            <a:r>
              <a:rPr lang="en-US" sz="1800" dirty="0" err="1">
                <a:solidFill>
                  <a:srgbClr val="000000"/>
                </a:solidFill>
              </a:rPr>
              <a:t>ransistor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  <a:endParaRPr lang="tr-TR" sz="1800" dirty="0"/>
          </a:p>
        </p:txBody>
      </p:sp>
      <p:pic>
        <p:nvPicPr>
          <p:cNvPr id="3" name="Picture 2" descr="soru2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8820"/>
            <a:ext cx="2652180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506873"/>
      </p:ext>
    </p:ext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transistors shown below β=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V</a:t>
            </a:r>
            <a:r>
              <a:rPr lang="en-US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V, and </a:t>
            </a:r>
            <a:b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25mV. All capacitors are ideal.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v</a:t>
            </a:r>
            <a:r>
              <a:rPr lang="en-US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116580"/>
            <a:ext cx="3418019" cy="248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75" y="1282432"/>
            <a:ext cx="4075867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83" y="3225245"/>
            <a:ext cx="4320000" cy="243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600580"/>
            <a:ext cx="4320000" cy="516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931" y="4397186"/>
            <a:ext cx="4320000" cy="12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4759"/>
      </p:ext>
    </p:extLst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342900" y="6165304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(a)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circuit redrawn 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</a:rPr>
              <a:t>(c)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numbered.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818184" name="Group 8"/>
          <p:cNvGrpSpPr>
            <a:grpSpLocks/>
          </p:cNvGrpSpPr>
          <p:nvPr/>
        </p:nvGrpSpPr>
        <p:grpSpPr bwMode="auto">
          <a:xfrm>
            <a:off x="1835696" y="1180738"/>
            <a:ext cx="4709234" cy="4829250"/>
            <a:chOff x="1410" y="0"/>
            <a:chExt cx="3453" cy="3723"/>
          </a:xfrm>
        </p:grpSpPr>
        <p:grpSp>
          <p:nvGrpSpPr>
            <p:cNvPr id="818183" name="Group 7"/>
            <p:cNvGrpSpPr>
              <a:grpSpLocks/>
            </p:cNvGrpSpPr>
            <p:nvPr/>
          </p:nvGrpSpPr>
          <p:grpSpPr bwMode="auto">
            <a:xfrm>
              <a:off x="1410" y="0"/>
              <a:ext cx="3453" cy="1822"/>
              <a:chOff x="1392" y="0"/>
              <a:chExt cx="3453" cy="1822"/>
            </a:xfrm>
          </p:grpSpPr>
          <p:pic>
            <p:nvPicPr>
              <p:cNvPr id="818179" name="Picture 3" descr="c:\ch05_conv\sedr42021_0534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0"/>
                <a:ext cx="1173" cy="1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8181" name="Picture 5" descr="c:\ch05_conv\sedr42021_0534b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65"/>
                <a:ext cx="1437" cy="1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18182" name="Picture 6" descr="c:\ch05_conv\sedr42021_0534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1872"/>
              <a:ext cx="2865" cy="1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922616" y="2501091"/>
            <a:ext cx="1692898" cy="625268"/>
          </a:xfrm>
          <a:prstGeom prst="wedgeRoundRectCallout">
            <a:avLst>
              <a:gd name="adj1" fmla="val -74752"/>
              <a:gd name="adj2" fmla="val 1311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tr-TR" sz="1600" dirty="0">
                <a:latin typeface="Comic Sans MS" panose="030F0702030302020204" pitchFamily="66" charset="0"/>
              </a:rPr>
              <a:t>Works in </a:t>
            </a:r>
            <a:r>
              <a:rPr lang="tr-TR" sz="1600" dirty="0" err="1">
                <a:latin typeface="Comic Sans MS" panose="030F0702030302020204" pitchFamily="66" charset="0"/>
              </a:rPr>
              <a:t>active</a:t>
            </a:r>
            <a:r>
              <a:rPr lang="tr-TR" sz="1600" dirty="0"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latin typeface="Comic Sans MS" panose="030F0702030302020204" pitchFamily="66" charset="0"/>
              </a:rPr>
              <a:t>region</a:t>
            </a:r>
            <a:endParaRPr lang="tr-TR" sz="1600" dirty="0">
              <a:latin typeface="Comic Sans MS" panose="030F0702030302020204" pitchFamily="66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7AC4BB-CFEB-4261-9071-31B98662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that</a:t>
            </a:r>
            <a:r>
              <a:rPr lang="tr-TR" altLang="en-US" sz="1400" b="1" dirty="0">
                <a:latin typeface="Comic Sans MS" panose="030F0702030302020204" pitchFamily="66" charset="0"/>
              </a:rPr>
              <a:t> transistor is in </a:t>
            </a:r>
            <a:r>
              <a:rPr lang="en-US" altLang="en-US" sz="1400" b="1" dirty="0">
                <a:latin typeface="Comic Sans MS" panose="030F0702030302020204" pitchFamily="66" charset="0"/>
              </a:rPr>
              <a:t>active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mode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Check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this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assumption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3577"/>
      </p:ext>
    </p:extLst>
  </p:cSld>
  <p:clrMapOvr>
    <a:masterClrMapping/>
  </p:clrMapOvr>
  <p:transition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1" y="2466130"/>
            <a:ext cx="3761440" cy="3246589"/>
          </a:xfrm>
          <a:prstGeom prst="rect">
            <a:avLst/>
          </a:prstGeom>
        </p:spPr>
      </p:pic>
      <p:grpSp>
        <p:nvGrpSpPr>
          <p:cNvPr id="824328" name="Group 8"/>
          <p:cNvGrpSpPr>
            <a:grpSpLocks/>
          </p:cNvGrpSpPr>
          <p:nvPr/>
        </p:nvGrpSpPr>
        <p:grpSpPr bwMode="auto">
          <a:xfrm>
            <a:off x="147191" y="934476"/>
            <a:ext cx="4933950" cy="5638800"/>
            <a:chOff x="1488" y="192"/>
            <a:chExt cx="3108" cy="3552"/>
          </a:xfrm>
        </p:grpSpPr>
        <p:grpSp>
          <p:nvGrpSpPr>
            <p:cNvPr id="824327" name="Group 7"/>
            <p:cNvGrpSpPr>
              <a:grpSpLocks/>
            </p:cNvGrpSpPr>
            <p:nvPr/>
          </p:nvGrpSpPr>
          <p:grpSpPr bwMode="auto">
            <a:xfrm>
              <a:off x="1488" y="192"/>
              <a:ext cx="3108" cy="1550"/>
              <a:chOff x="1488" y="192"/>
              <a:chExt cx="3108" cy="1550"/>
            </a:xfrm>
          </p:grpSpPr>
          <p:pic>
            <p:nvPicPr>
              <p:cNvPr id="824323" name="Picture 3" descr="c:\ch05_conv\sedr42021_0535a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192"/>
                <a:ext cx="743" cy="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4325" name="Picture 5" descr="c:\ch05_conv\sedr42021_0535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192"/>
                <a:ext cx="1812" cy="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24326" name="Picture 6" descr="c:\ch05_conv\sedr42021_0535c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920"/>
              <a:ext cx="205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732240" y="1628800"/>
            <a:ext cx="1692898" cy="625268"/>
          </a:xfrm>
          <a:prstGeom prst="wedgeRoundRectCallout">
            <a:avLst>
              <a:gd name="adj1" fmla="val -35069"/>
              <a:gd name="adj2" fmla="val 17592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tr-TR" sz="1600" dirty="0">
                <a:latin typeface="Comic Sans MS" panose="030F0702030302020204" pitchFamily="66" charset="0"/>
              </a:rPr>
              <a:t>is not </a:t>
            </a:r>
            <a:r>
              <a:rPr lang="tr-TR" sz="1600" dirty="0" err="1">
                <a:latin typeface="Comic Sans MS" panose="030F0702030302020204" pitchFamily="66" charset="0"/>
              </a:rPr>
              <a:t>valid</a:t>
            </a:r>
            <a:r>
              <a:rPr lang="tr-TR" sz="1600" dirty="0">
                <a:latin typeface="Comic Sans MS" panose="030F0702030302020204" pitchFamily="66" charset="0"/>
              </a:rPr>
              <a:t> in </a:t>
            </a:r>
            <a:r>
              <a:rPr lang="tr-TR" sz="1600" dirty="0" err="1">
                <a:latin typeface="Comic Sans MS" panose="030F0702030302020204" pitchFamily="66" charset="0"/>
              </a:rPr>
              <a:t>saturation</a:t>
            </a:r>
            <a:r>
              <a:rPr lang="tr-TR" sz="1600" dirty="0"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latin typeface="Comic Sans MS" panose="030F0702030302020204" pitchFamily="66" charset="0"/>
              </a:rPr>
              <a:t>mode</a:t>
            </a:r>
            <a:endParaRPr lang="tr-TR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141" y="5356975"/>
            <a:ext cx="685886" cy="491747"/>
          </a:xfrm>
          <a:prstGeom prst="wedgeEllipseCallout">
            <a:avLst>
              <a:gd name="adj1" fmla="val -306512"/>
              <a:gd name="adj2" fmla="val -159501"/>
            </a:avLst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endParaRPr lang="tr-TR" dirty="0">
              <a:latin typeface="Comic Sans MS" panose="030F0702030302020204" pitchFamily="66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EFFC02-188C-4322-B8F6-3618840B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that</a:t>
            </a:r>
            <a:r>
              <a:rPr lang="tr-TR" altLang="en-US" sz="1400" b="1" dirty="0">
                <a:latin typeface="Comic Sans MS" panose="030F0702030302020204" pitchFamily="66" charset="0"/>
              </a:rPr>
              <a:t> transistor is in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saturation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mode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Check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this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assumption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24008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470" name="Group 6"/>
          <p:cNvGrpSpPr>
            <a:grpSpLocks/>
          </p:cNvGrpSpPr>
          <p:nvPr/>
        </p:nvGrpSpPr>
        <p:grpSpPr bwMode="auto">
          <a:xfrm>
            <a:off x="1259632" y="980728"/>
            <a:ext cx="5675313" cy="3117850"/>
            <a:chOff x="816" y="912"/>
            <a:chExt cx="3575" cy="1964"/>
          </a:xfrm>
        </p:grpSpPr>
        <p:pic>
          <p:nvPicPr>
            <p:cNvPr id="830467" name="Picture 3" descr="c:\ch05_conv\sedr42021_0536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912"/>
              <a:ext cx="1399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0469" name="Picture 5" descr="c:\ch05_conv\sedr42021_0536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64"/>
              <a:ext cx="1607" cy="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6957867" y="1268760"/>
            <a:ext cx="1692898" cy="625268"/>
          </a:xfrm>
          <a:prstGeom prst="wedgeRoundRectCallout">
            <a:avLst>
              <a:gd name="adj1" fmla="val -49399"/>
              <a:gd name="adj2" fmla="val 12966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tr-TR" sz="1600" dirty="0">
                <a:latin typeface="Comic Sans MS" panose="030F0702030302020204" pitchFamily="66" charset="0"/>
              </a:rPr>
              <a:t>Works in </a:t>
            </a:r>
            <a:r>
              <a:rPr lang="tr-TR" sz="1600" dirty="0" err="1">
                <a:latin typeface="Comic Sans MS" panose="030F0702030302020204" pitchFamily="66" charset="0"/>
              </a:rPr>
              <a:t>Cutoff</a:t>
            </a:r>
            <a:r>
              <a:rPr lang="tr-TR" sz="1600" dirty="0"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latin typeface="Comic Sans MS" panose="030F0702030302020204" pitchFamily="66" charset="0"/>
              </a:rPr>
              <a:t>region</a:t>
            </a:r>
            <a:endParaRPr lang="tr-TR" sz="1600" dirty="0">
              <a:latin typeface="Comic Sans MS" panose="030F070203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716E8C-BC63-4A93-8075-A0CE49C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91038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566" name="Group 6"/>
          <p:cNvGrpSpPr>
            <a:grpSpLocks/>
          </p:cNvGrpSpPr>
          <p:nvPr/>
        </p:nvGrpSpPr>
        <p:grpSpPr bwMode="auto">
          <a:xfrm>
            <a:off x="683568" y="1412776"/>
            <a:ext cx="6775450" cy="3327400"/>
            <a:chOff x="1440" y="1411"/>
            <a:chExt cx="4268" cy="2096"/>
          </a:xfrm>
        </p:grpSpPr>
        <p:pic>
          <p:nvPicPr>
            <p:cNvPr id="834563" name="Picture 3" descr="c:\ch05_conv\sedr42021_0537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11"/>
              <a:ext cx="838" cy="2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4565" name="Picture 5" descr="c:\ch05_conv\sedr42021_0537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422"/>
              <a:ext cx="3020" cy="2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804248" y="2204864"/>
            <a:ext cx="1692898" cy="625268"/>
          </a:xfrm>
          <a:prstGeom prst="wedgeRoundRectCallout">
            <a:avLst>
              <a:gd name="adj1" fmla="val -66485"/>
              <a:gd name="adj2" fmla="val 4759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tr-TR" sz="1600" dirty="0">
                <a:latin typeface="Comic Sans MS" panose="030F0702030302020204" pitchFamily="66" charset="0"/>
              </a:rPr>
              <a:t>Works in </a:t>
            </a:r>
            <a:r>
              <a:rPr lang="tr-TR" sz="1600" dirty="0" err="1">
                <a:latin typeface="Comic Sans MS" panose="030F0702030302020204" pitchFamily="66" charset="0"/>
              </a:rPr>
              <a:t>active</a:t>
            </a:r>
            <a:r>
              <a:rPr lang="tr-TR" sz="1600" dirty="0"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latin typeface="Comic Sans MS" panose="030F0702030302020204" pitchFamily="66" charset="0"/>
              </a:rPr>
              <a:t>region</a:t>
            </a:r>
            <a:endParaRPr lang="tr-TR" sz="1600" dirty="0"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D03875-0510-4252-8906-FDD58659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0380"/>
            <a:ext cx="8229600" cy="864096"/>
          </a:xfrm>
        </p:spPr>
        <p:txBody>
          <a:bodyPr>
            <a:normAutofit/>
          </a:bodyPr>
          <a:lstStyle/>
          <a:p>
            <a:pPr lvl="0" algn="l"/>
            <a:r>
              <a:rPr lang="en-US" sz="1400" b="1" dirty="0">
                <a:latin typeface="Comic Sans MS" panose="030F0702030302020204" pitchFamily="66" charset="0"/>
              </a:rPr>
              <a:t>For the transistors shown below β=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en-US" sz="1400" b="1" dirty="0" err="1">
                <a:latin typeface="Comic Sans MS" panose="030F0702030302020204" pitchFamily="66" charset="0"/>
              </a:rPr>
              <a:t>h</a:t>
            </a:r>
            <a:r>
              <a:rPr lang="en-US" sz="1400" b="1" baseline="-25000" dirty="0" err="1">
                <a:latin typeface="Comic Sans MS" panose="030F0702030302020204" pitchFamily="66" charset="0"/>
              </a:rPr>
              <a:t>FE</a:t>
            </a:r>
            <a:r>
              <a:rPr lang="en-US" sz="1400" b="1" dirty="0">
                <a:latin typeface="Comic Sans MS" panose="030F0702030302020204" pitchFamily="66" charset="0"/>
              </a:rPr>
              <a:t> = </a:t>
            </a:r>
            <a:r>
              <a:rPr lang="tr-TR" sz="1400" b="1" dirty="0">
                <a:latin typeface="Comic Sans MS" panose="030F0702030302020204" pitchFamily="66" charset="0"/>
              </a:rPr>
              <a:t>1</a:t>
            </a:r>
            <a:r>
              <a:rPr lang="en-US" sz="1400" b="1" dirty="0">
                <a:latin typeface="Comic Sans MS" panose="030F0702030302020204" pitchFamily="66" charset="0"/>
              </a:rPr>
              <a:t>00, V</a:t>
            </a:r>
            <a:r>
              <a:rPr lang="en-US" sz="1400" b="1" baseline="-25000" dirty="0">
                <a:latin typeface="Comic Sans MS" panose="030F0702030302020204" pitchFamily="66" charset="0"/>
              </a:rPr>
              <a:t>BE </a:t>
            </a:r>
            <a:r>
              <a:rPr lang="en-US" sz="1400" b="1" dirty="0">
                <a:latin typeface="Comic Sans MS" panose="030F0702030302020204" pitchFamily="66" charset="0"/>
              </a:rPr>
              <a:t>=0.</a:t>
            </a:r>
            <a:r>
              <a:rPr lang="tr-TR" sz="1400" b="1" dirty="0">
                <a:latin typeface="Comic Sans MS" panose="030F0702030302020204" pitchFamily="66" charset="0"/>
              </a:rPr>
              <a:t>7</a:t>
            </a:r>
            <a:r>
              <a:rPr lang="en-US" sz="1400" b="1" dirty="0">
                <a:latin typeface="Comic Sans MS" panose="030F0702030302020204" pitchFamily="66" charset="0"/>
              </a:rPr>
              <a:t>V. Calculate operating point current and voltage values.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Assume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that</a:t>
            </a:r>
            <a:r>
              <a:rPr lang="tr-TR" altLang="en-US" sz="1400" b="1" dirty="0">
                <a:latin typeface="Comic Sans MS" panose="030F0702030302020204" pitchFamily="66" charset="0"/>
              </a:rPr>
              <a:t> transistor is in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saturation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mode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Check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this</a:t>
            </a:r>
            <a:r>
              <a:rPr lang="tr-TR" altLang="en-US" sz="1400" b="1" dirty="0">
                <a:latin typeface="Comic Sans MS" panose="030F0702030302020204" pitchFamily="66" charset="0"/>
              </a:rPr>
              <a:t> </a:t>
            </a:r>
            <a:r>
              <a:rPr lang="tr-TR" altLang="en-US" sz="1400" b="1" dirty="0" err="1">
                <a:latin typeface="Comic Sans MS" panose="030F0702030302020204" pitchFamily="66" charset="0"/>
              </a:rPr>
              <a:t>assumption</a:t>
            </a:r>
            <a:r>
              <a:rPr lang="tr-TR" altLang="en-US" sz="1400" b="1" dirty="0">
                <a:latin typeface="Comic Sans MS" panose="030F0702030302020204" pitchFamily="66" charset="0"/>
              </a:rPr>
              <a:t>. </a:t>
            </a:r>
            <a:endParaRPr lang="tr-T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6855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28382</TotalTime>
  <Words>570</Words>
  <Application>Microsoft Office PowerPoint</Application>
  <PresentationFormat>On-screen Show (4:3)</PresentationFormat>
  <Paragraphs>54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Arial Tur</vt:lpstr>
      <vt:lpstr>Calibri</vt:lpstr>
      <vt:lpstr>Office Theme</vt:lpstr>
      <vt:lpstr>PowerPoint Presentation</vt:lpstr>
      <vt:lpstr>For the three bipolar transistors shown below, identify which one or two devices are operated at “Forward active regions”?</vt:lpstr>
      <vt:lpstr>Calculate all possible output voltages for the logic circiut below. Input voltage (VA, VB ) values are 5V or 0V.</vt:lpstr>
      <vt:lpstr>Consider the amplifier shown below. Use the following parameters for your calculations.  Transistor parameters : β=200, VBE=0.7V, VT=25mV, VA=100V.  Zener diode voltage: Vz=6.7V a. Find diode current and operating point values of the transistor.</vt:lpstr>
      <vt:lpstr>For the transistors shown below β=hfe = hFE = 150, VBE =0.7V, and  VT = 25mV. All capacitors are ideal. Calculate vo.</vt:lpstr>
      <vt:lpstr>For the transistors shown below β=hfe = hFE = 100, VBE =0.7V. Calculate operating point current and voltage values. Assume that transistor is in active mode. Check this assumption. </vt:lpstr>
      <vt:lpstr>For the transistors shown below β=hfe = hFE = 100, VBE =0.7V. Calculate operating point current and voltage values. Assume that transistor is in saturation mode. Check this assumption. </vt:lpstr>
      <vt:lpstr>For the transistors shown below β=hfe = hFE = 100, VBE =0.7V. Calculate operating point current and voltage values. </vt:lpstr>
      <vt:lpstr>For the transistors shown below β=hfe = hFE = 100, VBE =0.7V. Calculate operating point current and voltage values. Assume that transistor is in saturation mode. Check this assumption. </vt:lpstr>
      <vt:lpstr>For the transistors shown below β=hfe = hFE = 100, VBE =0.7V. Calculate operating point current and voltage values. Assume that transistor is in saturation mode. Check this assumption. </vt:lpstr>
      <vt:lpstr>For the transistors shown below β=hfe = hFE = 100, VBE =0.7V. Calculate operating point current and voltage values. Assume that transistor is in saturation mode. Check this assumption. </vt:lpstr>
      <vt:lpstr>PowerPoint Presentation</vt:lpstr>
      <vt:lpstr>Thévenin’s Theorem</vt:lpstr>
      <vt:lpstr>PowerPoint Presentation</vt:lpstr>
      <vt:lpstr>PowerPoint Presentation</vt:lpstr>
      <vt:lpstr>PowerPoint Presentation</vt:lpstr>
    </vt:vector>
  </TitlesOfParts>
  <Company>Cartography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Etiği CRN20543 DERS SUNUMLARI</dc:title>
  <dc:creator>ITU</dc:creator>
  <cp:lastModifiedBy>Bora Döken</cp:lastModifiedBy>
  <cp:revision>1359</cp:revision>
  <dcterms:created xsi:type="dcterms:W3CDTF">2006-02-04T17:06:47Z</dcterms:created>
  <dcterms:modified xsi:type="dcterms:W3CDTF">2019-10-14T12:27:45Z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TC011594401055</vt:lpwstr>
  </property>
</Properties>
</file>