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9" r:id="rId6"/>
    <p:sldId id="266" r:id="rId7"/>
    <p:sldId id="275" r:id="rId8"/>
    <p:sldId id="276" r:id="rId9"/>
    <p:sldId id="268" r:id="rId10"/>
    <p:sldId id="277" r:id="rId11"/>
    <p:sldId id="270" r:id="rId12"/>
    <p:sldId id="271" r:id="rId13"/>
    <p:sldId id="273" r:id="rId14"/>
    <p:sldId id="259" r:id="rId15"/>
    <p:sldId id="260" r:id="rId16"/>
    <p:sldId id="261" r:id="rId17"/>
    <p:sldId id="274"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31"/>
    <p:restoredTop sz="96405"/>
  </p:normalViewPr>
  <p:slideViewPr>
    <p:cSldViewPr snapToGrid="0" snapToObjects="1">
      <p:cViewPr varScale="1">
        <p:scale>
          <a:sx n="119" d="100"/>
          <a:sy n="119" d="100"/>
        </p:scale>
        <p:origin x="20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11/27/19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
İkinci düzey
Üçüncü düzey
Dördüncü düzey
Beşinci düzey</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11/27/19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
İkinci düzey
Üçüncü düzey
Dördüncü düzey
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
İkinci düzey
Üçüncü düzey
Dördüncü düzey
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
İkinci düzey
Üçüncü düzey
Dördüncü düzey
Beşinci düzey</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
İkinci düzey
Üçüncü düzey
Dördüncü düzey
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
İkinci düzey
Üçüncü düzey
Dördüncü düzey
Beşinci düzey</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
İkinci düzey
Üçüncü düzey
Dördüncü düzey
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
İkinci düzey
Üçüncü düzey
Dördüncü düzey
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
İkinci düzey
Üçüncü düzey
Dördüncü düzey
Beşinci düzey</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
İkinci düzey
Üçüncü düzey
Dördüncü düzey
Beşinci düzey</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
İkinci düzey
Üçüncü düzey
Dördüncü düzey
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11/27/19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AlpIsik/bitcoin-blok-%C3%B6d%C3%BCl%C3%BC-yar%C4%B1lanmas%C4%B1-nedir-fiyat%C4%B1-nas%C4%B1l-etkiler-6664baa66e83" TargetMode="External"/><Relationship Id="rId2" Type="http://schemas.openxmlformats.org/officeDocument/2006/relationships/hyperlink" Target="https://www.yenisafak.com/ekonomi/dev-projelerde-yerli-kripto-para-kullanilacak-3505421" TargetMode="External"/><Relationship Id="rId1" Type="http://schemas.openxmlformats.org/officeDocument/2006/relationships/slideLayout" Target="../slideLayouts/slideLayout2.xml"/><Relationship Id="rId4" Type="http://schemas.openxmlformats.org/officeDocument/2006/relationships/hyperlink" Target="https://firatesmer.com/blockchain-hakkind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B299559-3F49-F840-8A72-CB7363ABF065}"/>
              </a:ext>
            </a:extLst>
          </p:cNvPr>
          <p:cNvSpPr>
            <a:spLocks noGrp="1"/>
          </p:cNvSpPr>
          <p:nvPr>
            <p:ph type="ctrTitle"/>
          </p:nvPr>
        </p:nvSpPr>
        <p:spPr/>
        <p:txBody>
          <a:bodyPr/>
          <a:lstStyle/>
          <a:p>
            <a:r>
              <a:rPr lang="tr-TR" dirty="0">
                <a:solidFill>
                  <a:srgbClr val="C00000"/>
                </a:solidFill>
              </a:rPr>
              <a:t>KRIPTO PARA</a:t>
            </a:r>
          </a:p>
        </p:txBody>
      </p:sp>
    </p:spTree>
    <p:extLst>
      <p:ext uri="{BB962C8B-B14F-4D97-AF65-F5344CB8AC3E}">
        <p14:creationId xmlns:p14="http://schemas.microsoft.com/office/powerpoint/2010/main" val="85740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C22526D-A928-7D42-A16A-D0967F0C549F}"/>
              </a:ext>
            </a:extLst>
          </p:cNvPr>
          <p:cNvSpPr>
            <a:spLocks noGrp="1"/>
          </p:cNvSpPr>
          <p:nvPr>
            <p:ph type="title"/>
          </p:nvPr>
        </p:nvSpPr>
        <p:spPr>
          <a:xfrm>
            <a:off x="1371600" y="685800"/>
            <a:ext cx="9601200" cy="728663"/>
          </a:xfrm>
        </p:spPr>
        <p:txBody>
          <a:bodyPr>
            <a:normAutofit/>
          </a:bodyPr>
          <a:lstStyle/>
          <a:p>
            <a:r>
              <a:rPr lang="tr-TR" sz="3000" b="1" dirty="0">
                <a:solidFill>
                  <a:srgbClr val="0070C0"/>
                </a:solidFill>
              </a:rPr>
              <a:t>İşlem İptali Yoktur</a:t>
            </a:r>
          </a:p>
        </p:txBody>
      </p:sp>
      <p:sp>
        <p:nvSpPr>
          <p:cNvPr id="3" name="İçerik Yer Tutucusu 2">
            <a:extLst>
              <a:ext uri="{FF2B5EF4-FFF2-40B4-BE49-F238E27FC236}">
                <a16:creationId xmlns:a16="http://schemas.microsoft.com/office/drawing/2014/main" id="{374311A3-088F-C04B-998D-A4A2322DB41A}"/>
              </a:ext>
            </a:extLst>
          </p:cNvPr>
          <p:cNvSpPr>
            <a:spLocks noGrp="1"/>
          </p:cNvSpPr>
          <p:nvPr>
            <p:ph idx="1"/>
          </p:nvPr>
        </p:nvSpPr>
        <p:spPr>
          <a:xfrm>
            <a:off x="1371600" y="1414463"/>
            <a:ext cx="9601200" cy="985837"/>
          </a:xfrm>
        </p:spPr>
        <p:txBody>
          <a:bodyPr/>
          <a:lstStyle/>
          <a:p>
            <a:pPr marL="0" indent="0">
              <a:buNone/>
            </a:pPr>
            <a:r>
              <a:rPr lang="tr-TR" dirty="0"/>
              <a:t>Para transferi yapıldıktan sonra bu işlem iptal edilemiyor. Parayı almak istediğinizde tek imkânınız alıcının parayı yeniden size transfer etmesi oluyor. Bu yüzden para transferi yapılırken aşırı dikkatli olunmalıdır.</a:t>
            </a:r>
          </a:p>
        </p:txBody>
      </p:sp>
      <p:sp>
        <p:nvSpPr>
          <p:cNvPr id="4" name="Unvan 1">
            <a:extLst>
              <a:ext uri="{FF2B5EF4-FFF2-40B4-BE49-F238E27FC236}">
                <a16:creationId xmlns:a16="http://schemas.microsoft.com/office/drawing/2014/main" id="{49659B00-AE76-F34F-B218-EDE4052A7CFC}"/>
              </a:ext>
            </a:extLst>
          </p:cNvPr>
          <p:cNvSpPr txBox="1">
            <a:spLocks/>
          </p:cNvSpPr>
          <p:nvPr/>
        </p:nvSpPr>
        <p:spPr>
          <a:xfrm>
            <a:off x="1371600" y="3109913"/>
            <a:ext cx="9601200" cy="72866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z="3000" b="1" dirty="0">
                <a:solidFill>
                  <a:srgbClr val="0070C0"/>
                </a:solidFill>
              </a:rPr>
              <a:t>Kaybetmek Kolaydır</a:t>
            </a:r>
          </a:p>
        </p:txBody>
      </p:sp>
      <p:sp>
        <p:nvSpPr>
          <p:cNvPr id="5" name="Unvan 1">
            <a:extLst>
              <a:ext uri="{FF2B5EF4-FFF2-40B4-BE49-F238E27FC236}">
                <a16:creationId xmlns:a16="http://schemas.microsoft.com/office/drawing/2014/main" id="{C4A90936-8DA1-634B-BD45-6837151E81D8}"/>
              </a:ext>
            </a:extLst>
          </p:cNvPr>
          <p:cNvSpPr txBox="1">
            <a:spLocks/>
          </p:cNvSpPr>
          <p:nvPr/>
        </p:nvSpPr>
        <p:spPr>
          <a:xfrm>
            <a:off x="1371600" y="3838576"/>
            <a:ext cx="9601200" cy="160496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z="2000" dirty="0">
                <a:solidFill>
                  <a:schemeClr val="tx1"/>
                </a:solidFill>
              </a:rPr>
              <a:t>Kredi ya da banka kart</a:t>
            </a:r>
            <a:r>
              <a:rPr lang="tr-TR" sz="2000" dirty="0"/>
              <a:t>ı</a:t>
            </a:r>
            <a:r>
              <a:rPr lang="tr-TR" sz="2000" dirty="0">
                <a:solidFill>
                  <a:schemeClr val="tx1"/>
                </a:solidFill>
              </a:rPr>
              <a:t>n</a:t>
            </a:r>
            <a:r>
              <a:rPr lang="tr-TR" sz="2000" dirty="0"/>
              <a:t>ı</a:t>
            </a:r>
            <a:r>
              <a:rPr lang="tr-TR" sz="2000" dirty="0">
                <a:solidFill>
                  <a:schemeClr val="tx1"/>
                </a:solidFill>
              </a:rPr>
              <a:t>z</a:t>
            </a:r>
            <a:r>
              <a:rPr lang="tr-TR" sz="2000" dirty="0"/>
              <a:t>ı</a:t>
            </a:r>
            <a:r>
              <a:rPr lang="tr-TR" sz="2000" dirty="0">
                <a:solidFill>
                  <a:schemeClr val="tx1"/>
                </a:solidFill>
              </a:rPr>
              <a:t> kaybettiğinizde bankayı arayıp durumu izah ederseniz size yardımcı oluyorlar. Lakin Kripto Paranızı sakladığınız belleğinizi kaybettiğiniz zaman bunun bir geri donuşu olmuyor. Ele geçirilen paranızı da herhangi bir şekilde arayıp söyleyebileceğiniz bir merkez olmadığı için onları da geri alamıyorsunuz.</a:t>
            </a:r>
          </a:p>
        </p:txBody>
      </p:sp>
    </p:spTree>
    <p:extLst>
      <p:ext uri="{BB962C8B-B14F-4D97-AF65-F5344CB8AC3E}">
        <p14:creationId xmlns:p14="http://schemas.microsoft.com/office/powerpoint/2010/main" val="2497176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302622"/>
            <a:ext cx="9601200" cy="1485900"/>
          </a:xfrm>
        </p:spPr>
        <p:txBody>
          <a:bodyPr/>
          <a:lstStyle/>
          <a:p>
            <a:r>
              <a:rPr lang="tr-TR" dirty="0">
                <a:solidFill>
                  <a:srgbClr val="FF0000"/>
                </a:solidFill>
              </a:rPr>
              <a:t>Peki Bahsettiğimiz Güvenlik Nedir, Kim Tarafından Sağlanıyor??</a:t>
            </a:r>
          </a:p>
        </p:txBody>
      </p:sp>
      <p:sp>
        <p:nvSpPr>
          <p:cNvPr id="3" name="İçerik Yer Tutucusu 2"/>
          <p:cNvSpPr>
            <a:spLocks noGrp="1"/>
          </p:cNvSpPr>
          <p:nvPr>
            <p:ph idx="1"/>
          </p:nvPr>
        </p:nvSpPr>
        <p:spPr>
          <a:xfrm>
            <a:off x="1045029" y="1836419"/>
            <a:ext cx="9601200" cy="4001588"/>
          </a:xfrm>
        </p:spPr>
        <p:txBody>
          <a:bodyPr/>
          <a:lstStyle/>
          <a:p>
            <a:r>
              <a:rPr lang="tr-TR" dirty="0" err="1"/>
              <a:t>Bitcoin</a:t>
            </a:r>
            <a:r>
              <a:rPr lang="tr-TR" dirty="0"/>
              <a:t>, </a:t>
            </a:r>
            <a:r>
              <a:rPr lang="tr-TR" dirty="0" err="1"/>
              <a:t>blokzinciri</a:t>
            </a:r>
            <a:r>
              <a:rPr lang="tr-TR" dirty="0"/>
              <a:t> tabanlı bir dijital para birimidir. </a:t>
            </a:r>
            <a:r>
              <a:rPr lang="tr-TR" dirty="0" err="1"/>
              <a:t>Blokzinciri</a:t>
            </a:r>
            <a:r>
              <a:rPr lang="tr-TR" dirty="0"/>
              <a:t> dediğimiz yapı, adından da belli olduğu üzere bloklardan oluşan bir zincirdir. </a:t>
            </a:r>
          </a:p>
          <a:p>
            <a:r>
              <a:rPr lang="tr-TR" dirty="0"/>
              <a:t>Her blok belli başlı verilere </a:t>
            </a:r>
            <a:r>
              <a:rPr lang="tr-TR" dirty="0" err="1"/>
              <a:t>sahiptir.Bu</a:t>
            </a:r>
            <a:r>
              <a:rPr lang="tr-TR" dirty="0"/>
              <a:t> bloklarda hem güvenliği </a:t>
            </a:r>
            <a:r>
              <a:rPr lang="tr-TR" dirty="0" err="1"/>
              <a:t>sağlanılmak</a:t>
            </a:r>
            <a:r>
              <a:rPr lang="tr-TR" dirty="0"/>
              <a:t> istenen veriler bulunur hem de güvenliği sağlayan veriler bulunur. </a:t>
            </a:r>
          </a:p>
          <a:p>
            <a:r>
              <a:rPr lang="tr-TR" dirty="0" err="1"/>
              <a:t>Blokzinciri</a:t>
            </a:r>
            <a:r>
              <a:rPr lang="tr-TR" dirty="0"/>
              <a:t> aslında bir </a:t>
            </a:r>
            <a:r>
              <a:rPr lang="tr-TR" dirty="0" err="1"/>
              <a:t>veritabanıdır</a:t>
            </a:r>
            <a:r>
              <a:rPr lang="tr-TR" dirty="0"/>
              <a:t> ve güvenliği sağlayan en önemli etken değiştirilemez ve </a:t>
            </a:r>
            <a:r>
              <a:rPr lang="tr-TR" dirty="0" err="1"/>
              <a:t>bugünki</a:t>
            </a:r>
            <a:r>
              <a:rPr lang="tr-TR" dirty="0"/>
              <a:t> teknoloji ile </a:t>
            </a:r>
            <a:r>
              <a:rPr lang="tr-TR" dirty="0" err="1"/>
              <a:t>hacklenemez</a:t>
            </a:r>
            <a:r>
              <a:rPr lang="tr-TR" dirty="0"/>
              <a:t> oluşudur.</a:t>
            </a:r>
          </a:p>
        </p:txBody>
      </p:sp>
      <p:pic>
        <p:nvPicPr>
          <p:cNvPr id="5" name="Resim 4">
            <a:extLst>
              <a:ext uri="{FF2B5EF4-FFF2-40B4-BE49-F238E27FC236}">
                <a16:creationId xmlns:a16="http://schemas.microsoft.com/office/drawing/2014/main" id="{B81ED78A-9FE3-C048-81B3-7F20C58E54F5}"/>
              </a:ext>
            </a:extLst>
          </p:cNvPr>
          <p:cNvPicPr>
            <a:picLocks noChangeAspect="1"/>
          </p:cNvPicPr>
          <p:nvPr/>
        </p:nvPicPr>
        <p:blipFill>
          <a:blip r:embed="rId2"/>
          <a:stretch>
            <a:fillRect/>
          </a:stretch>
        </p:blipFill>
        <p:spPr>
          <a:xfrm>
            <a:off x="1371600" y="4208418"/>
            <a:ext cx="3645763" cy="2346960"/>
          </a:xfrm>
          <a:prstGeom prst="rect">
            <a:avLst/>
          </a:prstGeom>
        </p:spPr>
      </p:pic>
      <p:pic>
        <p:nvPicPr>
          <p:cNvPr id="7" name="Resim 6">
            <a:extLst>
              <a:ext uri="{FF2B5EF4-FFF2-40B4-BE49-F238E27FC236}">
                <a16:creationId xmlns:a16="http://schemas.microsoft.com/office/drawing/2014/main" id="{44C8708C-95DB-6347-A859-7E24056EDB6E}"/>
              </a:ext>
            </a:extLst>
          </p:cNvPr>
          <p:cNvPicPr>
            <a:picLocks noChangeAspect="1"/>
          </p:cNvPicPr>
          <p:nvPr/>
        </p:nvPicPr>
        <p:blipFill>
          <a:blip r:embed="rId3"/>
          <a:stretch>
            <a:fillRect/>
          </a:stretch>
        </p:blipFill>
        <p:spPr>
          <a:xfrm>
            <a:off x="6161102" y="4208418"/>
            <a:ext cx="4261775" cy="2395582"/>
          </a:xfrm>
          <a:prstGeom prst="rect">
            <a:avLst/>
          </a:prstGeom>
        </p:spPr>
      </p:pic>
    </p:spTree>
    <p:extLst>
      <p:ext uri="{BB962C8B-B14F-4D97-AF65-F5344CB8AC3E}">
        <p14:creationId xmlns:p14="http://schemas.microsoft.com/office/powerpoint/2010/main" val="282626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44" y="725951"/>
            <a:ext cx="10453304" cy="4838826"/>
          </a:xfrm>
          <a:prstGeom prst="rect">
            <a:avLst/>
          </a:prstGeom>
        </p:spPr>
      </p:pic>
    </p:spTree>
    <p:extLst>
      <p:ext uri="{BB962C8B-B14F-4D97-AF65-F5344CB8AC3E}">
        <p14:creationId xmlns:p14="http://schemas.microsoft.com/office/powerpoint/2010/main" val="102768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844731"/>
            <a:ext cx="9601200" cy="5022669"/>
          </a:xfrm>
        </p:spPr>
        <p:txBody>
          <a:bodyPr/>
          <a:lstStyle/>
          <a:p>
            <a:r>
              <a:rPr lang="tr-TR" dirty="0"/>
              <a:t>Bahsettiğimiz bu </a:t>
            </a:r>
            <a:r>
              <a:rPr lang="tr-TR" dirty="0" err="1"/>
              <a:t>veritabanı</a:t>
            </a:r>
            <a:r>
              <a:rPr lang="tr-TR" dirty="0"/>
              <a:t> sistemdeki her </a:t>
            </a:r>
            <a:r>
              <a:rPr lang="tr-TR" dirty="0" err="1"/>
              <a:t>node</a:t>
            </a:r>
            <a:r>
              <a:rPr lang="tr-TR" dirty="0"/>
              <a:t>(sisteme dahil olmuş her bilgisayar) tarafından tutulur. Eğer birisi zinciri </a:t>
            </a:r>
            <a:r>
              <a:rPr lang="tr-TR" dirty="0" err="1"/>
              <a:t>hacklemeye</a:t>
            </a:r>
            <a:r>
              <a:rPr lang="tr-TR" dirty="0"/>
              <a:t> kalkarsa bu yapısından dolayı zaten mümkün değildir. Peki diyelim ki </a:t>
            </a:r>
            <a:r>
              <a:rPr lang="tr-TR" dirty="0" err="1"/>
              <a:t>hackledi</a:t>
            </a:r>
            <a:r>
              <a:rPr lang="tr-TR" dirty="0"/>
              <a:t> sonra </a:t>
            </a:r>
            <a:r>
              <a:rPr lang="tr-TR" dirty="0" err="1"/>
              <a:t>nolur</a:t>
            </a:r>
            <a:r>
              <a:rPr lang="tr-TR" dirty="0"/>
              <a:t>?</a:t>
            </a:r>
          </a:p>
          <a:p>
            <a:r>
              <a:rPr lang="tr-TR" dirty="0"/>
              <a:t>Sistemi ele geçirmesi için sisteme dahil olmuş </a:t>
            </a:r>
            <a:r>
              <a:rPr lang="tr-TR" dirty="0" err="1"/>
              <a:t>nodeların</a:t>
            </a:r>
            <a:r>
              <a:rPr lang="tr-TR" dirty="0"/>
              <a:t> %51’inin </a:t>
            </a:r>
            <a:r>
              <a:rPr lang="tr-TR" dirty="0" err="1"/>
              <a:t>hacker’ı</a:t>
            </a:r>
            <a:r>
              <a:rPr lang="tr-TR" dirty="0"/>
              <a:t> desteklemesi gerekir. Aksi takdirde sistemin </a:t>
            </a:r>
            <a:r>
              <a:rPr lang="tr-TR" dirty="0" err="1"/>
              <a:t>çoğunuğu</a:t>
            </a:r>
            <a:r>
              <a:rPr lang="tr-TR" dirty="0"/>
              <a:t> o kişinin sisteme zarar verdiğini söylerse o kişi sistemden uzaklaştırılır.</a:t>
            </a:r>
          </a:p>
        </p:txBody>
      </p:sp>
      <p:pic>
        <p:nvPicPr>
          <p:cNvPr id="4" name="Resim 3">
            <a:extLst>
              <a:ext uri="{FF2B5EF4-FFF2-40B4-BE49-F238E27FC236}">
                <a16:creationId xmlns:a16="http://schemas.microsoft.com/office/drawing/2014/main" id="{AE746E07-E440-8440-8447-F71B9EBFD04E}"/>
              </a:ext>
            </a:extLst>
          </p:cNvPr>
          <p:cNvPicPr>
            <a:picLocks noChangeAspect="1"/>
          </p:cNvPicPr>
          <p:nvPr/>
        </p:nvPicPr>
        <p:blipFill>
          <a:blip r:embed="rId2"/>
          <a:stretch>
            <a:fillRect/>
          </a:stretch>
        </p:blipFill>
        <p:spPr>
          <a:xfrm>
            <a:off x="6718132" y="3429000"/>
            <a:ext cx="3846295" cy="2663825"/>
          </a:xfrm>
          <a:prstGeom prst="rect">
            <a:avLst/>
          </a:prstGeom>
        </p:spPr>
      </p:pic>
      <p:pic>
        <p:nvPicPr>
          <p:cNvPr id="6" name="Resim 5">
            <a:extLst>
              <a:ext uri="{FF2B5EF4-FFF2-40B4-BE49-F238E27FC236}">
                <a16:creationId xmlns:a16="http://schemas.microsoft.com/office/drawing/2014/main" id="{034947FD-6384-C04F-947D-61B8E454A0ED}"/>
              </a:ext>
            </a:extLst>
          </p:cNvPr>
          <p:cNvPicPr>
            <a:picLocks noChangeAspect="1"/>
          </p:cNvPicPr>
          <p:nvPr/>
        </p:nvPicPr>
        <p:blipFill>
          <a:blip r:embed="rId3"/>
          <a:stretch>
            <a:fillRect/>
          </a:stretch>
        </p:blipFill>
        <p:spPr>
          <a:xfrm>
            <a:off x="1478132" y="3429000"/>
            <a:ext cx="3846295" cy="2663825"/>
          </a:xfrm>
          <a:prstGeom prst="rect">
            <a:avLst/>
          </a:prstGeom>
        </p:spPr>
      </p:pic>
    </p:spTree>
    <p:extLst>
      <p:ext uri="{BB962C8B-B14F-4D97-AF65-F5344CB8AC3E}">
        <p14:creationId xmlns:p14="http://schemas.microsoft.com/office/powerpoint/2010/main" val="154688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4CB94EE-D336-B741-B507-68AB872F9885}"/>
              </a:ext>
            </a:extLst>
          </p:cNvPr>
          <p:cNvSpPr>
            <a:spLocks noGrp="1"/>
          </p:cNvSpPr>
          <p:nvPr>
            <p:ph type="title"/>
          </p:nvPr>
        </p:nvSpPr>
        <p:spPr/>
        <p:txBody>
          <a:bodyPr/>
          <a:lstStyle/>
          <a:p>
            <a:r>
              <a:rPr lang="tr-TR" dirty="0">
                <a:solidFill>
                  <a:srgbClr val="FF0000"/>
                </a:solidFill>
              </a:rPr>
              <a:t>Kripto Para Nasıl Üretilir?</a:t>
            </a:r>
          </a:p>
        </p:txBody>
      </p:sp>
      <p:sp>
        <p:nvSpPr>
          <p:cNvPr id="3" name="İçerik Yer Tutucusu 2">
            <a:extLst>
              <a:ext uri="{FF2B5EF4-FFF2-40B4-BE49-F238E27FC236}">
                <a16:creationId xmlns:a16="http://schemas.microsoft.com/office/drawing/2014/main" id="{2683A1D5-1E76-D84E-AA7A-0A7C55BBC8A2}"/>
              </a:ext>
            </a:extLst>
          </p:cNvPr>
          <p:cNvSpPr>
            <a:spLocks noGrp="1"/>
          </p:cNvSpPr>
          <p:nvPr>
            <p:ph idx="1"/>
          </p:nvPr>
        </p:nvSpPr>
        <p:spPr>
          <a:xfrm>
            <a:off x="1371600" y="1828800"/>
            <a:ext cx="9601200" cy="4038600"/>
          </a:xfrm>
        </p:spPr>
        <p:txBody>
          <a:bodyPr/>
          <a:lstStyle/>
          <a:p>
            <a:r>
              <a:rPr lang="tr-TR" dirty="0"/>
              <a:t>Kripto paralar, Dolar ve Euro gibi para birimlerinden farklı olarak herhangi fiziksel bir kalıp üzerine basılamaz. Dünyadaki milyonlarca insan tarafından, bilgisayarlarda matematiksel problemleri çözen bir yazılım tarafından elektronik ortamlarda üretilmektir. Bu yapılan isleme ‘</a:t>
            </a:r>
            <a:r>
              <a:rPr lang="tr-TR" dirty="0" err="1"/>
              <a:t>Mining</a:t>
            </a:r>
            <a:r>
              <a:rPr lang="tr-TR" dirty="0"/>
              <a:t>’ (Kripto Para Madenciliği) denir.</a:t>
            </a:r>
          </a:p>
        </p:txBody>
      </p:sp>
      <p:pic>
        <p:nvPicPr>
          <p:cNvPr id="5" name="Resim 4">
            <a:extLst>
              <a:ext uri="{FF2B5EF4-FFF2-40B4-BE49-F238E27FC236}">
                <a16:creationId xmlns:a16="http://schemas.microsoft.com/office/drawing/2014/main" id="{6FF2FE50-3C91-D342-A36A-9524D7527CBA}"/>
              </a:ext>
            </a:extLst>
          </p:cNvPr>
          <p:cNvPicPr>
            <a:picLocks noChangeAspect="1"/>
          </p:cNvPicPr>
          <p:nvPr/>
        </p:nvPicPr>
        <p:blipFill>
          <a:blip r:embed="rId2"/>
          <a:stretch>
            <a:fillRect/>
          </a:stretch>
        </p:blipFill>
        <p:spPr>
          <a:xfrm>
            <a:off x="1538591" y="3743837"/>
            <a:ext cx="3869987" cy="2311400"/>
          </a:xfrm>
          <a:prstGeom prst="rect">
            <a:avLst/>
          </a:prstGeom>
        </p:spPr>
      </p:pic>
      <p:pic>
        <p:nvPicPr>
          <p:cNvPr id="7" name="Resim 6">
            <a:extLst>
              <a:ext uri="{FF2B5EF4-FFF2-40B4-BE49-F238E27FC236}">
                <a16:creationId xmlns:a16="http://schemas.microsoft.com/office/drawing/2014/main" id="{738D2467-54E8-EE4E-9018-086192CE201D}"/>
              </a:ext>
            </a:extLst>
          </p:cNvPr>
          <p:cNvPicPr>
            <a:picLocks noChangeAspect="1"/>
          </p:cNvPicPr>
          <p:nvPr/>
        </p:nvPicPr>
        <p:blipFill>
          <a:blip r:embed="rId3"/>
          <a:stretch>
            <a:fillRect/>
          </a:stretch>
        </p:blipFill>
        <p:spPr>
          <a:xfrm>
            <a:off x="6783424" y="3743837"/>
            <a:ext cx="4127500" cy="2311400"/>
          </a:xfrm>
          <a:prstGeom prst="rect">
            <a:avLst/>
          </a:prstGeom>
        </p:spPr>
      </p:pic>
    </p:spTree>
    <p:extLst>
      <p:ext uri="{BB962C8B-B14F-4D97-AF65-F5344CB8AC3E}">
        <p14:creationId xmlns:p14="http://schemas.microsoft.com/office/powerpoint/2010/main" val="120362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0015F64-564B-1240-9915-4AA216B270C8}"/>
              </a:ext>
            </a:extLst>
          </p:cNvPr>
          <p:cNvSpPr>
            <a:spLocks noGrp="1"/>
          </p:cNvSpPr>
          <p:nvPr>
            <p:ph type="title"/>
          </p:nvPr>
        </p:nvSpPr>
        <p:spPr/>
        <p:txBody>
          <a:bodyPr/>
          <a:lstStyle/>
          <a:p>
            <a:r>
              <a:rPr lang="tr-TR" dirty="0" err="1">
                <a:solidFill>
                  <a:srgbClr val="FF0000"/>
                </a:solidFill>
              </a:rPr>
              <a:t>Mining</a:t>
            </a:r>
            <a:r>
              <a:rPr lang="tr-TR" dirty="0">
                <a:solidFill>
                  <a:srgbClr val="FF0000"/>
                </a:solidFill>
              </a:rPr>
              <a:t> Nedir?</a:t>
            </a:r>
          </a:p>
        </p:txBody>
      </p:sp>
      <p:sp>
        <p:nvSpPr>
          <p:cNvPr id="3" name="İçerik Yer Tutucusu 2">
            <a:extLst>
              <a:ext uri="{FF2B5EF4-FFF2-40B4-BE49-F238E27FC236}">
                <a16:creationId xmlns:a16="http://schemas.microsoft.com/office/drawing/2014/main" id="{3FC971B2-C89D-2448-85D9-C5F3D1C8B16D}"/>
              </a:ext>
            </a:extLst>
          </p:cNvPr>
          <p:cNvSpPr>
            <a:spLocks noGrp="1"/>
          </p:cNvSpPr>
          <p:nvPr>
            <p:ph idx="1"/>
          </p:nvPr>
        </p:nvSpPr>
        <p:spPr>
          <a:xfrm>
            <a:off x="1371600" y="1668392"/>
            <a:ext cx="9601200" cy="3581400"/>
          </a:xfrm>
        </p:spPr>
        <p:txBody>
          <a:bodyPr/>
          <a:lstStyle/>
          <a:p>
            <a:r>
              <a:rPr lang="tr-TR" dirty="0" err="1"/>
              <a:t>Mining</a:t>
            </a:r>
            <a:r>
              <a:rPr lang="tr-TR" dirty="0"/>
              <a:t>, genel anlamda bir bilgisayar ve o bilgisayara yüklenmiş ilgili kripto para </a:t>
            </a:r>
            <a:r>
              <a:rPr lang="tr-TR" dirty="0" err="1"/>
              <a:t>blockchain</a:t>
            </a:r>
            <a:r>
              <a:rPr lang="tr-TR" dirty="0"/>
              <a:t> (blok zincir) yazılımı kullanılarak, dağınık bir veri tabanında bulunan saklanmış verilerin bulunması, açığa çıkarılması işlemlerinin geneline verilen addır. </a:t>
            </a:r>
            <a:r>
              <a:rPr lang="tr-TR" dirty="0" err="1"/>
              <a:t>Mining</a:t>
            </a:r>
            <a:r>
              <a:rPr lang="tr-TR" dirty="0"/>
              <a:t> yapmak için güçlü işlemcilere ihtiyaç vardır.</a:t>
            </a:r>
          </a:p>
          <a:p>
            <a:r>
              <a:rPr lang="tr-TR" dirty="0"/>
              <a:t> Son zamanlarda bilgisayar CPU’ları yerine ekran kartı </a:t>
            </a:r>
            <a:r>
              <a:rPr lang="tr-TR" dirty="0" err="1"/>
              <a:t>GPU’larından</a:t>
            </a:r>
            <a:r>
              <a:rPr lang="tr-TR" dirty="0"/>
              <a:t> da destek alınarak madencilik hızı arttırılmaktadır.</a:t>
            </a:r>
          </a:p>
        </p:txBody>
      </p:sp>
      <p:pic>
        <p:nvPicPr>
          <p:cNvPr id="9" name="Resim 8">
            <a:extLst>
              <a:ext uri="{FF2B5EF4-FFF2-40B4-BE49-F238E27FC236}">
                <a16:creationId xmlns:a16="http://schemas.microsoft.com/office/drawing/2014/main" id="{46777E79-8830-6243-9FCB-6EC0E872BFCC}"/>
              </a:ext>
            </a:extLst>
          </p:cNvPr>
          <p:cNvPicPr>
            <a:picLocks noChangeAspect="1"/>
          </p:cNvPicPr>
          <p:nvPr/>
        </p:nvPicPr>
        <p:blipFill>
          <a:blip r:embed="rId2"/>
          <a:stretch>
            <a:fillRect/>
          </a:stretch>
        </p:blipFill>
        <p:spPr>
          <a:xfrm>
            <a:off x="6473782" y="3876260"/>
            <a:ext cx="4499018" cy="2747065"/>
          </a:xfrm>
          <a:prstGeom prst="rect">
            <a:avLst/>
          </a:prstGeom>
        </p:spPr>
      </p:pic>
      <p:pic>
        <p:nvPicPr>
          <p:cNvPr id="11" name="Resim 10">
            <a:extLst>
              <a:ext uri="{FF2B5EF4-FFF2-40B4-BE49-F238E27FC236}">
                <a16:creationId xmlns:a16="http://schemas.microsoft.com/office/drawing/2014/main" id="{6BF49D88-B99B-9B4E-BF57-925104CC2F1F}"/>
              </a:ext>
            </a:extLst>
          </p:cNvPr>
          <p:cNvPicPr>
            <a:picLocks noChangeAspect="1"/>
          </p:cNvPicPr>
          <p:nvPr/>
        </p:nvPicPr>
        <p:blipFill>
          <a:blip r:embed="rId3"/>
          <a:stretch>
            <a:fillRect/>
          </a:stretch>
        </p:blipFill>
        <p:spPr>
          <a:xfrm>
            <a:off x="1371600" y="3876260"/>
            <a:ext cx="4211070" cy="2747065"/>
          </a:xfrm>
          <a:prstGeom prst="rect">
            <a:avLst/>
          </a:prstGeom>
        </p:spPr>
      </p:pic>
    </p:spTree>
    <p:extLst>
      <p:ext uri="{BB962C8B-B14F-4D97-AF65-F5344CB8AC3E}">
        <p14:creationId xmlns:p14="http://schemas.microsoft.com/office/powerpoint/2010/main" val="391846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6C9B29-A160-C647-9F97-77E5952CAE69}"/>
              </a:ext>
            </a:extLst>
          </p:cNvPr>
          <p:cNvSpPr>
            <a:spLocks noGrp="1"/>
          </p:cNvSpPr>
          <p:nvPr>
            <p:ph idx="1"/>
          </p:nvPr>
        </p:nvSpPr>
        <p:spPr>
          <a:xfrm>
            <a:off x="1295400" y="795130"/>
            <a:ext cx="9601200" cy="3581400"/>
          </a:xfrm>
        </p:spPr>
        <p:txBody>
          <a:bodyPr/>
          <a:lstStyle/>
          <a:p>
            <a:r>
              <a:rPr lang="tr-TR" dirty="0" err="1"/>
              <a:t>Mining</a:t>
            </a:r>
            <a:r>
              <a:rPr lang="tr-TR" dirty="0"/>
              <a:t> yaparak </a:t>
            </a:r>
            <a:r>
              <a:rPr lang="tr-TR" dirty="0" err="1"/>
              <a:t>Bitcoin</a:t>
            </a:r>
            <a:r>
              <a:rPr lang="tr-TR" dirty="0"/>
              <a:t> gibi kripto para üretimi su anda oldukça zordur. Üretimin zorlaşmasının sebebi ise şans eseri değil. Bunun sebebi </a:t>
            </a:r>
            <a:r>
              <a:rPr lang="tr-TR" dirty="0" err="1"/>
              <a:t>Bitcoin</a:t>
            </a:r>
            <a:r>
              <a:rPr lang="tr-TR" dirty="0"/>
              <a:t> protokolü tasarlanırken, </a:t>
            </a:r>
            <a:r>
              <a:rPr lang="tr-TR" dirty="0" err="1"/>
              <a:t>Satoshi</a:t>
            </a:r>
            <a:r>
              <a:rPr lang="tr-TR" dirty="0"/>
              <a:t> </a:t>
            </a:r>
            <a:r>
              <a:rPr lang="tr-TR" dirty="0" err="1"/>
              <a:t>Nakamoto</a:t>
            </a:r>
            <a:r>
              <a:rPr lang="tr-TR" dirty="0"/>
              <a:t> tarafından ayarlanmış bir güvenlik önlemidir. Bu güvenlik önlemi, herkes istediği şekilde </a:t>
            </a:r>
            <a:r>
              <a:rPr lang="tr-TR" dirty="0" err="1"/>
              <a:t>Bitcoin</a:t>
            </a:r>
            <a:r>
              <a:rPr lang="tr-TR" dirty="0"/>
              <a:t> basamasın diye oluşturulmuştur.</a:t>
            </a:r>
          </a:p>
          <a:p>
            <a:r>
              <a:rPr lang="tr-TR" dirty="0"/>
              <a:t>Kripto paranın ilk oluşturulduğu zamanlarda her </a:t>
            </a:r>
            <a:r>
              <a:rPr lang="tr-TR" dirty="0" err="1"/>
              <a:t>mining</a:t>
            </a:r>
            <a:r>
              <a:rPr lang="tr-TR" dirty="0"/>
              <a:t> işleminin sonucunda madenciye 50 BTC veriliyordu. Lakin su an </a:t>
            </a:r>
            <a:r>
              <a:rPr lang="tr-TR" dirty="0" err="1"/>
              <a:t>mining</a:t>
            </a:r>
            <a:r>
              <a:rPr lang="tr-TR" dirty="0"/>
              <a:t> olayı zorlaştığı için </a:t>
            </a:r>
            <a:r>
              <a:rPr lang="tr-TR" dirty="0" err="1"/>
              <a:t>Bitcoin’in</a:t>
            </a:r>
            <a:r>
              <a:rPr lang="tr-TR" dirty="0"/>
              <a:t> değeri artıyor, değeri arttığı için de ödül 12.5 </a:t>
            </a:r>
            <a:r>
              <a:rPr lang="tr-TR" dirty="0" err="1"/>
              <a:t>BTC’ye</a:t>
            </a:r>
            <a:r>
              <a:rPr lang="tr-TR" dirty="0"/>
              <a:t> kadar gerilemiş durumdadır.</a:t>
            </a:r>
          </a:p>
        </p:txBody>
      </p:sp>
      <p:pic>
        <p:nvPicPr>
          <p:cNvPr id="5" name="Resim 4">
            <a:extLst>
              <a:ext uri="{FF2B5EF4-FFF2-40B4-BE49-F238E27FC236}">
                <a16:creationId xmlns:a16="http://schemas.microsoft.com/office/drawing/2014/main" id="{7129AD5E-3B5F-E94C-B3EC-0DC9604A82E9}"/>
              </a:ext>
            </a:extLst>
          </p:cNvPr>
          <p:cNvPicPr>
            <a:picLocks noChangeAspect="1"/>
          </p:cNvPicPr>
          <p:nvPr/>
        </p:nvPicPr>
        <p:blipFill>
          <a:blip r:embed="rId2"/>
          <a:stretch>
            <a:fillRect/>
          </a:stretch>
        </p:blipFill>
        <p:spPr>
          <a:xfrm>
            <a:off x="7056274" y="3393440"/>
            <a:ext cx="4083559" cy="2601456"/>
          </a:xfrm>
          <a:prstGeom prst="rect">
            <a:avLst/>
          </a:prstGeom>
        </p:spPr>
      </p:pic>
      <p:pic>
        <p:nvPicPr>
          <p:cNvPr id="7" name="Resim 6">
            <a:extLst>
              <a:ext uri="{FF2B5EF4-FFF2-40B4-BE49-F238E27FC236}">
                <a16:creationId xmlns:a16="http://schemas.microsoft.com/office/drawing/2014/main" id="{FAC52103-D72A-B54B-87A4-26C4D1D5253B}"/>
              </a:ext>
            </a:extLst>
          </p:cNvPr>
          <p:cNvPicPr>
            <a:picLocks noChangeAspect="1"/>
          </p:cNvPicPr>
          <p:nvPr/>
        </p:nvPicPr>
        <p:blipFill>
          <a:blip r:embed="rId3"/>
          <a:stretch>
            <a:fillRect/>
          </a:stretch>
        </p:blipFill>
        <p:spPr>
          <a:xfrm>
            <a:off x="1538633" y="3393440"/>
            <a:ext cx="3719167" cy="2601456"/>
          </a:xfrm>
          <a:prstGeom prst="rect">
            <a:avLst/>
          </a:prstGeom>
        </p:spPr>
      </p:pic>
    </p:spTree>
    <p:extLst>
      <p:ext uri="{BB962C8B-B14F-4D97-AF65-F5344CB8AC3E}">
        <p14:creationId xmlns:p14="http://schemas.microsoft.com/office/powerpoint/2010/main" val="3600843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952" y="0"/>
            <a:ext cx="7718235" cy="6777696"/>
          </a:xfrm>
          <a:prstGeom prst="rect">
            <a:avLst/>
          </a:prstGeom>
        </p:spPr>
      </p:pic>
    </p:spTree>
    <p:extLst>
      <p:ext uri="{BB962C8B-B14F-4D97-AF65-F5344CB8AC3E}">
        <p14:creationId xmlns:p14="http://schemas.microsoft.com/office/powerpoint/2010/main" val="396138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3223" y="1558834"/>
            <a:ext cx="9601200" cy="3881846"/>
          </a:xfrm>
        </p:spPr>
        <p:txBody>
          <a:bodyPr/>
          <a:lstStyle/>
          <a:p>
            <a:pPr marL="0" indent="0">
              <a:buNone/>
            </a:pPr>
            <a:r>
              <a:rPr lang="tr-TR" dirty="0">
                <a:hlinkClick r:id="rId2"/>
              </a:rPr>
              <a:t>Kaynakça:</a:t>
            </a:r>
          </a:p>
          <a:p>
            <a:endParaRPr lang="tr-TR" dirty="0">
              <a:hlinkClick r:id="rId2"/>
            </a:endParaRPr>
          </a:p>
          <a:p>
            <a:r>
              <a:rPr lang="tr-TR" dirty="0">
                <a:hlinkClick r:id="rId2"/>
              </a:rPr>
              <a:t>https://www.yenisafak.com/ekonomi/dev-projelerde-yerli-kripto-para-kullanilacak-3505421</a:t>
            </a:r>
            <a:endParaRPr lang="tr-TR" dirty="0"/>
          </a:p>
          <a:p>
            <a:r>
              <a:rPr lang="tr-TR" dirty="0">
                <a:hlinkClick r:id="rId3"/>
              </a:rPr>
              <a:t>https://medium.com/@AlpIsik/bitcoin-blok-%C3%B6d%C3%BCl%C3%BC-yar%C4%B1lanmas%C4%B1-nedir-fiyat%C4%B1-nas%C4%B1l-etkiler-6664baa66e83</a:t>
            </a:r>
            <a:endParaRPr lang="tr-TR" dirty="0"/>
          </a:p>
          <a:p>
            <a:r>
              <a:rPr lang="tr-TR" dirty="0">
                <a:hlinkClick r:id="rId4"/>
              </a:rPr>
              <a:t>https://firatesmer.com/blockchain-hakkinda/</a:t>
            </a:r>
            <a:endParaRPr lang="tr-TR" dirty="0"/>
          </a:p>
        </p:txBody>
      </p:sp>
    </p:spTree>
    <p:extLst>
      <p:ext uri="{BB962C8B-B14F-4D97-AF65-F5344CB8AC3E}">
        <p14:creationId xmlns:p14="http://schemas.microsoft.com/office/powerpoint/2010/main" val="160429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17A700C-9FCC-C743-A897-DD1D0121FB01}"/>
              </a:ext>
            </a:extLst>
          </p:cNvPr>
          <p:cNvSpPr>
            <a:spLocks noGrp="1"/>
          </p:cNvSpPr>
          <p:nvPr>
            <p:ph type="title"/>
          </p:nvPr>
        </p:nvSpPr>
        <p:spPr/>
        <p:txBody>
          <a:bodyPr/>
          <a:lstStyle/>
          <a:p>
            <a:r>
              <a:rPr lang="tr-TR" dirty="0">
                <a:solidFill>
                  <a:srgbClr val="FF0000"/>
                </a:solidFill>
              </a:rPr>
              <a:t>Kripto Para Nedir?</a:t>
            </a:r>
          </a:p>
        </p:txBody>
      </p:sp>
      <p:sp>
        <p:nvSpPr>
          <p:cNvPr id="3" name="İçerik Yer Tutucusu 2">
            <a:extLst>
              <a:ext uri="{FF2B5EF4-FFF2-40B4-BE49-F238E27FC236}">
                <a16:creationId xmlns:a16="http://schemas.microsoft.com/office/drawing/2014/main" id="{28D83F55-D65C-B94E-B50A-10816CA013C0}"/>
              </a:ext>
            </a:extLst>
          </p:cNvPr>
          <p:cNvSpPr>
            <a:spLocks noGrp="1"/>
          </p:cNvSpPr>
          <p:nvPr>
            <p:ph idx="1"/>
          </p:nvPr>
        </p:nvSpPr>
        <p:spPr>
          <a:xfrm>
            <a:off x="1524000" y="4114800"/>
            <a:ext cx="9601200" cy="1611443"/>
          </a:xfrm>
        </p:spPr>
        <p:txBody>
          <a:bodyPr/>
          <a:lstStyle/>
          <a:p>
            <a:r>
              <a:rPr lang="tr-TR" dirty="0"/>
              <a:t>Peki maden zaten böyle bir yöntemle alışveriş yapıyoruz o zaman neden kripto paraların bu kadar çok üzerine düşülüyor?</a:t>
            </a:r>
          </a:p>
        </p:txBody>
      </p:sp>
      <p:sp>
        <p:nvSpPr>
          <p:cNvPr id="4" name="İçerik Yer Tutucusu 2">
            <a:extLst>
              <a:ext uri="{FF2B5EF4-FFF2-40B4-BE49-F238E27FC236}">
                <a16:creationId xmlns:a16="http://schemas.microsoft.com/office/drawing/2014/main" id="{07911660-315D-6145-8477-672CF9357A25}"/>
              </a:ext>
            </a:extLst>
          </p:cNvPr>
          <p:cNvSpPr txBox="1">
            <a:spLocks/>
          </p:cNvSpPr>
          <p:nvPr/>
        </p:nvSpPr>
        <p:spPr>
          <a:xfrm>
            <a:off x="1524000" y="2438400"/>
            <a:ext cx="9601200" cy="161144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dirty="0"/>
              <a:t>Kripto para dijital ve sanal bir para birimidir ve matematik temelli şifrelenmişlerdir. Su an kartlarımızla alışveriş yaparken bir nevi bunu kullanıyoruz çünkü bankaların kasalarından herhangi bir fiziksel para çıkmıyor sadece dijital ortamda rakamlarda değişiklik meydana geliyor.  </a:t>
            </a:r>
          </a:p>
        </p:txBody>
      </p:sp>
    </p:spTree>
    <p:extLst>
      <p:ext uri="{BB962C8B-B14F-4D97-AF65-F5344CB8AC3E}">
        <p14:creationId xmlns:p14="http://schemas.microsoft.com/office/powerpoint/2010/main" val="354842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6AE4BEB-3082-854E-9BAF-25A54940F825}"/>
              </a:ext>
            </a:extLst>
          </p:cNvPr>
          <p:cNvSpPr>
            <a:spLocks noGrp="1"/>
          </p:cNvSpPr>
          <p:nvPr>
            <p:ph idx="1"/>
          </p:nvPr>
        </p:nvSpPr>
        <p:spPr>
          <a:xfrm>
            <a:off x="1371600" y="839449"/>
            <a:ext cx="9601200" cy="5027951"/>
          </a:xfrm>
        </p:spPr>
        <p:txBody>
          <a:bodyPr/>
          <a:lstStyle/>
          <a:p>
            <a:r>
              <a:rPr lang="tr-TR" dirty="0"/>
              <a:t>Çünkü kripto paralar herhangi bir banka gibi merkezi bir yerde depolanmıyor veya hükûmetler tarafından kontrol edilemiyor. Bu da merkeziyetçilik kavramını ortadan kalkıyor. Yani politikası adem-i merkeziyetçiliktir. Bu yüzden daha güvenlidir.</a:t>
            </a:r>
          </a:p>
          <a:p>
            <a:endParaRPr lang="tr-TR" dirty="0"/>
          </a:p>
          <a:p>
            <a:r>
              <a:rPr lang="tr-TR" dirty="0"/>
              <a:t>İlk kripto para birimi 2008’de üretilen </a:t>
            </a:r>
            <a:r>
              <a:rPr lang="tr-TR" dirty="0" err="1"/>
              <a:t>Bitcoin’dir</a:t>
            </a:r>
            <a:r>
              <a:rPr lang="tr-TR" dirty="0"/>
              <a:t> ve </a:t>
            </a:r>
            <a:r>
              <a:rPr lang="tr-TR" dirty="0" err="1"/>
              <a:t>Satoshi</a:t>
            </a:r>
            <a:r>
              <a:rPr lang="tr-TR" dirty="0"/>
              <a:t> </a:t>
            </a:r>
            <a:r>
              <a:rPr lang="tr-TR" dirty="0" err="1"/>
              <a:t>Nakamoto</a:t>
            </a:r>
            <a:r>
              <a:rPr lang="tr-TR" dirty="0"/>
              <a:t> tarafından üretilmiştir. Bugün bir çok alışveriş için </a:t>
            </a:r>
            <a:r>
              <a:rPr lang="tr-TR" dirty="0" err="1"/>
              <a:t>Bitcoin</a:t>
            </a:r>
            <a:r>
              <a:rPr lang="tr-TR" dirty="0"/>
              <a:t> kullanılmaktadır. Diğer kripto para birimleri ise </a:t>
            </a:r>
            <a:r>
              <a:rPr lang="tr-TR" dirty="0" err="1"/>
              <a:t>Ethereum</a:t>
            </a:r>
            <a:r>
              <a:rPr lang="tr-TR" dirty="0"/>
              <a:t>, XRP, </a:t>
            </a:r>
            <a:r>
              <a:rPr lang="tr-TR" dirty="0" err="1"/>
              <a:t>Litecoin</a:t>
            </a:r>
            <a:r>
              <a:rPr lang="tr-TR" dirty="0"/>
              <a:t>, </a:t>
            </a:r>
            <a:r>
              <a:rPr lang="tr-TR" dirty="0" err="1"/>
              <a:t>Tether</a:t>
            </a:r>
            <a:r>
              <a:rPr lang="tr-TR" dirty="0"/>
              <a:t> vb. </a:t>
            </a:r>
            <a:r>
              <a:rPr lang="tr-TR" dirty="0" err="1"/>
              <a:t>dir</a:t>
            </a:r>
            <a:r>
              <a:rPr lang="tr-TR" dirty="0"/>
              <a:t>.</a:t>
            </a:r>
          </a:p>
          <a:p>
            <a:endParaRPr lang="tr-TR" dirty="0"/>
          </a:p>
          <a:p>
            <a:endParaRPr lang="tr-TR" dirty="0"/>
          </a:p>
          <a:p>
            <a:endParaRPr lang="tr-TR" dirty="0"/>
          </a:p>
        </p:txBody>
      </p:sp>
      <p:pic>
        <p:nvPicPr>
          <p:cNvPr id="5" name="Resim 4">
            <a:extLst>
              <a:ext uri="{FF2B5EF4-FFF2-40B4-BE49-F238E27FC236}">
                <a16:creationId xmlns:a16="http://schemas.microsoft.com/office/drawing/2014/main" id="{4BA8ED7F-F013-9743-8118-87A49B384323}"/>
              </a:ext>
            </a:extLst>
          </p:cNvPr>
          <p:cNvPicPr>
            <a:picLocks noChangeAspect="1"/>
          </p:cNvPicPr>
          <p:nvPr/>
        </p:nvPicPr>
        <p:blipFill>
          <a:blip r:embed="rId2"/>
          <a:stretch>
            <a:fillRect/>
          </a:stretch>
        </p:blipFill>
        <p:spPr>
          <a:xfrm>
            <a:off x="1371600" y="3719747"/>
            <a:ext cx="4445000" cy="2476500"/>
          </a:xfrm>
          <a:prstGeom prst="rect">
            <a:avLst/>
          </a:prstGeom>
        </p:spPr>
      </p:pic>
      <p:pic>
        <p:nvPicPr>
          <p:cNvPr id="7" name="Resim 6">
            <a:extLst>
              <a:ext uri="{FF2B5EF4-FFF2-40B4-BE49-F238E27FC236}">
                <a16:creationId xmlns:a16="http://schemas.microsoft.com/office/drawing/2014/main" id="{BF7F3C5B-2B07-3542-B59B-38D18859E601}"/>
              </a:ext>
            </a:extLst>
          </p:cNvPr>
          <p:cNvPicPr>
            <a:picLocks noChangeAspect="1"/>
          </p:cNvPicPr>
          <p:nvPr/>
        </p:nvPicPr>
        <p:blipFill>
          <a:blip r:embed="rId3"/>
          <a:stretch>
            <a:fillRect/>
          </a:stretch>
        </p:blipFill>
        <p:spPr>
          <a:xfrm>
            <a:off x="7797800" y="3719747"/>
            <a:ext cx="3175000" cy="2501900"/>
          </a:xfrm>
          <a:prstGeom prst="rect">
            <a:avLst/>
          </a:prstGeom>
        </p:spPr>
      </p:pic>
    </p:spTree>
    <p:extLst>
      <p:ext uri="{BB962C8B-B14F-4D97-AF65-F5344CB8AC3E}">
        <p14:creationId xmlns:p14="http://schemas.microsoft.com/office/powerpoint/2010/main" val="54226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Kripto Paralar Nerelerde Kullanılır?</a:t>
            </a:r>
          </a:p>
        </p:txBody>
      </p:sp>
      <p:sp>
        <p:nvSpPr>
          <p:cNvPr id="3" name="İçerik Yer Tutucusu 2"/>
          <p:cNvSpPr>
            <a:spLocks noGrp="1"/>
          </p:cNvSpPr>
          <p:nvPr>
            <p:ph idx="1"/>
          </p:nvPr>
        </p:nvSpPr>
        <p:spPr>
          <a:xfrm>
            <a:off x="1371600" y="1589313"/>
            <a:ext cx="9601200" cy="2654695"/>
          </a:xfrm>
        </p:spPr>
        <p:txBody>
          <a:bodyPr>
            <a:noAutofit/>
          </a:bodyPr>
          <a:lstStyle/>
          <a:p>
            <a:r>
              <a:rPr lang="tr-TR" dirty="0" err="1"/>
              <a:t>Bitcoinle</a:t>
            </a:r>
            <a:r>
              <a:rPr lang="tr-TR" dirty="0"/>
              <a:t> yapılan ilk alışveriş 2010‘da </a:t>
            </a:r>
            <a:r>
              <a:rPr lang="tr-TR" dirty="0" err="1"/>
              <a:t>Lazslo</a:t>
            </a:r>
            <a:r>
              <a:rPr lang="tr-TR" dirty="0"/>
              <a:t> adlı kripto para kullanıcısı tarafından yapıldı. ‘bitcointalk.org’ sitesine, 2 pizza için 10.000 </a:t>
            </a:r>
            <a:r>
              <a:rPr lang="tr-TR" dirty="0" err="1"/>
              <a:t>bitcoin</a:t>
            </a:r>
            <a:r>
              <a:rPr lang="tr-TR" dirty="0"/>
              <a:t> ödeyeceğini söyleyen </a:t>
            </a:r>
            <a:r>
              <a:rPr lang="tr-TR" dirty="0" err="1"/>
              <a:t>Laszlo’ya</a:t>
            </a:r>
            <a:r>
              <a:rPr lang="tr-TR" dirty="0"/>
              <a:t> cevap iki gün sonra geldi. İlk alışveriş yapılmış oldu. O gün için 10.000 BTC yaklaşık 25 Amerikan doları yapıyordu. Bugün ise 40 milyon Amerikan doları. </a:t>
            </a:r>
            <a:r>
              <a:rPr lang="tr-TR" dirty="0" err="1"/>
              <a:t>Bitcoin</a:t>
            </a:r>
            <a:r>
              <a:rPr lang="tr-TR" dirty="0"/>
              <a:t> ilk çıktığında fiyatı sadece 1 </a:t>
            </a:r>
            <a:r>
              <a:rPr lang="tr-TR" dirty="0" err="1"/>
              <a:t>sent’ti</a:t>
            </a:r>
            <a:r>
              <a:rPr lang="tr-TR" dirty="0"/>
              <a:t>.</a:t>
            </a:r>
          </a:p>
          <a:p>
            <a:r>
              <a:rPr lang="tr-TR" dirty="0"/>
              <a:t>Bugün birçok firma müşterilerinden gelen kripto paraları kabul etmeye başladı bile. Mesela en bilinenlerinden olan </a:t>
            </a:r>
            <a:r>
              <a:rPr lang="tr-TR" dirty="0" err="1"/>
              <a:t>Domino’s</a:t>
            </a:r>
            <a:r>
              <a:rPr lang="tr-TR" dirty="0"/>
              <a:t> Pizza, Amerika’daki müşterileri için kripto para kabul etmekte. Türkiye’de de bu şekilde birçok küçük çaplı firma mevcut.</a:t>
            </a:r>
          </a:p>
          <a:p>
            <a:endParaRPr lang="tr-TR" dirty="0"/>
          </a:p>
        </p:txBody>
      </p:sp>
      <p:pic>
        <p:nvPicPr>
          <p:cNvPr id="5" name="Resim 4">
            <a:extLst>
              <a:ext uri="{FF2B5EF4-FFF2-40B4-BE49-F238E27FC236}">
                <a16:creationId xmlns:a16="http://schemas.microsoft.com/office/drawing/2014/main" id="{A04B9FFB-1DE5-0343-94D5-2FF4E1EEB611}"/>
              </a:ext>
            </a:extLst>
          </p:cNvPr>
          <p:cNvPicPr>
            <a:picLocks noChangeAspect="1"/>
          </p:cNvPicPr>
          <p:nvPr/>
        </p:nvPicPr>
        <p:blipFill>
          <a:blip r:embed="rId2"/>
          <a:stretch>
            <a:fillRect/>
          </a:stretch>
        </p:blipFill>
        <p:spPr>
          <a:xfrm>
            <a:off x="1832941" y="4343399"/>
            <a:ext cx="3664212" cy="2290021"/>
          </a:xfrm>
          <a:prstGeom prst="rect">
            <a:avLst/>
          </a:prstGeom>
        </p:spPr>
      </p:pic>
      <p:pic>
        <p:nvPicPr>
          <p:cNvPr id="7" name="Resim 6">
            <a:extLst>
              <a:ext uri="{FF2B5EF4-FFF2-40B4-BE49-F238E27FC236}">
                <a16:creationId xmlns:a16="http://schemas.microsoft.com/office/drawing/2014/main" id="{43C8463E-9CBD-D948-9662-0CC22E0E09B0}"/>
              </a:ext>
            </a:extLst>
          </p:cNvPr>
          <p:cNvPicPr>
            <a:picLocks noChangeAspect="1"/>
          </p:cNvPicPr>
          <p:nvPr/>
        </p:nvPicPr>
        <p:blipFill>
          <a:blip r:embed="rId3"/>
          <a:stretch>
            <a:fillRect/>
          </a:stretch>
        </p:blipFill>
        <p:spPr>
          <a:xfrm>
            <a:off x="6816587" y="4343399"/>
            <a:ext cx="3664212" cy="2290020"/>
          </a:xfrm>
          <a:prstGeom prst="rect">
            <a:avLst/>
          </a:prstGeom>
        </p:spPr>
      </p:pic>
    </p:spTree>
    <p:extLst>
      <p:ext uri="{BB962C8B-B14F-4D97-AF65-F5344CB8AC3E}">
        <p14:creationId xmlns:p14="http://schemas.microsoft.com/office/powerpoint/2010/main" val="64378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19904" y="589438"/>
            <a:ext cx="9601200" cy="3227188"/>
          </a:xfrm>
        </p:spPr>
        <p:txBody>
          <a:bodyPr/>
          <a:lstStyle/>
          <a:p>
            <a:r>
              <a:rPr lang="tr-TR" dirty="0"/>
              <a:t>Hepsinden önemlisi hükümetler kendi kripto para birimini çıkarmanın peşinde. Dubai 2017’de ilk kripto para birimini çıkardı. Ardından Venezuela kendi kripto para birimini çıkardı ve bunları başka ülkeler takip etti. </a:t>
            </a:r>
          </a:p>
          <a:p>
            <a:r>
              <a:rPr lang="tr-TR" dirty="0"/>
              <a:t>Türkiye’de ise önceleri kripto paralara korkuyla yaklaşılsa da daha sonra, 2019-2023 dönemini kapsayan 11. Kalkınma Plan’ında mali piyasalara ilişkin hedefler arasında </a:t>
            </a:r>
            <a:r>
              <a:rPr lang="tr-TR" dirty="0" err="1"/>
              <a:t>blockchain</a:t>
            </a:r>
            <a:r>
              <a:rPr lang="tr-TR" dirty="0"/>
              <a:t> tabanlı bir dijital para birimi çıkarma hedefi de var.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04" y="2904566"/>
            <a:ext cx="10100322" cy="3688580"/>
          </a:xfrm>
          <a:prstGeom prst="rect">
            <a:avLst/>
          </a:prstGeom>
        </p:spPr>
      </p:pic>
    </p:spTree>
    <p:extLst>
      <p:ext uri="{BB962C8B-B14F-4D97-AF65-F5344CB8AC3E}">
        <p14:creationId xmlns:p14="http://schemas.microsoft.com/office/powerpoint/2010/main" val="213052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7713" y="3011557"/>
            <a:ext cx="9601200" cy="2878182"/>
          </a:xfrm>
        </p:spPr>
        <p:txBody>
          <a:bodyPr>
            <a:noAutofit/>
          </a:bodyPr>
          <a:lstStyle/>
          <a:p>
            <a:r>
              <a:rPr lang="tr-TR" sz="2300" dirty="0"/>
              <a:t>Bugün dünyanın diğer ucuna, tutar fark etmeksizin, bir para transferi yapmaya çalıştığınızı düşünün… Hem zaman hem de komisyon ücretlerini göz önüne aldığınızda müthiş bir kaybınız var. Kripto para bu verimsizliği aslında ortadan kaldırıyor. Transfer hızları sadece saniyelerle ölçülüyor. Bir yandan da bunu dünyanın en güvenli altyapısıyla yapıyor. Bu transferi gerçekleştirmek için herhangi bir yere gitmek zorunda değilsiniz. Keza yine bu transferi hafta sonları ya da resmî tatillerde bile gerçekleştirebilirsiniz.</a:t>
            </a:r>
          </a:p>
        </p:txBody>
      </p:sp>
      <p:sp>
        <p:nvSpPr>
          <p:cNvPr id="4" name="İçerik Yer Tutucusu 2">
            <a:extLst>
              <a:ext uri="{FF2B5EF4-FFF2-40B4-BE49-F238E27FC236}">
                <a16:creationId xmlns:a16="http://schemas.microsoft.com/office/drawing/2014/main" id="{DDE552EE-ED47-BA40-9938-49AA598266A8}"/>
              </a:ext>
            </a:extLst>
          </p:cNvPr>
          <p:cNvSpPr txBox="1">
            <a:spLocks/>
          </p:cNvSpPr>
          <p:nvPr/>
        </p:nvSpPr>
        <p:spPr>
          <a:xfrm>
            <a:off x="1040296" y="550818"/>
            <a:ext cx="9601200" cy="989747"/>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tr-TR" sz="4000" b="1" dirty="0">
                <a:solidFill>
                  <a:srgbClr val="FF0000"/>
                </a:solidFill>
              </a:rPr>
              <a:t>Avantajları Nelerdir?</a:t>
            </a:r>
          </a:p>
        </p:txBody>
      </p:sp>
      <p:sp>
        <p:nvSpPr>
          <p:cNvPr id="5" name="İçerik Yer Tutucusu 2">
            <a:extLst>
              <a:ext uri="{FF2B5EF4-FFF2-40B4-BE49-F238E27FC236}">
                <a16:creationId xmlns:a16="http://schemas.microsoft.com/office/drawing/2014/main" id="{4711F3CE-6A7C-7341-944A-307AF92FA847}"/>
              </a:ext>
            </a:extLst>
          </p:cNvPr>
          <p:cNvSpPr txBox="1">
            <a:spLocks/>
          </p:cNvSpPr>
          <p:nvPr/>
        </p:nvSpPr>
        <p:spPr>
          <a:xfrm>
            <a:off x="1040296" y="1918252"/>
            <a:ext cx="9601200" cy="61206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tr-TR" sz="3000" b="1" dirty="0">
                <a:solidFill>
                  <a:srgbClr val="0070C0"/>
                </a:solidFill>
              </a:rPr>
              <a:t>Hızlı ve Masrafsız</a:t>
            </a:r>
          </a:p>
        </p:txBody>
      </p:sp>
    </p:spTree>
    <p:extLst>
      <p:ext uri="{BB962C8B-B14F-4D97-AF65-F5344CB8AC3E}">
        <p14:creationId xmlns:p14="http://schemas.microsoft.com/office/powerpoint/2010/main" val="224095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8AE72B7-0E06-6541-8D0B-D0745FBC78B9}"/>
              </a:ext>
            </a:extLst>
          </p:cNvPr>
          <p:cNvSpPr>
            <a:spLocks noGrp="1"/>
          </p:cNvSpPr>
          <p:nvPr>
            <p:ph type="title"/>
          </p:nvPr>
        </p:nvSpPr>
        <p:spPr>
          <a:xfrm>
            <a:off x="1371600" y="660399"/>
            <a:ext cx="9601200" cy="833967"/>
          </a:xfrm>
        </p:spPr>
        <p:txBody>
          <a:bodyPr>
            <a:normAutofit/>
          </a:bodyPr>
          <a:lstStyle/>
          <a:p>
            <a:r>
              <a:rPr lang="tr-TR" sz="3000" b="1" dirty="0">
                <a:solidFill>
                  <a:srgbClr val="0070C0"/>
                </a:solidFill>
              </a:rPr>
              <a:t>Bağımsızdır</a:t>
            </a:r>
          </a:p>
        </p:txBody>
      </p:sp>
      <p:sp>
        <p:nvSpPr>
          <p:cNvPr id="3" name="İçerik Yer Tutucusu 2">
            <a:extLst>
              <a:ext uri="{FF2B5EF4-FFF2-40B4-BE49-F238E27FC236}">
                <a16:creationId xmlns:a16="http://schemas.microsoft.com/office/drawing/2014/main" id="{8CE9F711-E2CB-F746-B821-481D431A79AB}"/>
              </a:ext>
            </a:extLst>
          </p:cNvPr>
          <p:cNvSpPr>
            <a:spLocks noGrp="1"/>
          </p:cNvSpPr>
          <p:nvPr>
            <p:ph idx="1"/>
          </p:nvPr>
        </p:nvSpPr>
        <p:spPr>
          <a:xfrm>
            <a:off x="1371600" y="1494366"/>
            <a:ext cx="9601200" cy="1540933"/>
          </a:xfrm>
        </p:spPr>
        <p:txBody>
          <a:bodyPr/>
          <a:lstStyle/>
          <a:p>
            <a:pPr marL="0" indent="0">
              <a:buNone/>
            </a:pPr>
            <a:r>
              <a:rPr lang="tr-TR" dirty="0"/>
              <a:t>Kripto Para hiçbir merkezi otorite tarafından kontrol edilememektedir. Bütün para üreten makineler kripto para ağının bir parçasıdır. Bu da hiçbir merkezin parayı kontrol edememesini sağlıyor. Aynı zamanda herhangi biri çevrimdışı olsa bile para döngüsü devam ediyor.</a:t>
            </a:r>
          </a:p>
        </p:txBody>
      </p:sp>
      <p:sp>
        <p:nvSpPr>
          <p:cNvPr id="4" name="Unvan 1">
            <a:extLst>
              <a:ext uri="{FF2B5EF4-FFF2-40B4-BE49-F238E27FC236}">
                <a16:creationId xmlns:a16="http://schemas.microsoft.com/office/drawing/2014/main" id="{43B585DD-F9F0-834B-ABD7-D0622DA02994}"/>
              </a:ext>
            </a:extLst>
          </p:cNvPr>
          <p:cNvSpPr txBox="1">
            <a:spLocks/>
          </p:cNvSpPr>
          <p:nvPr/>
        </p:nvSpPr>
        <p:spPr>
          <a:xfrm>
            <a:off x="1371600" y="3805765"/>
            <a:ext cx="9601200" cy="83396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z="3000" b="1" dirty="0">
                <a:solidFill>
                  <a:srgbClr val="0070C0"/>
                </a:solidFill>
              </a:rPr>
              <a:t>Taşıması Kolaydır</a:t>
            </a:r>
          </a:p>
        </p:txBody>
      </p:sp>
      <p:sp>
        <p:nvSpPr>
          <p:cNvPr id="5" name="İçerik Yer Tutucusu 2">
            <a:extLst>
              <a:ext uri="{FF2B5EF4-FFF2-40B4-BE49-F238E27FC236}">
                <a16:creationId xmlns:a16="http://schemas.microsoft.com/office/drawing/2014/main" id="{94BC22EE-BB50-F14B-A400-BECEC2D1F3D5}"/>
              </a:ext>
            </a:extLst>
          </p:cNvPr>
          <p:cNvSpPr txBox="1">
            <a:spLocks/>
          </p:cNvSpPr>
          <p:nvPr/>
        </p:nvSpPr>
        <p:spPr>
          <a:xfrm>
            <a:off x="1371600" y="4639732"/>
            <a:ext cx="9601200" cy="15409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tr-TR" dirty="0"/>
              <a:t>Sayılamayacak kadar çokluktaki kripto parayı küçük bir hafıza kartınızda bile taşıyabilirsiniz.</a:t>
            </a:r>
          </a:p>
        </p:txBody>
      </p:sp>
    </p:spTree>
    <p:extLst>
      <p:ext uri="{BB962C8B-B14F-4D97-AF65-F5344CB8AC3E}">
        <p14:creationId xmlns:p14="http://schemas.microsoft.com/office/powerpoint/2010/main" val="364927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9D2E070-61EB-C54D-B249-AE3CC57E8AE8}"/>
              </a:ext>
            </a:extLst>
          </p:cNvPr>
          <p:cNvSpPr>
            <a:spLocks noGrp="1"/>
          </p:cNvSpPr>
          <p:nvPr>
            <p:ph type="title"/>
          </p:nvPr>
        </p:nvSpPr>
        <p:spPr>
          <a:xfrm>
            <a:off x="1371600" y="685800"/>
            <a:ext cx="9601200" cy="753533"/>
          </a:xfrm>
        </p:spPr>
        <p:txBody>
          <a:bodyPr>
            <a:normAutofit/>
          </a:bodyPr>
          <a:lstStyle/>
          <a:p>
            <a:r>
              <a:rPr lang="tr-TR" sz="3000" b="1" dirty="0">
                <a:solidFill>
                  <a:srgbClr val="0070C0"/>
                </a:solidFill>
              </a:rPr>
              <a:t>Anonimdir</a:t>
            </a:r>
          </a:p>
        </p:txBody>
      </p:sp>
      <p:sp>
        <p:nvSpPr>
          <p:cNvPr id="3" name="İçerik Yer Tutucusu 2">
            <a:extLst>
              <a:ext uri="{FF2B5EF4-FFF2-40B4-BE49-F238E27FC236}">
                <a16:creationId xmlns:a16="http://schemas.microsoft.com/office/drawing/2014/main" id="{3E781EE7-D039-FA4B-A16F-83F41FCCC949}"/>
              </a:ext>
            </a:extLst>
          </p:cNvPr>
          <p:cNvSpPr>
            <a:spLocks noGrp="1"/>
          </p:cNvSpPr>
          <p:nvPr>
            <p:ph idx="1"/>
          </p:nvPr>
        </p:nvSpPr>
        <p:spPr>
          <a:xfrm>
            <a:off x="1371600" y="1439333"/>
            <a:ext cx="9601200" cy="948267"/>
          </a:xfrm>
        </p:spPr>
        <p:txBody>
          <a:bodyPr/>
          <a:lstStyle/>
          <a:p>
            <a:pPr marL="0" indent="0">
              <a:buNone/>
            </a:pPr>
            <a:r>
              <a:rPr lang="tr-TR" dirty="0"/>
              <a:t>Kullanıcıların oluşturduğu hesapta hiçbir isim, soy isim, adres gibi kişisel bilgiler bulunmak zorunda değildir.</a:t>
            </a:r>
          </a:p>
        </p:txBody>
      </p:sp>
      <p:sp>
        <p:nvSpPr>
          <p:cNvPr id="4" name="Unvan 1">
            <a:extLst>
              <a:ext uri="{FF2B5EF4-FFF2-40B4-BE49-F238E27FC236}">
                <a16:creationId xmlns:a16="http://schemas.microsoft.com/office/drawing/2014/main" id="{D7C761B6-E5F3-1F4E-AAA5-8E5E7CE96D8F}"/>
              </a:ext>
            </a:extLst>
          </p:cNvPr>
          <p:cNvSpPr txBox="1">
            <a:spLocks/>
          </p:cNvSpPr>
          <p:nvPr/>
        </p:nvSpPr>
        <p:spPr>
          <a:xfrm>
            <a:off x="1371600" y="3242734"/>
            <a:ext cx="9601200" cy="75353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z="3000" b="1" dirty="0">
                <a:solidFill>
                  <a:srgbClr val="0070C0"/>
                </a:solidFill>
              </a:rPr>
              <a:t>Saydamdır</a:t>
            </a:r>
          </a:p>
        </p:txBody>
      </p:sp>
      <p:sp>
        <p:nvSpPr>
          <p:cNvPr id="5" name="İçerik Yer Tutucusu 2">
            <a:extLst>
              <a:ext uri="{FF2B5EF4-FFF2-40B4-BE49-F238E27FC236}">
                <a16:creationId xmlns:a16="http://schemas.microsoft.com/office/drawing/2014/main" id="{25FC64EE-F974-0444-B7DA-2632EC4A84EB}"/>
              </a:ext>
            </a:extLst>
          </p:cNvPr>
          <p:cNvSpPr txBox="1">
            <a:spLocks/>
          </p:cNvSpPr>
          <p:nvPr/>
        </p:nvSpPr>
        <p:spPr>
          <a:xfrm>
            <a:off x="1371600" y="3996267"/>
            <a:ext cx="9601200" cy="1329266"/>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tr-TR" dirty="0"/>
              <a:t>Yapılan tüm işlemler blok zinciri adi verilen veri merkezinde depolanmaktadır. Eğer hesabınızda halka açık bir adres belirtmişseniz, kullanıcılar o adresle bağlantılı ne kadar para olduğunu görebilirler. Sadece onların “size” ait olduğunu bilemezler. Bir çok kullanıcı takip edilememek için birden çok hesap kullanmaktadır. </a:t>
            </a:r>
          </a:p>
        </p:txBody>
      </p:sp>
    </p:spTree>
    <p:extLst>
      <p:ext uri="{BB962C8B-B14F-4D97-AF65-F5344CB8AC3E}">
        <p14:creationId xmlns:p14="http://schemas.microsoft.com/office/powerpoint/2010/main" val="337194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0337" y="2655414"/>
            <a:ext cx="9601200" cy="2614863"/>
          </a:xfrm>
        </p:spPr>
        <p:txBody>
          <a:bodyPr>
            <a:noAutofit/>
          </a:bodyPr>
          <a:lstStyle/>
          <a:p>
            <a:pPr>
              <a:buFont typeface="Wingdings" pitchFamily="2" charset="2"/>
              <a:buChar char="q"/>
            </a:pPr>
            <a:r>
              <a:rPr lang="tr-TR" sz="2300" dirty="0"/>
              <a:t>Hukuk dünyasında birçok soru işaretleri mevcuttur. Mesela Dark Web diye bildiğimiz </a:t>
            </a:r>
            <a:r>
              <a:rPr lang="tr-TR" sz="2300" dirty="0" err="1"/>
              <a:t>Deep</a:t>
            </a:r>
            <a:r>
              <a:rPr lang="tr-TR" sz="2300" dirty="0"/>
              <a:t> </a:t>
            </a:r>
            <a:r>
              <a:rPr lang="tr-TR" sz="2300" dirty="0" err="1"/>
              <a:t>Web’in</a:t>
            </a:r>
            <a:r>
              <a:rPr lang="tr-TR" sz="2300" dirty="0"/>
              <a:t> suçla ilgili kısmında işler tamamıyla kripto paralar üzerinden dönüyor. Sistemin fazla güvenli olması, suça karışanları takip etmeyi de imkansızlaştırmış oluyor.</a:t>
            </a:r>
          </a:p>
          <a:p>
            <a:pPr>
              <a:buFont typeface="Wingdings" pitchFamily="2" charset="2"/>
              <a:buChar char="q"/>
            </a:pPr>
            <a:r>
              <a:rPr lang="tr-TR" sz="2300" dirty="0"/>
              <a:t>Aynı zamanda kara para aklama, vergi kaçırma gibi illegal işlerin rahatça yürütülebilmesi de devletler tarafından endişeyle karşılanıyor.</a:t>
            </a:r>
          </a:p>
        </p:txBody>
      </p:sp>
      <p:sp>
        <p:nvSpPr>
          <p:cNvPr id="4" name="Unvan 1">
            <a:extLst>
              <a:ext uri="{FF2B5EF4-FFF2-40B4-BE49-F238E27FC236}">
                <a16:creationId xmlns:a16="http://schemas.microsoft.com/office/drawing/2014/main" id="{5747FDAE-FC99-3443-9E18-4DE371585699}"/>
              </a:ext>
            </a:extLst>
          </p:cNvPr>
          <p:cNvSpPr>
            <a:spLocks noGrp="1"/>
          </p:cNvSpPr>
          <p:nvPr>
            <p:ph type="title"/>
          </p:nvPr>
        </p:nvSpPr>
        <p:spPr>
          <a:xfrm>
            <a:off x="890337" y="429126"/>
            <a:ext cx="9601200" cy="753533"/>
          </a:xfrm>
        </p:spPr>
        <p:txBody>
          <a:bodyPr>
            <a:normAutofit/>
          </a:bodyPr>
          <a:lstStyle/>
          <a:p>
            <a:r>
              <a:rPr lang="tr-TR" b="1" dirty="0">
                <a:solidFill>
                  <a:srgbClr val="FF0000"/>
                </a:solidFill>
              </a:rPr>
              <a:t>Dezavantajları</a:t>
            </a:r>
          </a:p>
        </p:txBody>
      </p:sp>
      <p:sp>
        <p:nvSpPr>
          <p:cNvPr id="5" name="Unvan 1">
            <a:extLst>
              <a:ext uri="{FF2B5EF4-FFF2-40B4-BE49-F238E27FC236}">
                <a16:creationId xmlns:a16="http://schemas.microsoft.com/office/drawing/2014/main" id="{B09DEFC2-2EAE-6545-9E4E-2B942F369402}"/>
              </a:ext>
            </a:extLst>
          </p:cNvPr>
          <p:cNvSpPr txBox="1">
            <a:spLocks/>
          </p:cNvSpPr>
          <p:nvPr/>
        </p:nvSpPr>
        <p:spPr>
          <a:xfrm>
            <a:off x="890337" y="1947334"/>
            <a:ext cx="9601200" cy="70808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z="3000" b="1" dirty="0">
                <a:solidFill>
                  <a:srgbClr val="0070C0"/>
                </a:solidFill>
              </a:rPr>
              <a:t>Fazla güvenli olması</a:t>
            </a:r>
          </a:p>
        </p:txBody>
      </p:sp>
    </p:spTree>
    <p:extLst>
      <p:ext uri="{BB962C8B-B14F-4D97-AF65-F5344CB8AC3E}">
        <p14:creationId xmlns:p14="http://schemas.microsoft.com/office/powerpoint/2010/main" val="2529937726"/>
      </p:ext>
    </p:extLst>
  </p:cSld>
  <p:clrMapOvr>
    <a:masterClrMapping/>
  </p:clrMapOvr>
</p:sld>
</file>

<file path=ppt/theme/theme1.xml><?xml version="1.0" encoding="utf-8"?>
<a:theme xmlns:a="http://schemas.openxmlformats.org/drawingml/2006/main" name="Kırpma">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Kırpma</Template>
  <TotalTime>1483</TotalTime>
  <Words>1039</Words>
  <Application>Microsoft Macintosh PowerPoint</Application>
  <PresentationFormat>Geniş ekran</PresentationFormat>
  <Paragraphs>50</Paragraphs>
  <Slides>18</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18</vt:i4>
      </vt:variant>
    </vt:vector>
  </HeadingPairs>
  <TitlesOfParts>
    <vt:vector size="21" baseType="lpstr">
      <vt:lpstr>Franklin Gothic Book</vt:lpstr>
      <vt:lpstr>Wingdings</vt:lpstr>
      <vt:lpstr>Kırpma</vt:lpstr>
      <vt:lpstr>KRIPTO PARA</vt:lpstr>
      <vt:lpstr>Kripto Para Nedir?</vt:lpstr>
      <vt:lpstr>PowerPoint Sunusu</vt:lpstr>
      <vt:lpstr>Kripto Paralar Nerelerde Kullanılır?</vt:lpstr>
      <vt:lpstr>PowerPoint Sunusu</vt:lpstr>
      <vt:lpstr>PowerPoint Sunusu</vt:lpstr>
      <vt:lpstr>Bağımsızdır</vt:lpstr>
      <vt:lpstr>Anonimdir</vt:lpstr>
      <vt:lpstr>Dezavantajları</vt:lpstr>
      <vt:lpstr>İşlem İptali Yoktur</vt:lpstr>
      <vt:lpstr>Peki Bahsettiğimiz Güvenlik Nedir, Kim Tarafından Sağlanıyor??</vt:lpstr>
      <vt:lpstr>PowerPoint Sunusu</vt:lpstr>
      <vt:lpstr>PowerPoint Sunusu</vt:lpstr>
      <vt:lpstr>Kripto Para Nasıl Üretilir?</vt:lpstr>
      <vt:lpstr>Mining Nedir?</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Office User</dc:creator>
  <cp:lastModifiedBy>Microsoft Office User</cp:lastModifiedBy>
  <cp:revision>33</cp:revision>
  <dcterms:created xsi:type="dcterms:W3CDTF">2019-11-19T10:46:40Z</dcterms:created>
  <dcterms:modified xsi:type="dcterms:W3CDTF">2019-11-27T08:45:14Z</dcterms:modified>
</cp:coreProperties>
</file>